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4" r:id="rId9"/>
    <p:sldId id="263" r:id="rId10"/>
    <p:sldId id="264" r:id="rId11"/>
    <p:sldId id="300" r:id="rId12"/>
    <p:sldId id="301" r:id="rId13"/>
    <p:sldId id="265" r:id="rId14"/>
    <p:sldId id="29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315" r:id="rId24"/>
    <p:sldId id="274" r:id="rId25"/>
    <p:sldId id="275" r:id="rId26"/>
    <p:sldId id="276" r:id="rId27"/>
    <p:sldId id="277" r:id="rId28"/>
    <p:sldId id="279" r:id="rId29"/>
    <p:sldId id="280" r:id="rId30"/>
    <p:sldId id="313" r:id="rId31"/>
    <p:sldId id="312" r:id="rId32"/>
    <p:sldId id="316" r:id="rId33"/>
    <p:sldId id="317" r:id="rId34"/>
    <p:sldId id="281" r:id="rId35"/>
    <p:sldId id="282" r:id="rId36"/>
    <p:sldId id="283" r:id="rId37"/>
    <p:sldId id="285" r:id="rId38"/>
    <p:sldId id="288" r:id="rId39"/>
    <p:sldId id="287" r:id="rId40"/>
    <p:sldId id="289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761" autoAdjust="0"/>
  </p:normalViewPr>
  <p:slideViewPr>
    <p:cSldViewPr snapToGrid="0" snapToObjects="1">
      <p:cViewPr varScale="1">
        <p:scale>
          <a:sx n="86" d="100"/>
          <a:sy n="86" d="100"/>
        </p:scale>
        <p:origin x="24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B5C94-6C4C-7A48-B507-77518F924C4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45DC4-6695-4A42-ACD0-DA9EED84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67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9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4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5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4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9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95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inheritance other class, you cannot access your private attributes directly. So, if you have a class named "A" and other called "B", and make B extends A, B cannot access private attributes of A.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this like a protection. This way, you can write some attributes in class "A" that you don’t want others classes access them through inheritance.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"B" class can access only public, protected and default attributes directly in "A" class. But if you want to access a private attribute in "A" class for any reasons, you can write a method in "A" to return this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9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1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70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5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41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 class is based on another class, it inherits:</a:t>
            </a:r>
          </a:p>
          <a:p>
            <a:r>
              <a:rPr lang="en-US"/>
              <a:t>https://www.polleverywhere.com/multiple_choice_polls/coJlyeApB6kRIuS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2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constructor be inherited?</a:t>
            </a:r>
          </a:p>
          <a:p>
            <a:r>
              <a:rPr lang="en-US"/>
              <a:t>https://www.polleverywhere.com/multiple_choice_polls/GmFKjd7Uq7PB0yp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5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Which keyword is used to establish inheritance in Java?</a:t>
            </a:r>
          </a:p>
          <a:p>
            <a:r>
              <a:rPr lang="en-US"/>
              <a:t>https://www.polleverywhere.com/multiple_choice_polls/HfBuLJrHz9kCJoFjXzueS?state=opened&amp;flow=Default&amp;onscreen=persist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6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Which of the following statements is true about the "super" keyword in Java?</a:t>
            </a:r>
          </a:p>
          <a:p>
            <a:r>
              <a:rPr lang="en-US"/>
              <a:t>https://www.polleverywhere.com/multiple_choice_polls/QmWnURxU4pioanYmQ5Sf2?state=opened&amp;flow=Default&amp;onscreen=persist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3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2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1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61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29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26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is when a 'class' derives from an existing 'class'. So if you have a Person class, then you have a Student class that extends Person, Student 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inherits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the things that Person has. There are some details around the access modifiers you put on the fields/methods in Person, but that's the basic idea. For example, if you have a private field on Person, Student won't see it because it ‘s private, and private fields are not visible to subclasses.</a:t>
            </a:r>
          </a:p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 deals with how the program decides which methods it should use, depending on what type of thing it has. If you have a Person, which has a read method, and you have a Student which extends Person, which has its own implementation of read, which method gets called is determined for you by the runtime, depending if you have a Person or a Student. It gets a bit tricky, but if you do something like</a:t>
            </a:r>
          </a:p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 p = new Student();</a:t>
            </a:r>
          </a:p>
          <a:p>
            <a:r>
              <a:rPr lang="pt-B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p.read</a:t>
            </a:r>
            <a:r>
              <a:rPr lang="pt-B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t-B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t-B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pt-B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pt-B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</a:t>
            </a:r>
            <a:r>
              <a:rPr lang="pt-B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</a:t>
            </a:r>
            <a:r>
              <a:rPr lang="pt-B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</a:t>
            </a:r>
            <a:r>
              <a:rPr lang="pt-B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6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64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572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65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8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64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68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5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4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5DC4-6695-4A42-ACD0-DA9EED84FE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3468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489220"/>
            <a:ext cx="8496300" cy="270582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" y="72843"/>
            <a:ext cx="8919086" cy="16790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95709"/>
            <a:ext cx="8489950" cy="43701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06DD8-F149-8A4E-A3C2-35BB250B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06DD8-F149-8A4E-A3C2-35BB250B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06DD8-F149-8A4E-A3C2-35BB250B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00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06DD8-F149-8A4E-A3C2-35BB250B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06DD8-F149-8A4E-A3C2-35BB250B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06DD8-F149-8A4E-A3C2-35BB250BD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6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0"/>
                <a:cs typeface="+mn-cs"/>
              </a:defRPr>
            </a:lvl1pPr>
          </a:lstStyle>
          <a:p>
            <a:fld id="{AAE06DD8-F149-8A4E-A3C2-35BB250BD0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0" y="72844"/>
            <a:ext cx="4743977" cy="829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C190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5COSC019W – Object Oriented Programming</a:t>
            </a:r>
            <a:br>
              <a:rPr lang="en-GB" dirty="0"/>
            </a:br>
            <a:r>
              <a:rPr lang="en-GB" dirty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Dr. Barbara </a:t>
            </a:r>
            <a:r>
              <a:rPr lang="en-US" dirty="0" err="1"/>
              <a:t>Villarini</a:t>
            </a:r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b.villarini@westminster.ac.uk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0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</a:t>
            </a:r>
          </a:p>
        </p:txBody>
      </p:sp>
      <p:sp>
        <p:nvSpPr>
          <p:cNvPr id="5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09800"/>
            <a:ext cx="1524000" cy="457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Shape</a:t>
            </a:r>
          </a:p>
        </p:txBody>
      </p:sp>
      <p:sp>
        <p:nvSpPr>
          <p:cNvPr id="6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1676400" cy="457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Circle</a:t>
            </a:r>
          </a:p>
        </p:txBody>
      </p:sp>
      <p:sp>
        <p:nvSpPr>
          <p:cNvPr id="7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676400" cy="457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Triangle</a:t>
            </a:r>
          </a:p>
        </p:txBody>
      </p:sp>
      <p:sp>
        <p:nvSpPr>
          <p:cNvPr id="8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676400" cy="457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Square</a:t>
            </a:r>
          </a:p>
        </p:txBody>
      </p:sp>
      <p:sp>
        <p:nvSpPr>
          <p:cNvPr id="9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667000"/>
            <a:ext cx="0" cy="167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Lin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667000"/>
            <a:ext cx="990600" cy="129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Lin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667000"/>
            <a:ext cx="1066800" cy="1219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UML: </a:t>
            </a:r>
            <a:r>
              <a:rPr lang="en-US" sz="3200" dirty="0"/>
              <a:t>Modeling Relationships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 can be used to model:</a:t>
            </a:r>
          </a:p>
          <a:p>
            <a:pPr lvl="1"/>
            <a:r>
              <a:rPr lang="en-US" dirty="0"/>
              <a:t>Inheritance -- extension and implementation</a:t>
            </a:r>
          </a:p>
        </p:txBody>
      </p:sp>
      <p:pic>
        <p:nvPicPr>
          <p:cNvPr id="4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28"/>
          <a:stretch/>
        </p:blipFill>
        <p:spPr bwMode="auto">
          <a:xfrm>
            <a:off x="3579938" y="2729963"/>
            <a:ext cx="2034286" cy="3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82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5613"/>
            <a:ext cx="7924800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80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73201" y="65452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C190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/>
              <a:t>Inheritance – </a:t>
            </a:r>
            <a:r>
              <a:rPr lang="ja-JP" altLang="en-US" sz="3200" dirty="0"/>
              <a:t>“</a:t>
            </a:r>
            <a:r>
              <a:rPr lang="en-US" sz="3200" dirty="0"/>
              <a:t>IS A</a:t>
            </a:r>
            <a:r>
              <a:rPr lang="ja-JP" altLang="en-US" sz="3200" dirty="0"/>
              <a:t>”</a:t>
            </a:r>
            <a:r>
              <a:rPr lang="en-US" sz="3200" dirty="0"/>
              <a:t> or</a:t>
            </a:r>
            <a:br>
              <a:rPr lang="en-US" sz="3200" dirty="0"/>
            </a:br>
            <a:r>
              <a:rPr lang="ja-JP" altLang="en-US" sz="3200" dirty="0"/>
              <a:t>“</a:t>
            </a:r>
            <a:r>
              <a:rPr lang="en-US" sz="3200" dirty="0"/>
              <a:t>IS A KIND OF</a:t>
            </a:r>
            <a:r>
              <a:rPr lang="ja-JP" altLang="en-US" sz="3200" dirty="0"/>
              <a:t>”</a:t>
            </a:r>
            <a:r>
              <a:rPr lang="en-US" sz="3200" dirty="0"/>
              <a:t> </a:t>
            </a:r>
            <a:r>
              <a:rPr lang="en-US" sz="3600" dirty="0"/>
              <a:t>Relationship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324123"/>
            <a:ext cx="4572000" cy="523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Teacher </a:t>
            </a:r>
            <a:r>
              <a:rPr lang="en-US" sz="2400" dirty="0">
                <a:solidFill>
                  <a:srgbClr val="D2533C"/>
                </a:solidFill>
              </a:rPr>
              <a:t>is a</a:t>
            </a:r>
            <a:r>
              <a:rPr lang="en-US" sz="2400" dirty="0"/>
              <a:t> Person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6734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 Student </a:t>
            </a:r>
            <a:r>
              <a:rPr lang="en-US" sz="2400" dirty="0">
                <a:solidFill>
                  <a:srgbClr val="D2533C"/>
                </a:solidFill>
              </a:rPr>
              <a:t>is a</a:t>
            </a:r>
            <a:r>
              <a:rPr lang="en-US" sz="2400" dirty="0"/>
              <a:t> 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02586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 Student </a:t>
            </a:r>
            <a:r>
              <a:rPr lang="en-US" sz="2400" dirty="0">
                <a:solidFill>
                  <a:srgbClr val="D2533C"/>
                </a:solidFill>
              </a:rPr>
              <a:t>is a</a:t>
            </a:r>
            <a:r>
              <a:rPr lang="en-US" sz="2400" dirty="0"/>
              <a:t> Module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88001" y="2371778"/>
            <a:ext cx="3177410" cy="52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 Car </a:t>
            </a:r>
            <a:r>
              <a:rPr lang="en-US" dirty="0">
                <a:solidFill>
                  <a:srgbClr val="D2533C"/>
                </a:solidFill>
              </a:rPr>
              <a:t>is a</a:t>
            </a:r>
            <a:r>
              <a:rPr lang="en-US" dirty="0"/>
              <a:t> Vehicle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8001" y="272106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 Motorbike </a:t>
            </a:r>
            <a:r>
              <a:rPr lang="en-US" sz="2400" dirty="0">
                <a:solidFill>
                  <a:srgbClr val="D2533C"/>
                </a:solidFill>
              </a:rPr>
              <a:t>is a</a:t>
            </a:r>
            <a:r>
              <a:rPr lang="en-US" sz="2400" dirty="0"/>
              <a:t> Vehicle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8001" y="307351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 bus </a:t>
            </a:r>
            <a:r>
              <a:rPr lang="en-US" sz="2400" dirty="0">
                <a:solidFill>
                  <a:srgbClr val="D2533C"/>
                </a:solidFill>
              </a:rPr>
              <a:t>is a</a:t>
            </a:r>
            <a:r>
              <a:rPr lang="en-US" sz="2400" dirty="0"/>
              <a:t> Car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199" y="3969120"/>
            <a:ext cx="7409627" cy="718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 </a:t>
            </a:r>
            <a:r>
              <a:rPr lang="en-US" dirty="0" err="1"/>
              <a:t>SavingAccount</a:t>
            </a:r>
            <a:r>
              <a:rPr lang="en-US" dirty="0"/>
              <a:t> </a:t>
            </a:r>
            <a:r>
              <a:rPr lang="en-US" dirty="0">
                <a:solidFill>
                  <a:srgbClr val="D2533C"/>
                </a:solidFill>
              </a:rPr>
              <a:t>is kind of</a:t>
            </a:r>
            <a:r>
              <a:rPr lang="en-US" dirty="0"/>
              <a:t>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4525382"/>
            <a:ext cx="5410725" cy="71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 Ferrari </a:t>
            </a:r>
            <a:r>
              <a:rPr lang="en-US" dirty="0">
                <a:solidFill>
                  <a:srgbClr val="D2533C"/>
                </a:solidFill>
              </a:rPr>
              <a:t>is a</a:t>
            </a:r>
            <a:r>
              <a:rPr lang="en-US" dirty="0"/>
              <a:t> Car </a:t>
            </a:r>
            <a:r>
              <a:rPr lang="en-US" dirty="0">
                <a:solidFill>
                  <a:srgbClr val="D2533C"/>
                </a:solidFill>
              </a:rPr>
              <a:t>is a</a:t>
            </a:r>
            <a:r>
              <a:rPr lang="en-US" dirty="0"/>
              <a:t> Vehicle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5177302"/>
            <a:ext cx="5410725" cy="71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 Cat </a:t>
            </a:r>
            <a:r>
              <a:rPr lang="en-US" dirty="0">
                <a:solidFill>
                  <a:srgbClr val="D2533C"/>
                </a:solidFill>
              </a:rPr>
              <a:t>is a</a:t>
            </a:r>
            <a:r>
              <a:rPr lang="en-US" dirty="0"/>
              <a:t> Mammal </a:t>
            </a:r>
            <a:r>
              <a:rPr lang="en-US" dirty="0">
                <a:solidFill>
                  <a:srgbClr val="D2533C"/>
                </a:solidFill>
              </a:rPr>
              <a:t>is an </a:t>
            </a:r>
            <a:r>
              <a:rPr lang="en-US" dirty="0"/>
              <a:t>Animal</a:t>
            </a:r>
          </a:p>
        </p:txBody>
      </p:sp>
    </p:spTree>
    <p:extLst>
      <p:ext uri="{BB962C8B-B14F-4D97-AF65-F5344CB8AC3E}">
        <p14:creationId xmlns:p14="http://schemas.microsoft.com/office/powerpoint/2010/main" val="33548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8" grpId="1"/>
      <p:bldP spid="9" grpId="0" build="p"/>
      <p:bldP spid="10" grpId="0"/>
      <p:bldP spid="11" grpId="0"/>
      <p:bldP spid="11" grpId="1"/>
      <p:bldP spid="12" grpId="0" build="p"/>
      <p:bldP spid="13" grpId="0" build="p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</a:t>
            </a:r>
          </a:p>
          <a:p>
            <a:endParaRPr lang="en-US" dirty="0"/>
          </a:p>
          <a:p>
            <a:r>
              <a:rPr lang="en-US" dirty="0"/>
              <a:t>Less redundancy</a:t>
            </a:r>
          </a:p>
          <a:p>
            <a:endParaRPr lang="en-US" dirty="0"/>
          </a:p>
          <a:p>
            <a:r>
              <a:rPr lang="en-US" dirty="0"/>
              <a:t>Increased maintainability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2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Members of subclasses inherit variables and methods from their superclass(</a:t>
            </a:r>
            <a:r>
              <a:rPr lang="en-US" sz="2400" dirty="0" err="1"/>
              <a:t>es</a:t>
            </a:r>
            <a:r>
              <a:rPr lang="en-US" sz="2400" dirty="0"/>
              <a:t>) 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they </a:t>
            </a:r>
            <a:r>
              <a:rPr lang="en-US" sz="2000" b="1" dirty="0">
                <a:solidFill>
                  <a:srgbClr val="800000"/>
                </a:solidFill>
              </a:rPr>
              <a:t>do not</a:t>
            </a:r>
            <a:r>
              <a:rPr lang="en-US" sz="2000" b="1" dirty="0"/>
              <a:t> </a:t>
            </a:r>
            <a:r>
              <a:rPr lang="en-US" sz="2000" dirty="0"/>
              <a:t>inherit private variables &amp; methods, or constructors </a:t>
            </a:r>
          </a:p>
          <a:p>
            <a:r>
              <a:rPr lang="en-US" sz="2400" dirty="0"/>
              <a:t>But they also can have their own special instance variables and methods that are not present in the superclass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public class Employee </a:t>
            </a:r>
            <a:r>
              <a:rPr lang="en-US" sz="2000" b="1" dirty="0">
                <a:latin typeface="Courier"/>
                <a:cs typeface="Courier"/>
              </a:rPr>
              <a:t>extends </a:t>
            </a:r>
            <a:r>
              <a:rPr lang="en-US" sz="2000" dirty="0">
                <a:latin typeface="Courier"/>
                <a:cs typeface="Courier"/>
              </a:rPr>
              <a:t>Person {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... }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735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extension in Java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public class Employee </a:t>
            </a:r>
            <a:r>
              <a:rPr lang="en-US" sz="2000" b="1" dirty="0">
                <a:latin typeface="Courier"/>
                <a:cs typeface="Courier"/>
              </a:rPr>
              <a:t>extends </a:t>
            </a:r>
            <a:r>
              <a:rPr lang="en-US" sz="2000" dirty="0">
                <a:latin typeface="Courier"/>
                <a:cs typeface="Courier"/>
              </a:rPr>
              <a:t>Person {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... }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Employee is a </a:t>
            </a:r>
            <a:r>
              <a:rPr lang="en-US" sz="2400" dirty="0">
                <a:solidFill>
                  <a:srgbClr val="800000"/>
                </a:solidFill>
              </a:rPr>
              <a:t>subclass</a:t>
            </a:r>
            <a:r>
              <a:rPr lang="en-US" sz="2400" dirty="0"/>
              <a:t> of Person</a:t>
            </a:r>
          </a:p>
          <a:p>
            <a:r>
              <a:rPr lang="en-US" sz="2400" dirty="0"/>
              <a:t>Person is the </a:t>
            </a:r>
            <a:r>
              <a:rPr lang="en-US" sz="2400" dirty="0">
                <a:solidFill>
                  <a:srgbClr val="800000"/>
                </a:solidFill>
              </a:rPr>
              <a:t>superclass</a:t>
            </a:r>
            <a:r>
              <a:rPr lang="en-US" sz="2400" dirty="0"/>
              <a:t> of Employee</a:t>
            </a:r>
          </a:p>
          <a:p>
            <a:r>
              <a:rPr lang="en-US" sz="2400" dirty="0"/>
              <a:t>Employee </a:t>
            </a:r>
            <a:r>
              <a:rPr lang="en-US" sz="2400" dirty="0">
                <a:solidFill>
                  <a:srgbClr val="800000"/>
                </a:solidFill>
              </a:rPr>
              <a:t>inherits</a:t>
            </a:r>
            <a:r>
              <a:rPr lang="en-US" sz="2400" dirty="0"/>
              <a:t> from Person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809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Class Person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199" y="1643796"/>
            <a:ext cx="692069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>
                <a:latin typeface="Courier"/>
                <a:cs typeface="Courier"/>
              </a:rPr>
              <a:t>public class Person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private String name;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private String dob;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public Person(String n, String d) {</a:t>
            </a:r>
          </a:p>
          <a:p>
            <a:r>
              <a:rPr lang="nl-NL" sz="2400" baseline="30000" dirty="0">
                <a:latin typeface="Courier"/>
                <a:cs typeface="Courier"/>
              </a:rPr>
              <a:t>      name = n; </a:t>
            </a:r>
          </a:p>
          <a:p>
            <a:r>
              <a:rPr lang="nl-NL" sz="2400" baseline="30000" dirty="0">
                <a:latin typeface="Courier"/>
                <a:cs typeface="Courier"/>
              </a:rPr>
              <a:t>      </a:t>
            </a:r>
            <a:r>
              <a:rPr lang="nl-NL" sz="2400" baseline="30000" dirty="0" err="1">
                <a:latin typeface="Courier"/>
                <a:cs typeface="Courier"/>
              </a:rPr>
              <a:t>dob</a:t>
            </a:r>
            <a:r>
              <a:rPr lang="nl-NL" sz="2400" baseline="30000" dirty="0">
                <a:latin typeface="Courier"/>
                <a:cs typeface="Courier"/>
              </a:rPr>
              <a:t> = d; </a:t>
            </a:r>
          </a:p>
          <a:p>
            <a:r>
              <a:rPr lang="nl-NL" sz="2400" baseline="30000" dirty="0">
                <a:latin typeface="Courier"/>
                <a:cs typeface="Courier"/>
              </a:rPr>
              <a:t>	}</a:t>
            </a:r>
          </a:p>
          <a:p>
            <a:r>
              <a:rPr lang="nl-NL" sz="2400" baseline="30000" dirty="0">
                <a:latin typeface="Courier"/>
                <a:cs typeface="Courier"/>
              </a:rPr>
              <a:t>Public Person (String n){</a:t>
            </a:r>
          </a:p>
          <a:p>
            <a:r>
              <a:rPr lang="nl-NL" sz="2400" baseline="30000" dirty="0">
                <a:latin typeface="Courier"/>
                <a:cs typeface="Courier"/>
              </a:rPr>
              <a:t>	name = n;</a:t>
            </a:r>
          </a:p>
          <a:p>
            <a:r>
              <a:rPr lang="nl-NL" sz="2400" baseline="30000" dirty="0">
                <a:latin typeface="Courier"/>
                <a:cs typeface="Courier"/>
              </a:rPr>
              <a:t>}</a:t>
            </a:r>
          </a:p>
          <a:p>
            <a:r>
              <a:rPr lang="nl-NL" sz="2400" baseline="30000" dirty="0">
                <a:latin typeface="Courier"/>
                <a:cs typeface="Courier"/>
              </a:rPr>
              <a:t>  public </a:t>
            </a:r>
            <a:r>
              <a:rPr lang="nl-NL" sz="2400" baseline="30000" dirty="0" err="1">
                <a:latin typeface="Courier"/>
                <a:cs typeface="Courier"/>
              </a:rPr>
              <a:t>void</a:t>
            </a:r>
            <a:r>
              <a:rPr lang="nl-NL" sz="2400" baseline="30000" dirty="0">
                <a:latin typeface="Courier"/>
                <a:cs typeface="Courier"/>
              </a:rPr>
              <a:t> </a:t>
            </a:r>
            <a:r>
              <a:rPr lang="nl-NL" sz="2400" baseline="30000" dirty="0" err="1">
                <a:latin typeface="Courier"/>
                <a:cs typeface="Courier"/>
              </a:rPr>
              <a:t>setName</a:t>
            </a:r>
            <a:r>
              <a:rPr lang="nl-NL" sz="2400" baseline="30000" dirty="0">
                <a:latin typeface="Courier"/>
                <a:cs typeface="Courier"/>
              </a:rPr>
              <a:t>(String </a:t>
            </a:r>
            <a:r>
              <a:rPr lang="nl-NL" sz="2400" baseline="30000" dirty="0" err="1">
                <a:latin typeface="Courier"/>
                <a:cs typeface="Courier"/>
              </a:rPr>
              <a:t>newName</a:t>
            </a:r>
            <a:r>
              <a:rPr lang="nl-NL" sz="2400" baseline="30000" dirty="0">
                <a:latin typeface="Courier"/>
                <a:cs typeface="Courier"/>
              </a:rPr>
              <a:t>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     name = </a:t>
            </a:r>
            <a:r>
              <a:rPr lang="en-US" sz="2400" baseline="30000" dirty="0" err="1">
                <a:latin typeface="Courier"/>
                <a:cs typeface="Courier"/>
              </a:rPr>
              <a:t>newName</a:t>
            </a:r>
            <a:r>
              <a:rPr lang="en-US" sz="2400" baseline="30000" dirty="0">
                <a:latin typeface="Courier"/>
                <a:cs typeface="Courier"/>
              </a:rPr>
              <a:t>;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	}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 public String </a:t>
            </a:r>
            <a:r>
              <a:rPr lang="en-US" sz="2400" baseline="30000" dirty="0" err="1">
                <a:latin typeface="Courier"/>
                <a:cs typeface="Courier"/>
              </a:rPr>
              <a:t>getName</a:t>
            </a:r>
            <a:r>
              <a:rPr lang="en-US" sz="2400" baseline="30000" dirty="0">
                <a:latin typeface="Courier"/>
                <a:cs typeface="Courier"/>
              </a:rPr>
              <a:t>()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     return name;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	}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 public String </a:t>
            </a:r>
            <a:r>
              <a:rPr lang="en-US" sz="2400" baseline="30000" dirty="0" err="1">
                <a:latin typeface="Courier"/>
                <a:cs typeface="Courier"/>
              </a:rPr>
              <a:t>getDoB</a:t>
            </a:r>
            <a:r>
              <a:rPr lang="en-US" sz="2400" baseline="30000" dirty="0">
                <a:latin typeface="Courier"/>
                <a:cs typeface="Courier"/>
              </a:rPr>
              <a:t>() {</a:t>
            </a:r>
          </a:p>
          <a:p>
            <a:r>
              <a:rPr lang="nb-NO" sz="2400" baseline="30000" dirty="0">
                <a:latin typeface="Courier"/>
                <a:cs typeface="Courier"/>
              </a:rPr>
              <a:t>      </a:t>
            </a:r>
            <a:r>
              <a:rPr lang="nb-NO" sz="2400" baseline="30000" dirty="0" err="1">
                <a:latin typeface="Courier"/>
                <a:cs typeface="Courier"/>
              </a:rPr>
              <a:t>return</a:t>
            </a:r>
            <a:r>
              <a:rPr lang="nb-NO" sz="2400" baseline="30000" dirty="0">
                <a:latin typeface="Courier"/>
                <a:cs typeface="Courier"/>
              </a:rPr>
              <a:t> </a:t>
            </a:r>
            <a:r>
              <a:rPr lang="nb-NO" sz="2400" baseline="30000" dirty="0" err="1">
                <a:latin typeface="Courier"/>
                <a:cs typeface="Courier"/>
              </a:rPr>
              <a:t>dob</a:t>
            </a:r>
            <a:r>
              <a:rPr lang="nb-NO" sz="2400" baseline="30000" dirty="0">
                <a:latin typeface="Courier"/>
                <a:cs typeface="Courier"/>
              </a:rPr>
              <a:t>; </a:t>
            </a:r>
          </a:p>
          <a:p>
            <a:r>
              <a:rPr lang="nb-NO" sz="2400" baseline="30000" dirty="0">
                <a:latin typeface="Courier"/>
                <a:cs typeface="Courier"/>
              </a:rPr>
              <a:t>	}</a:t>
            </a:r>
          </a:p>
          <a:p>
            <a:r>
              <a:rPr lang="nb-NO" sz="2400" baseline="30000" dirty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200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Class 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199" y="1820621"/>
            <a:ext cx="8110415" cy="382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>
                <a:latin typeface="Courier"/>
                <a:cs typeface="Courier"/>
              </a:rPr>
              <a:t>public class Employee extends Person {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  private double salary;</a:t>
            </a:r>
          </a:p>
          <a:p>
            <a:endParaRPr lang="en-US" sz="2800" baseline="30000" dirty="0">
              <a:latin typeface="Courier"/>
              <a:cs typeface="Courier"/>
            </a:endParaRPr>
          </a:p>
          <a:p>
            <a:r>
              <a:rPr lang="en-US" sz="2800" baseline="30000" dirty="0">
                <a:latin typeface="Courier"/>
                <a:cs typeface="Courier"/>
              </a:rPr>
              <a:t>  public Employee(</a:t>
            </a:r>
            <a:r>
              <a:rPr lang="en-US" sz="2800" b="1" baseline="30000" dirty="0">
                <a:solidFill>
                  <a:srgbClr val="0000FF"/>
                </a:solidFill>
                <a:latin typeface="Courier"/>
                <a:cs typeface="Courier"/>
              </a:rPr>
              <a:t>what goes here?</a:t>
            </a:r>
            <a:r>
              <a:rPr lang="en-US" sz="2800" baseline="30000" dirty="0">
                <a:latin typeface="Courier"/>
                <a:cs typeface="Courier"/>
              </a:rPr>
              <a:t>) { 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	</a:t>
            </a:r>
            <a:r>
              <a:rPr lang="en-US" sz="2800" baseline="30000" dirty="0">
                <a:solidFill>
                  <a:srgbClr val="0000FF"/>
                </a:solidFill>
                <a:latin typeface="Courier"/>
                <a:cs typeface="Courier"/>
              </a:rPr>
              <a:t>// </a:t>
            </a:r>
            <a:r>
              <a:rPr lang="en-US" sz="2800" b="1" baseline="30000" dirty="0">
                <a:solidFill>
                  <a:srgbClr val="0000FF"/>
                </a:solidFill>
                <a:latin typeface="Courier"/>
                <a:cs typeface="Courier"/>
              </a:rPr>
              <a:t>What to write here?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	}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  public double </a:t>
            </a:r>
            <a:r>
              <a:rPr lang="en-US" sz="2800" baseline="30000" dirty="0" err="1">
                <a:latin typeface="Courier"/>
                <a:cs typeface="Courier"/>
              </a:rPr>
              <a:t>getSalary</a:t>
            </a:r>
            <a:r>
              <a:rPr lang="en-US" sz="2800" baseline="30000" dirty="0">
                <a:latin typeface="Courier"/>
                <a:cs typeface="Courier"/>
              </a:rPr>
              <a:t>() {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      return salary;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	}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  public void </a:t>
            </a:r>
            <a:r>
              <a:rPr lang="en-US" sz="2800" baseline="30000" dirty="0" err="1">
                <a:latin typeface="Courier"/>
                <a:cs typeface="Courier"/>
              </a:rPr>
              <a:t>setSalary</a:t>
            </a:r>
            <a:r>
              <a:rPr lang="en-US" sz="2800" baseline="30000" dirty="0">
                <a:latin typeface="Courier"/>
                <a:cs typeface="Courier"/>
              </a:rPr>
              <a:t>(double </a:t>
            </a:r>
            <a:r>
              <a:rPr lang="en-US" sz="2800" baseline="30000" dirty="0" err="1">
                <a:latin typeface="Courier"/>
                <a:cs typeface="Courier"/>
              </a:rPr>
              <a:t>newSalary</a:t>
            </a:r>
            <a:r>
              <a:rPr lang="en-US" sz="2800" baseline="30000" dirty="0">
                <a:latin typeface="Courier"/>
                <a:cs typeface="Courier"/>
              </a:rPr>
              <a:t>) {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      salary = </a:t>
            </a:r>
            <a:r>
              <a:rPr lang="en-US" sz="2800" baseline="30000" dirty="0" err="1">
                <a:latin typeface="Courier"/>
                <a:cs typeface="Courier"/>
              </a:rPr>
              <a:t>newSalary</a:t>
            </a:r>
            <a:r>
              <a:rPr lang="en-US" sz="2800" baseline="30000" dirty="0">
                <a:latin typeface="Courier"/>
                <a:cs typeface="Courier"/>
              </a:rPr>
              <a:t>;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	}</a:t>
            </a:r>
          </a:p>
          <a:p>
            <a:r>
              <a:rPr lang="en-US" sz="2800" baseline="30000" dirty="0">
                <a:latin typeface="Courier"/>
                <a:cs typeface="Courier"/>
              </a:rPr>
              <a:t>}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740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31739"/>
            <a:ext cx="8489950" cy="654070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91243"/>
            <a:ext cx="8489950" cy="5135017"/>
          </a:xfrm>
        </p:spPr>
        <p:txBody>
          <a:bodyPr/>
          <a:lstStyle/>
          <a:p>
            <a:r>
              <a:rPr lang="en-US" sz="2400" dirty="0"/>
              <a:t>Remember: Employees are also Persons </a:t>
            </a:r>
          </a:p>
          <a:p>
            <a:r>
              <a:rPr lang="en-US" sz="2400" dirty="0"/>
              <a:t>What methods can we call on Employee objects? </a:t>
            </a:r>
          </a:p>
          <a:p>
            <a:pPr lvl="1">
              <a:buFont typeface="Wingdings" charset="2"/>
              <a:buChar char="Ø"/>
            </a:pPr>
            <a:r>
              <a:rPr lang="en-US" sz="2000" dirty="0" err="1"/>
              <a:t>setSalary</a:t>
            </a:r>
            <a:endParaRPr lang="en-US" sz="2000" dirty="0"/>
          </a:p>
          <a:p>
            <a:pPr lvl="1">
              <a:buFont typeface="Wingdings" charset="2"/>
              <a:buChar char="Ø"/>
            </a:pPr>
            <a:r>
              <a:rPr lang="en-US" sz="2000" dirty="0" err="1"/>
              <a:t>getSalary</a:t>
            </a:r>
            <a:r>
              <a:rPr lang="en-US" sz="2000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sz="2000" dirty="0" err="1"/>
              <a:t>setName</a:t>
            </a:r>
            <a:r>
              <a:rPr lang="en-US" sz="2000" dirty="0"/>
              <a:t> (inherited)</a:t>
            </a:r>
          </a:p>
          <a:p>
            <a:pPr lvl="1">
              <a:buFont typeface="Wingdings" charset="2"/>
              <a:buChar char="Ø"/>
            </a:pPr>
            <a:r>
              <a:rPr lang="en-US" sz="2000" dirty="0" err="1"/>
              <a:t>getName</a:t>
            </a:r>
            <a:r>
              <a:rPr lang="en-US" sz="2000" dirty="0"/>
              <a:t> (inherited)</a:t>
            </a:r>
          </a:p>
          <a:p>
            <a:pPr lvl="1">
              <a:buFont typeface="Wingdings" charset="2"/>
              <a:buChar char="Ø"/>
            </a:pPr>
            <a:r>
              <a:rPr lang="en-US" sz="2000" dirty="0" err="1"/>
              <a:t>getDoB</a:t>
            </a:r>
            <a:r>
              <a:rPr lang="en-US" sz="2000" dirty="0"/>
              <a:t> (inherited) </a:t>
            </a:r>
          </a:p>
          <a:p>
            <a:r>
              <a:rPr lang="en-US" sz="2400" dirty="0"/>
              <a:t>If </a:t>
            </a:r>
            <a:r>
              <a:rPr lang="en-US" sz="2400" dirty="0" err="1">
                <a:solidFill>
                  <a:srgbClr val="800000"/>
                </a:solidFill>
                <a:latin typeface="Courier"/>
                <a:cs typeface="Courier"/>
              </a:rPr>
              <a:t>emp</a:t>
            </a:r>
            <a:r>
              <a:rPr lang="en-US" sz="2400" dirty="0">
                <a:solidFill>
                  <a:srgbClr val="800000"/>
                </a:solidFill>
              </a:rPr>
              <a:t> is an </a:t>
            </a: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Employee</a:t>
            </a:r>
            <a:r>
              <a:rPr lang="en-US" sz="2400" dirty="0">
                <a:solidFill>
                  <a:srgbClr val="800000"/>
                </a:solidFill>
              </a:rPr>
              <a:t> object</a:t>
            </a:r>
            <a:r>
              <a:rPr lang="en-US" sz="2400" dirty="0"/>
              <a:t>: </a:t>
            </a:r>
          </a:p>
          <a:p>
            <a:endParaRPr lang="en-US" sz="1000" dirty="0">
              <a:latin typeface="Wingdings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String n = </a:t>
            </a:r>
            <a:r>
              <a:rPr lang="en-US" sz="2000" dirty="0" err="1">
                <a:latin typeface="Courier"/>
                <a:cs typeface="Courier"/>
              </a:rPr>
              <a:t>emp.getName</a:t>
            </a:r>
            <a:r>
              <a:rPr lang="en-US" sz="2000" dirty="0"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emp.setName</a:t>
            </a:r>
            <a:r>
              <a:rPr lang="en-US" sz="2000" dirty="0">
                <a:latin typeface="Courier"/>
                <a:cs typeface="Courier"/>
              </a:rPr>
              <a:t>(“John Smith”); 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emp.setSalary</a:t>
            </a:r>
            <a:r>
              <a:rPr lang="en-US" sz="2000" dirty="0">
                <a:latin typeface="Courier"/>
                <a:cs typeface="Courier"/>
              </a:rPr>
              <a:t>(25000.0);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2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Create subclasses</a:t>
            </a:r>
          </a:p>
          <a:p>
            <a:r>
              <a:rPr lang="en-US" dirty="0"/>
              <a:t>Override inherited methods </a:t>
            </a:r>
          </a:p>
          <a:p>
            <a:r>
              <a:rPr lang="en-US" dirty="0"/>
              <a:t>Substitution principle</a:t>
            </a:r>
          </a:p>
          <a:p>
            <a:r>
              <a:rPr lang="en-US" dirty="0"/>
              <a:t>Dynamic binding </a:t>
            </a:r>
          </a:p>
          <a:p>
            <a:r>
              <a:rPr lang="en-US" dirty="0"/>
              <a:t>Polymorphism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5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4097"/>
            <a:ext cx="8489950" cy="654070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60527"/>
            <a:ext cx="8489950" cy="4370142"/>
          </a:xfrm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p</a:t>
            </a:r>
            <a:r>
              <a:rPr lang="en-US" sz="2400" dirty="0">
                <a:solidFill>
                  <a:srgbClr val="800000"/>
                </a:solidFill>
              </a:rPr>
              <a:t> is a </a:t>
            </a: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Person</a:t>
            </a:r>
            <a:r>
              <a:rPr lang="en-US" sz="2400" dirty="0">
                <a:solidFill>
                  <a:srgbClr val="800000"/>
                </a:solidFill>
              </a:rPr>
              <a:t> object</a:t>
            </a:r>
            <a:r>
              <a:rPr lang="en-US" sz="2400" dirty="0"/>
              <a:t>, we can have: </a:t>
            </a:r>
            <a:endParaRPr lang="en-US" sz="2400" dirty="0">
              <a:latin typeface="Wingdings"/>
            </a:endParaRPr>
          </a:p>
          <a:p>
            <a:endParaRPr lang="en-US" sz="2400" dirty="0">
              <a:latin typeface="Wingdings"/>
            </a:endParaRP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p.setName</a:t>
            </a:r>
            <a:r>
              <a:rPr lang="en-US" sz="2400" dirty="0">
                <a:latin typeface="Courier"/>
                <a:cs typeface="Courier"/>
              </a:rPr>
              <a:t>(“</a:t>
            </a:r>
            <a:r>
              <a:rPr lang="en-US" sz="2400" dirty="0" err="1">
                <a:latin typeface="Courier"/>
                <a:cs typeface="Courier"/>
              </a:rPr>
              <a:t>Dr</a:t>
            </a:r>
            <a:r>
              <a:rPr lang="en-US" sz="2400" dirty="0">
                <a:latin typeface="Courier"/>
                <a:cs typeface="Courier"/>
              </a:rPr>
              <a:t> Who”);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String n = </a:t>
            </a:r>
            <a:r>
              <a:rPr lang="en-US" sz="2400" dirty="0" err="1">
                <a:latin typeface="Courier"/>
                <a:cs typeface="Courier"/>
              </a:rPr>
              <a:t>p.getName</a:t>
            </a:r>
            <a:r>
              <a:rPr lang="en-US" sz="2400" dirty="0"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Can we have </a:t>
            </a:r>
            <a:r>
              <a:rPr lang="en-US" sz="2400" dirty="0" err="1">
                <a:latin typeface="Courier"/>
                <a:cs typeface="Courier"/>
              </a:rPr>
              <a:t>p.setSalary</a:t>
            </a:r>
            <a:r>
              <a:rPr lang="en-US" sz="2400" dirty="0">
                <a:latin typeface="Courier"/>
                <a:cs typeface="Courier"/>
              </a:rPr>
              <a:t>(25000); </a:t>
            </a:r>
            <a:r>
              <a:rPr lang="en-US" sz="2400" dirty="0"/>
              <a:t>? 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7205" y="5128442"/>
            <a:ext cx="7421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NO! Because the method is declared in the subclass!</a:t>
            </a:r>
          </a:p>
        </p:txBody>
      </p:sp>
    </p:spTree>
    <p:extLst>
      <p:ext uri="{BB962C8B-B14F-4D97-AF65-F5344CB8AC3E}">
        <p14:creationId xmlns:p14="http://schemas.microsoft.com/office/powerpoint/2010/main" val="403183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Employees</a:t>
            </a:r>
            <a:r>
              <a:rPr lang="en-US" dirty="0"/>
              <a:t> are also </a:t>
            </a:r>
            <a:r>
              <a:rPr lang="en-US" dirty="0">
                <a:latin typeface="Courier"/>
                <a:cs typeface="Courier"/>
              </a:rPr>
              <a:t>Persons</a:t>
            </a:r>
            <a:r>
              <a:rPr lang="en-US" dirty="0"/>
              <a:t>, so they inherit methods from </a:t>
            </a:r>
            <a:r>
              <a:rPr lang="en-US" dirty="0">
                <a:latin typeface="Courier"/>
                <a:cs typeface="Courier"/>
              </a:rPr>
              <a:t>Persons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Java looks for a method first in the class to which the calling object belongs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If it does not find it there, Java looks in the class’s superclass, ... </a:t>
            </a:r>
          </a:p>
          <a:p>
            <a:r>
              <a:rPr lang="en-US" dirty="0">
                <a:latin typeface="Courier"/>
                <a:cs typeface="Courier"/>
              </a:rPr>
              <a:t>Persons</a:t>
            </a:r>
            <a:r>
              <a:rPr lang="en-US" dirty="0"/>
              <a:t> are not always </a:t>
            </a:r>
            <a:r>
              <a:rPr lang="en-US" dirty="0">
                <a:latin typeface="Courier"/>
                <a:cs typeface="Courier"/>
              </a:rPr>
              <a:t>Employees</a:t>
            </a:r>
            <a:r>
              <a:rPr lang="en-US" dirty="0"/>
              <a:t>, so </a:t>
            </a:r>
            <a:r>
              <a:rPr lang="en-US" dirty="0">
                <a:latin typeface="Courier"/>
                <a:cs typeface="Courier"/>
              </a:rPr>
              <a:t>Persons</a:t>
            </a:r>
            <a:r>
              <a:rPr lang="en-US" dirty="0"/>
              <a:t> will not have access to the methods that are defined only within </a:t>
            </a:r>
            <a:r>
              <a:rPr lang="en-US" dirty="0">
                <a:latin typeface="Courier"/>
                <a:cs typeface="Courier"/>
              </a:rPr>
              <a:t>Employees </a:t>
            </a:r>
          </a:p>
          <a:p>
            <a:r>
              <a:rPr lang="en-US" dirty="0"/>
              <a:t>what about variables?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2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instance variables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a subclass </a:t>
            </a:r>
            <a:r>
              <a:rPr lang="en-US" b="1" dirty="0"/>
              <a:t>stores all </a:t>
            </a:r>
            <a:r>
              <a:rPr lang="en-US" dirty="0"/>
              <a:t>the instance variables of the superclass (even private ones), plus all the instance variables defined in the subclass.</a:t>
            </a:r>
          </a:p>
          <a:p>
            <a:r>
              <a:rPr lang="en-US" b="1" dirty="0"/>
              <a:t>Be careful </a:t>
            </a:r>
            <a:r>
              <a:rPr lang="en-US" dirty="0"/>
              <a:t>though, </a:t>
            </a:r>
            <a:r>
              <a:rPr lang="en-US" b="1" dirty="0"/>
              <a:t>private instance variables </a:t>
            </a:r>
            <a:r>
              <a:rPr lang="en-US" dirty="0"/>
              <a:t>of the superclass are </a:t>
            </a:r>
            <a:r>
              <a:rPr lang="en-US" b="1" dirty="0"/>
              <a:t>NOT INHERITED</a:t>
            </a:r>
            <a:br>
              <a:rPr lang="en-US" b="1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33354" y="5199112"/>
            <a:ext cx="2625088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Name : Ted White</a:t>
            </a:r>
          </a:p>
          <a:p>
            <a:r>
              <a:rPr lang="en-US" sz="2400" dirty="0"/>
              <a:t>Dob: 11/12/1990</a:t>
            </a:r>
          </a:p>
          <a:p>
            <a:r>
              <a:rPr lang="en-US" sz="2400" dirty="0"/>
              <a:t>Salary: 25000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3354" y="4614904"/>
            <a:ext cx="2625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Employee</a:t>
            </a:r>
            <a:r>
              <a:rPr lang="en-US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16279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448" y="1705912"/>
            <a:ext cx="82277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Problem: </a:t>
            </a:r>
            <a:r>
              <a:rPr lang="en-US" sz="2800" dirty="0"/>
              <a:t>superclass variables are likely to be private 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Why private?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Why is this a problem? </a:t>
            </a:r>
          </a:p>
        </p:txBody>
      </p:sp>
    </p:spTree>
    <p:extLst>
      <p:ext uri="{BB962C8B-B14F-4D97-AF65-F5344CB8AC3E}">
        <p14:creationId xmlns:p14="http://schemas.microsoft.com/office/powerpoint/2010/main" val="354028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does not inherit constructors from the superclass </a:t>
            </a:r>
          </a:p>
          <a:p>
            <a:r>
              <a:rPr lang="en-US" dirty="0"/>
              <a:t>The subclass constructor will need to </a:t>
            </a:r>
            <a:r>
              <a:rPr lang="en-US" dirty="0" err="1"/>
              <a:t>initialise</a:t>
            </a:r>
            <a:r>
              <a:rPr lang="en-US" dirty="0"/>
              <a:t> instance variables that belong to the subclass and to the superclass (see previous slide)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which is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08" y="1950604"/>
            <a:ext cx="9608654" cy="437014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public class Employee extends Person {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...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public Employee(String </a:t>
            </a:r>
            <a:r>
              <a:rPr lang="en-US" sz="1800" dirty="0" err="1">
                <a:latin typeface="Courier"/>
                <a:cs typeface="Courier"/>
              </a:rPr>
              <a:t>initialName</a:t>
            </a:r>
            <a:r>
              <a:rPr lang="en-US" sz="1800" dirty="0">
                <a:latin typeface="Courier"/>
                <a:cs typeface="Courier"/>
              </a:rPr>
              <a:t>, double </a:t>
            </a:r>
            <a:r>
              <a:rPr lang="en-US" sz="1800" dirty="0" err="1">
                <a:latin typeface="Courier"/>
                <a:cs typeface="Courier"/>
              </a:rPr>
              <a:t>initialSalary</a:t>
            </a:r>
            <a:r>
              <a:rPr lang="en-US" sz="1800" dirty="0">
                <a:latin typeface="Courier"/>
                <a:cs typeface="Courier"/>
              </a:rPr>
              <a:t>) {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name = </a:t>
            </a:r>
            <a:r>
              <a:rPr lang="en-US" sz="1800" dirty="0" err="1">
                <a:latin typeface="Courier"/>
                <a:cs typeface="Courier"/>
              </a:rPr>
              <a:t>initialName</a:t>
            </a:r>
            <a:r>
              <a:rPr lang="en-US" sz="1800" dirty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salary = </a:t>
            </a:r>
            <a:r>
              <a:rPr lang="en-US" sz="1800" dirty="0" err="1">
                <a:latin typeface="Courier"/>
                <a:cs typeface="Courier"/>
              </a:rPr>
              <a:t>initialSalary</a:t>
            </a:r>
            <a:r>
              <a:rPr lang="en-US" sz="1800" dirty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 </a:t>
            </a:r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488876" y="2999349"/>
            <a:ext cx="2386582" cy="919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488876" y="2999349"/>
            <a:ext cx="2386582" cy="919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latin typeface="Courier"/>
                <a:cs typeface="Courier"/>
              </a:rPr>
              <a:t>Super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4" y="1795709"/>
            <a:ext cx="9024830" cy="4370142"/>
          </a:xfrm>
        </p:spPr>
        <p:txBody>
          <a:bodyPr/>
          <a:lstStyle/>
          <a:p>
            <a:r>
              <a:rPr lang="en-US" dirty="0"/>
              <a:t>We invoke superclass constructors by using the </a:t>
            </a:r>
            <a:r>
              <a:rPr lang="en-US" dirty="0">
                <a:solidFill>
                  <a:srgbClr val="800000"/>
                </a:solidFill>
              </a:rPr>
              <a:t>super</a:t>
            </a:r>
            <a:r>
              <a:rPr lang="en-US" dirty="0"/>
              <a:t> keyword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public Employee(String </a:t>
            </a:r>
            <a:r>
              <a:rPr lang="en-US" sz="2000" dirty="0" err="1">
                <a:latin typeface="Courier"/>
                <a:cs typeface="Courier"/>
              </a:rPr>
              <a:t>initialName</a:t>
            </a:r>
            <a:r>
              <a:rPr lang="en-US" sz="2000" dirty="0">
                <a:latin typeface="Courier"/>
                <a:cs typeface="Courier"/>
              </a:rPr>
              <a:t>, double </a:t>
            </a:r>
            <a:r>
              <a:rPr lang="en-US" sz="2000" dirty="0" err="1">
                <a:latin typeface="Courier"/>
                <a:cs typeface="Courier"/>
              </a:rPr>
              <a:t>initialSalary</a:t>
            </a:r>
            <a:r>
              <a:rPr lang="en-US" sz="2000" dirty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super(</a:t>
            </a:r>
            <a:r>
              <a:rPr lang="en-US" sz="2000" b="1" dirty="0" err="1">
                <a:latin typeface="Courier"/>
                <a:cs typeface="Courier"/>
              </a:rPr>
              <a:t>initialName</a:t>
            </a:r>
            <a:r>
              <a:rPr lang="en-US" sz="2000" b="1" dirty="0">
                <a:latin typeface="Courier"/>
                <a:cs typeface="Courier"/>
              </a:rPr>
              <a:t>); 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salary = </a:t>
            </a:r>
            <a:r>
              <a:rPr lang="en-US" sz="2000" dirty="0" err="1">
                <a:latin typeface="Courier"/>
                <a:cs typeface="Courier"/>
              </a:rPr>
              <a:t>initialSalary</a:t>
            </a:r>
            <a:r>
              <a:rPr lang="en-US" sz="2000" dirty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Employee e = new Employee(“Ted White”, 25000.0);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75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Super: some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</a:t>
            </a:r>
            <a:r>
              <a:rPr lang="en-US" b="1" dirty="0"/>
              <a:t>must come first</a:t>
            </a:r>
            <a:r>
              <a:rPr lang="en-US" dirty="0"/>
              <a:t>, before the other statements in the body of the subclass constructor </a:t>
            </a:r>
          </a:p>
          <a:p>
            <a:r>
              <a:rPr lang="en-US" dirty="0"/>
              <a:t>the order, type and number of the arguments we pass to super from the subclass must match those of the constructor of the superclass </a:t>
            </a:r>
          </a:p>
          <a:p>
            <a:r>
              <a:rPr lang="en-US" dirty="0"/>
              <a:t>If a subclass has no constructors at all, Java will create a no-arguments constructor that contains only super();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49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access modifier: protected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/>
              <a:t>For making access to methods and variables easier between classes in an inheritance relationship, the </a:t>
            </a:r>
            <a:r>
              <a:rPr lang="en-US" dirty="0">
                <a:solidFill>
                  <a:srgbClr val="800000"/>
                </a:solidFill>
              </a:rPr>
              <a:t>protected</a:t>
            </a:r>
            <a:r>
              <a:rPr lang="en-US" dirty="0"/>
              <a:t> access modifier is available </a:t>
            </a:r>
            <a:endParaRPr lang="en-US" dirty="0">
              <a:latin typeface="Wingdings"/>
            </a:endParaRPr>
          </a:p>
          <a:p>
            <a:r>
              <a:rPr lang="en-US" dirty="0">
                <a:solidFill>
                  <a:srgbClr val="800000"/>
                </a:solidFill>
              </a:rPr>
              <a:t>private</a:t>
            </a:r>
            <a:r>
              <a:rPr lang="en-US" dirty="0"/>
              <a:t>: can be accessed only in same class</a:t>
            </a:r>
          </a:p>
          <a:p>
            <a:r>
              <a:rPr lang="en-US" dirty="0">
                <a:solidFill>
                  <a:srgbClr val="800000"/>
                </a:solidFill>
              </a:rPr>
              <a:t>protected</a:t>
            </a:r>
            <a:r>
              <a:rPr lang="en-US" dirty="0"/>
              <a:t>: can be accessed in the same class, or in a subclass, or in the same package </a:t>
            </a:r>
          </a:p>
          <a:p>
            <a:r>
              <a:rPr lang="en-US" dirty="0">
                <a:solidFill>
                  <a:srgbClr val="800000"/>
                </a:solidFill>
              </a:rPr>
              <a:t>public</a:t>
            </a:r>
            <a:r>
              <a:rPr lang="en-US" dirty="0"/>
              <a:t>: can be accessed in any class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modifier: protected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 variables and methods can be accessed by subclasses, subclasses of subclasses, etc.</a:t>
            </a:r>
          </a:p>
          <a:p>
            <a:r>
              <a:rPr lang="en-US" dirty="0"/>
              <a:t>protected vs. private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declaring variables as protected exposes them to all subclasses</a:t>
            </a:r>
            <a:endParaRPr lang="en-US" dirty="0">
              <a:latin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/>
              <a:t>best to declare variables as private (even in inheritance relationships) and write getter and setter methods to provide access to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800000"/>
                </a:solidFill>
              </a:rPr>
              <a:t>Classes</a:t>
            </a:r>
            <a:r>
              <a:rPr lang="en-US" sz="2400" dirty="0"/>
              <a:t> are blueprints that we can use to create objects </a:t>
            </a:r>
          </a:p>
          <a:p>
            <a:r>
              <a:rPr lang="en-US" sz="2400" dirty="0">
                <a:solidFill>
                  <a:srgbClr val="800000"/>
                </a:solidFill>
              </a:rPr>
              <a:t>Objects</a:t>
            </a:r>
            <a:r>
              <a:rPr lang="en-US" sz="2400" dirty="0"/>
              <a:t> have state and </a:t>
            </a:r>
            <a:r>
              <a:rPr lang="en-US" sz="2400" dirty="0" err="1"/>
              <a:t>behaviour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	- State: instance variables (e.g. balance) 	</a:t>
            </a:r>
          </a:p>
          <a:p>
            <a:pPr marL="0" indent="0">
              <a:buNone/>
            </a:pPr>
            <a:r>
              <a:rPr lang="en-US" sz="2400" dirty="0"/>
              <a:t>	- Behavior: instance methods (e.g. withdraw) </a:t>
            </a:r>
          </a:p>
          <a:p>
            <a:r>
              <a:rPr lang="en-US" sz="2400" dirty="0"/>
              <a:t>We create new objects using </a:t>
            </a:r>
            <a:r>
              <a:rPr lang="en-US" sz="2400" dirty="0">
                <a:solidFill>
                  <a:srgbClr val="800000"/>
                </a:solidFill>
              </a:rPr>
              <a:t>constructors </a:t>
            </a:r>
            <a:endParaRPr lang="en-US" sz="2400" dirty="0">
              <a:solidFill>
                <a:srgbClr val="800000"/>
              </a:solidFill>
              <a:latin typeface="Wingdings"/>
            </a:endParaRPr>
          </a:p>
          <a:p>
            <a:r>
              <a:rPr lang="en-US" sz="2400" dirty="0"/>
              <a:t>We also have class methods and class variables </a:t>
            </a:r>
          </a:p>
          <a:p>
            <a:pPr marL="0" indent="0">
              <a:buNone/>
            </a:pPr>
            <a:r>
              <a:rPr lang="en-US" sz="2400" dirty="0">
                <a:latin typeface="Wingdings"/>
              </a:rPr>
              <a:t>	</a:t>
            </a:r>
            <a:r>
              <a:rPr lang="en-US" sz="2400" dirty="0"/>
              <a:t>- these belong to the blueprint (class) but not 	 	to any specific object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40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ceholder-4-3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16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ceholder-4-3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7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7981-B322-1902-DFC8-C3AFEFC3C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320B0-0E9A-6CF2-FF0A-2CA079619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fBuLJrHz9kCJoFjXzueS?state=opened&amp;flow=Default&amp;onscreen=persist">
            <a:extLst>
              <a:ext uri="{FF2B5EF4-FFF2-40B4-BE49-F238E27FC236}">
                <a16:creationId xmlns:a16="http://schemas.microsoft.com/office/drawing/2014/main" id="{FBC45717-A411-9C8C-E026-8269C8A5196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15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75B1-B11B-ABE0-9DE4-DA4B4FF7B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B7B6E-012D-FEBE-A946-8C24069DA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mWnURxU4pioanYmQ5Sf2?state=opened&amp;flow=Default&amp;onscreen=persist">
            <a:extLst>
              <a:ext uri="{FF2B5EF4-FFF2-40B4-BE49-F238E27FC236}">
                <a16:creationId xmlns:a16="http://schemas.microsoft.com/office/drawing/2014/main" id="{1B50D14E-041C-AEED-3AA8-8C11D6D392C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36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53980"/>
            <a:ext cx="8489950" cy="654070"/>
          </a:xfrm>
        </p:spPr>
        <p:txBody>
          <a:bodyPr/>
          <a:lstStyle/>
          <a:p>
            <a:r>
              <a:rPr lang="en-US" dirty="0"/>
              <a:t>Overriding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81" y="984419"/>
            <a:ext cx="8813800" cy="4370142"/>
          </a:xfrm>
        </p:spPr>
        <p:txBody>
          <a:bodyPr/>
          <a:lstStyle/>
          <a:p>
            <a:r>
              <a:rPr lang="en-US" dirty="0" err="1"/>
              <a:t>SavingAccount</a:t>
            </a:r>
            <a:r>
              <a:rPr lang="en-US" dirty="0"/>
              <a:t> is-an Account (so </a:t>
            </a:r>
            <a:r>
              <a:rPr lang="en-US" dirty="0" err="1"/>
              <a:t>SavingAccount</a:t>
            </a:r>
            <a:r>
              <a:rPr lang="en-US" dirty="0"/>
              <a:t> is a subclass of Account)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Assume we can print a statement from a generic Account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We can print a statement  from the </a:t>
            </a:r>
            <a:r>
              <a:rPr lang="en-US" dirty="0" err="1"/>
              <a:t>SavingAccount</a:t>
            </a:r>
            <a:r>
              <a:rPr lang="en-US" dirty="0"/>
              <a:t> with additional information </a:t>
            </a:r>
          </a:p>
          <a:p>
            <a:r>
              <a:rPr lang="en-US" dirty="0"/>
              <a:t>A subclass can </a:t>
            </a:r>
            <a:r>
              <a:rPr lang="en-US" dirty="0">
                <a:solidFill>
                  <a:srgbClr val="800000"/>
                </a:solidFill>
              </a:rPr>
              <a:t>override</a:t>
            </a:r>
            <a:r>
              <a:rPr lang="en-US" dirty="0"/>
              <a:t> an </a:t>
            </a:r>
            <a:r>
              <a:rPr lang="en-US" dirty="0">
                <a:solidFill>
                  <a:srgbClr val="800000"/>
                </a:solidFill>
              </a:rPr>
              <a:t>inherited instance method</a:t>
            </a:r>
            <a:r>
              <a:rPr lang="en-US" dirty="0"/>
              <a:t>, by supplying a new method with: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same name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same number of parameters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same type of parameters as the original inherited method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b="1" dirty="0">
                <a:latin typeface="Courier"/>
                <a:cs typeface="Courier"/>
              </a:rPr>
              <a:t>Account </a:t>
            </a:r>
            <a:r>
              <a:rPr lang="en-US" sz="2400" dirty="0">
                <a:latin typeface="Courier"/>
                <a:cs typeface="Courier"/>
              </a:rPr>
              <a:t>{ 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private double balance;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...</a:t>
            </a:r>
            <a:br>
              <a:rPr lang="en-US" sz="2400" dirty="0">
                <a:latin typeface="Courier"/>
                <a:cs typeface="Courier"/>
              </a:rPr>
            </a:b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public void </a:t>
            </a:r>
            <a:r>
              <a:rPr lang="en-US" sz="2400" dirty="0" err="1">
                <a:latin typeface="Courier"/>
                <a:cs typeface="Courier"/>
              </a:rPr>
              <a:t>printStatement</a:t>
            </a:r>
            <a:r>
              <a:rPr lang="en-US" sz="2400" dirty="0">
                <a:latin typeface="Courier"/>
                <a:cs typeface="Courier"/>
              </a:rPr>
              <a:t>() {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// print statement and account details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}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99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SavingsAccount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public class </a:t>
            </a:r>
            <a:r>
              <a:rPr lang="en-US" sz="2000" b="1" dirty="0" err="1">
                <a:latin typeface="Courier"/>
                <a:cs typeface="Courier"/>
              </a:rPr>
              <a:t>SavingsAccount</a:t>
            </a:r>
            <a:r>
              <a:rPr lang="en-US" sz="2000" b="1" dirty="0">
                <a:latin typeface="Courier"/>
                <a:cs typeface="Courier"/>
              </a:rPr>
              <a:t> extends Account </a:t>
            </a:r>
            <a:r>
              <a:rPr lang="en-US" sz="2000" dirty="0">
                <a:latin typeface="Courier"/>
                <a:cs typeface="Courier"/>
              </a:rPr>
              <a:t>{ 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private double </a:t>
            </a:r>
            <a:r>
              <a:rPr lang="en-US" sz="2000" dirty="0" err="1">
                <a:latin typeface="Courier"/>
                <a:cs typeface="Courier"/>
              </a:rPr>
              <a:t>interestRate</a:t>
            </a:r>
            <a:r>
              <a:rPr lang="en-US" sz="2000" dirty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. ..</a:t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public void </a:t>
            </a:r>
            <a:r>
              <a:rPr lang="en-US" sz="2000" dirty="0" err="1">
                <a:latin typeface="Courier"/>
                <a:cs typeface="Courier"/>
              </a:rPr>
              <a:t>printStatement</a:t>
            </a:r>
            <a:r>
              <a:rPr lang="en-US" sz="2000" dirty="0">
                <a:latin typeface="Courier"/>
                <a:cs typeface="Courier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print the normal statement like Account </a:t>
            </a:r>
            <a:r>
              <a:rPr lang="en-US" sz="2000" dirty="0">
                <a:latin typeface="Courier"/>
                <a:cs typeface="Courier"/>
              </a:rPr>
              <a:t>but 	after that print also details of </a:t>
            </a:r>
            <a:r>
              <a:rPr lang="en-US" sz="2000" dirty="0" err="1">
                <a:latin typeface="Courier"/>
                <a:cs typeface="Courier"/>
              </a:rPr>
              <a:t>interestRate</a:t>
            </a:r>
            <a:r>
              <a:rPr lang="en-US" sz="2000" dirty="0">
                <a:latin typeface="Courier"/>
                <a:cs typeface="Courier"/>
              </a:rPr>
              <a:t>, and 	other Savings specific information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}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 </a:t>
            </a:r>
          </a:p>
          <a:p>
            <a:pPr marL="0" indent="0">
              <a:buNone/>
            </a:pPr>
            <a:r>
              <a:rPr lang="en-US" sz="2400" dirty="0"/>
              <a:t>How can we call the overridden method </a:t>
            </a:r>
            <a:r>
              <a:rPr lang="en-US" sz="2400" dirty="0" err="1"/>
              <a:t>printStatement</a:t>
            </a:r>
            <a:r>
              <a:rPr lang="en-US" sz="2400" dirty="0"/>
              <a:t> (of Account) from within </a:t>
            </a:r>
            <a:r>
              <a:rPr lang="en-US" sz="2400" dirty="0" err="1"/>
              <a:t>SavingsAccount</a:t>
            </a:r>
            <a:r>
              <a:rPr lang="en-US" sz="2400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9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/>
              <a:t>SavingsAccount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62120"/>
            <a:ext cx="8489950" cy="437014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public class </a:t>
            </a:r>
            <a:r>
              <a:rPr lang="en-US" sz="2000" b="1" dirty="0" err="1">
                <a:latin typeface="Courier"/>
                <a:cs typeface="Courier"/>
              </a:rPr>
              <a:t>SavingsAccount</a:t>
            </a:r>
            <a:r>
              <a:rPr lang="en-US" sz="2000" b="1" dirty="0">
                <a:latin typeface="Courier"/>
                <a:cs typeface="Courier"/>
              </a:rPr>
              <a:t> extends Account </a:t>
            </a:r>
            <a:r>
              <a:rPr lang="en-US" sz="2000" dirty="0">
                <a:latin typeface="Courier"/>
                <a:cs typeface="Courier"/>
              </a:rPr>
              <a:t>{ 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private double </a:t>
            </a:r>
            <a:r>
              <a:rPr lang="en-US" sz="2000" dirty="0" err="1">
                <a:latin typeface="Courier"/>
                <a:cs typeface="Courier"/>
              </a:rPr>
              <a:t>interestRate</a:t>
            </a:r>
            <a:r>
              <a:rPr lang="en-US" sz="2000" dirty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. ..</a:t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public void </a:t>
            </a:r>
            <a:r>
              <a:rPr lang="en-US" sz="2000" dirty="0" err="1">
                <a:latin typeface="Courier"/>
                <a:cs typeface="Courier"/>
              </a:rPr>
              <a:t>printStatement</a:t>
            </a:r>
            <a:r>
              <a:rPr lang="en-US" sz="2000" dirty="0">
                <a:latin typeface="Courier"/>
                <a:cs typeface="Courier"/>
              </a:rPr>
              <a:t>() { 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err="1">
                <a:latin typeface="Courier"/>
                <a:cs typeface="Courier"/>
              </a:rPr>
              <a:t>super</a:t>
            </a:r>
            <a:r>
              <a:rPr lang="en-US" sz="2000" dirty="0" err="1">
                <a:latin typeface="Courier"/>
                <a:cs typeface="Courier"/>
              </a:rPr>
              <a:t>.printStatement</a:t>
            </a:r>
            <a:r>
              <a:rPr lang="en-US" sz="2000" dirty="0">
                <a:latin typeface="Courier"/>
                <a:cs typeface="Courier"/>
              </a:rPr>
              <a:t>();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//but after also print details of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//</a:t>
            </a:r>
            <a:r>
              <a:rPr lang="en-US" sz="2000" dirty="0" err="1">
                <a:latin typeface="Courier"/>
                <a:cs typeface="Courier"/>
              </a:rPr>
              <a:t>interestRate</a:t>
            </a:r>
            <a:r>
              <a:rPr lang="en-US" sz="2000" dirty="0">
                <a:latin typeface="Courier"/>
                <a:cs typeface="Courier"/>
              </a:rPr>
              <a:t>, and other Savings specific 	//information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 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200" y="6211669"/>
            <a:ext cx="848995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Java will look first in the direct subclass for a method called </a:t>
            </a:r>
            <a:r>
              <a:rPr lang="en-US" sz="2800" baseline="30000" dirty="0" err="1"/>
              <a:t>printStatement</a:t>
            </a:r>
            <a:r>
              <a:rPr lang="en-US" sz="2800" baseline="30000" dirty="0"/>
              <a:t>. If it does not find it there, it will look in the superclass of that class, and so on 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4407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‘polymorphism' from the ancient </a:t>
            </a:r>
            <a:r>
              <a:rPr lang="en-US" dirty="0" err="1"/>
              <a:t>greek</a:t>
            </a:r>
            <a:r>
              <a:rPr lang="en-US" dirty="0"/>
              <a:t> poly (many) morph (shapes) </a:t>
            </a:r>
          </a:p>
          <a:p>
            <a:endParaRPr lang="en-US" dirty="0"/>
          </a:p>
          <a:p>
            <a:r>
              <a:rPr lang="en-US" dirty="0"/>
              <a:t>In OOP, it describes the capability to use the “same code” to process objects of various types and classes, as long they have a common super class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0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57428"/>
            <a:ext cx="8489950" cy="4370142"/>
          </a:xfrm>
        </p:spPr>
        <p:txBody>
          <a:bodyPr/>
          <a:lstStyle/>
          <a:p>
            <a:r>
              <a:rPr lang="en-US" dirty="0"/>
              <a:t>Car is a Vehicle, Bicycle is a Vehicle</a:t>
            </a:r>
          </a:p>
          <a:p>
            <a:r>
              <a:rPr lang="en-US" dirty="0"/>
              <a:t>Consider giving instructions to someone operating </a:t>
            </a:r>
          </a:p>
          <a:p>
            <a:pPr marL="0" indent="0">
              <a:buNone/>
            </a:pPr>
            <a:r>
              <a:rPr lang="en-US" dirty="0"/>
              <a:t>a Vehicle: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Start Vehicle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Release break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Accelerate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Apply break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Stop Vehicle </a:t>
            </a:r>
          </a:p>
          <a:p>
            <a:r>
              <a:rPr lang="en-US" dirty="0"/>
              <a:t>These instructions will work for any kind of Vehicle, not only a Car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for a Bicycle, accelerate may just mean “pedal faster”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9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 understood: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class / object </a:t>
            </a:r>
          </a:p>
          <a:p>
            <a:r>
              <a:rPr lang="en-US" dirty="0"/>
              <a:t>How to create objects using constructors and the </a:t>
            </a:r>
            <a:r>
              <a:rPr lang="en-US" dirty="0">
                <a:solidFill>
                  <a:srgbClr val="800000"/>
                </a:solidFill>
              </a:rPr>
              <a:t>new</a:t>
            </a:r>
            <a:r>
              <a:rPr lang="en-US" dirty="0"/>
              <a:t> keyword </a:t>
            </a:r>
          </a:p>
          <a:p>
            <a:r>
              <a:rPr lang="en-US" dirty="0"/>
              <a:t>Static vs. instance contexts</a:t>
            </a:r>
          </a:p>
          <a:p>
            <a:r>
              <a:rPr lang="en-US" dirty="0"/>
              <a:t>Access modifiers and how to call methods from </a:t>
            </a:r>
          </a:p>
          <a:p>
            <a:pPr marL="0" indent="0">
              <a:buNone/>
            </a:pPr>
            <a:r>
              <a:rPr lang="en-US" dirty="0"/>
              <a:t> other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8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Principle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order to allow polymorphism, Java introduces the </a:t>
            </a:r>
            <a:r>
              <a:rPr lang="en-US" sz="2400" b="1" dirty="0"/>
              <a:t>Substitution Principle, </a:t>
            </a:r>
            <a:r>
              <a:rPr lang="en-US" sz="2400" dirty="0"/>
              <a:t>defined as: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An instance of a subclass can take the place of an instance of any of its </a:t>
            </a:r>
            <a:r>
              <a:rPr lang="en-US" sz="2400" b="1" dirty="0" err="1">
                <a:solidFill>
                  <a:srgbClr val="800000"/>
                </a:solidFill>
              </a:rPr>
              <a:t>superclasses</a:t>
            </a:r>
            <a:r>
              <a:rPr lang="en-US" sz="2400" b="1" dirty="0">
                <a:solidFill>
                  <a:srgbClr val="800000"/>
                </a:solidFill>
              </a:rPr>
              <a:t> </a:t>
            </a:r>
          </a:p>
          <a:p>
            <a:pPr marL="0" indent="0">
              <a:buNone/>
            </a:pPr>
            <a:endParaRPr lang="en-US" sz="105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Vehicle v = new Car();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Vehicle v = new Bicycle(); </a:t>
            </a:r>
          </a:p>
          <a:p>
            <a:pPr marL="0" indent="0">
              <a:buNone/>
            </a:pPr>
            <a:endParaRPr lang="en-US" sz="1050" dirty="0">
              <a:latin typeface="Courier"/>
              <a:cs typeface="Courier"/>
            </a:endParaRPr>
          </a:p>
          <a:p>
            <a:r>
              <a:rPr lang="en-US" sz="2400" dirty="0"/>
              <a:t>Variables holding object types are polymorphic variables - they can hold objects of different acceptable types </a:t>
            </a:r>
          </a:p>
          <a:p>
            <a:r>
              <a:rPr lang="en-US" sz="2400" dirty="0"/>
              <a:t>acceptable types: the declared type, or any subtype of the declared type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550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Which is correct?</a:t>
            </a:r>
          </a:p>
        </p:txBody>
      </p:sp>
      <p:grpSp>
        <p:nvGrpSpPr>
          <p:cNvPr id="13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56101" y="1562120"/>
            <a:ext cx="3640543" cy="1863747"/>
            <a:chOff x="1541057" y="1562120"/>
            <a:chExt cx="4631143" cy="264833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57600" y="1562120"/>
              <a:ext cx="1524000" cy="4572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Animal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41057" y="3753250"/>
              <a:ext cx="1676400" cy="4572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95800" y="2668764"/>
              <a:ext cx="1676400" cy="4572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Bird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39211" y="2668764"/>
              <a:ext cx="1676400" cy="4572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Mammal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2673440" y="3125964"/>
              <a:ext cx="686148" cy="6007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3826361" y="2019320"/>
              <a:ext cx="516308" cy="647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4342669" y="2019320"/>
              <a:ext cx="838931" cy="649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504469" y="3753250"/>
              <a:ext cx="1676400" cy="4572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 flipV="1">
              <a:off x="3359587" y="3125964"/>
              <a:ext cx="856023" cy="6007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04988" y="3632667"/>
            <a:ext cx="6891427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6000"/>
            </a:pPr>
            <a:r>
              <a:rPr lang="en-US" sz="3600" baseline="30000" dirty="0">
                <a:latin typeface="Courier"/>
                <a:cs typeface="Courier"/>
              </a:rPr>
              <a:t>1) Animal </a:t>
            </a:r>
            <a:r>
              <a:rPr lang="en-US" sz="3600" baseline="30000" dirty="0" err="1">
                <a:latin typeface="Courier"/>
                <a:cs typeface="Courier"/>
              </a:rPr>
              <a:t>myBird</a:t>
            </a:r>
            <a:r>
              <a:rPr lang="en-US" sz="3600" baseline="30000" dirty="0">
                <a:latin typeface="Courier"/>
                <a:cs typeface="Courier"/>
              </a:rPr>
              <a:t> = new Bird(); </a:t>
            </a:r>
          </a:p>
          <a:p>
            <a:pPr>
              <a:lnSpc>
                <a:spcPct val="120000"/>
              </a:lnSpc>
              <a:buSzPct val="86000"/>
            </a:pPr>
            <a:r>
              <a:rPr lang="en-US" sz="3600" baseline="30000" dirty="0">
                <a:latin typeface="Courier"/>
                <a:cs typeface="Courier"/>
              </a:rPr>
              <a:t>2) Mammal </a:t>
            </a:r>
            <a:r>
              <a:rPr lang="en-US" sz="3600" baseline="30000" dirty="0" err="1">
                <a:latin typeface="Courier"/>
                <a:cs typeface="Courier"/>
              </a:rPr>
              <a:t>felix</a:t>
            </a:r>
            <a:r>
              <a:rPr lang="en-US" sz="3600" baseline="30000" dirty="0">
                <a:latin typeface="Courier"/>
                <a:cs typeface="Courier"/>
              </a:rPr>
              <a:t> = new Cat(); </a:t>
            </a:r>
          </a:p>
          <a:p>
            <a:pPr>
              <a:lnSpc>
                <a:spcPct val="120000"/>
              </a:lnSpc>
              <a:buSzPct val="86000"/>
            </a:pPr>
            <a:r>
              <a:rPr lang="en-US" sz="3600" baseline="30000" dirty="0">
                <a:latin typeface="Courier"/>
                <a:cs typeface="Courier"/>
              </a:rPr>
              <a:t>3) </a:t>
            </a:r>
            <a:r>
              <a:rPr lang="en-US" sz="3600" baseline="30000" dirty="0" err="1">
                <a:latin typeface="Courier"/>
                <a:cs typeface="Courier"/>
              </a:rPr>
              <a:t>myBird</a:t>
            </a:r>
            <a:r>
              <a:rPr lang="en-US" sz="3600" baseline="30000" dirty="0">
                <a:latin typeface="Courier"/>
                <a:cs typeface="Courier"/>
              </a:rPr>
              <a:t> </a:t>
            </a:r>
            <a:r>
              <a:rPr lang="en-US" sz="3600" baseline="30000" dirty="0" err="1">
                <a:latin typeface="Courier"/>
                <a:cs typeface="Courier"/>
              </a:rPr>
              <a:t>tweetie</a:t>
            </a:r>
            <a:r>
              <a:rPr lang="en-US" sz="3600" baseline="30000" dirty="0">
                <a:latin typeface="Courier"/>
                <a:cs typeface="Courier"/>
              </a:rPr>
              <a:t> = new Bird(); </a:t>
            </a:r>
          </a:p>
          <a:p>
            <a:pPr>
              <a:lnSpc>
                <a:spcPct val="120000"/>
              </a:lnSpc>
              <a:buSzPct val="86000"/>
            </a:pPr>
            <a:r>
              <a:rPr lang="en-US" sz="3600" baseline="30000" dirty="0">
                <a:latin typeface="Courier"/>
                <a:cs typeface="Courier"/>
              </a:rPr>
              <a:t>4) Dog snoopy = new Mammal(); </a:t>
            </a:r>
          </a:p>
          <a:p>
            <a:pPr>
              <a:lnSpc>
                <a:spcPct val="120000"/>
              </a:lnSpc>
              <a:buSzPct val="86000"/>
            </a:pPr>
            <a:r>
              <a:rPr lang="en-US" sz="3600" baseline="30000" dirty="0">
                <a:latin typeface="Courier"/>
                <a:cs typeface="Courier"/>
              </a:rPr>
              <a:t>5) Bird </a:t>
            </a:r>
            <a:r>
              <a:rPr lang="en-US" sz="3600" baseline="30000" dirty="0" err="1">
                <a:latin typeface="Courier"/>
                <a:cs typeface="Courier"/>
              </a:rPr>
              <a:t>littleBird</a:t>
            </a:r>
            <a:r>
              <a:rPr lang="en-US" sz="3600" baseline="30000" dirty="0">
                <a:latin typeface="Courier"/>
                <a:cs typeface="Courier"/>
              </a:rPr>
              <a:t> = new Animal(); </a:t>
            </a:r>
          </a:p>
          <a:p>
            <a:pPr>
              <a:lnSpc>
                <a:spcPct val="120000"/>
              </a:lnSpc>
              <a:buSzPct val="86000"/>
            </a:pPr>
            <a:r>
              <a:rPr lang="en-US" sz="3600" baseline="30000" dirty="0">
                <a:latin typeface="Courier"/>
                <a:cs typeface="Courier"/>
              </a:rPr>
              <a:t>6) Mammal m = new </a:t>
            </a:r>
            <a:r>
              <a:rPr lang="en-US" sz="3600" baseline="30000" dirty="0" err="1">
                <a:latin typeface="Courier"/>
                <a:cs typeface="Courier"/>
              </a:rPr>
              <a:t>felix</a:t>
            </a:r>
            <a:r>
              <a:rPr lang="en-US" sz="3600" baseline="30000" dirty="0">
                <a:latin typeface="Courier"/>
                <a:cs typeface="Courier"/>
              </a:rPr>
              <a:t>; </a:t>
            </a:r>
          </a:p>
          <a:p>
            <a:pPr>
              <a:lnSpc>
                <a:spcPct val="120000"/>
              </a:lnSpc>
              <a:buSzPct val="86000"/>
            </a:pPr>
            <a:r>
              <a:rPr lang="en-US" sz="3600" baseline="30000" dirty="0">
                <a:latin typeface="Courier"/>
                <a:cs typeface="Courier"/>
              </a:rPr>
              <a:t>7) Animal snoopy= new Dog();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1045" y="44907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62530" y="49553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74113" y="54021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3202" y="57893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454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22" y="414098"/>
            <a:ext cx="8489950" cy="654070"/>
          </a:xfrm>
        </p:spPr>
        <p:txBody>
          <a:bodyPr/>
          <a:lstStyle/>
          <a:p>
            <a:r>
              <a:rPr lang="en-US" dirty="0"/>
              <a:t>Method polymorphism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19398"/>
            <a:ext cx="8489950" cy="4370142"/>
          </a:xfrm>
        </p:spPr>
        <p:txBody>
          <a:bodyPr/>
          <a:lstStyle/>
          <a:p>
            <a:r>
              <a:rPr lang="en-US" sz="2400" dirty="0"/>
              <a:t>A Java version of the “algorithm” for operating a vehicle:</a:t>
            </a:r>
          </a:p>
          <a:p>
            <a:pPr marL="800100" lvl="2" indent="0">
              <a:buNone/>
            </a:pPr>
            <a:r>
              <a:rPr lang="en-US" sz="2400" b="1" dirty="0" err="1">
                <a:latin typeface="Courier"/>
                <a:cs typeface="Courier"/>
              </a:rPr>
              <a:t>v.start</a:t>
            </a:r>
            <a:r>
              <a:rPr lang="en-US" sz="2400" b="1" dirty="0">
                <a:latin typeface="Courier"/>
                <a:cs typeface="Courier"/>
              </a:rPr>
              <a:t>();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latin typeface="Courier"/>
                <a:cs typeface="Courier"/>
              </a:rPr>
              <a:t>v.releaseBreak</a:t>
            </a:r>
            <a:r>
              <a:rPr lang="en-US" sz="2400" b="1" dirty="0">
                <a:latin typeface="Courier"/>
                <a:cs typeface="Courier"/>
              </a:rPr>
              <a:t>(); </a:t>
            </a:r>
          </a:p>
          <a:p>
            <a:pPr marL="800100" lvl="2" indent="0">
              <a:buNone/>
            </a:pPr>
            <a:r>
              <a:rPr lang="en-US" sz="2400" b="1" dirty="0" err="1">
                <a:latin typeface="Courier"/>
                <a:cs typeface="Courier"/>
              </a:rPr>
              <a:t>v.accelerate</a:t>
            </a:r>
            <a:r>
              <a:rPr lang="en-US" sz="2400" b="1" dirty="0">
                <a:latin typeface="Courier"/>
                <a:cs typeface="Courier"/>
              </a:rPr>
              <a:t>();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latin typeface="Courier"/>
                <a:cs typeface="Courier"/>
              </a:rPr>
              <a:t>v.applyBrake</a:t>
            </a:r>
            <a:r>
              <a:rPr lang="en-US" sz="2400" b="1" dirty="0">
                <a:latin typeface="Courier"/>
                <a:cs typeface="Courier"/>
              </a:rPr>
              <a:t>();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latin typeface="Courier"/>
                <a:cs typeface="Courier"/>
              </a:rPr>
              <a:t>v.stop</a:t>
            </a:r>
            <a:r>
              <a:rPr lang="en-US" sz="2400" b="1" dirty="0">
                <a:latin typeface="Courier"/>
                <a:cs typeface="Courier"/>
              </a:rPr>
              <a:t>();</a:t>
            </a:r>
          </a:p>
          <a:p>
            <a:pPr marL="800100" lvl="2" indent="0">
              <a:buNone/>
            </a:pPr>
            <a:r>
              <a:rPr lang="en-US" sz="2400" b="1" dirty="0">
                <a:latin typeface="Courier"/>
                <a:cs typeface="Courier"/>
              </a:rPr>
              <a:t> </a:t>
            </a:r>
          </a:p>
          <a:p>
            <a:r>
              <a:rPr lang="en-US" sz="2400" dirty="0"/>
              <a:t>It does not matter what exactly v is, as long as it is Vehicle or any of its subtypes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This algorithm is polymorphic</a:t>
            </a:r>
            <a:r>
              <a:rPr lang="en-US" sz="2400" dirty="0"/>
              <a:t>, it works for a variety of vehicle types, not only for a single type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03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method binding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sz="2400" dirty="0" err="1">
                <a:latin typeface="Courier"/>
                <a:cs typeface="Courier"/>
              </a:rPr>
              <a:t>v.start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dirty="0"/>
              <a:t> work if the compiler at compile time does not know what type v refers to? </a:t>
            </a:r>
          </a:p>
          <a:p>
            <a:r>
              <a:rPr lang="en-US" dirty="0"/>
              <a:t>We do not really know which version of start() is being called </a:t>
            </a:r>
          </a:p>
          <a:p>
            <a:r>
              <a:rPr lang="en-US" dirty="0"/>
              <a:t>v will have to be tested during program execution </a:t>
            </a:r>
            <a:r>
              <a:rPr lang="en-US" b="1" dirty="0"/>
              <a:t>each time </a:t>
            </a:r>
            <a:r>
              <a:rPr lang="en-US" dirty="0"/>
              <a:t>it calls an instance method </a:t>
            </a:r>
          </a:p>
          <a:p>
            <a:r>
              <a:rPr lang="en-US" dirty="0"/>
              <a:t>This process is known as </a:t>
            </a:r>
            <a:r>
              <a:rPr lang="en-US" b="1" dirty="0">
                <a:solidFill>
                  <a:srgbClr val="800000"/>
                </a:solidFill>
              </a:rPr>
              <a:t>dynamic binding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exact method called will not be known until the program is actually run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60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err="1"/>
              <a:t>vs</a:t>
            </a:r>
            <a:r>
              <a:rPr lang="en-US" dirty="0"/>
              <a:t> static binding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binding - what method to call is resolved at compile time (e.g. overloaded methods) </a:t>
            </a:r>
          </a:p>
          <a:p>
            <a:endParaRPr lang="en-US" dirty="0"/>
          </a:p>
          <a:p>
            <a:r>
              <a:rPr lang="en-US" dirty="0"/>
              <a:t>dynamic binding - what method to call is resolved at run time (most overridden methods)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binding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95709"/>
            <a:ext cx="8642533" cy="4370142"/>
          </a:xfrm>
        </p:spPr>
        <p:txBody>
          <a:bodyPr/>
          <a:lstStyle/>
          <a:p>
            <a:r>
              <a:rPr lang="en-US" dirty="0"/>
              <a:t>If different objects are assigned to v during execution, different versions of start() may be called: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v = new Car();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 err="1">
                <a:latin typeface="Courier"/>
                <a:cs typeface="Courier"/>
              </a:rPr>
              <a:t>v.start</a:t>
            </a:r>
            <a:r>
              <a:rPr lang="en-US" sz="2400" dirty="0">
                <a:latin typeface="Courier"/>
                <a:cs typeface="Courier"/>
              </a:rPr>
              <a:t>(); // Calls start method in Car class</a:t>
            </a:r>
            <a:br>
              <a:rPr lang="en-US" sz="2400" dirty="0">
                <a:latin typeface="Courier"/>
                <a:cs typeface="Courier"/>
              </a:rPr>
            </a:b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v = new Bicycle();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 err="1">
                <a:latin typeface="Courier"/>
                <a:cs typeface="Courier"/>
              </a:rPr>
              <a:t>v.start</a:t>
            </a:r>
            <a:r>
              <a:rPr lang="en-US" sz="2400" dirty="0">
                <a:latin typeface="Courier"/>
                <a:cs typeface="Courier"/>
              </a:rPr>
              <a:t>(); //Calls start method in Bicycle 		      class </a:t>
            </a:r>
            <a:endParaRPr lang="en-US" sz="2400" dirty="0">
              <a:effectLst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50371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instanceof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polymorphic variables it is useful to be able to determine what the exact type is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if (</a:t>
            </a:r>
            <a:r>
              <a:rPr lang="en-US" sz="2400" dirty="0" err="1">
                <a:latin typeface="Courier"/>
                <a:cs typeface="Courier"/>
              </a:rPr>
              <a:t>myVehicle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instanceof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Car) ...</a:t>
            </a:r>
          </a:p>
          <a:p>
            <a:endParaRPr lang="en-US" dirty="0"/>
          </a:p>
          <a:p>
            <a:r>
              <a:rPr lang="en-US" dirty="0"/>
              <a:t>object </a:t>
            </a:r>
            <a:r>
              <a:rPr lang="en-US" b="1" dirty="0" err="1">
                <a:solidFill>
                  <a:srgbClr val="800000"/>
                </a:solidFill>
              </a:rPr>
              <a:t>instanceof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dirty="0"/>
              <a:t>class </a:t>
            </a:r>
          </a:p>
          <a:p>
            <a:r>
              <a:rPr lang="en-US" dirty="0"/>
              <a:t>this expression will return true if object is an instance of class, or if object is an instance of any subclass of class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11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object references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if (acct </a:t>
            </a:r>
            <a:r>
              <a:rPr lang="en-US" sz="2000" dirty="0" err="1">
                <a:latin typeface="Courier"/>
                <a:cs typeface="Courier"/>
              </a:rPr>
              <a:t>instanceof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SavingsAccount</a:t>
            </a:r>
            <a:r>
              <a:rPr lang="en-US" sz="2000" dirty="0">
                <a:latin typeface="Courier"/>
                <a:cs typeface="Courier"/>
              </a:rPr>
              <a:t>) { </a:t>
            </a:r>
          </a:p>
          <a:p>
            <a:pPr marL="0" indent="0">
              <a:buNone/>
            </a:pPr>
            <a:r>
              <a:rPr lang="en-US" sz="2000" b="1" dirty="0" err="1">
                <a:latin typeface="Courier"/>
                <a:cs typeface="Courier"/>
              </a:rPr>
              <a:t>SavingsAccount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savingsAcct</a:t>
            </a:r>
            <a:r>
              <a:rPr lang="en-US" sz="2000" b="1" dirty="0">
                <a:latin typeface="Courier"/>
                <a:cs typeface="Courier"/>
              </a:rPr>
              <a:t> = (</a:t>
            </a:r>
            <a:r>
              <a:rPr lang="en-US" sz="2000" b="1" dirty="0" err="1">
                <a:latin typeface="Courier"/>
                <a:cs typeface="Courier"/>
              </a:rPr>
              <a:t>SavingsAccount</a:t>
            </a:r>
            <a:r>
              <a:rPr lang="en-US" sz="2000" b="1" dirty="0">
                <a:latin typeface="Courier"/>
                <a:cs typeface="Courier"/>
              </a:rPr>
              <a:t>) acct</a:t>
            </a:r>
            <a:r>
              <a:rPr lang="en-US" sz="2000" dirty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savingsAcct.creditInterest</a:t>
            </a:r>
            <a:r>
              <a:rPr lang="en-US" sz="2000" dirty="0">
                <a:latin typeface="Courier"/>
                <a:cs typeface="Courier"/>
              </a:rPr>
              <a:t>(); } </a:t>
            </a:r>
          </a:p>
          <a:p>
            <a:pPr marL="0" indent="0">
              <a:buNone/>
            </a:pPr>
            <a:endParaRPr lang="en-US" sz="2400" dirty="0">
              <a:latin typeface="Wingdings"/>
            </a:endParaRPr>
          </a:p>
          <a:p>
            <a:r>
              <a:rPr lang="en-US" sz="2400" dirty="0"/>
              <a:t>This is object casting: we cast object </a:t>
            </a:r>
            <a:r>
              <a:rPr lang="en-US" sz="2400" dirty="0">
                <a:latin typeface="Courier"/>
                <a:cs typeface="Courier"/>
              </a:rPr>
              <a:t>acct</a:t>
            </a:r>
            <a:r>
              <a:rPr lang="en-US" sz="2400" dirty="0"/>
              <a:t> to type </a:t>
            </a:r>
            <a:r>
              <a:rPr lang="en-US" sz="2400" dirty="0" err="1">
                <a:latin typeface="Courier"/>
                <a:cs typeface="Courier"/>
              </a:rPr>
              <a:t>SavingsAccount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/>
              <a:t>but only after we have checked</a:t>
            </a:r>
            <a:r>
              <a:rPr lang="en-US" sz="2400" b="1" dirty="0"/>
              <a:t> </a:t>
            </a:r>
            <a:r>
              <a:rPr lang="en-US" sz="2400" dirty="0"/>
              <a:t>that it really is of </a:t>
            </a:r>
            <a:r>
              <a:rPr lang="en-US" sz="2400" dirty="0" err="1">
                <a:latin typeface="Courier"/>
                <a:cs typeface="Courier"/>
              </a:rPr>
              <a:t>SavingsAccount</a:t>
            </a:r>
            <a:r>
              <a:rPr lang="en-US" sz="2400" dirty="0"/>
              <a:t> type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07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real world, objects have similarities to other, seemingly different, objects </a:t>
            </a:r>
          </a:p>
          <a:p>
            <a:r>
              <a:rPr lang="en-US" sz="2400" dirty="0"/>
              <a:t>Example: car </a:t>
            </a:r>
            <a:r>
              <a:rPr lang="en-US" sz="2400" b="1" dirty="0"/>
              <a:t>is-a </a:t>
            </a:r>
            <a:r>
              <a:rPr lang="en-US" sz="2400" dirty="0"/>
              <a:t>vehicle, bicycle </a:t>
            </a:r>
            <a:r>
              <a:rPr lang="en-US" sz="2400" b="1" dirty="0"/>
              <a:t>is-a </a:t>
            </a:r>
            <a:r>
              <a:rPr lang="en-US" sz="2400" dirty="0"/>
              <a:t>vehicle, truck </a:t>
            </a:r>
            <a:r>
              <a:rPr lang="en-US" sz="2400" b="1" dirty="0"/>
              <a:t>is-a </a:t>
            </a:r>
            <a:r>
              <a:rPr lang="en-US" sz="2400" dirty="0"/>
              <a:t>vehicle, Ferrari </a:t>
            </a:r>
            <a:r>
              <a:rPr lang="en-US" sz="2400" b="1" dirty="0"/>
              <a:t>is-a </a:t>
            </a:r>
            <a:r>
              <a:rPr lang="en-US" sz="2400" dirty="0"/>
              <a:t>car (and also a vehicle) </a:t>
            </a:r>
          </a:p>
          <a:p>
            <a:r>
              <a:rPr lang="en-US" sz="2400" dirty="0"/>
              <a:t>Cars and trucks are both vehicles that have engines and that can carry a specific number of other properties</a:t>
            </a:r>
          </a:p>
          <a:p>
            <a:r>
              <a:rPr lang="en-US" sz="2400" dirty="0"/>
              <a:t>Cars and trucks are special types of vehicles</a:t>
            </a:r>
            <a:br>
              <a:rPr lang="en-US" sz="2400" dirty="0"/>
            </a:br>
            <a:r>
              <a:rPr lang="en-US" sz="2400" dirty="0"/>
              <a:t>A vehicle is a more general type of a car or a truck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739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OOP these kind of relationships are modeled using </a:t>
            </a:r>
            <a:r>
              <a:rPr lang="en-US" sz="2400" b="1" dirty="0">
                <a:solidFill>
                  <a:srgbClr val="800000"/>
                </a:solidFill>
              </a:rPr>
              <a:t>inheritance </a:t>
            </a:r>
            <a:endParaRPr lang="en-US" sz="2400" dirty="0">
              <a:solidFill>
                <a:srgbClr val="800000"/>
              </a:solidFill>
            </a:endParaRPr>
          </a:p>
          <a:p>
            <a:r>
              <a:rPr lang="en-US" sz="2400" dirty="0"/>
              <a:t>car is a </a:t>
            </a:r>
            <a:r>
              <a:rPr lang="en-US" sz="2400" b="1" dirty="0"/>
              <a:t>subclass </a:t>
            </a:r>
            <a:r>
              <a:rPr lang="en-US" sz="2400" dirty="0"/>
              <a:t>of vehicle, vehicle is a </a:t>
            </a:r>
            <a:r>
              <a:rPr lang="en-US" sz="2400" b="1" dirty="0"/>
              <a:t>superclass </a:t>
            </a:r>
            <a:r>
              <a:rPr lang="en-US" sz="2400" dirty="0"/>
              <a:t>of a car 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Inheritance is a basic concept of object-oriented programming </a:t>
            </a:r>
            <a:endParaRPr lang="en-US" sz="2400" dirty="0">
              <a:solidFill>
                <a:srgbClr val="800000"/>
              </a:solidFill>
            </a:endParaRPr>
          </a:p>
          <a:p>
            <a:r>
              <a:rPr lang="en-US" sz="2400" dirty="0"/>
              <a:t>Inheritance allows a class to have a parent class from which it can inherit variables and methods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471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a class B inherits from class A then it contains all the characteristics (information structure and behavior) of class A</a:t>
            </a:r>
          </a:p>
          <a:p>
            <a:r>
              <a:rPr lang="en-US" sz="2400" dirty="0"/>
              <a:t>The parent class is called </a:t>
            </a:r>
            <a:r>
              <a:rPr lang="en-US" sz="2400" i="1" dirty="0"/>
              <a:t>base</a:t>
            </a:r>
            <a:r>
              <a:rPr lang="en-US" sz="2400" dirty="0"/>
              <a:t> class and the child class is called </a:t>
            </a:r>
            <a:r>
              <a:rPr lang="en-US" sz="2400" i="1" dirty="0"/>
              <a:t>derived</a:t>
            </a:r>
            <a:r>
              <a:rPr lang="en-US" sz="2400" dirty="0"/>
              <a:t> class</a:t>
            </a:r>
          </a:p>
          <a:p>
            <a:r>
              <a:rPr lang="en-US" sz="2400" dirty="0"/>
              <a:t>Besides inherited characteristics, derived class may have its own unique characteristics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82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45133" y="1019091"/>
            <a:ext cx="2513315" cy="2246769"/>
            <a:chOff x="2572449" y="2335265"/>
            <a:chExt cx="4298271" cy="1831264"/>
          </a:xfrm>
        </p:grpSpPr>
        <p:sp>
          <p:nvSpPr>
            <p:cNvPr id="6" name="TextBox 5"/>
            <p:cNvSpPr txBox="1"/>
            <p:nvPr/>
          </p:nvSpPr>
          <p:spPr>
            <a:xfrm>
              <a:off x="2572449" y="2335265"/>
              <a:ext cx="4298271" cy="326116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Person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8730" y="2661381"/>
              <a:ext cx="4281990" cy="1505148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   name: String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age: </a:t>
              </a:r>
              <a:r>
                <a:rPr lang="en-US" sz="1600" dirty="0" err="1"/>
                <a:t>int</a:t>
              </a:r>
              <a:endParaRPr lang="en-US" sz="1600" dirty="0"/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email: String</a:t>
              </a:r>
            </a:p>
            <a:p>
              <a:pPr marL="285750" indent="-285750">
                <a:buFontTx/>
                <a:buChar char="-"/>
              </a:pP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dirty="0" err="1"/>
                <a:t>getEmail</a:t>
              </a:r>
              <a:r>
                <a:rPr lang="en-US" sz="1600" dirty="0"/>
                <a:t>()</a:t>
              </a:r>
            </a:p>
            <a:p>
              <a:r>
                <a:rPr lang="en-US" sz="1600" dirty="0"/>
                <a:t>+</a:t>
              </a:r>
              <a:r>
                <a:rPr lang="en-US" sz="1600" dirty="0" err="1"/>
                <a:t>setEmail</a:t>
              </a:r>
              <a:r>
                <a:rPr lang="en-US" sz="1600" dirty="0"/>
                <a:t>()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128357"/>
            <a:ext cx="2513315" cy="2570917"/>
            <a:chOff x="2572449" y="2335265"/>
            <a:chExt cx="4298271" cy="2232637"/>
          </a:xfrm>
        </p:grpSpPr>
        <p:sp>
          <p:nvSpPr>
            <p:cNvPr id="9" name="TextBox 8"/>
            <p:cNvSpPr txBox="1"/>
            <p:nvPr/>
          </p:nvSpPr>
          <p:spPr>
            <a:xfrm>
              <a:off x="2572449" y="2335265"/>
              <a:ext cx="4298271" cy="326116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Student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88730" y="2661381"/>
              <a:ext cx="4281990" cy="1906521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   name: String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age: </a:t>
              </a:r>
              <a:r>
                <a:rPr lang="en-US" sz="1600" dirty="0" err="1"/>
                <a:t>int</a:t>
              </a:r>
              <a:endParaRPr lang="en-US" sz="1600" dirty="0"/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email: String</a:t>
              </a:r>
            </a:p>
            <a:p>
              <a:r>
                <a:rPr lang="en-US" sz="1600" dirty="0"/>
                <a:t>-   </a:t>
              </a:r>
              <a:r>
                <a:rPr lang="en-US" sz="1600" dirty="0" err="1"/>
                <a:t>idNumber</a:t>
              </a:r>
              <a:r>
                <a:rPr lang="en-US" sz="1600" dirty="0"/>
                <a:t>: String</a:t>
              </a:r>
            </a:p>
            <a:p>
              <a:pPr marL="285750" indent="-285750">
                <a:buFontTx/>
                <a:buChar char="-"/>
              </a:pP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dirty="0" err="1"/>
                <a:t>getEmail</a:t>
              </a:r>
              <a:r>
                <a:rPr lang="en-US" sz="1600" dirty="0"/>
                <a:t>()</a:t>
              </a:r>
            </a:p>
            <a:p>
              <a:r>
                <a:rPr lang="en-US" sz="1600" dirty="0"/>
                <a:t>+</a:t>
              </a:r>
              <a:r>
                <a:rPr lang="en-US" sz="1600" dirty="0" err="1"/>
                <a:t>setEmail</a:t>
              </a:r>
              <a:r>
                <a:rPr lang="en-US" sz="1600" dirty="0"/>
                <a:t>()</a:t>
              </a:r>
            </a:p>
            <a:p>
              <a:r>
                <a:rPr lang="is-IS" sz="1600" dirty="0"/>
                <a:t>…</a:t>
              </a:r>
              <a:endParaRPr lang="en-US" sz="1600" dirty="0"/>
            </a:p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2582" y="4096182"/>
            <a:ext cx="2513315" cy="2714630"/>
            <a:chOff x="2572449" y="2335265"/>
            <a:chExt cx="4298271" cy="2357440"/>
          </a:xfrm>
        </p:grpSpPr>
        <p:sp>
          <p:nvSpPr>
            <p:cNvPr id="12" name="TextBox 11"/>
            <p:cNvSpPr txBox="1"/>
            <p:nvPr/>
          </p:nvSpPr>
          <p:spPr>
            <a:xfrm>
              <a:off x="2572449" y="2335265"/>
              <a:ext cx="4298271" cy="347464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Teacher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8730" y="2661381"/>
              <a:ext cx="4281990" cy="2031324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   name: String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age: </a:t>
              </a:r>
              <a:r>
                <a:rPr lang="en-US" sz="1600" dirty="0" err="1"/>
                <a:t>int</a:t>
              </a:r>
              <a:endParaRPr lang="en-US" sz="1600" dirty="0"/>
            </a:p>
            <a:p>
              <a:pPr marL="285750" indent="-285750">
                <a:buFontTx/>
                <a:buChar char="-"/>
              </a:pPr>
              <a:r>
                <a:rPr lang="en-US" sz="1600" dirty="0"/>
                <a:t>email: String</a:t>
              </a:r>
            </a:p>
            <a:p>
              <a:r>
                <a:rPr lang="en-US" sz="1600" dirty="0"/>
                <a:t>-   salary: double</a:t>
              </a:r>
            </a:p>
            <a:p>
              <a:pPr marL="285750" indent="-285750">
                <a:buFontTx/>
                <a:buChar char="-"/>
              </a:pP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dirty="0" err="1"/>
                <a:t>getEmail</a:t>
              </a:r>
              <a:r>
                <a:rPr lang="en-US" sz="1600" dirty="0"/>
                <a:t>()</a:t>
              </a:r>
            </a:p>
            <a:p>
              <a:r>
                <a:rPr lang="en-US" sz="1600" dirty="0"/>
                <a:t>+</a:t>
              </a:r>
              <a:r>
                <a:rPr lang="en-US" sz="1600" dirty="0" err="1"/>
                <a:t>setEmail</a:t>
              </a:r>
              <a:r>
                <a:rPr lang="en-US" sz="1600" dirty="0"/>
                <a:t>()</a:t>
              </a:r>
            </a:p>
            <a:p>
              <a:r>
                <a:rPr lang="is-IS" sz="1600" dirty="0"/>
                <a:t>…</a:t>
              </a:r>
              <a:endParaRPr lang="en-US" sz="1600" dirty="0"/>
            </a:p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4152430"/>
            <a:ext cx="2513315" cy="991081"/>
            <a:chOff x="2572449" y="2335265"/>
            <a:chExt cx="4298271" cy="860675"/>
          </a:xfrm>
        </p:grpSpPr>
        <p:sp>
          <p:nvSpPr>
            <p:cNvPr id="15" name="TextBox 14"/>
            <p:cNvSpPr txBox="1"/>
            <p:nvPr/>
          </p:nvSpPr>
          <p:spPr>
            <a:xfrm>
              <a:off x="2572449" y="2335265"/>
              <a:ext cx="4298271" cy="326116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Student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8730" y="2661381"/>
              <a:ext cx="4281990" cy="534559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600" dirty="0" err="1"/>
                <a:t>idNumber</a:t>
              </a:r>
              <a:r>
                <a:rPr lang="en-US" sz="1600" dirty="0"/>
                <a:t>: String</a:t>
              </a:r>
            </a:p>
            <a:p>
              <a:pPr marL="285750" indent="-285750" algn="ctr">
                <a:buFontTx/>
                <a:buChar char="-"/>
              </a:pP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82582" y="4120255"/>
            <a:ext cx="2513315" cy="991081"/>
            <a:chOff x="2572449" y="2335265"/>
            <a:chExt cx="4298271" cy="860675"/>
          </a:xfrm>
        </p:grpSpPr>
        <p:sp>
          <p:nvSpPr>
            <p:cNvPr id="18" name="TextBox 17"/>
            <p:cNvSpPr txBox="1"/>
            <p:nvPr/>
          </p:nvSpPr>
          <p:spPr>
            <a:xfrm>
              <a:off x="2572449" y="2335265"/>
              <a:ext cx="4298271" cy="347464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Teacher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8730" y="2661381"/>
              <a:ext cx="4281990" cy="534559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600" dirty="0"/>
                <a:t>salary: double</a:t>
              </a:r>
            </a:p>
            <a:p>
              <a:pPr marL="285750" indent="-285750" algn="ctr">
                <a:buFontTx/>
                <a:buChar char="-"/>
              </a:pP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9" idx="0"/>
          </p:cNvCxnSpPr>
          <p:nvPr/>
        </p:nvCxnSpPr>
        <p:spPr>
          <a:xfrm flipV="1">
            <a:off x="1713858" y="3265860"/>
            <a:ext cx="2665190" cy="86249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 flipH="1" flipV="1">
            <a:off x="4506551" y="3265860"/>
            <a:ext cx="2762669" cy="85439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" y="2942694"/>
            <a:ext cx="178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Student inherits</a:t>
            </a:r>
          </a:p>
          <a:p>
            <a:r>
              <a:rPr lang="en-US" dirty="0">
                <a:solidFill>
                  <a:srgbClr val="D2533C"/>
                </a:solidFill>
              </a:rPr>
              <a:t>From Person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7239" y="2942694"/>
            <a:ext cx="1814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Teacher inherits</a:t>
            </a:r>
          </a:p>
          <a:p>
            <a:r>
              <a:rPr lang="en-US" dirty="0">
                <a:solidFill>
                  <a:srgbClr val="D2533C"/>
                </a:solidFill>
              </a:rPr>
              <a:t>From Person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52563" y="877669"/>
            <a:ext cx="1827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Superclass</a:t>
            </a:r>
          </a:p>
          <a:p>
            <a:r>
              <a:rPr lang="en-US" sz="2400" b="1" dirty="0"/>
              <a:t>(Parent)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5501" y="4883247"/>
            <a:ext cx="201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Subclass</a:t>
            </a:r>
          </a:p>
          <a:p>
            <a:r>
              <a:rPr lang="en-US" sz="2400" b="1" dirty="0"/>
              <a:t>(Child class)</a:t>
            </a:r>
          </a:p>
        </p:txBody>
      </p:sp>
      <p:cxnSp>
        <p:nvCxnSpPr>
          <p:cNvPr id="3" name="Straight Connector 2"/>
          <p:cNvCxnSpPr>
            <a:stCxn id="7" idx="1"/>
            <a:endCxn id="7" idx="3"/>
          </p:cNvCxnSpPr>
          <p:nvPr/>
        </p:nvCxnSpPr>
        <p:spPr>
          <a:xfrm>
            <a:off x="3254653" y="2342531"/>
            <a:ext cx="2503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1"/>
            <a:endCxn id="10" idx="3"/>
          </p:cNvCxnSpPr>
          <p:nvPr/>
        </p:nvCxnSpPr>
        <p:spPr>
          <a:xfrm>
            <a:off x="466720" y="5601580"/>
            <a:ext cx="250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1"/>
            <a:endCxn id="13" idx="3"/>
          </p:cNvCxnSpPr>
          <p:nvPr/>
        </p:nvCxnSpPr>
        <p:spPr>
          <a:xfrm>
            <a:off x="5892102" y="5641261"/>
            <a:ext cx="250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Inheritance</a:t>
            </a:r>
          </a:p>
        </p:txBody>
      </p:sp>
      <p:sp>
        <p:nvSpPr>
          <p:cNvPr id="4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09800"/>
            <a:ext cx="1524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/>
              <a:t>Person</a:t>
            </a:r>
          </a:p>
        </p:txBody>
      </p:sp>
      <p:sp>
        <p:nvSpPr>
          <p:cNvPr id="5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865" y="4343400"/>
            <a:ext cx="182913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/>
              <a:t>Employee</a:t>
            </a:r>
          </a:p>
        </p:txBody>
      </p:sp>
      <p:sp>
        <p:nvSpPr>
          <p:cNvPr id="6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676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dirty="0"/>
              <a:t>Doctor</a:t>
            </a:r>
          </a:p>
        </p:txBody>
      </p:sp>
      <p:sp>
        <p:nvSpPr>
          <p:cNvPr id="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676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/>
              <a:t>Student</a:t>
            </a:r>
          </a:p>
        </p:txBody>
      </p:sp>
      <p:sp>
        <p:nvSpPr>
          <p:cNvPr id="8" name="Lin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6670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667000"/>
            <a:ext cx="9906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667000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19800" y="1162010"/>
            <a:ext cx="1553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Superclass</a:t>
            </a:r>
          </a:p>
        </p:txBody>
      </p: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81600" y="1562120"/>
            <a:ext cx="838200" cy="5276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8245" y="5783262"/>
            <a:ext cx="1596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Subclasses</a:t>
            </a:r>
          </a:p>
        </p:txBody>
      </p:sp>
      <p:cxnSp>
        <p:nvCxnSpPr>
          <p:cNvPr id="15" name="Straight Arrow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426338" y="4613527"/>
            <a:ext cx="2422618" cy="116973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382086" y="4918952"/>
            <a:ext cx="113714" cy="86431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057400" y="4800600"/>
            <a:ext cx="2368938" cy="9826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a619d92-09f7-47db-ac30-ea9215d116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17ad8a8-ec6f-4cbb-81e6-81b169e10510"/>
</p:tagLst>
</file>

<file path=ppt/theme/theme1.xml><?xml version="1.0" encoding="utf-8"?>
<a:theme xmlns:a="http://schemas.openxmlformats.org/drawingml/2006/main" name="UCL">
  <a:themeElements>
    <a:clrScheme name="PPT_DarkBlueOnWhite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PPT_DarkBlueOn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DarkBlueOn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UoW.potx</Template>
  <TotalTime>9949</TotalTime>
  <Words>2746</Words>
  <Application>Microsoft Macintosh PowerPoint</Application>
  <PresentationFormat>On-screen Show (4:3)</PresentationFormat>
  <Paragraphs>410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</vt:lpstr>
      <vt:lpstr>Wingdings</vt:lpstr>
      <vt:lpstr>UCL</vt:lpstr>
      <vt:lpstr>5COSC019W – Object Oriented Programming Week 3</vt:lpstr>
      <vt:lpstr>Summary</vt:lpstr>
      <vt:lpstr>What you learnt so far</vt:lpstr>
      <vt:lpstr>Make sure you understood:</vt:lpstr>
      <vt:lpstr>Subclasses </vt:lpstr>
      <vt:lpstr>Inheritance</vt:lpstr>
      <vt:lpstr>Inheritance in Classes</vt:lpstr>
      <vt:lpstr>Inheritance</vt:lpstr>
      <vt:lpstr>Example – Inheritance</vt:lpstr>
      <vt:lpstr>Another Example </vt:lpstr>
      <vt:lpstr>UML: Modeling Relationships </vt:lpstr>
      <vt:lpstr>Example</vt:lpstr>
      <vt:lpstr>PowerPoint Presentation</vt:lpstr>
      <vt:lpstr>Inheritance – Advantages</vt:lpstr>
      <vt:lpstr>Class extension</vt:lpstr>
      <vt:lpstr>Class extension in Java  </vt:lpstr>
      <vt:lpstr>Example – Class Person</vt:lpstr>
      <vt:lpstr>Example – Class Employee</vt:lpstr>
      <vt:lpstr>Exercise 1</vt:lpstr>
      <vt:lpstr>Exercise 2</vt:lpstr>
      <vt:lpstr>Overview so far</vt:lpstr>
      <vt:lpstr>Inheritance &amp; instance variables  </vt:lpstr>
      <vt:lpstr>Instance Variable</vt:lpstr>
      <vt:lpstr>Subclass Constructor</vt:lpstr>
      <vt:lpstr>Exercise: which is the problem?</vt:lpstr>
      <vt:lpstr>Solution: Super keyword</vt:lpstr>
      <vt:lpstr>Super: some rules</vt:lpstr>
      <vt:lpstr>A new access modifier: protected  </vt:lpstr>
      <vt:lpstr>Access modifier: protected </vt:lpstr>
      <vt:lpstr>PowerPoint Presentation</vt:lpstr>
      <vt:lpstr>PowerPoint Presentation</vt:lpstr>
      <vt:lpstr>PowerPoint Presentation</vt:lpstr>
      <vt:lpstr>PowerPoint Presentation</vt:lpstr>
      <vt:lpstr>Overriding  </vt:lpstr>
      <vt:lpstr>Example - Account</vt:lpstr>
      <vt:lpstr>Example – SavingsAccount</vt:lpstr>
      <vt:lpstr>Example – SavingsAccount</vt:lpstr>
      <vt:lpstr>Polymorphism</vt:lpstr>
      <vt:lpstr>Polymorphism  </vt:lpstr>
      <vt:lpstr>Substitution Principle  </vt:lpstr>
      <vt:lpstr>Exercise: Which is correct?</vt:lpstr>
      <vt:lpstr>Method polymorphism  </vt:lpstr>
      <vt:lpstr>Dynamic method binding  </vt:lpstr>
      <vt:lpstr>Dynamic vs static binding  </vt:lpstr>
      <vt:lpstr>Dynamic binding  </vt:lpstr>
      <vt:lpstr>instanceof  </vt:lpstr>
      <vt:lpstr>Casting object references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5COSC001W – Object Oriented Programming Week 3</dc:title>
  <dc:creator>Barbara</dc:creator>
  <cp:lastModifiedBy>Barbara Villarini</cp:lastModifiedBy>
  <cp:revision>102</cp:revision>
  <dcterms:created xsi:type="dcterms:W3CDTF">2016-07-21T17:10:18Z</dcterms:created>
  <dcterms:modified xsi:type="dcterms:W3CDTF">2023-09-18T16:13:43Z</dcterms:modified>
</cp:coreProperties>
</file>