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9144000" cx="16256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42XDJr+0nMOt+4uXBfnThdxGJ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A827C7-A121-4B16-8372-2B4244526754}">
  <a:tblStyle styleId="{23A827C7-A121-4B16-8372-2B42445267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219200" y="2834640"/>
            <a:ext cx="138176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2438400" y="5120640"/>
            <a:ext cx="11379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903111" y="869062"/>
            <a:ext cx="144497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12800" y="2103120"/>
            <a:ext cx="1463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903111" y="869062"/>
            <a:ext cx="144497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12800" y="2103120"/>
            <a:ext cx="7071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8371840" y="2103120"/>
            <a:ext cx="7071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903111" y="869062"/>
            <a:ext cx="144497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903111" y="869062"/>
            <a:ext cx="144497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12800" y="2103120"/>
            <a:ext cx="14630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5527040" y="8503920"/>
            <a:ext cx="52019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3189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3189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29.jpg"/><Relationship Id="rId7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asses on top of a book" id="43" name="Google Shape;43;p1"/>
          <p:cNvPicPr preferRelativeResize="0"/>
          <p:nvPr/>
        </p:nvPicPr>
        <p:blipFill rotWithShape="1">
          <a:blip r:embed="rId3">
            <a:alphaModFix/>
          </a:blip>
          <a:srcRect b="982" l="0" r="0" t="14112"/>
          <a:stretch/>
        </p:blipFill>
        <p:spPr>
          <a:xfrm>
            <a:off x="20" y="-19040"/>
            <a:ext cx="16255980" cy="91439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2245245" y="2481225"/>
            <a:ext cx="6633707" cy="41448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" name="Google Shape;45;p1"/>
          <p:cNvSpPr txBox="1"/>
          <p:nvPr>
            <p:ph type="ctrTitle"/>
          </p:nvPr>
        </p:nvSpPr>
        <p:spPr>
          <a:xfrm>
            <a:off x="2787372" y="3065569"/>
            <a:ext cx="5508491" cy="209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Yourself </a:t>
            </a:r>
            <a:endParaRPr/>
          </a:p>
        </p:txBody>
      </p:sp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2787372" y="5598950"/>
            <a:ext cx="5589250" cy="798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Personality Tests Explained</a:t>
            </a:r>
            <a:endParaRPr/>
          </a:p>
        </p:txBody>
      </p:sp>
      <p:cxnSp>
        <p:nvCxnSpPr>
          <p:cNvPr id="47" name="Google Shape;47;p1"/>
          <p:cNvCxnSpPr/>
          <p:nvPr/>
        </p:nvCxnSpPr>
        <p:spPr>
          <a:xfrm>
            <a:off x="2937560" y="5379701"/>
            <a:ext cx="982585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851841" y="609601"/>
            <a:ext cx="14546187" cy="24435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8077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Personality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7720" marR="322961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A Vs.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772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B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5076936" y="3125216"/>
            <a:ext cx="6096000" cy="24384"/>
          </a:xfrm>
          <a:custGeom>
            <a:rect b="b" l="l" r="r" t="t"/>
            <a:pathLst>
              <a:path extrusionOk="0" fill="none" h="24384" w="6096000">
                <a:moveTo>
                  <a:pt x="0" y="0"/>
                </a:moveTo>
                <a:cubicBezTo>
                  <a:pt x="262427" y="544"/>
                  <a:pt x="302960" y="18946"/>
                  <a:pt x="555413" y="0"/>
                </a:cubicBezTo>
                <a:cubicBezTo>
                  <a:pt x="813481" y="-22496"/>
                  <a:pt x="833995" y="25900"/>
                  <a:pt x="1110827" y="0"/>
                </a:cubicBezTo>
                <a:cubicBezTo>
                  <a:pt x="1367503" y="-17599"/>
                  <a:pt x="1501110" y="37764"/>
                  <a:pt x="1849120" y="0"/>
                </a:cubicBezTo>
                <a:cubicBezTo>
                  <a:pt x="2188715" y="-31227"/>
                  <a:pt x="2274105" y="-13602"/>
                  <a:pt x="2587413" y="0"/>
                </a:cubicBezTo>
                <a:cubicBezTo>
                  <a:pt x="2903079" y="20725"/>
                  <a:pt x="3036684" y="22702"/>
                  <a:pt x="3203787" y="0"/>
                </a:cubicBezTo>
                <a:cubicBezTo>
                  <a:pt x="3393999" y="-10972"/>
                  <a:pt x="3490744" y="4781"/>
                  <a:pt x="3759200" y="0"/>
                </a:cubicBezTo>
                <a:cubicBezTo>
                  <a:pt x="4030039" y="5715"/>
                  <a:pt x="4113718" y="-1200"/>
                  <a:pt x="4314613" y="0"/>
                </a:cubicBezTo>
                <a:cubicBezTo>
                  <a:pt x="4535944" y="23747"/>
                  <a:pt x="4661050" y="-13668"/>
                  <a:pt x="4809067" y="0"/>
                </a:cubicBezTo>
                <a:cubicBezTo>
                  <a:pt x="4902674" y="8928"/>
                  <a:pt x="5680980" y="97645"/>
                  <a:pt x="6096000" y="0"/>
                </a:cubicBezTo>
                <a:cubicBezTo>
                  <a:pt x="6096804" y="8374"/>
                  <a:pt x="6094765" y="17735"/>
                  <a:pt x="6096000" y="24384"/>
                </a:cubicBezTo>
                <a:cubicBezTo>
                  <a:pt x="5910429" y="46554"/>
                  <a:pt x="5627500" y="75176"/>
                  <a:pt x="5479627" y="24384"/>
                </a:cubicBezTo>
                <a:cubicBezTo>
                  <a:pt x="5320643" y="-13106"/>
                  <a:pt x="5153336" y="26212"/>
                  <a:pt x="4863253" y="24384"/>
                </a:cubicBezTo>
                <a:cubicBezTo>
                  <a:pt x="4615396" y="8643"/>
                  <a:pt x="4392264" y="24649"/>
                  <a:pt x="4246880" y="24384"/>
                </a:cubicBezTo>
                <a:cubicBezTo>
                  <a:pt x="4135298" y="27160"/>
                  <a:pt x="3869949" y="40726"/>
                  <a:pt x="3569547" y="24384"/>
                </a:cubicBezTo>
                <a:cubicBezTo>
                  <a:pt x="3284659" y="-33461"/>
                  <a:pt x="3013885" y="2152"/>
                  <a:pt x="2831253" y="24384"/>
                </a:cubicBezTo>
                <a:cubicBezTo>
                  <a:pt x="2669110" y="74321"/>
                  <a:pt x="2493095" y="32086"/>
                  <a:pt x="2336800" y="24384"/>
                </a:cubicBezTo>
                <a:cubicBezTo>
                  <a:pt x="2156464" y="32436"/>
                  <a:pt x="1953335" y="12096"/>
                  <a:pt x="1842347" y="24384"/>
                </a:cubicBezTo>
                <a:cubicBezTo>
                  <a:pt x="1742922" y="34925"/>
                  <a:pt x="1455518" y="39655"/>
                  <a:pt x="1347893" y="24384"/>
                </a:cubicBezTo>
                <a:cubicBezTo>
                  <a:pt x="1201556" y="43410"/>
                  <a:pt x="1003445" y="19755"/>
                  <a:pt x="792480" y="24384"/>
                </a:cubicBezTo>
                <a:cubicBezTo>
                  <a:pt x="604193" y="59262"/>
                  <a:pt x="240379" y="53481"/>
                  <a:pt x="0" y="24384"/>
                </a:cubicBezTo>
                <a:cubicBezTo>
                  <a:pt x="432" y="14987"/>
                  <a:pt x="-831" y="7250"/>
                  <a:pt x="0" y="0"/>
                </a:cubicBezTo>
                <a:close/>
              </a:path>
              <a:path extrusionOk="0" h="24384" w="6096000">
                <a:moveTo>
                  <a:pt x="0" y="0"/>
                </a:moveTo>
                <a:cubicBezTo>
                  <a:pt x="256751" y="-20405"/>
                  <a:pt x="341557" y="6886"/>
                  <a:pt x="555413" y="0"/>
                </a:cubicBezTo>
                <a:cubicBezTo>
                  <a:pt x="781567" y="-8125"/>
                  <a:pt x="868093" y="19241"/>
                  <a:pt x="1049867" y="0"/>
                </a:cubicBezTo>
                <a:cubicBezTo>
                  <a:pt x="1241465" y="-21395"/>
                  <a:pt x="1421603" y="-24800"/>
                  <a:pt x="1605280" y="0"/>
                </a:cubicBezTo>
                <a:cubicBezTo>
                  <a:pt x="1835425" y="42717"/>
                  <a:pt x="1950059" y="19241"/>
                  <a:pt x="2282613" y="0"/>
                </a:cubicBezTo>
                <a:cubicBezTo>
                  <a:pt x="2578890" y="9991"/>
                  <a:pt x="2828744" y="3913"/>
                  <a:pt x="3020907" y="0"/>
                </a:cubicBezTo>
                <a:cubicBezTo>
                  <a:pt x="3224755" y="26145"/>
                  <a:pt x="3642705" y="9888"/>
                  <a:pt x="3820160" y="0"/>
                </a:cubicBezTo>
                <a:cubicBezTo>
                  <a:pt x="3993991" y="-11294"/>
                  <a:pt x="4435227" y="-21698"/>
                  <a:pt x="4619413" y="0"/>
                </a:cubicBezTo>
                <a:cubicBezTo>
                  <a:pt x="4769020" y="19459"/>
                  <a:pt x="5066440" y="-2358"/>
                  <a:pt x="5235787" y="0"/>
                </a:cubicBezTo>
                <a:cubicBezTo>
                  <a:pt x="5361137" y="-75755"/>
                  <a:pt x="5723000" y="14844"/>
                  <a:pt x="6096000" y="0"/>
                </a:cubicBezTo>
                <a:cubicBezTo>
                  <a:pt x="6094915" y="11415"/>
                  <a:pt x="6095074" y="14628"/>
                  <a:pt x="6096000" y="24384"/>
                </a:cubicBezTo>
                <a:cubicBezTo>
                  <a:pt x="5993931" y="59378"/>
                  <a:pt x="5789024" y="44500"/>
                  <a:pt x="5601547" y="24384"/>
                </a:cubicBezTo>
                <a:cubicBezTo>
                  <a:pt x="5407943" y="29886"/>
                  <a:pt x="5316962" y="3332"/>
                  <a:pt x="5107093" y="24384"/>
                </a:cubicBezTo>
                <a:cubicBezTo>
                  <a:pt x="4907483" y="28517"/>
                  <a:pt x="4626749" y="57668"/>
                  <a:pt x="4368800" y="24384"/>
                </a:cubicBezTo>
                <a:cubicBezTo>
                  <a:pt x="4096035" y="-2105"/>
                  <a:pt x="3900205" y="17374"/>
                  <a:pt x="3752427" y="24384"/>
                </a:cubicBezTo>
                <a:cubicBezTo>
                  <a:pt x="3598416" y="70783"/>
                  <a:pt x="3462908" y="46751"/>
                  <a:pt x="3136053" y="24384"/>
                </a:cubicBezTo>
                <a:cubicBezTo>
                  <a:pt x="2839568" y="-24864"/>
                  <a:pt x="2643510" y="56171"/>
                  <a:pt x="2336800" y="24384"/>
                </a:cubicBezTo>
                <a:cubicBezTo>
                  <a:pt x="2023238" y="28986"/>
                  <a:pt x="1988338" y="4696"/>
                  <a:pt x="1781387" y="24384"/>
                </a:cubicBezTo>
                <a:cubicBezTo>
                  <a:pt x="1580667" y="76901"/>
                  <a:pt x="1220994" y="41081"/>
                  <a:pt x="1043093" y="24384"/>
                </a:cubicBezTo>
                <a:cubicBezTo>
                  <a:pt x="874740" y="47504"/>
                  <a:pt x="517525" y="31401"/>
                  <a:pt x="0" y="24384"/>
                </a:cubicBezTo>
                <a:cubicBezTo>
                  <a:pt x="888" y="13806"/>
                  <a:pt x="89" y="8691"/>
                  <a:pt x="0" y="0"/>
                </a:cubicBezTo>
                <a:close/>
              </a:path>
              <a:path extrusionOk="0" fill="none" h="24384" w="6096000">
                <a:moveTo>
                  <a:pt x="0" y="0"/>
                </a:moveTo>
                <a:cubicBezTo>
                  <a:pt x="255904" y="5393"/>
                  <a:pt x="299314" y="11354"/>
                  <a:pt x="555413" y="0"/>
                </a:cubicBezTo>
                <a:cubicBezTo>
                  <a:pt x="807682" y="-12401"/>
                  <a:pt x="838610" y="27073"/>
                  <a:pt x="1110827" y="0"/>
                </a:cubicBezTo>
                <a:cubicBezTo>
                  <a:pt x="1400888" y="-36178"/>
                  <a:pt x="1473043" y="34043"/>
                  <a:pt x="1849120" y="0"/>
                </a:cubicBezTo>
                <a:cubicBezTo>
                  <a:pt x="2210541" y="-12661"/>
                  <a:pt x="2280508" y="-4210"/>
                  <a:pt x="2587413" y="0"/>
                </a:cubicBezTo>
                <a:cubicBezTo>
                  <a:pt x="2926547" y="20535"/>
                  <a:pt x="3014750" y="-6292"/>
                  <a:pt x="3203787" y="0"/>
                </a:cubicBezTo>
                <a:cubicBezTo>
                  <a:pt x="3384386" y="-32125"/>
                  <a:pt x="3473212" y="17070"/>
                  <a:pt x="3759200" y="0"/>
                </a:cubicBezTo>
                <a:cubicBezTo>
                  <a:pt x="4046807" y="4155"/>
                  <a:pt x="4092093" y="-11553"/>
                  <a:pt x="4314613" y="0"/>
                </a:cubicBezTo>
                <a:cubicBezTo>
                  <a:pt x="4510507" y="-14440"/>
                  <a:pt x="4679737" y="-20859"/>
                  <a:pt x="4809067" y="0"/>
                </a:cubicBezTo>
                <a:cubicBezTo>
                  <a:pt x="4962093" y="-30449"/>
                  <a:pt x="5660711" y="-19060"/>
                  <a:pt x="6096000" y="0"/>
                </a:cubicBezTo>
                <a:cubicBezTo>
                  <a:pt x="6096972" y="8509"/>
                  <a:pt x="6097071" y="16020"/>
                  <a:pt x="6096000" y="24384"/>
                </a:cubicBezTo>
                <a:cubicBezTo>
                  <a:pt x="5875615" y="48561"/>
                  <a:pt x="5646992" y="41437"/>
                  <a:pt x="5479627" y="24384"/>
                </a:cubicBezTo>
                <a:cubicBezTo>
                  <a:pt x="5335323" y="5379"/>
                  <a:pt x="5136420" y="44749"/>
                  <a:pt x="4863253" y="24384"/>
                </a:cubicBezTo>
                <a:cubicBezTo>
                  <a:pt x="4559898" y="19341"/>
                  <a:pt x="4414362" y="20181"/>
                  <a:pt x="4246880" y="24384"/>
                </a:cubicBezTo>
                <a:cubicBezTo>
                  <a:pt x="4096082" y="-790"/>
                  <a:pt x="3880976" y="10155"/>
                  <a:pt x="3569547" y="24384"/>
                </a:cubicBezTo>
                <a:cubicBezTo>
                  <a:pt x="3249490" y="-27662"/>
                  <a:pt x="3009482" y="-13256"/>
                  <a:pt x="2831253" y="24384"/>
                </a:cubicBezTo>
                <a:cubicBezTo>
                  <a:pt x="2653978" y="30573"/>
                  <a:pt x="2489653" y="34131"/>
                  <a:pt x="2336800" y="24384"/>
                </a:cubicBezTo>
                <a:cubicBezTo>
                  <a:pt x="2150821" y="38656"/>
                  <a:pt x="1939845" y="17305"/>
                  <a:pt x="1842347" y="24384"/>
                </a:cubicBezTo>
                <a:cubicBezTo>
                  <a:pt x="1735598" y="30966"/>
                  <a:pt x="1462178" y="15222"/>
                  <a:pt x="1347893" y="24384"/>
                </a:cubicBezTo>
                <a:cubicBezTo>
                  <a:pt x="1224040" y="6024"/>
                  <a:pt x="978921" y="7733"/>
                  <a:pt x="792480" y="24384"/>
                </a:cubicBezTo>
                <a:cubicBezTo>
                  <a:pt x="584698" y="1634"/>
                  <a:pt x="195835" y="33640"/>
                  <a:pt x="0" y="24384"/>
                </a:cubicBezTo>
                <a:cubicBezTo>
                  <a:pt x="1949" y="14207"/>
                  <a:pt x="-1077" y="632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" y="4809816"/>
            <a:ext cx="15398496" cy="28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1"/>
          <p:cNvGrpSpPr/>
          <p:nvPr/>
        </p:nvGrpSpPr>
        <p:grpSpPr>
          <a:xfrm>
            <a:off x="5434401" y="1568197"/>
            <a:ext cx="2403278" cy="614933"/>
            <a:chOff x="735400" y="1568196"/>
            <a:chExt cx="2403278" cy="614933"/>
          </a:xfrm>
        </p:grpSpPr>
        <p:pic>
          <p:nvPicPr>
            <p:cNvPr id="167" name="Google Shape;16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400" y="1745843"/>
              <a:ext cx="555622" cy="241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3480" y="1568196"/>
              <a:ext cx="532638" cy="614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06652" y="1568196"/>
              <a:ext cx="1732026" cy="6149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1"/>
          <p:cNvSpPr txBox="1"/>
          <p:nvPr/>
        </p:nvSpPr>
        <p:spPr>
          <a:xfrm>
            <a:off x="875666" y="990600"/>
            <a:ext cx="6096000" cy="6168995"/>
          </a:xfrm>
          <a:prstGeom prst="rect">
            <a:avLst/>
          </a:pr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300">
            <a:spAutoFit/>
          </a:bodyPr>
          <a:lstStyle/>
          <a:p>
            <a:pPr indent="0" lvl="0" marL="251459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Type A vs. type B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50520" rtl="0" algn="l">
              <a:spcBef>
                <a:spcPts val="259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b="1" lang="en-US" sz="4000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Personality: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522605" marR="34290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Aggressive involvement in a chronic, incessant, struggle to achieve more and more in less and less time and, if necessary, against the opposing efforts of other things or other people.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289800" y="1248410"/>
            <a:ext cx="7861300" cy="4748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8709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Type A Personality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5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265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Behavioral Indicators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8265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765" rtl="0" algn="l">
              <a:lnSpc>
                <a:spcPct val="61785"/>
              </a:lnSpc>
              <a:spcBef>
                <a:spcPts val="1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Are always moving, walking and eating Rapidly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9400" rtl="0" algn="l">
              <a:lnSpc>
                <a:spcPct val="6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130" marR="33020" rtl="0" algn="l">
              <a:lnSpc>
                <a:spcPct val="55000"/>
              </a:lnSpc>
              <a:spcBef>
                <a:spcPts val="36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Feel impatient with the rate at which most events take place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88265" lvl="0" marL="278130" marR="33020" rtl="0" algn="l">
              <a:lnSpc>
                <a:spcPct val="55000"/>
              </a:lnSpc>
              <a:spcBef>
                <a:spcPts val="36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130" marR="60960" rtl="0" algn="l">
              <a:lnSpc>
                <a:spcPct val="55000"/>
              </a:lnSpc>
              <a:spcBef>
                <a:spcPts val="38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Strive to think or do two or more things at once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765" rtl="0" algn="l">
              <a:spcBef>
                <a:spcPts val="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Cannot cope with leisure time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130" marR="5080" rtl="0" algn="l">
              <a:lnSpc>
                <a:spcPct val="80100"/>
              </a:lnSpc>
              <a:spcBef>
                <a:spcPts val="384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Are obsessed with numbers, measuring their success in terms of how many or how much of everything they acquire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8" name="Google Shape;178;p12"/>
          <p:cNvSpPr/>
          <p:nvPr/>
        </p:nvSpPr>
        <p:spPr>
          <a:xfrm rot="10800000">
            <a:off x="-4388" y="4395536"/>
            <a:ext cx="16269484" cy="4748461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7507705" y="5169676"/>
            <a:ext cx="7630695" cy="3198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19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B Personality: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522605" marR="680085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Rarely hurried by the desire to obtain a wildly increasing number of things or participate in an endless growing series of events in an ever- increasing amount of time.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2"/>
          <p:cNvGrpSpPr/>
          <p:nvPr/>
        </p:nvGrpSpPr>
        <p:grpSpPr>
          <a:xfrm>
            <a:off x="1734306" y="737940"/>
            <a:ext cx="12785853" cy="3290329"/>
            <a:chOff x="735400" y="1568196"/>
            <a:chExt cx="2389562" cy="614933"/>
          </a:xfrm>
        </p:grpSpPr>
        <p:pic>
          <p:nvPicPr>
            <p:cNvPr id="182" name="Google Shape;18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400" y="1745843"/>
              <a:ext cx="555622" cy="241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3480" y="1568196"/>
              <a:ext cx="520433" cy="614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2936" y="1568196"/>
              <a:ext cx="1732026" cy="6149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12"/>
          <p:cNvSpPr txBox="1"/>
          <p:nvPr/>
        </p:nvSpPr>
        <p:spPr>
          <a:xfrm>
            <a:off x="1270001" y="914400"/>
            <a:ext cx="13639800" cy="3654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7183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Type B Personality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5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0" lvl="0" marL="88265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Behavioral Indicators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88265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765" rtl="0" algn="l">
              <a:lnSpc>
                <a:spcPct val="61785"/>
              </a:lnSpc>
              <a:spcBef>
                <a:spcPts val="1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Never suffer from a sense of time urgency with its accompanying impatience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88265" lvl="0" marL="278765" rtl="0" algn="l">
              <a:lnSpc>
                <a:spcPct val="61785"/>
              </a:lnSpc>
              <a:spcBef>
                <a:spcPts val="1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130" marR="5080" rtl="0" algn="l">
              <a:lnSpc>
                <a:spcPct val="55000"/>
              </a:lnSpc>
              <a:spcBef>
                <a:spcPts val="36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Feel no need to display or discuss their achievements or accomplishments unless such exposure is demanded by the situation.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88265" lvl="0" marL="278130" marR="5080" rtl="0" algn="l">
              <a:lnSpc>
                <a:spcPct val="55000"/>
              </a:lnSpc>
              <a:spcBef>
                <a:spcPts val="36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130" marR="266065" rtl="0" algn="l">
              <a:lnSpc>
                <a:spcPct val="55000"/>
              </a:lnSpc>
              <a:spcBef>
                <a:spcPts val="37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Play for fun and relaxation, rather than to exhibit their superiority at any cost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065" lvl="0" marL="278765" rtl="0" algn="l">
              <a:spcBef>
                <a:spcPts val="5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Can relax without guilt.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4068" y="0"/>
            <a:ext cx="16251932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-3797" y="0"/>
            <a:ext cx="16251931" cy="9144000"/>
            <a:chOff x="-2848" y="0"/>
            <a:chExt cx="12188949" cy="6858000"/>
          </a:xfrm>
        </p:grpSpPr>
        <p:sp>
          <p:nvSpPr>
            <p:cNvPr id="192" name="Google Shape;192;p13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4" name="Google Shape;194;p13"/>
          <p:cNvGrpSpPr/>
          <p:nvPr/>
        </p:nvGrpSpPr>
        <p:grpSpPr>
          <a:xfrm>
            <a:off x="868372" y="797678"/>
            <a:ext cx="14519256" cy="7574323"/>
            <a:chOff x="651279" y="598259"/>
            <a:chExt cx="10889442" cy="5680742"/>
          </a:xfrm>
        </p:grpSpPr>
        <p:sp>
          <p:nvSpPr>
            <p:cNvPr id="195" name="Google Shape;195;p1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</p:grp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9448" y="1564172"/>
            <a:ext cx="5587292" cy="320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5010" y="6145951"/>
            <a:ext cx="5811730" cy="581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3"/>
          <p:cNvGrpSpPr/>
          <p:nvPr/>
        </p:nvGrpSpPr>
        <p:grpSpPr>
          <a:xfrm>
            <a:off x="-3797" y="0"/>
            <a:ext cx="16251935" cy="9144000"/>
            <a:chOff x="0" y="0"/>
            <a:chExt cx="12188952" cy="6858000"/>
          </a:xfrm>
        </p:grpSpPr>
        <p:sp>
          <p:nvSpPr>
            <p:cNvPr id="200" name="Google Shape;200;p13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3"/>
          <p:cNvSpPr txBox="1"/>
          <p:nvPr/>
        </p:nvSpPr>
        <p:spPr>
          <a:xfrm>
            <a:off x="1350192" y="1597078"/>
            <a:ext cx="6938653" cy="3132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What You Are!</a:t>
            </a:r>
            <a:endParaRPr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15397696" y="8290560"/>
            <a:ext cx="85344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/>
          <p:nvPr/>
        </p:nvSpPr>
        <p:spPr>
          <a:xfrm>
            <a:off x="0" y="0"/>
            <a:ext cx="162561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8523445" y="630768"/>
            <a:ext cx="59130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Personality</a:t>
            </a:r>
            <a:endParaRPr sz="7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497344" y="336990"/>
            <a:ext cx="6319500" cy="4056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546" y="740316"/>
            <a:ext cx="5709088" cy="32501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567265" y="4730793"/>
            <a:ext cx="6319500" cy="4056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523444" y="3527896"/>
            <a:ext cx="5913000" cy="4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Originates from the Latin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means mask.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699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ancient Latin theatres, a mask was used to represent a character.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468" y="6231110"/>
            <a:ext cx="5709085" cy="105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2"/>
          <p:cNvCxnSpPr/>
          <p:nvPr/>
        </p:nvCxnSpPr>
        <p:spPr>
          <a:xfrm>
            <a:off x="15448216" y="4813858"/>
            <a:ext cx="0" cy="431820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>
            <a:off x="0" y="0"/>
            <a:ext cx="16251936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 rot="10800000">
            <a:off x="0" y="0"/>
            <a:ext cx="9963174" cy="9144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662432" y="857956"/>
            <a:ext cx="6363966" cy="2400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12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Personality </a:t>
            </a:r>
            <a:r>
              <a:rPr i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Determinants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4965" marR="5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Heredity </a:t>
            </a:r>
            <a:endParaRPr/>
          </a:p>
          <a:p>
            <a:pPr indent="0" lvl="0" marL="354965" marR="5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 </a:t>
            </a:r>
            <a:endParaRPr/>
          </a:p>
          <a:p>
            <a:pPr indent="0" lvl="0" marL="354965" marR="50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Situation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55600" y="4502171"/>
            <a:ext cx="14401800" cy="368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3904" marR="116141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Personality:</a:t>
            </a:r>
            <a:endParaRPr/>
          </a:p>
          <a:p>
            <a:pPr indent="0" lvl="0" marL="2033904" marR="1161415" rtl="0" algn="l">
              <a:lnSpc>
                <a:spcPct val="9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“Individual differences in characteristic patterns of thinking,feeling, and behaving” (APA, 2017).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10266949" y="1560882"/>
            <a:ext cx="5131095" cy="1986670"/>
            <a:chOff x="952500" y="5059679"/>
            <a:chExt cx="3150869" cy="1219961"/>
          </a:xfrm>
        </p:grpSpPr>
        <p:pic>
          <p:nvPicPr>
            <p:cNvPr id="71" name="Google Shape;7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6756" y="5214701"/>
              <a:ext cx="2765390" cy="797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5059679"/>
              <a:ext cx="2925318" cy="8343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6883" y="5529071"/>
              <a:ext cx="3126486" cy="750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868680"/>
            <a:ext cx="13411200" cy="774192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13679856" y="8023328"/>
            <a:ext cx="2476500" cy="503984"/>
          </a:xfrm>
          <a:prstGeom prst="rect">
            <a:avLst/>
          </a:prstGeom>
          <a:solidFill>
            <a:srgbClr val="943735"/>
          </a:solidFill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5720" marR="2260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Developed by Joseph Luft and Harry Ingham in 1955.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5080000" y="869062"/>
            <a:ext cx="6096000" cy="3427729"/>
          </a:xfrm>
          <a:custGeom>
            <a:rect b="b" l="l" r="r" t="t"/>
            <a:pathLst>
              <a:path extrusionOk="0" h="3427729" w="6096000">
                <a:moveTo>
                  <a:pt x="0" y="3427729"/>
                </a:moveTo>
                <a:lnTo>
                  <a:pt x="6096000" y="3427729"/>
                </a:lnTo>
                <a:lnTo>
                  <a:pt x="6096000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noFill/>
          <a:ln cap="flat" cmpd="sng" w="24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3189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0" y="0"/>
            <a:ext cx="16251936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816864" y="486833"/>
            <a:ext cx="9314686" cy="2368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768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Myers-Briggs Type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74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 (MBTI)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367" y="1224795"/>
            <a:ext cx="4709381" cy="8359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1117600" y="3087588"/>
            <a:ext cx="5791200" cy="24384"/>
          </a:xfrm>
          <a:custGeom>
            <a:rect b="b" l="l" r="r" t="t"/>
            <a:pathLst>
              <a:path extrusionOk="0" fill="none" h="24384" w="5791200">
                <a:moveTo>
                  <a:pt x="0" y="0"/>
                </a:moveTo>
                <a:cubicBezTo>
                  <a:pt x="173896" y="12306"/>
                  <a:pt x="350551" y="34271"/>
                  <a:pt x="527643" y="0"/>
                </a:cubicBezTo>
                <a:cubicBezTo>
                  <a:pt x="683386" y="21256"/>
                  <a:pt x="804920" y="-29074"/>
                  <a:pt x="1113197" y="0"/>
                </a:cubicBezTo>
                <a:cubicBezTo>
                  <a:pt x="1415510" y="7771"/>
                  <a:pt x="1470174" y="3381"/>
                  <a:pt x="1640840" y="0"/>
                </a:cubicBezTo>
                <a:cubicBezTo>
                  <a:pt x="1814793" y="-7143"/>
                  <a:pt x="2173959" y="-8850"/>
                  <a:pt x="2342219" y="0"/>
                </a:cubicBezTo>
                <a:cubicBezTo>
                  <a:pt x="2490092" y="25417"/>
                  <a:pt x="2828341" y="-11691"/>
                  <a:pt x="2985685" y="0"/>
                </a:cubicBezTo>
                <a:cubicBezTo>
                  <a:pt x="3138620" y="-13004"/>
                  <a:pt x="3486607" y="-37657"/>
                  <a:pt x="3629152" y="0"/>
                </a:cubicBezTo>
                <a:cubicBezTo>
                  <a:pt x="3748045" y="13331"/>
                  <a:pt x="4220710" y="-46290"/>
                  <a:pt x="4388443" y="0"/>
                </a:cubicBezTo>
                <a:cubicBezTo>
                  <a:pt x="4548515" y="41116"/>
                  <a:pt x="4949505" y="14029"/>
                  <a:pt x="5089821" y="0"/>
                </a:cubicBezTo>
                <a:cubicBezTo>
                  <a:pt x="5279281" y="-8790"/>
                  <a:pt x="5555559" y="37959"/>
                  <a:pt x="5791200" y="0"/>
                </a:cubicBezTo>
                <a:cubicBezTo>
                  <a:pt x="5790916" y="7836"/>
                  <a:pt x="5790722" y="14211"/>
                  <a:pt x="5791200" y="24384"/>
                </a:cubicBezTo>
                <a:cubicBezTo>
                  <a:pt x="5616269" y="45421"/>
                  <a:pt x="5500073" y="22621"/>
                  <a:pt x="5321469" y="24384"/>
                </a:cubicBezTo>
                <a:cubicBezTo>
                  <a:pt x="5157096" y="40131"/>
                  <a:pt x="5008177" y="26958"/>
                  <a:pt x="4793827" y="24384"/>
                </a:cubicBezTo>
                <a:cubicBezTo>
                  <a:pt x="4605416" y="57486"/>
                  <a:pt x="4329542" y="4833"/>
                  <a:pt x="4092448" y="24384"/>
                </a:cubicBezTo>
                <a:cubicBezTo>
                  <a:pt x="3823534" y="65983"/>
                  <a:pt x="3676289" y="39226"/>
                  <a:pt x="3333157" y="24384"/>
                </a:cubicBezTo>
                <a:cubicBezTo>
                  <a:pt x="3034301" y="14688"/>
                  <a:pt x="2902019" y="-2875"/>
                  <a:pt x="2747603" y="24384"/>
                </a:cubicBezTo>
                <a:cubicBezTo>
                  <a:pt x="2543879" y="55672"/>
                  <a:pt x="2264425" y="94706"/>
                  <a:pt x="1988312" y="24384"/>
                </a:cubicBezTo>
                <a:cubicBezTo>
                  <a:pt x="1707145" y="-6928"/>
                  <a:pt x="1639518" y="20480"/>
                  <a:pt x="1460669" y="24384"/>
                </a:cubicBezTo>
                <a:cubicBezTo>
                  <a:pt x="1303635" y="36735"/>
                  <a:pt x="1134657" y="9557"/>
                  <a:pt x="990939" y="24384"/>
                </a:cubicBezTo>
                <a:cubicBezTo>
                  <a:pt x="842169" y="52190"/>
                  <a:pt x="487686" y="-29860"/>
                  <a:pt x="0" y="24384"/>
                </a:cubicBezTo>
                <a:cubicBezTo>
                  <a:pt x="42" y="17463"/>
                  <a:pt x="1428" y="9087"/>
                  <a:pt x="0" y="0"/>
                </a:cubicBezTo>
                <a:close/>
              </a:path>
              <a:path extrusionOk="0" h="24384" w="5791200">
                <a:moveTo>
                  <a:pt x="0" y="0"/>
                </a:moveTo>
                <a:cubicBezTo>
                  <a:pt x="264053" y="21625"/>
                  <a:pt x="398811" y="-21523"/>
                  <a:pt x="585555" y="0"/>
                </a:cubicBezTo>
                <a:cubicBezTo>
                  <a:pt x="784400" y="5048"/>
                  <a:pt x="836942" y="9180"/>
                  <a:pt x="1055285" y="0"/>
                </a:cubicBezTo>
                <a:cubicBezTo>
                  <a:pt x="1285553" y="-17942"/>
                  <a:pt x="1648195" y="-47454"/>
                  <a:pt x="1814576" y="0"/>
                </a:cubicBezTo>
                <a:cubicBezTo>
                  <a:pt x="1986320" y="29841"/>
                  <a:pt x="2208168" y="-25902"/>
                  <a:pt x="2400131" y="0"/>
                </a:cubicBezTo>
                <a:cubicBezTo>
                  <a:pt x="2574704" y="4607"/>
                  <a:pt x="2712060" y="37049"/>
                  <a:pt x="2985685" y="0"/>
                </a:cubicBezTo>
                <a:cubicBezTo>
                  <a:pt x="3189509" y="-14648"/>
                  <a:pt x="3530045" y="-16177"/>
                  <a:pt x="3744976" y="0"/>
                </a:cubicBezTo>
                <a:cubicBezTo>
                  <a:pt x="3952380" y="7863"/>
                  <a:pt x="4137971" y="-10958"/>
                  <a:pt x="4272619" y="0"/>
                </a:cubicBezTo>
                <a:cubicBezTo>
                  <a:pt x="4372049" y="-8298"/>
                  <a:pt x="4716034" y="39982"/>
                  <a:pt x="5031909" y="0"/>
                </a:cubicBezTo>
                <a:cubicBezTo>
                  <a:pt x="5392961" y="-35927"/>
                  <a:pt x="5470347" y="-14900"/>
                  <a:pt x="5791200" y="0"/>
                </a:cubicBezTo>
                <a:cubicBezTo>
                  <a:pt x="5789881" y="11208"/>
                  <a:pt x="5791359" y="16727"/>
                  <a:pt x="5791200" y="24384"/>
                </a:cubicBezTo>
                <a:cubicBezTo>
                  <a:pt x="5477556" y="15314"/>
                  <a:pt x="5468260" y="40580"/>
                  <a:pt x="5147733" y="24384"/>
                </a:cubicBezTo>
                <a:cubicBezTo>
                  <a:pt x="4815088" y="11695"/>
                  <a:pt x="4697675" y="46566"/>
                  <a:pt x="4562179" y="24384"/>
                </a:cubicBezTo>
                <a:cubicBezTo>
                  <a:pt x="4378645" y="-2231"/>
                  <a:pt x="4029109" y="435"/>
                  <a:pt x="3802888" y="24384"/>
                </a:cubicBezTo>
                <a:cubicBezTo>
                  <a:pt x="3586915" y="-23282"/>
                  <a:pt x="3404836" y="-8508"/>
                  <a:pt x="3043597" y="24384"/>
                </a:cubicBezTo>
                <a:cubicBezTo>
                  <a:pt x="2695415" y="46455"/>
                  <a:pt x="2653955" y="17466"/>
                  <a:pt x="2515955" y="24384"/>
                </a:cubicBezTo>
                <a:cubicBezTo>
                  <a:pt x="2386530" y="48448"/>
                  <a:pt x="2049269" y="26448"/>
                  <a:pt x="1872488" y="24384"/>
                </a:cubicBezTo>
                <a:cubicBezTo>
                  <a:pt x="1751152" y="15338"/>
                  <a:pt x="1389256" y="-13312"/>
                  <a:pt x="1113197" y="24384"/>
                </a:cubicBezTo>
                <a:cubicBezTo>
                  <a:pt x="788459" y="40958"/>
                  <a:pt x="286985" y="119560"/>
                  <a:pt x="0" y="24384"/>
                </a:cubicBezTo>
                <a:cubicBezTo>
                  <a:pt x="-584" y="19197"/>
                  <a:pt x="1851" y="11201"/>
                  <a:pt x="0" y="0"/>
                </a:cubicBezTo>
                <a:close/>
              </a:path>
              <a:path extrusionOk="0" fill="none" h="24384" w="5791200">
                <a:moveTo>
                  <a:pt x="0" y="0"/>
                </a:moveTo>
                <a:cubicBezTo>
                  <a:pt x="128359" y="-20162"/>
                  <a:pt x="341527" y="4553"/>
                  <a:pt x="527643" y="0"/>
                </a:cubicBezTo>
                <a:cubicBezTo>
                  <a:pt x="700993" y="5381"/>
                  <a:pt x="805566" y="-3043"/>
                  <a:pt x="1113197" y="0"/>
                </a:cubicBezTo>
                <a:cubicBezTo>
                  <a:pt x="1400261" y="5622"/>
                  <a:pt x="1468227" y="21763"/>
                  <a:pt x="1640840" y="0"/>
                </a:cubicBezTo>
                <a:cubicBezTo>
                  <a:pt x="1791079" y="-20414"/>
                  <a:pt x="2195899" y="-9672"/>
                  <a:pt x="2342219" y="0"/>
                </a:cubicBezTo>
                <a:cubicBezTo>
                  <a:pt x="2507373" y="13963"/>
                  <a:pt x="2847921" y="-14596"/>
                  <a:pt x="2985685" y="0"/>
                </a:cubicBezTo>
                <a:cubicBezTo>
                  <a:pt x="3105793" y="-15524"/>
                  <a:pt x="3454385" y="-1599"/>
                  <a:pt x="3629152" y="0"/>
                </a:cubicBezTo>
                <a:cubicBezTo>
                  <a:pt x="3777474" y="11596"/>
                  <a:pt x="4181899" y="-1459"/>
                  <a:pt x="4388443" y="0"/>
                </a:cubicBezTo>
                <a:cubicBezTo>
                  <a:pt x="4610171" y="41940"/>
                  <a:pt x="4957426" y="3205"/>
                  <a:pt x="5089821" y="0"/>
                </a:cubicBezTo>
                <a:cubicBezTo>
                  <a:pt x="5207794" y="-4509"/>
                  <a:pt x="5594819" y="17253"/>
                  <a:pt x="5791200" y="0"/>
                </a:cubicBezTo>
                <a:cubicBezTo>
                  <a:pt x="5790752" y="8626"/>
                  <a:pt x="5791239" y="16319"/>
                  <a:pt x="5791200" y="24384"/>
                </a:cubicBezTo>
                <a:cubicBezTo>
                  <a:pt x="5605576" y="53416"/>
                  <a:pt x="5502556" y="26519"/>
                  <a:pt x="5321469" y="24384"/>
                </a:cubicBezTo>
                <a:cubicBezTo>
                  <a:pt x="5172152" y="9174"/>
                  <a:pt x="5003805" y="-1682"/>
                  <a:pt x="4793827" y="24384"/>
                </a:cubicBezTo>
                <a:cubicBezTo>
                  <a:pt x="4529868" y="47913"/>
                  <a:pt x="4319721" y="707"/>
                  <a:pt x="4092448" y="24384"/>
                </a:cubicBezTo>
                <a:cubicBezTo>
                  <a:pt x="3804642" y="35151"/>
                  <a:pt x="3622144" y="2446"/>
                  <a:pt x="3333157" y="24384"/>
                </a:cubicBezTo>
                <a:cubicBezTo>
                  <a:pt x="3031890" y="1123"/>
                  <a:pt x="2894269" y="21537"/>
                  <a:pt x="2747603" y="24384"/>
                </a:cubicBezTo>
                <a:cubicBezTo>
                  <a:pt x="2560766" y="79623"/>
                  <a:pt x="2270397" y="53055"/>
                  <a:pt x="1988312" y="24384"/>
                </a:cubicBezTo>
                <a:cubicBezTo>
                  <a:pt x="1715193" y="8246"/>
                  <a:pt x="1634700" y="27224"/>
                  <a:pt x="1460669" y="24384"/>
                </a:cubicBezTo>
                <a:cubicBezTo>
                  <a:pt x="1282366" y="31440"/>
                  <a:pt x="1091402" y="7208"/>
                  <a:pt x="990939" y="24384"/>
                </a:cubicBezTo>
                <a:cubicBezTo>
                  <a:pt x="902442" y="111091"/>
                  <a:pt x="468892" y="16845"/>
                  <a:pt x="0" y="24384"/>
                </a:cubicBezTo>
                <a:cubicBezTo>
                  <a:pt x="102" y="17648"/>
                  <a:pt x="666" y="103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816864" y="3339758"/>
            <a:ext cx="9314688" cy="489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i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MBTI?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785" lvl="0" marL="184785" marR="955039" rtl="0" algn="l">
              <a:lnSpc>
                <a:spcPct val="90000"/>
              </a:lnSpc>
              <a:spcBef>
                <a:spcPts val="121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personality type diagnostic instrument based on the work of Carl Jung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345565" marR="5715" rtl="0" algn="l">
              <a:lnSpc>
                <a:spcPct val="90000"/>
              </a:lnSpc>
              <a:spcBef>
                <a:spcPts val="2925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Katherine Briggs and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5927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Isabel Myers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3764" y="3080114"/>
            <a:ext cx="2609245" cy="252029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11480800" y="8475133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3189" lvl="0" marL="123189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5"/>
          <p:cNvGrpSpPr/>
          <p:nvPr/>
        </p:nvGrpSpPr>
        <p:grpSpPr>
          <a:xfrm>
            <a:off x="11814874" y="5810908"/>
            <a:ext cx="3427027" cy="2520293"/>
            <a:chOff x="1143000" y="4911471"/>
            <a:chExt cx="4571999" cy="3362325"/>
          </a:xfrm>
        </p:grpSpPr>
        <p:pic>
          <p:nvPicPr>
            <p:cNvPr id="94" name="Google Shape;94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14018" y="4911471"/>
              <a:ext cx="2209419" cy="261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22291" y="5643372"/>
              <a:ext cx="1092708" cy="1307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43000" y="6629400"/>
              <a:ext cx="1147572" cy="16443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0" y="0"/>
            <a:ext cx="16251936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396658" y="3194304"/>
            <a:ext cx="5658119" cy="24384"/>
          </a:xfrm>
          <a:custGeom>
            <a:rect b="b" l="l" r="r" t="t"/>
            <a:pathLst>
              <a:path extrusionOk="0" fill="none" h="24384" w="5658119">
                <a:moveTo>
                  <a:pt x="0" y="0"/>
                </a:moveTo>
                <a:cubicBezTo>
                  <a:pt x="224751" y="-22377"/>
                  <a:pt x="399763" y="27634"/>
                  <a:pt x="515518" y="0"/>
                </a:cubicBezTo>
                <a:cubicBezTo>
                  <a:pt x="644994" y="-54184"/>
                  <a:pt x="831152" y="22342"/>
                  <a:pt x="1031035" y="0"/>
                </a:cubicBezTo>
                <a:cubicBezTo>
                  <a:pt x="1177290" y="-4232"/>
                  <a:pt x="1445650" y="3798"/>
                  <a:pt x="1716296" y="0"/>
                </a:cubicBezTo>
                <a:cubicBezTo>
                  <a:pt x="1968950" y="-1771"/>
                  <a:pt x="2114836" y="-29689"/>
                  <a:pt x="2401557" y="0"/>
                </a:cubicBezTo>
                <a:cubicBezTo>
                  <a:pt x="2681125" y="56691"/>
                  <a:pt x="2836152" y="-1171"/>
                  <a:pt x="2973656" y="0"/>
                </a:cubicBezTo>
                <a:cubicBezTo>
                  <a:pt x="3147718" y="15611"/>
                  <a:pt x="3304300" y="16621"/>
                  <a:pt x="3489173" y="0"/>
                </a:cubicBezTo>
                <a:cubicBezTo>
                  <a:pt x="3676773" y="-6933"/>
                  <a:pt x="3812247" y="2416"/>
                  <a:pt x="4004691" y="0"/>
                </a:cubicBezTo>
                <a:cubicBezTo>
                  <a:pt x="4215032" y="13625"/>
                  <a:pt x="4274891" y="-11870"/>
                  <a:pt x="4463627" y="0"/>
                </a:cubicBezTo>
                <a:cubicBezTo>
                  <a:pt x="4577474" y="28555"/>
                  <a:pt x="5270009" y="-12863"/>
                  <a:pt x="5658119" y="0"/>
                </a:cubicBezTo>
                <a:cubicBezTo>
                  <a:pt x="5658923" y="8374"/>
                  <a:pt x="5656884" y="17735"/>
                  <a:pt x="5658119" y="24384"/>
                </a:cubicBezTo>
                <a:cubicBezTo>
                  <a:pt x="5442309" y="18504"/>
                  <a:pt x="5251150" y="34741"/>
                  <a:pt x="5086020" y="24384"/>
                </a:cubicBezTo>
                <a:cubicBezTo>
                  <a:pt x="4928059" y="2197"/>
                  <a:pt x="4745100" y="-23271"/>
                  <a:pt x="4513922" y="24384"/>
                </a:cubicBezTo>
                <a:cubicBezTo>
                  <a:pt x="4327743" y="46618"/>
                  <a:pt x="4177209" y="26374"/>
                  <a:pt x="3941823" y="24384"/>
                </a:cubicBezTo>
                <a:cubicBezTo>
                  <a:pt x="3715608" y="32382"/>
                  <a:pt x="3443379" y="-25949"/>
                  <a:pt x="3313143" y="24384"/>
                </a:cubicBezTo>
                <a:cubicBezTo>
                  <a:pt x="3162283" y="25235"/>
                  <a:pt x="2921449" y="60906"/>
                  <a:pt x="2627882" y="24384"/>
                </a:cubicBezTo>
                <a:cubicBezTo>
                  <a:pt x="2359714" y="3790"/>
                  <a:pt x="2284207" y="26284"/>
                  <a:pt x="2168946" y="24384"/>
                </a:cubicBezTo>
                <a:cubicBezTo>
                  <a:pt x="2033702" y="62785"/>
                  <a:pt x="1892190" y="22073"/>
                  <a:pt x="1710009" y="24384"/>
                </a:cubicBezTo>
                <a:cubicBezTo>
                  <a:pt x="1549890" y="23999"/>
                  <a:pt x="1380377" y="43821"/>
                  <a:pt x="1251073" y="24384"/>
                </a:cubicBezTo>
                <a:cubicBezTo>
                  <a:pt x="1082298" y="36078"/>
                  <a:pt x="976172" y="46375"/>
                  <a:pt x="735555" y="24384"/>
                </a:cubicBezTo>
                <a:cubicBezTo>
                  <a:pt x="518577" y="45973"/>
                  <a:pt x="353722" y="52518"/>
                  <a:pt x="0" y="24384"/>
                </a:cubicBezTo>
                <a:cubicBezTo>
                  <a:pt x="432" y="14987"/>
                  <a:pt x="-831" y="7250"/>
                  <a:pt x="0" y="0"/>
                </a:cubicBezTo>
                <a:close/>
              </a:path>
              <a:path extrusionOk="0" h="24384" w="5658119">
                <a:moveTo>
                  <a:pt x="0" y="0"/>
                </a:moveTo>
                <a:cubicBezTo>
                  <a:pt x="185033" y="-18335"/>
                  <a:pt x="283466" y="-9028"/>
                  <a:pt x="515518" y="0"/>
                </a:cubicBezTo>
                <a:cubicBezTo>
                  <a:pt x="757687" y="7323"/>
                  <a:pt x="789426" y="-3986"/>
                  <a:pt x="974454" y="0"/>
                </a:cubicBezTo>
                <a:cubicBezTo>
                  <a:pt x="1167326" y="-12458"/>
                  <a:pt x="1379785" y="20871"/>
                  <a:pt x="1489971" y="0"/>
                </a:cubicBezTo>
                <a:cubicBezTo>
                  <a:pt x="1643236" y="7785"/>
                  <a:pt x="1838132" y="30003"/>
                  <a:pt x="2118651" y="0"/>
                </a:cubicBezTo>
                <a:cubicBezTo>
                  <a:pt x="2383910" y="2210"/>
                  <a:pt x="2495549" y="4698"/>
                  <a:pt x="2803912" y="0"/>
                </a:cubicBezTo>
                <a:cubicBezTo>
                  <a:pt x="3085468" y="-15991"/>
                  <a:pt x="3375172" y="17772"/>
                  <a:pt x="3545755" y="0"/>
                </a:cubicBezTo>
                <a:cubicBezTo>
                  <a:pt x="3726989" y="-3520"/>
                  <a:pt x="3932743" y="-33617"/>
                  <a:pt x="4287597" y="0"/>
                </a:cubicBezTo>
                <a:cubicBezTo>
                  <a:pt x="4592235" y="20142"/>
                  <a:pt x="4735660" y="5982"/>
                  <a:pt x="4859696" y="0"/>
                </a:cubicBezTo>
                <a:cubicBezTo>
                  <a:pt x="4948820" y="-68570"/>
                  <a:pt x="5248498" y="-13110"/>
                  <a:pt x="5658119" y="0"/>
                </a:cubicBezTo>
                <a:cubicBezTo>
                  <a:pt x="5657034" y="11415"/>
                  <a:pt x="5657193" y="14628"/>
                  <a:pt x="5658119" y="24384"/>
                </a:cubicBezTo>
                <a:cubicBezTo>
                  <a:pt x="5485530" y="44086"/>
                  <a:pt x="5398440" y="45784"/>
                  <a:pt x="5199183" y="24384"/>
                </a:cubicBezTo>
                <a:cubicBezTo>
                  <a:pt x="5006912" y="20177"/>
                  <a:pt x="4910821" y="10246"/>
                  <a:pt x="4740246" y="24384"/>
                </a:cubicBezTo>
                <a:cubicBezTo>
                  <a:pt x="4585263" y="13446"/>
                  <a:pt x="4342470" y="72194"/>
                  <a:pt x="4054985" y="24384"/>
                </a:cubicBezTo>
                <a:cubicBezTo>
                  <a:pt x="3733062" y="13502"/>
                  <a:pt x="3648258" y="49294"/>
                  <a:pt x="3482887" y="24384"/>
                </a:cubicBezTo>
                <a:cubicBezTo>
                  <a:pt x="3310712" y="24239"/>
                  <a:pt x="3052927" y="38983"/>
                  <a:pt x="2910788" y="24384"/>
                </a:cubicBezTo>
                <a:cubicBezTo>
                  <a:pt x="2805727" y="-27333"/>
                  <a:pt x="2376441" y="51882"/>
                  <a:pt x="2168946" y="24384"/>
                </a:cubicBezTo>
                <a:cubicBezTo>
                  <a:pt x="1965338" y="17765"/>
                  <a:pt x="1886387" y="-10671"/>
                  <a:pt x="1653428" y="24384"/>
                </a:cubicBezTo>
                <a:cubicBezTo>
                  <a:pt x="1425120" y="84271"/>
                  <a:pt x="1253672" y="19630"/>
                  <a:pt x="968167" y="24384"/>
                </a:cubicBezTo>
                <a:cubicBezTo>
                  <a:pt x="696646" y="52718"/>
                  <a:pt x="254892" y="87878"/>
                  <a:pt x="0" y="24384"/>
                </a:cubicBezTo>
                <a:cubicBezTo>
                  <a:pt x="888" y="13806"/>
                  <a:pt x="89" y="8691"/>
                  <a:pt x="0" y="0"/>
                </a:cubicBezTo>
                <a:close/>
              </a:path>
              <a:path extrusionOk="0" fill="none" h="24384" w="5658119">
                <a:moveTo>
                  <a:pt x="0" y="0"/>
                </a:moveTo>
                <a:cubicBezTo>
                  <a:pt x="207968" y="-9007"/>
                  <a:pt x="380111" y="-33"/>
                  <a:pt x="515518" y="0"/>
                </a:cubicBezTo>
                <a:cubicBezTo>
                  <a:pt x="597150" y="-20792"/>
                  <a:pt x="834759" y="33438"/>
                  <a:pt x="1031035" y="0"/>
                </a:cubicBezTo>
                <a:cubicBezTo>
                  <a:pt x="1226282" y="-31836"/>
                  <a:pt x="1421506" y="-7260"/>
                  <a:pt x="1716296" y="0"/>
                </a:cubicBezTo>
                <a:cubicBezTo>
                  <a:pt x="1998161" y="23812"/>
                  <a:pt x="2116287" y="-23320"/>
                  <a:pt x="2401557" y="0"/>
                </a:cubicBezTo>
                <a:cubicBezTo>
                  <a:pt x="2718801" y="39382"/>
                  <a:pt x="2818104" y="-21748"/>
                  <a:pt x="2973656" y="0"/>
                </a:cubicBezTo>
                <a:cubicBezTo>
                  <a:pt x="3124065" y="-2018"/>
                  <a:pt x="3290998" y="22073"/>
                  <a:pt x="3489173" y="0"/>
                </a:cubicBezTo>
                <a:cubicBezTo>
                  <a:pt x="3707934" y="-4134"/>
                  <a:pt x="3792767" y="-10481"/>
                  <a:pt x="4004691" y="0"/>
                </a:cubicBezTo>
                <a:cubicBezTo>
                  <a:pt x="4210045" y="6631"/>
                  <a:pt x="4279463" y="-2989"/>
                  <a:pt x="4463627" y="0"/>
                </a:cubicBezTo>
                <a:cubicBezTo>
                  <a:pt x="4653990" y="-7858"/>
                  <a:pt x="5261185" y="-54523"/>
                  <a:pt x="5658119" y="0"/>
                </a:cubicBezTo>
                <a:cubicBezTo>
                  <a:pt x="5659091" y="8509"/>
                  <a:pt x="5659190" y="16020"/>
                  <a:pt x="5658119" y="24384"/>
                </a:cubicBezTo>
                <a:cubicBezTo>
                  <a:pt x="5419903" y="20174"/>
                  <a:pt x="5243629" y="13275"/>
                  <a:pt x="5086020" y="24384"/>
                </a:cubicBezTo>
                <a:cubicBezTo>
                  <a:pt x="4924708" y="29763"/>
                  <a:pt x="4707167" y="17950"/>
                  <a:pt x="4513922" y="24384"/>
                </a:cubicBezTo>
                <a:cubicBezTo>
                  <a:pt x="4282504" y="56313"/>
                  <a:pt x="4191541" y="16323"/>
                  <a:pt x="3941823" y="24384"/>
                </a:cubicBezTo>
                <a:cubicBezTo>
                  <a:pt x="3696629" y="35779"/>
                  <a:pt x="3484793" y="-33809"/>
                  <a:pt x="3313143" y="24384"/>
                </a:cubicBezTo>
                <a:cubicBezTo>
                  <a:pt x="3141178" y="43777"/>
                  <a:pt x="2904737" y="34429"/>
                  <a:pt x="2627882" y="24384"/>
                </a:cubicBezTo>
                <a:cubicBezTo>
                  <a:pt x="2353952" y="-17220"/>
                  <a:pt x="2282304" y="27270"/>
                  <a:pt x="2168946" y="24384"/>
                </a:cubicBezTo>
                <a:cubicBezTo>
                  <a:pt x="2030826" y="52012"/>
                  <a:pt x="1863636" y="22835"/>
                  <a:pt x="1710009" y="24384"/>
                </a:cubicBezTo>
                <a:cubicBezTo>
                  <a:pt x="1528039" y="21228"/>
                  <a:pt x="1390429" y="9970"/>
                  <a:pt x="1251073" y="24384"/>
                </a:cubicBezTo>
                <a:cubicBezTo>
                  <a:pt x="1101352" y="-13796"/>
                  <a:pt x="949322" y="26696"/>
                  <a:pt x="735555" y="24384"/>
                </a:cubicBezTo>
                <a:cubicBezTo>
                  <a:pt x="499503" y="-20027"/>
                  <a:pt x="300475" y="15157"/>
                  <a:pt x="0" y="24384"/>
                </a:cubicBezTo>
                <a:cubicBezTo>
                  <a:pt x="1949" y="14207"/>
                  <a:pt x="-1077" y="632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6396658" y="3608832"/>
            <a:ext cx="9007502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1132205" marR="1571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“Whatever the circumstances of your life, the understanding of type can make your perceptions clearer, your judgments sounder, and your life closer to your heart’s desire.”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31519" marR="2870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Isabel Briggs Myers (1962) (Co-developer of MBTI with Katherine Briggs)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006" y="0"/>
            <a:ext cx="722734" cy="90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940354" y="1366592"/>
            <a:ext cx="4608527" cy="4943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08521" lvl="0" marL="616966" marR="14312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MBTI – Four Personality Dimensions</a:t>
            </a:r>
            <a:endParaRPr/>
          </a:p>
          <a:p>
            <a:pPr indent="-608521" lvl="0" marL="616966" marR="143129" rtl="0" algn="l">
              <a:spcBef>
                <a:spcPts val="74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6F2F9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08521" lvl="0" marL="616966" marR="143129" rtl="0" algn="l">
              <a:spcBef>
                <a:spcPts val="7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8006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487C"/>
                </a:solidFill>
                <a:latin typeface="Tahoma"/>
                <a:ea typeface="Tahoma"/>
                <a:cs typeface="Tahoma"/>
                <a:sym typeface="Tahoma"/>
              </a:rPr>
              <a:t>Social Orientation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224028" rtl="0" algn="l">
              <a:spcBef>
                <a:spcPts val="168"/>
              </a:spcBef>
              <a:spcAft>
                <a:spcPts val="0"/>
              </a:spcAft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Extravert (E) vs. Introvert (I)</a:t>
            </a:r>
            <a:endParaRPr/>
          </a:p>
          <a:p>
            <a:pPr indent="0" lvl="0" marL="224028" rtl="0" algn="l">
              <a:spcBef>
                <a:spcPts val="168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268923" rtl="0" algn="l">
              <a:spcBef>
                <a:spcPts val="168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487C"/>
                </a:solidFill>
                <a:latin typeface="Tahoma"/>
                <a:ea typeface="Tahoma"/>
                <a:cs typeface="Tahoma"/>
                <a:sym typeface="Tahoma"/>
              </a:rPr>
              <a:t>Information Gathering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Sensing (S) vs. Intuitive (N) </a:t>
            </a:r>
            <a:endParaRPr/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87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487C"/>
                </a:solidFill>
                <a:latin typeface="Tahoma"/>
                <a:ea typeface="Tahoma"/>
                <a:cs typeface="Tahoma"/>
                <a:sym typeface="Tahoma"/>
              </a:rPr>
              <a:t>Information Evaluation </a:t>
            </a:r>
            <a:endParaRPr/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Thinking (T) vs. Feeling (F) </a:t>
            </a:r>
            <a:endParaRPr/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F487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87579" marR="161798" rtl="0" algn="ctr">
              <a:lnSpc>
                <a:spcPct val="11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F487C"/>
                </a:solidFill>
                <a:latin typeface="Tahoma"/>
                <a:ea typeface="Tahoma"/>
                <a:cs typeface="Tahoma"/>
                <a:sym typeface="Tahoma"/>
              </a:rPr>
              <a:t>Reasoning Approach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80023" rtl="0" algn="ctr">
              <a:spcBef>
                <a:spcPts val="168"/>
              </a:spcBef>
              <a:spcAft>
                <a:spcPts val="0"/>
              </a:spcAft>
              <a:buNone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Judging (J) vs.	Perceiving (P)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4832855" y="5083911"/>
            <a:ext cx="432517" cy="1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6232" rtl="0" algn="l">
              <a:lnSpc>
                <a:spcPct val="11895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857704" y="3431674"/>
            <a:ext cx="4340126" cy="24384"/>
          </a:xfrm>
          <a:custGeom>
            <a:rect b="b" l="l" r="r" t="t"/>
            <a:pathLst>
              <a:path extrusionOk="0" fill="none" h="24384" w="4340126">
                <a:moveTo>
                  <a:pt x="0" y="0"/>
                </a:moveTo>
                <a:cubicBezTo>
                  <a:pt x="182654" y="-1021"/>
                  <a:pt x="268256" y="29439"/>
                  <a:pt x="576617" y="0"/>
                </a:cubicBezTo>
                <a:cubicBezTo>
                  <a:pt x="878182" y="-21844"/>
                  <a:pt x="927355" y="14748"/>
                  <a:pt x="1066431" y="0"/>
                </a:cubicBezTo>
                <a:cubicBezTo>
                  <a:pt x="1267339" y="-24477"/>
                  <a:pt x="1396628" y="22782"/>
                  <a:pt x="1599646" y="0"/>
                </a:cubicBezTo>
                <a:cubicBezTo>
                  <a:pt x="1775234" y="173"/>
                  <a:pt x="1999769" y="19924"/>
                  <a:pt x="2263066" y="0"/>
                </a:cubicBezTo>
                <a:cubicBezTo>
                  <a:pt x="2543752" y="6960"/>
                  <a:pt x="2653188" y="-4795"/>
                  <a:pt x="2839682" y="0"/>
                </a:cubicBezTo>
                <a:cubicBezTo>
                  <a:pt x="3001701" y="-19424"/>
                  <a:pt x="3220234" y="-17486"/>
                  <a:pt x="3372898" y="0"/>
                </a:cubicBezTo>
                <a:cubicBezTo>
                  <a:pt x="3549243" y="-41373"/>
                  <a:pt x="3951594" y="51474"/>
                  <a:pt x="4340126" y="0"/>
                </a:cubicBezTo>
                <a:cubicBezTo>
                  <a:pt x="4340012" y="11178"/>
                  <a:pt x="4338955" y="14850"/>
                  <a:pt x="4340126" y="24384"/>
                </a:cubicBezTo>
                <a:cubicBezTo>
                  <a:pt x="4051259" y="-16589"/>
                  <a:pt x="3936177" y="27753"/>
                  <a:pt x="3720108" y="24384"/>
                </a:cubicBezTo>
                <a:cubicBezTo>
                  <a:pt x="3536315" y="-15860"/>
                  <a:pt x="3408016" y="34952"/>
                  <a:pt x="3186893" y="24384"/>
                </a:cubicBezTo>
                <a:cubicBezTo>
                  <a:pt x="2989039" y="-18552"/>
                  <a:pt x="2703233" y="59700"/>
                  <a:pt x="2480072" y="24384"/>
                </a:cubicBezTo>
                <a:cubicBezTo>
                  <a:pt x="2259599" y="19151"/>
                  <a:pt x="2145498" y="42014"/>
                  <a:pt x="1903455" y="24384"/>
                </a:cubicBezTo>
                <a:cubicBezTo>
                  <a:pt x="1665974" y="15770"/>
                  <a:pt x="1626205" y="11090"/>
                  <a:pt x="1413641" y="24384"/>
                </a:cubicBezTo>
                <a:cubicBezTo>
                  <a:pt x="1192917" y="454"/>
                  <a:pt x="1050986" y="53487"/>
                  <a:pt x="750222" y="24384"/>
                </a:cubicBezTo>
                <a:cubicBezTo>
                  <a:pt x="490379" y="27432"/>
                  <a:pt x="264638" y="9703"/>
                  <a:pt x="0" y="24384"/>
                </a:cubicBezTo>
                <a:cubicBezTo>
                  <a:pt x="597" y="16666"/>
                  <a:pt x="-74" y="5698"/>
                  <a:pt x="0" y="0"/>
                </a:cubicBezTo>
                <a:close/>
              </a:path>
              <a:path extrusionOk="0" h="24384" w="4340126">
                <a:moveTo>
                  <a:pt x="0" y="0"/>
                </a:moveTo>
                <a:cubicBezTo>
                  <a:pt x="283278" y="-15867"/>
                  <a:pt x="339769" y="567"/>
                  <a:pt x="576617" y="0"/>
                </a:cubicBezTo>
                <a:cubicBezTo>
                  <a:pt x="831736" y="15201"/>
                  <a:pt x="942817" y="3753"/>
                  <a:pt x="1066431" y="0"/>
                </a:cubicBezTo>
                <a:cubicBezTo>
                  <a:pt x="1199503" y="-38507"/>
                  <a:pt x="1550964" y="11430"/>
                  <a:pt x="1773251" y="0"/>
                </a:cubicBezTo>
                <a:cubicBezTo>
                  <a:pt x="1967346" y="14644"/>
                  <a:pt x="2108292" y="-34607"/>
                  <a:pt x="2349868" y="0"/>
                </a:cubicBezTo>
                <a:cubicBezTo>
                  <a:pt x="2581791" y="-9768"/>
                  <a:pt x="2708062" y="1595"/>
                  <a:pt x="2926485" y="0"/>
                </a:cubicBezTo>
                <a:cubicBezTo>
                  <a:pt x="3152910" y="2210"/>
                  <a:pt x="3406804" y="21324"/>
                  <a:pt x="3633305" y="0"/>
                </a:cubicBezTo>
                <a:cubicBezTo>
                  <a:pt x="3836219" y="-20288"/>
                  <a:pt x="4149729" y="-53103"/>
                  <a:pt x="4340126" y="0"/>
                </a:cubicBezTo>
                <a:cubicBezTo>
                  <a:pt x="4339003" y="11203"/>
                  <a:pt x="4338581" y="15684"/>
                  <a:pt x="4340126" y="24384"/>
                </a:cubicBezTo>
                <a:cubicBezTo>
                  <a:pt x="4190217" y="5631"/>
                  <a:pt x="4038203" y="16881"/>
                  <a:pt x="3806911" y="24384"/>
                </a:cubicBezTo>
                <a:cubicBezTo>
                  <a:pt x="3633260" y="5857"/>
                  <a:pt x="3394863" y="20204"/>
                  <a:pt x="3186893" y="24384"/>
                </a:cubicBezTo>
                <a:cubicBezTo>
                  <a:pt x="2989914" y="-13169"/>
                  <a:pt x="2787826" y="33946"/>
                  <a:pt x="2566875" y="24384"/>
                </a:cubicBezTo>
                <a:cubicBezTo>
                  <a:pt x="2333413" y="46686"/>
                  <a:pt x="2248207" y="64435"/>
                  <a:pt x="1990258" y="24384"/>
                </a:cubicBezTo>
                <a:cubicBezTo>
                  <a:pt x="1723721" y="6690"/>
                  <a:pt x="1460168" y="39385"/>
                  <a:pt x="1283437" y="24384"/>
                </a:cubicBezTo>
                <a:cubicBezTo>
                  <a:pt x="1079620" y="2083"/>
                  <a:pt x="850605" y="25085"/>
                  <a:pt x="576617" y="24384"/>
                </a:cubicBezTo>
                <a:cubicBezTo>
                  <a:pt x="259321" y="53604"/>
                  <a:pt x="149439" y="-14430"/>
                  <a:pt x="0" y="24384"/>
                </a:cubicBezTo>
                <a:cubicBezTo>
                  <a:pt x="1663" y="16362"/>
                  <a:pt x="-2395" y="8275"/>
                  <a:pt x="0" y="0"/>
                </a:cubicBezTo>
                <a:close/>
              </a:path>
              <a:path extrusionOk="0" fill="none" h="24384" w="4340126">
                <a:moveTo>
                  <a:pt x="0" y="0"/>
                </a:moveTo>
                <a:cubicBezTo>
                  <a:pt x="165343" y="-4305"/>
                  <a:pt x="284386" y="20559"/>
                  <a:pt x="576617" y="0"/>
                </a:cubicBezTo>
                <a:cubicBezTo>
                  <a:pt x="870108" y="-17824"/>
                  <a:pt x="912608" y="1036"/>
                  <a:pt x="1066431" y="0"/>
                </a:cubicBezTo>
                <a:cubicBezTo>
                  <a:pt x="1178605" y="7177"/>
                  <a:pt x="1433962" y="-25047"/>
                  <a:pt x="1599646" y="0"/>
                </a:cubicBezTo>
                <a:cubicBezTo>
                  <a:pt x="1813059" y="17388"/>
                  <a:pt x="1969022" y="-30828"/>
                  <a:pt x="2263066" y="0"/>
                </a:cubicBezTo>
                <a:cubicBezTo>
                  <a:pt x="2547987" y="-6621"/>
                  <a:pt x="2649954" y="-13509"/>
                  <a:pt x="2839682" y="0"/>
                </a:cubicBezTo>
                <a:cubicBezTo>
                  <a:pt x="3032097" y="-3900"/>
                  <a:pt x="3185372" y="-18946"/>
                  <a:pt x="3372898" y="0"/>
                </a:cubicBezTo>
                <a:cubicBezTo>
                  <a:pt x="3611350" y="36415"/>
                  <a:pt x="3920287" y="62274"/>
                  <a:pt x="4340126" y="0"/>
                </a:cubicBezTo>
                <a:cubicBezTo>
                  <a:pt x="4339751" y="10588"/>
                  <a:pt x="4339248" y="14509"/>
                  <a:pt x="4340126" y="24384"/>
                </a:cubicBezTo>
                <a:cubicBezTo>
                  <a:pt x="4040640" y="7663"/>
                  <a:pt x="3919657" y="34322"/>
                  <a:pt x="3720108" y="24384"/>
                </a:cubicBezTo>
                <a:cubicBezTo>
                  <a:pt x="3524973" y="11003"/>
                  <a:pt x="3430950" y="21810"/>
                  <a:pt x="3186893" y="24384"/>
                </a:cubicBezTo>
                <a:cubicBezTo>
                  <a:pt x="2986450" y="-6655"/>
                  <a:pt x="2666672" y="44652"/>
                  <a:pt x="2480072" y="24384"/>
                </a:cubicBezTo>
                <a:cubicBezTo>
                  <a:pt x="2263405" y="-23739"/>
                  <a:pt x="2130731" y="40613"/>
                  <a:pt x="1903455" y="24384"/>
                </a:cubicBezTo>
                <a:cubicBezTo>
                  <a:pt x="1667532" y="2196"/>
                  <a:pt x="1616312" y="4110"/>
                  <a:pt x="1413641" y="24384"/>
                </a:cubicBezTo>
                <a:cubicBezTo>
                  <a:pt x="1199158" y="30494"/>
                  <a:pt x="1035796" y="71927"/>
                  <a:pt x="750222" y="24384"/>
                </a:cubicBezTo>
                <a:cubicBezTo>
                  <a:pt x="444900" y="-48805"/>
                  <a:pt x="267282" y="-9996"/>
                  <a:pt x="0" y="24384"/>
                </a:cubicBezTo>
                <a:cubicBezTo>
                  <a:pt x="847" y="16081"/>
                  <a:pt x="-1075" y="54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60247" y="1830865"/>
            <a:ext cx="4715791" cy="170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175767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i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my MBTI Profile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871939" y="769999"/>
            <a:ext cx="1967182" cy="6720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71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MBTI</a:t>
            </a:r>
            <a:endParaRPr sz="2160">
              <a:latin typeface="Calibri"/>
              <a:ea typeface="Calibri"/>
              <a:cs typeface="Calibri"/>
              <a:sym typeface="Calibri"/>
            </a:endParaRPr>
          </a:p>
          <a:p>
            <a:pPr indent="0" lvl="0" marL="26403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Questionnaire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4019" y="3763829"/>
            <a:ext cx="3747797" cy="453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5835" y="4116715"/>
            <a:ext cx="2590468" cy="162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6841667" y="4100259"/>
            <a:ext cx="2591273" cy="178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43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8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Type Preferences and Descriptors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18" name="Google Shape;118;p7"/>
          <p:cNvGraphicFramePr/>
          <p:nvPr/>
        </p:nvGraphicFramePr>
        <p:xfrm>
          <a:off x="10033000" y="1049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{23A827C7-A121-4B16-8372-2B4244526754}</a:tableStyleId>
              </a:tblPr>
              <a:tblGrid>
                <a:gridCol w="2652250"/>
                <a:gridCol w="2873275"/>
              </a:tblGrid>
              <a:tr h="271550"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EXTROVERSION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INTROVERSION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575975"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Outgoing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68961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Publicly impressive Interacting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65913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Speaks, then thinks Gregarious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350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355" marR="96583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Quiet Reserved Concentrating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76263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Thinks, then speaks Reflective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07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75"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SENSING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INTUITING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810800">
                <a:tc>
                  <a:txBody>
                    <a:bodyPr/>
                    <a:lstStyle/>
                    <a:p>
                      <a:pPr indent="0" lvl="0" marL="46355" marR="1039494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Practical Specific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67056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Feet on the ground Details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Concrete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355" marR="115760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General Abstract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80518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Head in the clouds Possibilities Theoretical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525"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THINKING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FEELING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583275">
                <a:tc>
                  <a:txBody>
                    <a:bodyPr/>
                    <a:lstStyle/>
                    <a:p>
                      <a:pPr indent="0" lvl="0" marL="46355" marR="999489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Analytical Clarity Head Justice Rules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355" marR="108712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Subjective Harmony Heart Mercy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Circumstances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525"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JUDGING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C0504D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PERCEIVING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850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337600">
                <a:tc>
                  <a:txBody>
                    <a:bodyPr/>
                    <a:lstStyle/>
                    <a:p>
                      <a:pPr indent="0" lvl="0" marL="46355" marR="85153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Structured Time oriented Decisive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Makes lists / uses them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Organised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6355" marR="102235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Flexible Open ended Exploring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Makes lists / loses them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1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Spontaneous</a:t>
                      </a:r>
                      <a:endParaRPr sz="1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5725" marB="0" marR="0" marL="0">
                    <a:lnL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F487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14853043" y="7788746"/>
            <a:ext cx="557645" cy="162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0870" rtl="0" algn="l">
              <a:lnSpc>
                <a:spcPct val="11879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>
            <a:off x="6852285" y="923231"/>
            <a:ext cx="8338915" cy="4929074"/>
            <a:chOff x="1566672" y="1828595"/>
            <a:chExt cx="4479798" cy="2469084"/>
          </a:xfrm>
        </p:grpSpPr>
        <p:pic>
          <p:nvPicPr>
            <p:cNvPr id="125" name="Google Shape;12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12362" y="1828595"/>
              <a:ext cx="914026" cy="653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2276" y="2279903"/>
              <a:ext cx="2314194" cy="1585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6672" y="3156203"/>
              <a:ext cx="4316730" cy="11414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222" y="412750"/>
            <a:ext cx="4844796" cy="5950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6261100" y="6158230"/>
            <a:ext cx="111887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6068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en-US" sz="22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Big Five </a:t>
            </a:r>
            <a:r>
              <a:rPr lang="en-US" sz="18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Personality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25272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Model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404600" y="6231866"/>
            <a:ext cx="3686810" cy="889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6F2F9F"/>
                </a:solidFill>
                <a:latin typeface="Verdana"/>
                <a:ea typeface="Verdana"/>
                <a:cs typeface="Verdana"/>
                <a:sym typeface="Verdana"/>
              </a:rPr>
              <a:t>Five-Factor Model of Personality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227965" rtl="0" algn="l"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A more recent way to describe personalities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2058670" rtl="0" algn="l"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9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onscientiousness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984109" y="5793416"/>
            <a:ext cx="1013460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0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motional Stability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rtl="0" algn="l">
              <a:spcBef>
                <a:spcPts val="78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9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greeableness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8023098" y="7052894"/>
            <a:ext cx="711835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FFFFCC"/>
                </a:solidFill>
                <a:latin typeface="Calibri"/>
                <a:ea typeface="Calibri"/>
                <a:cs typeface="Calibri"/>
                <a:sym typeface="Calibri"/>
              </a:rPr>
              <a:t>xtraversion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5888024" y="8011160"/>
            <a:ext cx="768350" cy="151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Goldberg (1993)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852360" y="870966"/>
            <a:ext cx="4127500" cy="2863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7775">
            <a:spAutoFit/>
          </a:bodyPr>
          <a:lstStyle/>
          <a:p>
            <a:pPr indent="0" lvl="0" marL="4095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22422"/>
                </a:solidFill>
                <a:latin typeface="Calibri"/>
                <a:ea typeface="Calibri"/>
                <a:cs typeface="Calibri"/>
                <a:sym typeface="Calibri"/>
              </a:rPr>
              <a:t>Developing the Big Five Model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170180" marR="5080" rtl="0" algn="l">
              <a:spcBef>
                <a:spcPts val="9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Lewis R. Goldberg (1993) consolidated 	ongoing research in reducing the 	number of personality traits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70815" lvl="0" marL="170815" rtl="0" algn="l"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Multiple Acronyms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122295" rtl="0" algn="l">
              <a:lnSpc>
                <a:spcPct val="144074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OCEA</a:t>
            </a:r>
            <a:r>
              <a:rPr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842644" y="3829610"/>
            <a:ext cx="94741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CEA</a:t>
            </a:r>
            <a:r>
              <a:rPr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9"/>
          <p:cNvGrpSpPr/>
          <p:nvPr/>
        </p:nvGrpSpPr>
        <p:grpSpPr>
          <a:xfrm>
            <a:off x="7102349" y="2468880"/>
            <a:ext cx="3201924" cy="1723898"/>
            <a:chOff x="2403348" y="2468879"/>
            <a:chExt cx="3201924" cy="1723898"/>
          </a:xfrm>
        </p:grpSpPr>
        <p:pic>
          <p:nvPicPr>
            <p:cNvPr id="142" name="Google Shape;14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63212" y="2468879"/>
              <a:ext cx="1242060" cy="17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9"/>
            <p:cNvSpPr/>
            <p:nvPr/>
          </p:nvSpPr>
          <p:spPr>
            <a:xfrm>
              <a:off x="2403348" y="3569207"/>
              <a:ext cx="1752600" cy="623570"/>
            </a:xfrm>
            <a:custGeom>
              <a:rect b="b" l="l" r="r" t="t"/>
              <a:pathLst>
                <a:path extrusionOk="0" h="623570" w="1752600">
                  <a:moveTo>
                    <a:pt x="311657" y="0"/>
                  </a:moveTo>
                  <a:lnTo>
                    <a:pt x="0" y="311657"/>
                  </a:lnTo>
                  <a:lnTo>
                    <a:pt x="311657" y="623315"/>
                  </a:lnTo>
                  <a:lnTo>
                    <a:pt x="311657" y="467487"/>
                  </a:lnTo>
                  <a:lnTo>
                    <a:pt x="1752600" y="467487"/>
                  </a:lnTo>
                  <a:lnTo>
                    <a:pt x="1752600" y="155828"/>
                  </a:lnTo>
                  <a:lnTo>
                    <a:pt x="311657" y="155828"/>
                  </a:lnTo>
                  <a:lnTo>
                    <a:pt x="3116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403348" y="3569207"/>
              <a:ext cx="1752600" cy="623570"/>
            </a:xfrm>
            <a:custGeom>
              <a:rect b="b" l="l" r="r" t="t"/>
              <a:pathLst>
                <a:path extrusionOk="0" h="623570" w="1752600">
                  <a:moveTo>
                    <a:pt x="0" y="311657"/>
                  </a:moveTo>
                  <a:lnTo>
                    <a:pt x="311657" y="0"/>
                  </a:lnTo>
                  <a:lnTo>
                    <a:pt x="311657" y="155828"/>
                  </a:lnTo>
                  <a:lnTo>
                    <a:pt x="1752600" y="155828"/>
                  </a:lnTo>
                  <a:lnTo>
                    <a:pt x="1752600" y="467487"/>
                  </a:lnTo>
                  <a:lnTo>
                    <a:pt x="311657" y="467487"/>
                  </a:lnTo>
                  <a:lnTo>
                    <a:pt x="311657" y="623315"/>
                  </a:lnTo>
                  <a:lnTo>
                    <a:pt x="0" y="311657"/>
                  </a:lnTo>
                  <a:close/>
                </a:path>
              </a:pathLst>
            </a:custGeom>
            <a:noFill/>
            <a:ln cap="flat" cmpd="sng" w="127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5" name="Google Shape;145;p9"/>
          <p:cNvSpPr txBox="1"/>
          <p:nvPr/>
        </p:nvSpPr>
        <p:spPr>
          <a:xfrm>
            <a:off x="7442836" y="3734816"/>
            <a:ext cx="1238885" cy="25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 Preference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6033897" y="5014977"/>
            <a:ext cx="4105401" cy="245745"/>
            <a:chOff x="1334897" y="5014976"/>
            <a:chExt cx="4105401" cy="245745"/>
          </a:xfrm>
        </p:grpSpPr>
        <p:sp>
          <p:nvSpPr>
            <p:cNvPr id="147" name="Google Shape;147;p9"/>
            <p:cNvSpPr/>
            <p:nvPr/>
          </p:nvSpPr>
          <p:spPr>
            <a:xfrm>
              <a:off x="1334897" y="5016118"/>
              <a:ext cx="600075" cy="197485"/>
            </a:xfrm>
            <a:custGeom>
              <a:rect b="b" l="l" r="r" t="t"/>
              <a:pathLst>
                <a:path extrusionOk="0" h="197485" w="600075">
                  <a:moveTo>
                    <a:pt x="123825" y="8382"/>
                  </a:moveTo>
                  <a:lnTo>
                    <a:pt x="0" y="8382"/>
                  </a:lnTo>
                  <a:lnTo>
                    <a:pt x="0" y="193421"/>
                  </a:lnTo>
                  <a:lnTo>
                    <a:pt x="46228" y="193421"/>
                  </a:lnTo>
                  <a:lnTo>
                    <a:pt x="46228" y="113919"/>
                  </a:lnTo>
                  <a:lnTo>
                    <a:pt x="117602" y="113919"/>
                  </a:lnTo>
                  <a:lnTo>
                    <a:pt x="117602" y="78613"/>
                  </a:lnTo>
                  <a:lnTo>
                    <a:pt x="46228" y="78613"/>
                  </a:lnTo>
                  <a:lnTo>
                    <a:pt x="46228" y="43688"/>
                  </a:lnTo>
                  <a:lnTo>
                    <a:pt x="123825" y="43688"/>
                  </a:lnTo>
                  <a:lnTo>
                    <a:pt x="123825" y="8382"/>
                  </a:lnTo>
                  <a:close/>
                </a:path>
                <a:path extrusionOk="0" h="197485" w="600075">
                  <a:moveTo>
                    <a:pt x="188849" y="53848"/>
                  </a:moveTo>
                  <a:lnTo>
                    <a:pt x="145288" y="53848"/>
                  </a:lnTo>
                  <a:lnTo>
                    <a:pt x="145288" y="193421"/>
                  </a:lnTo>
                  <a:lnTo>
                    <a:pt x="188849" y="193421"/>
                  </a:lnTo>
                  <a:lnTo>
                    <a:pt x="188849" y="53848"/>
                  </a:lnTo>
                  <a:close/>
                </a:path>
                <a:path extrusionOk="0" h="197485" w="600075">
                  <a:moveTo>
                    <a:pt x="189992" y="0"/>
                  </a:moveTo>
                  <a:lnTo>
                    <a:pt x="144018" y="0"/>
                  </a:lnTo>
                  <a:lnTo>
                    <a:pt x="144018" y="34036"/>
                  </a:lnTo>
                  <a:lnTo>
                    <a:pt x="189992" y="34036"/>
                  </a:lnTo>
                  <a:lnTo>
                    <a:pt x="189992" y="0"/>
                  </a:lnTo>
                  <a:close/>
                </a:path>
                <a:path extrusionOk="0" h="197485" w="600075">
                  <a:moveTo>
                    <a:pt x="352171" y="53848"/>
                  </a:moveTo>
                  <a:lnTo>
                    <a:pt x="307340" y="53848"/>
                  </a:lnTo>
                  <a:lnTo>
                    <a:pt x="279146" y="146177"/>
                  </a:lnTo>
                  <a:lnTo>
                    <a:pt x="250571" y="53848"/>
                  </a:lnTo>
                  <a:lnTo>
                    <a:pt x="204851" y="53848"/>
                  </a:lnTo>
                  <a:lnTo>
                    <a:pt x="254508" y="193421"/>
                  </a:lnTo>
                  <a:lnTo>
                    <a:pt x="301993" y="193421"/>
                  </a:lnTo>
                  <a:lnTo>
                    <a:pt x="318985" y="146177"/>
                  </a:lnTo>
                  <a:lnTo>
                    <a:pt x="352171" y="53848"/>
                  </a:lnTo>
                  <a:close/>
                </a:path>
                <a:path extrusionOk="0" h="197485" w="600075">
                  <a:moveTo>
                    <a:pt x="498094" y="116205"/>
                  </a:moveTo>
                  <a:lnTo>
                    <a:pt x="489458" y="77470"/>
                  </a:lnTo>
                  <a:lnTo>
                    <a:pt x="455168" y="52209"/>
                  </a:lnTo>
                  <a:lnTo>
                    <a:pt x="455168" y="105664"/>
                  </a:lnTo>
                  <a:lnTo>
                    <a:pt x="402590" y="105664"/>
                  </a:lnTo>
                  <a:lnTo>
                    <a:pt x="421894" y="77470"/>
                  </a:lnTo>
                  <a:lnTo>
                    <a:pt x="438658" y="77470"/>
                  </a:lnTo>
                  <a:lnTo>
                    <a:pt x="444754" y="79883"/>
                  </a:lnTo>
                  <a:lnTo>
                    <a:pt x="452882" y="89535"/>
                  </a:lnTo>
                  <a:lnTo>
                    <a:pt x="454914" y="96520"/>
                  </a:lnTo>
                  <a:lnTo>
                    <a:pt x="455168" y="105664"/>
                  </a:lnTo>
                  <a:lnTo>
                    <a:pt x="455168" y="52209"/>
                  </a:lnTo>
                  <a:lnTo>
                    <a:pt x="448716" y="50609"/>
                  </a:lnTo>
                  <a:lnTo>
                    <a:pt x="433705" y="49530"/>
                  </a:lnTo>
                  <a:lnTo>
                    <a:pt x="417055" y="50800"/>
                  </a:lnTo>
                  <a:lnTo>
                    <a:pt x="378714" y="69850"/>
                  </a:lnTo>
                  <a:lnTo>
                    <a:pt x="360362" y="108254"/>
                  </a:lnTo>
                  <a:lnTo>
                    <a:pt x="359156" y="124460"/>
                  </a:lnTo>
                  <a:lnTo>
                    <a:pt x="360464" y="140893"/>
                  </a:lnTo>
                  <a:lnTo>
                    <a:pt x="380238" y="178308"/>
                  </a:lnTo>
                  <a:lnTo>
                    <a:pt x="422160" y="195935"/>
                  </a:lnTo>
                  <a:lnTo>
                    <a:pt x="440817" y="197104"/>
                  </a:lnTo>
                  <a:lnTo>
                    <a:pt x="448056" y="197104"/>
                  </a:lnTo>
                  <a:lnTo>
                    <a:pt x="454152" y="196850"/>
                  </a:lnTo>
                  <a:lnTo>
                    <a:pt x="464185" y="195326"/>
                  </a:lnTo>
                  <a:lnTo>
                    <a:pt x="469011" y="194437"/>
                  </a:lnTo>
                  <a:lnTo>
                    <a:pt x="473710" y="193167"/>
                  </a:lnTo>
                  <a:lnTo>
                    <a:pt x="478917" y="191897"/>
                  </a:lnTo>
                  <a:lnTo>
                    <a:pt x="482854" y="190754"/>
                  </a:lnTo>
                  <a:lnTo>
                    <a:pt x="485775" y="189484"/>
                  </a:lnTo>
                  <a:lnTo>
                    <a:pt x="488823" y="188341"/>
                  </a:lnTo>
                  <a:lnTo>
                    <a:pt x="491998" y="186944"/>
                  </a:lnTo>
                  <a:lnTo>
                    <a:pt x="495554" y="185547"/>
                  </a:lnTo>
                  <a:lnTo>
                    <a:pt x="495554" y="165735"/>
                  </a:lnTo>
                  <a:lnTo>
                    <a:pt x="495554" y="149733"/>
                  </a:lnTo>
                  <a:lnTo>
                    <a:pt x="490982" y="149733"/>
                  </a:lnTo>
                  <a:lnTo>
                    <a:pt x="489077" y="151130"/>
                  </a:lnTo>
                  <a:lnTo>
                    <a:pt x="483616" y="154559"/>
                  </a:lnTo>
                  <a:lnTo>
                    <a:pt x="450469" y="165735"/>
                  </a:lnTo>
                  <a:lnTo>
                    <a:pt x="439547" y="165735"/>
                  </a:lnTo>
                  <a:lnTo>
                    <a:pt x="416052" y="158496"/>
                  </a:lnTo>
                  <a:lnTo>
                    <a:pt x="412242" y="155956"/>
                  </a:lnTo>
                  <a:lnTo>
                    <a:pt x="409194" y="152527"/>
                  </a:lnTo>
                  <a:lnTo>
                    <a:pt x="406908" y="148082"/>
                  </a:lnTo>
                  <a:lnTo>
                    <a:pt x="404495" y="143764"/>
                  </a:lnTo>
                  <a:lnTo>
                    <a:pt x="403225" y="138430"/>
                  </a:lnTo>
                  <a:lnTo>
                    <a:pt x="402717" y="131953"/>
                  </a:lnTo>
                  <a:lnTo>
                    <a:pt x="498094" y="131953"/>
                  </a:lnTo>
                  <a:lnTo>
                    <a:pt x="498094" y="116205"/>
                  </a:lnTo>
                  <a:close/>
                </a:path>
                <a:path extrusionOk="0" h="197485" w="600075">
                  <a:moveTo>
                    <a:pt x="599655" y="94488"/>
                  </a:moveTo>
                  <a:lnTo>
                    <a:pt x="517271" y="94488"/>
                  </a:lnTo>
                  <a:lnTo>
                    <a:pt x="517271" y="129032"/>
                  </a:lnTo>
                  <a:lnTo>
                    <a:pt x="599655" y="129032"/>
                  </a:lnTo>
                  <a:lnTo>
                    <a:pt x="599655" y="94488"/>
                  </a:lnTo>
                  <a:close/>
                </a:path>
              </a:pathLst>
            </a:custGeom>
            <a:solidFill>
              <a:srgbClr val="EDEBE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8" name="Google Shape;14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67356" y="5014976"/>
              <a:ext cx="3472942" cy="245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9"/>
          <p:cNvSpPr txBox="1"/>
          <p:nvPr/>
        </p:nvSpPr>
        <p:spPr>
          <a:xfrm>
            <a:off x="10139298" y="7516473"/>
            <a:ext cx="41541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Five-Factor Model of Personality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0" name="Google Shape;150;p9"/>
          <p:cNvGraphicFramePr/>
          <p:nvPr/>
        </p:nvGraphicFramePr>
        <p:xfrm>
          <a:off x="5240021" y="400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{23A827C7-A121-4B16-8372-2B4244526754}</a:tableStyleId>
              </a:tblPr>
              <a:tblGrid>
                <a:gridCol w="3203150"/>
                <a:gridCol w="6925375"/>
              </a:tblGrid>
              <a:tr h="9818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Core Traits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2720" lvl="0" marL="218440" marR="42989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Descriptive Characteristics of High Scores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315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Conscientiousness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Dependable,  hardworking,  organized,  self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218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disciplined, persistent, responsible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788450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Emotional Stability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3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Calm, secure, happy, unworried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9818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Agreeableness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2720" lvl="0" marL="218440" marR="25907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Cooperative, warm, caring, good-natured, courteous, trusting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981875">
                <a:tc>
                  <a:txBody>
                    <a:bodyPr/>
                    <a:lstStyle/>
                    <a:p>
                      <a:pPr indent="0" lvl="0" marL="45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Extroversion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2720" lvl="0" marL="218440" marR="44894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Sociable, outgoing, talkative, assertive, gregarious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032900">
                <a:tc>
                  <a:txBody>
                    <a:bodyPr/>
                    <a:lstStyle/>
                    <a:p>
                      <a:pPr indent="-172720" lvl="0" marL="217804" marR="49275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Openness to experience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172720" lvl="0" marL="218440" marR="368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Curious,	intellectual,	creative,	cultured, artistic, sensitive, flexible, imaginative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22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9"/>
          <p:cNvSpPr txBox="1"/>
          <p:nvPr/>
        </p:nvSpPr>
        <p:spPr>
          <a:xfrm>
            <a:off x="5875325" y="8077607"/>
            <a:ext cx="1310005" cy="166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Source: Goldberg, (1993)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15540735" y="8912565"/>
            <a:ext cx="61562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2023-10-10T23:16:11Z</dcterms:created>
  <dc:creator>ajantha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2023-10-10T00:00:00Z</vt:filetime>
  </property>
  <property fmtid="{D5CDD505-2E9C-101B-9397-08002B2CF9AE}" pid="5" name="Producer">
    <vt:lpwstr>Microsoft® PowerPoint® 2016</vt:lpwstr>
  </property>
</Properties>
</file>