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32"/>
  </p:notesMasterIdLst>
  <p:sldIdLst>
    <p:sldId id="300" r:id="rId2"/>
    <p:sldId id="257" r:id="rId3"/>
    <p:sldId id="307" r:id="rId4"/>
    <p:sldId id="259" r:id="rId5"/>
    <p:sldId id="308" r:id="rId6"/>
    <p:sldId id="260" r:id="rId7"/>
    <p:sldId id="311" r:id="rId8"/>
    <p:sldId id="263" r:id="rId9"/>
    <p:sldId id="264" r:id="rId10"/>
    <p:sldId id="265" r:id="rId11"/>
    <p:sldId id="305" r:id="rId12"/>
    <p:sldId id="267" r:id="rId13"/>
    <p:sldId id="268" r:id="rId14"/>
    <p:sldId id="279" r:id="rId15"/>
    <p:sldId id="286" r:id="rId16"/>
    <p:sldId id="281" r:id="rId17"/>
    <p:sldId id="275" r:id="rId18"/>
    <p:sldId id="276" r:id="rId19"/>
    <p:sldId id="273" r:id="rId20"/>
    <p:sldId id="317" r:id="rId21"/>
    <p:sldId id="310" r:id="rId22"/>
    <p:sldId id="318" r:id="rId23"/>
    <p:sldId id="319" r:id="rId24"/>
    <p:sldId id="324" r:id="rId25"/>
    <p:sldId id="280" r:id="rId26"/>
    <p:sldId id="258" r:id="rId27"/>
    <p:sldId id="322" r:id="rId28"/>
    <p:sldId id="290" r:id="rId29"/>
    <p:sldId id="32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FBC64-DE40-4A67-9EE5-D19663185B8D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E62-9116-4D84-9515-613301A135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8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B324-7124-4FC7-A25B-2EB4D25BF34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6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6CA5-B7BD-4222-956B-135699402E09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A30C-97BB-4476-88BD-BAC93BCA086B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9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80EE-05A8-488C-AA21-774EC79A9EDA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72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anose="020B0604020202020204" pitchFamily="34" charset="0"/>
              <a:buChar char="•"/>
              <a:defRPr/>
            </a:lvl2pPr>
            <a:lvl3pPr marL="566928" indent="-182880">
              <a:buFont typeface="Arial" panose="020B0604020202020204" pitchFamily="34" charset="0"/>
              <a:buChar char="•"/>
              <a:defRPr/>
            </a:lvl3pPr>
            <a:lvl4pPr marL="749808" indent="-182880">
              <a:buFont typeface="Arial" panose="020B0604020202020204" pitchFamily="34" charset="0"/>
              <a:buChar char="•"/>
              <a:defRPr/>
            </a:lvl4pPr>
            <a:lvl5pPr marL="932688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0B2-8A48-467C-9532-EBEC8544F455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9590E62-F068-438B-A1B3-2CFCC143D26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4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823D-9C31-4289-9AB7-9D1C9666183F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2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F9CF9-E78E-49A5-B0F9-E7E7FFBFD6EF}" type="datetime1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3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CFE-96BC-4FED-99C3-7E48F654A44A}" type="datetime1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7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B53A-4676-4B96-885F-07ED22469E77}" type="datetime1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03AA-0B03-412B-AB8F-B16AED9B6441}" type="datetime1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2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78021F-A382-49FE-9D0A-721930C466D5}" type="datetime1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4933F-906A-4269-8BA2-C03388032F8C}" type="datetime1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8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CB21C6-EE1F-4359-A2DB-1A35224CCD1D}" type="datetime1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590E62-F068-438B-A1B3-2CFCC143D26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F8C7-93A2-4493-B2D4-D2D1B25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4400" b="1" dirty="0"/>
              <a:t>Lecture 1: </a:t>
            </a:r>
            <a:r>
              <a:rPr lang="en-GB" sz="4400" b="1" dirty="0"/>
              <a:t>Intro. to Programming with Python*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D3C1-6E84-4577-9EFE-4DB11D50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3200" dirty="0"/>
              <a:t>*</a:t>
            </a:r>
            <a:r>
              <a:rPr lang="en-US" sz="2600" dirty="0"/>
              <a:t>Partially based on Chapter1 and 2 of Think Python: How to Think Like a Computer Scientist (see Reading List)</a:t>
            </a:r>
          </a:p>
          <a:p>
            <a:pPr marL="201168" lvl="1" indent="0">
              <a:buNone/>
            </a:pPr>
            <a:endParaRPr lang="en-US" sz="2600" dirty="0"/>
          </a:p>
          <a:p>
            <a:pPr lvl="1"/>
            <a:r>
              <a:rPr lang="en-US" sz="3200" dirty="0"/>
              <a:t>Problem Solving &amp; Programs</a:t>
            </a:r>
            <a:endParaRPr lang="en-GB" sz="3200" dirty="0"/>
          </a:p>
          <a:p>
            <a:pPr lvl="1"/>
            <a:r>
              <a:rPr lang="en-US" sz="3200" dirty="0"/>
              <a:t>Values, Types and Variables</a:t>
            </a:r>
            <a:endParaRPr lang="en-GB" sz="3200" dirty="0"/>
          </a:p>
          <a:p>
            <a:pPr lvl="1"/>
            <a:r>
              <a:rPr lang="en-US" sz="3200" dirty="0"/>
              <a:t>Assignment Statements</a:t>
            </a:r>
            <a:endParaRPr lang="en-GB" sz="3200" dirty="0"/>
          </a:p>
          <a:p>
            <a:pPr lvl="1"/>
            <a:r>
              <a:rPr lang="en-US" sz="3200" dirty="0"/>
              <a:t>Arithmetic Operators, Order of Operations</a:t>
            </a:r>
            <a:endParaRPr lang="en-GB" sz="3200" dirty="0"/>
          </a:p>
          <a:p>
            <a:pPr lvl="1"/>
            <a:r>
              <a:rPr lang="en-US" sz="3200" dirty="0"/>
              <a:t>Program Comments</a:t>
            </a:r>
            <a:endParaRPr lang="en-GB" sz="3200" dirty="0"/>
          </a:p>
          <a:p>
            <a:pPr lvl="1"/>
            <a:r>
              <a:rPr lang="en-US" sz="3200" dirty="0"/>
              <a:t>Introduction to Strings</a:t>
            </a:r>
            <a:endParaRPr lang="en-GB" sz="3200" dirty="0"/>
          </a:p>
          <a:p>
            <a:pPr lvl="1"/>
            <a:r>
              <a:rPr lang="en-GB" sz="3200" dirty="0"/>
              <a:t>print(), str()</a:t>
            </a:r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335A1-7802-4343-8EE4-FC92C12E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55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Self-Check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Arial" panose="020B0604020202020204" pitchFamily="34" charset="0"/>
              </a:rPr>
              <a:t>Set variables a = 1 and b = 2.  </a:t>
            </a:r>
          </a:p>
          <a:p>
            <a:endParaRPr lang="en-US" sz="3600" dirty="0">
              <a:effectLst/>
              <a:latin typeface="Calibri" panose="020F0502020204030204" pitchFamily="34" charset="0"/>
              <a:ea typeface="Minion Pro" panose="02040503050306020203" pitchFamily="18" charset="0"/>
              <a:cs typeface="Arial" panose="020B0604020202020204" pitchFamily="34" charset="0"/>
            </a:endParaRPr>
          </a:p>
          <a:p>
            <a:r>
              <a:rPr lang="en-US" sz="36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Arial" panose="020B0604020202020204" pitchFamily="34" charset="0"/>
              </a:rPr>
              <a:t>Then write the instructions to swap them so the value in a ends up in b and the value in b ends up in a.  </a:t>
            </a:r>
            <a:endParaRPr lang="en-GB" sz="3600" dirty="0">
              <a:effectLst/>
              <a:latin typeface="Minion Pro" panose="02040503050306020203" pitchFamily="18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22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50984" y="1757171"/>
          <a:ext cx="11051208" cy="405920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34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7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16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Operator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Operation</a:t>
                      </a:r>
                      <a:endParaRPr lang="en-GB" sz="24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Examples</a:t>
                      </a:r>
                      <a:endParaRPr lang="en-GB" sz="2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+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Addition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b = a + a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-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Subtraction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effectLst/>
                        </a:rPr>
                        <a:t>newTotal = price – discount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*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Multiplication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total = cost * vat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/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Division </a:t>
                      </a:r>
                      <a:endParaRPr lang="en-GB" sz="2400" dirty="0">
                        <a:effectLst/>
                      </a:endParaRPr>
                    </a:p>
                    <a:p>
                      <a:r>
                        <a:rPr lang="en-US" sz="2400" dirty="0">
                          <a:effectLst/>
                        </a:rPr>
                        <a:t>Python 3 - integer / integer -&gt; float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8 / 3      # 2.6666666666666665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% 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Modulus - Returns remainder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result = 16 % 5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30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**</a:t>
                      </a:r>
                      <a:endParaRPr lang="en-GB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spc="60" dirty="0">
                          <a:effectLst/>
                        </a:rPr>
                        <a:t>Exponent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answer = 4**2   (</a:t>
                      </a:r>
                      <a:r>
                        <a:rPr lang="en-US" sz="2400" spc="60" dirty="0">
                          <a:effectLst/>
                        </a:rPr>
                        <a:t>4 to power of 2)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95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//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spc="60" dirty="0">
                          <a:effectLst/>
                        </a:rPr>
                        <a:t>Floor division </a:t>
                      </a:r>
                      <a:r>
                        <a:rPr lang="en-US" sz="2400" dirty="0">
                          <a:effectLst/>
                        </a:rPr>
                        <a:t>(only integer part)</a:t>
                      </a:r>
                      <a:endParaRPr lang="en-GB" sz="2400" dirty="0">
                        <a:effectLst/>
                      </a:endParaRPr>
                    </a:p>
                    <a:p>
                      <a:r>
                        <a:rPr lang="en-US" sz="2400" dirty="0">
                          <a:effectLst/>
                        </a:rPr>
                        <a:t>Python 3 - integer // integer -&gt; integer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8 // 3     # 2   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50984" y="5990493"/>
            <a:ext cx="10902462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565" marR="65405">
              <a:lnSpc>
                <a:spcPts val="1350"/>
              </a:lnSpc>
              <a:spcBef>
                <a:spcPts val="235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Note: If</a:t>
            </a:r>
            <a:r>
              <a:rPr lang="en-US" sz="2400" spc="15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4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spc="14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tries</a:t>
            </a:r>
            <a:r>
              <a:rPr lang="en-US" sz="2400" spc="14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14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divide </a:t>
            </a:r>
            <a:r>
              <a:rPr lang="en-US" sz="2400" spc="-29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16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zero,</a:t>
            </a:r>
            <a:r>
              <a:rPr lang="en-US" sz="2400" spc="165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6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program</a:t>
            </a:r>
            <a:r>
              <a:rPr lang="en-US" sz="2400" spc="15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6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Minion Pro" panose="02040503050306020203" pitchFamily="18" charset="0"/>
                <a:cs typeface="Times New Roman" panose="02020603050405020304" pitchFamily="18" charset="0"/>
              </a:rPr>
              <a:t>terminated/produces error</a:t>
            </a:r>
            <a:endParaRPr lang="en-GB" sz="2400" dirty="0">
              <a:effectLst/>
              <a:latin typeface="Minion Pro" panose="02040503050306020203" pitchFamily="18" charset="0"/>
              <a:ea typeface="Minion Pro" panose="020405030503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7359"/>
            <a:ext cx="10983687" cy="4439603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10600" dirty="0"/>
              <a:t>As programs get more complicated add comments to your programs to explain what the program is doing.  Python uses # symbol.</a:t>
            </a:r>
          </a:p>
          <a:p>
            <a:pPr lvl="1"/>
            <a:r>
              <a:rPr lang="en-US" sz="10600" dirty="0"/>
              <a:t>Everything from the # to the end of the line is ignored.</a:t>
            </a:r>
            <a:endParaRPr lang="en-GB" sz="10600" dirty="0"/>
          </a:p>
          <a:p>
            <a:pPr marL="0" indent="0">
              <a:buNone/>
            </a:pPr>
            <a:r>
              <a:rPr lang="en-US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	percentage = (minute * 100) / 60  	# hour elapsed</a:t>
            </a:r>
            <a:endParaRPr lang="en-GB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800" dirty="0"/>
          </a:p>
          <a:p>
            <a:pPr lvl="1"/>
            <a:r>
              <a:rPr lang="en-US" sz="10600" dirty="0"/>
              <a:t>Comments can appear on a line by itself.</a:t>
            </a:r>
            <a:endParaRPr lang="en-GB" sz="10600" dirty="0"/>
          </a:p>
          <a:p>
            <a:pPr marL="0" indent="0">
              <a:buNone/>
            </a:pPr>
            <a:r>
              <a:rPr lang="en-US" sz="10800" dirty="0"/>
              <a:t>	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# compute the percentage of the hour that has elapsed </a:t>
            </a:r>
          </a:p>
          <a:p>
            <a:pPr marL="0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	percentage = (minute * 100) / 60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0600" dirty="0"/>
          </a:p>
          <a:p>
            <a:pPr lvl="1"/>
            <a:r>
              <a:rPr lang="en-US" sz="10600" dirty="0"/>
              <a:t>Comments most useful when they document non-obvious code features.</a:t>
            </a:r>
            <a:endParaRPr lang="en-GB" sz="10600" dirty="0"/>
          </a:p>
          <a:p>
            <a:pPr lvl="1"/>
            <a:r>
              <a:rPr lang="en-US" sz="10800" dirty="0"/>
              <a:t>Redundant  comment: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v = 5   # assign 5 to v</a:t>
            </a:r>
            <a:endParaRPr lang="en-GB" sz="9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1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527549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11200" dirty="0"/>
              <a:t>3. What will be the values in the variables at the end of each program sequences?  On paper draw a box for each variable, and show the changing values (cross out old values &amp; write new values).</a:t>
            </a:r>
            <a:endParaRPr lang="en-GB" sz="7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x = 3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y = 5	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z = 6		     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x = y + z + x   		# value of x?  	________</a:t>
            </a:r>
            <a:endParaRPr lang="en-GB" sz="11000" dirty="0">
              <a:effectLst/>
            </a:endParaRPr>
          </a:p>
          <a:p>
            <a:pPr marL="0" indent="0">
              <a:buNone/>
            </a:pPr>
            <a:r>
              <a:rPr lang="en-US" sz="11200" dirty="0"/>
              <a:t>----------------------------------------------------------------------------------------------</a:t>
            </a:r>
          </a:p>
          <a:p>
            <a:pPr marL="292608" lvl="1" indent="0">
              <a:buNone/>
            </a:pPr>
            <a:r>
              <a:rPr lang="en-US" sz="11000" dirty="0"/>
              <a:t>a = 2	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b = 3		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a = b + a		     					</a:t>
            </a:r>
            <a:endParaRPr lang="en-GB" sz="11000" dirty="0">
              <a:effectLst/>
            </a:endParaRPr>
          </a:p>
          <a:p>
            <a:pPr marL="292608" lvl="1" indent="0">
              <a:buNone/>
            </a:pPr>
            <a:r>
              <a:rPr lang="en-US" sz="11000" dirty="0"/>
              <a:t>b = a + a			# value of b?	_________</a:t>
            </a:r>
            <a:endParaRPr lang="en-GB" sz="11000" dirty="0">
              <a:effectLst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3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Exercise 4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618989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3000" dirty="0"/>
              <a:t>cost = 5</a:t>
            </a:r>
            <a:endParaRPr lang="en-GB" sz="30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factor = 7</a:t>
            </a:r>
            <a:endParaRPr lang="en-GB" sz="30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factor = factor * 3</a:t>
            </a:r>
            <a:endParaRPr lang="en-GB" sz="30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factor = factor + cost  		# value of factor?  _________</a:t>
            </a:r>
            <a:endParaRPr lang="en-GB" sz="3000" dirty="0">
              <a:effectLst/>
            </a:endParaRPr>
          </a:p>
          <a:p>
            <a:pPr marL="0" indent="0">
              <a:buNone/>
            </a:pPr>
            <a:r>
              <a:rPr lang="en-US" sz="3200" dirty="0"/>
              <a:t> ----------------------------------------------------------------------------------</a:t>
            </a:r>
            <a:endParaRPr lang="en-GB" sz="32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cost = 10</a:t>
            </a:r>
            <a:endParaRPr lang="en-GB" sz="30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vat = 17.5</a:t>
            </a:r>
            <a:endParaRPr lang="en-GB" sz="3000" dirty="0">
              <a:effectLst/>
            </a:endParaRPr>
          </a:p>
          <a:p>
            <a:pPr marL="292608" lvl="1" indent="0">
              <a:buNone/>
            </a:pPr>
            <a:r>
              <a:rPr lang="en-US" sz="3000" dirty="0"/>
              <a:t>total = cost * vat      		# value of total? 	_________</a:t>
            </a:r>
            <a:endParaRPr lang="en-GB" sz="300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9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618989"/>
          </a:xfrm>
        </p:spPr>
        <p:txBody>
          <a:bodyPr>
            <a:normAutofit fontScale="92500"/>
          </a:bodyPr>
          <a:lstStyle/>
          <a:p>
            <a:pPr marL="292608" lvl="1" indent="0">
              <a:buNone/>
            </a:pPr>
            <a:r>
              <a:rPr lang="en-US" sz="2800" dirty="0"/>
              <a:t>a = 2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b = 3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c = a**b				# value of c? 		_________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GB" sz="2800" dirty="0">
                <a:effectLst/>
              </a:rPr>
              <a:t>----------------------------------------------------------------------------------------------</a:t>
            </a:r>
          </a:p>
          <a:p>
            <a:pPr marL="292608" lvl="1" indent="0">
              <a:buNone/>
            </a:pPr>
            <a:r>
              <a:rPr lang="en-US" sz="2800" dirty="0"/>
              <a:t>num_1 = 21					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num_2 = 10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num_3 = num_1/num_2		# value of num_3? 	_________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 ---------------------------------------------------------------------------------------------</a:t>
            </a:r>
            <a:endParaRPr lang="en-GB" sz="2800" dirty="0">
              <a:effectLst/>
            </a:endParaRPr>
          </a:p>
          <a:p>
            <a:pPr marL="292608" lvl="1" indent="0">
              <a:buNone/>
            </a:pPr>
            <a:r>
              <a:rPr lang="en-US" sz="2800" dirty="0"/>
              <a:t>num_4 = num_1//num_2	# value of num_4? 	_________</a:t>
            </a:r>
            <a:endParaRPr lang="en-GB" sz="2800" dirty="0">
              <a:effectLst/>
            </a:endParaRP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1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Exercises 6 &amp;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618989"/>
          </a:xfrm>
        </p:spPr>
        <p:txBody>
          <a:bodyPr>
            <a:normAutofit lnSpcReduction="10000"/>
          </a:bodyPr>
          <a:lstStyle/>
          <a:p>
            <a:pPr marL="742950" lvl="0" indent="-742950">
              <a:buFont typeface="+mj-lt"/>
              <a:buAutoNum type="arabicPeriod" startAt="6"/>
            </a:pPr>
            <a:r>
              <a:rPr lang="en-US" sz="3600" dirty="0"/>
              <a:t>Write the code to put 4 into a variable called 'item1'. Then put 6 into a variable called 'item2'. Then write an instruction to add the two variable values together and put the answer into a variable ‘item3‘.</a:t>
            </a:r>
          </a:p>
          <a:p>
            <a:pPr marL="514350" lvl="0" indent="-514350">
              <a:buFont typeface="+mj-lt"/>
              <a:buAutoNum type="arabicPeriod" startAt="6"/>
            </a:pPr>
            <a:endParaRPr lang="en-GB" sz="3600" dirty="0"/>
          </a:p>
          <a:p>
            <a:pPr marL="514350" lvl="0" indent="-514350">
              <a:buFont typeface="+mj-lt"/>
              <a:buAutoNum type="arabicPeriod" startAt="6"/>
            </a:pPr>
            <a:r>
              <a:rPr lang="en-US" sz="3600" dirty="0"/>
              <a:t>A meal costs £56.  Write the code to set 56 into a variable. Then multiply whatever is in the variable by 1/10 to work out the 10% tip (store the answer in a variable).</a:t>
            </a:r>
            <a:endParaRPr lang="en-GB" sz="3600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8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439603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buNone/>
            </a:pPr>
            <a:r>
              <a:rPr lang="en-US" sz="3000" dirty="0"/>
              <a:t>When an expression contains more than one operator, the order of evaluation depends on the </a:t>
            </a:r>
            <a:r>
              <a:rPr lang="en-US" sz="3000" b="1" dirty="0"/>
              <a:t>order of operations</a:t>
            </a:r>
            <a:r>
              <a:rPr lang="en-US" sz="3000" dirty="0"/>
              <a:t>.  </a:t>
            </a:r>
          </a:p>
          <a:p>
            <a:pPr marL="201168" lvl="1" indent="0">
              <a:buNone/>
            </a:pPr>
            <a:r>
              <a:rPr lang="en-US" sz="3000" dirty="0"/>
              <a:t>Acronym </a:t>
            </a:r>
            <a:r>
              <a:rPr lang="en-US" sz="3000" b="1" dirty="0"/>
              <a:t>PEMDAS - </a:t>
            </a:r>
            <a:r>
              <a:rPr lang="en-US" sz="3000" dirty="0"/>
              <a:t>useful to remember rules:</a:t>
            </a:r>
          </a:p>
          <a:p>
            <a:pPr lvl="1"/>
            <a:r>
              <a:rPr lang="en-US" sz="3000" b="1" dirty="0"/>
              <a:t>P</a:t>
            </a:r>
            <a:r>
              <a:rPr lang="en-US" sz="3000" dirty="0"/>
              <a:t>arentheses have the highest precedence &amp; can force evaluation in the order required:</a:t>
            </a:r>
          </a:p>
          <a:p>
            <a:pPr marL="0" lvl="0" indent="0">
              <a:buNone/>
            </a:pPr>
            <a:r>
              <a:rPr lang="en-US" sz="3200" dirty="0"/>
              <a:t>  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* (3-1) is 4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US" sz="3000" dirty="0"/>
              <a:t>You can use parentheses to make an expression easier to read (doesn’t change result):   </a:t>
            </a:r>
            <a:endParaRPr lang="en-GB" sz="30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(minute * 100) / 60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14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75"/>
            <a:ext cx="10515600" cy="433628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3000" b="1" dirty="0"/>
              <a:t>E</a:t>
            </a:r>
            <a:r>
              <a:rPr lang="en-US" sz="3000" dirty="0"/>
              <a:t>xponentiation has the next highest precedence:</a:t>
            </a:r>
            <a:r>
              <a:rPr lang="en-GB" sz="3000" dirty="0"/>
              <a:t>	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 + 2**3    		# is 9, not 27        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* 3**2 		# is 18, not 36.</a:t>
            </a:r>
          </a:p>
          <a:p>
            <a:pPr lvl="1"/>
            <a:r>
              <a:rPr lang="en-US" sz="3000" b="1" dirty="0"/>
              <a:t>M</a:t>
            </a:r>
            <a:r>
              <a:rPr lang="en-US" sz="3000" dirty="0"/>
              <a:t>ultiplication and </a:t>
            </a:r>
            <a:r>
              <a:rPr lang="en-US" sz="3000" b="1" dirty="0"/>
              <a:t>D</a:t>
            </a:r>
            <a:r>
              <a:rPr lang="en-US" sz="3000" dirty="0"/>
              <a:t>ivision have higher precedence than </a:t>
            </a:r>
            <a:r>
              <a:rPr lang="en-US" sz="3000" b="1" dirty="0"/>
              <a:t>A</a:t>
            </a:r>
            <a:r>
              <a:rPr lang="en-US" sz="3000" dirty="0"/>
              <a:t>ddition and </a:t>
            </a:r>
            <a:r>
              <a:rPr lang="en-US" sz="3000" b="1" dirty="0"/>
              <a:t>S</a:t>
            </a:r>
            <a:r>
              <a:rPr lang="en-US" sz="3000" dirty="0"/>
              <a:t>ubtraction:</a:t>
            </a:r>
            <a:endParaRPr lang="en-GB" sz="3000" dirty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2 * 3 - 1    		# is 5, not 4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6 + 4 / 2 		#  is 8.0, not 5.0.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000" dirty="0"/>
              <a:t>Operators with the same precedence are evaluated left to right.  </a:t>
            </a:r>
            <a:endParaRPr lang="en-GB" sz="30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degrees / 2 * pi   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# division first and then multiply by pi</a:t>
            </a: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14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Exercise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59"/>
            <a:ext cx="10515600" cy="4439603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Using the acronym PEMDAS, what is the value of the following expressions?</a:t>
            </a:r>
            <a:endParaRPr lang="en-GB" sz="2800" dirty="0"/>
          </a:p>
          <a:p>
            <a:pPr lvl="1"/>
            <a:endParaRPr lang="en-GB" sz="2800" dirty="0"/>
          </a:p>
          <a:p>
            <a:pPr marL="475488" lvl="2" indent="0">
              <a:buNone/>
            </a:pPr>
            <a:r>
              <a:rPr lang="en-US" sz="2800" dirty="0"/>
              <a:t>2**1+1 			  # result is 3 or 4? 	 </a:t>
            </a:r>
          </a:p>
          <a:p>
            <a:pPr marL="475488" lvl="2" indent="0">
              <a:buNone/>
            </a:pPr>
            <a:endParaRPr lang="en-GB" sz="2800" dirty="0"/>
          </a:p>
          <a:p>
            <a:pPr marL="475488" lvl="2" indent="0">
              <a:buNone/>
            </a:pPr>
            <a:r>
              <a:rPr lang="en-US" sz="2800" dirty="0"/>
              <a:t>3*1**3 			  # result is 3 or 27? 	 </a:t>
            </a:r>
          </a:p>
          <a:p>
            <a:pPr marL="475488" lvl="2" indent="0">
              <a:buNone/>
            </a:pPr>
            <a:endParaRPr lang="en-GB" sz="2800" dirty="0"/>
          </a:p>
          <a:p>
            <a:pPr marL="475488" lvl="2" indent="0">
              <a:buNone/>
            </a:pPr>
            <a:r>
              <a:rPr lang="en-US" sz="2800" dirty="0"/>
              <a:t>16 - 2 * 5 // 3 + 1	  # result is 14, 24, 3 or 13.667?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&amp;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Problem solving</a:t>
            </a:r>
            <a:r>
              <a:rPr lang="en-US" sz="3200" dirty="0"/>
              <a:t> means the ability to formulate problems, think creatively about solutions, and express a solution clearly and accurately.  </a:t>
            </a:r>
          </a:p>
          <a:p>
            <a:endParaRPr lang="en-US" sz="3200" dirty="0"/>
          </a:p>
          <a:p>
            <a:r>
              <a:rPr lang="en-US" sz="3200" b="1" dirty="0"/>
              <a:t>Problem solving</a:t>
            </a:r>
            <a:r>
              <a:rPr lang="en-US" sz="3200" dirty="0"/>
              <a:t> is an important skill for a computer scientist and learning to program will be an opportunity to practice problem-solving skills.</a:t>
            </a:r>
            <a:endParaRPr lang="en-GB" sz="3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48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	</a:t>
            </a:r>
            <a:endParaRPr lang="en-GB" sz="3800" dirty="0"/>
          </a:p>
          <a:p>
            <a:pPr lvl="1"/>
            <a:r>
              <a:rPr lang="en-US" sz="3800" dirty="0"/>
              <a:t>A string is a sequence of characters.  </a:t>
            </a:r>
            <a:endParaRPr lang="en-GB" sz="3800" dirty="0"/>
          </a:p>
          <a:p>
            <a:pPr lvl="1"/>
            <a:endParaRPr lang="en-US" sz="3800" dirty="0"/>
          </a:p>
          <a:p>
            <a:pPr lvl="1"/>
            <a:r>
              <a:rPr lang="en-US" sz="3800" dirty="0"/>
              <a:t>Python allows single ('...') or double quotes ("...") to surround strings.  </a:t>
            </a:r>
            <a:endParaRPr lang="en-GB" sz="3800" dirty="0"/>
          </a:p>
          <a:p>
            <a:pPr lvl="0"/>
            <a:endParaRPr lang="en-US" sz="3800" dirty="0"/>
          </a:p>
          <a:p>
            <a:pPr lvl="0"/>
            <a:endParaRPr lang="en-US" sz="3800" dirty="0"/>
          </a:p>
          <a:p>
            <a:pPr marL="0" lv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9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61899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In general, you can’t perform mathematical operations on strings:     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'2'-'1'    			# illegal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Two exceptions follow.</a:t>
            </a:r>
            <a:endParaRPr lang="en-GB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+  operator performs </a:t>
            </a:r>
            <a:r>
              <a:rPr lang="en-US" sz="2400" b="1" dirty="0"/>
              <a:t>string concatenation. </a:t>
            </a:r>
            <a:r>
              <a:rPr lang="en-US" sz="2400" dirty="0"/>
              <a:t>E.g., </a:t>
            </a:r>
            <a:endParaRPr lang="en-GB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'throat'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second = 'warbler'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third = first + second 	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throatwarbler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The *  operator performs repetition on strings.  </a:t>
            </a:r>
          </a:p>
          <a:p>
            <a:pPr marL="917120" lvl="5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'Spam' * 3: 			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SpamSpamSpam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6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439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.  </a:t>
            </a:r>
            <a:endParaRPr lang="en-GB" dirty="0"/>
          </a:p>
          <a:p>
            <a:pPr lvl="0"/>
            <a:r>
              <a:rPr lang="en-US" sz="2800" dirty="0"/>
              <a:t>If a single quote is a part of the string place string in double quotes.</a:t>
            </a:r>
            <a:endParaRPr lang="en-GB" sz="2800" dirty="0"/>
          </a:p>
          <a:p>
            <a:pPr lvl="1"/>
            <a:r>
              <a:rPr lang="en-US" sz="2800" dirty="0"/>
              <a:t>Double quoted strings can contain single quotes inside them: 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"Bruce's beard"   # not 'Bruce's beard'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Single quoted strings can have double quotes inside them: 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'She said "Hi!"'  # not "She said "Hi!" " 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/>
              <a:t>Using escape sequence (\") or (\'):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'Bruce\'s beard'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7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Printing strings over multiple lines using triple-quotes: </a:t>
            </a:r>
            <a:endParaRPr lang="en-GB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hello = '''This is one line.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Another line.'''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print(hello)</a:t>
            </a:r>
          </a:p>
          <a:p>
            <a:pPr marL="0" indent="0">
              <a:buNone/>
            </a:pPr>
            <a:endParaRPr lang="en-GB" sz="2800" dirty="0"/>
          </a:p>
          <a:p>
            <a:pPr lvl="0"/>
            <a:r>
              <a:rPr lang="en-US" sz="2800" dirty="0"/>
              <a:t>Using escape sequence (</a:t>
            </a:r>
            <a:r>
              <a:rPr lang="en-GB" sz="2800" dirty="0"/>
              <a:t>\n</a:t>
            </a:r>
            <a:r>
              <a:rPr lang="en-US" sz="2800" dirty="0"/>
              <a:t>) - printing strings over multiple lines:</a:t>
            </a:r>
            <a:endParaRPr lang="en-GB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print('This is one line.\n Another line.')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3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escape sequences: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47257" y="2090055"/>
          <a:ext cx="7445828" cy="3505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Sequence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Meaning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\\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literal backslash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\'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single quote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\"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double quote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\n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>
                          <a:effectLst/>
                        </a:rPr>
                        <a:t>Newline</a:t>
                      </a:r>
                      <a:endParaRPr lang="en-GB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\t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800" dirty="0">
                          <a:effectLst/>
                        </a:rPr>
                        <a:t>Tab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76200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0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Self-Check Question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3851"/>
            <a:ext cx="10759633" cy="47531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900" dirty="0"/>
          </a:p>
          <a:p>
            <a:pPr marL="0" indent="0">
              <a:buNone/>
            </a:pPr>
            <a:r>
              <a:rPr lang="en-US" sz="3900" dirty="0"/>
              <a:t>Assign a variable </a:t>
            </a:r>
            <a:r>
              <a:rPr lang="en-US" sz="3900" b="1" dirty="0"/>
              <a:t>question</a:t>
            </a:r>
            <a:r>
              <a:rPr lang="en-US" sz="3900" dirty="0"/>
              <a:t> with the value:   </a:t>
            </a:r>
          </a:p>
          <a:p>
            <a:pPr marL="0" indent="0">
              <a:buNone/>
            </a:pPr>
            <a:endParaRPr lang="en-US" sz="3900" dirty="0"/>
          </a:p>
          <a:p>
            <a:pPr marL="0" indent="0">
              <a:buNone/>
            </a:pPr>
            <a:r>
              <a:rPr lang="en-US" sz="3900" dirty="0"/>
              <a:t>Where’s the lecture room?</a:t>
            </a:r>
            <a:endParaRPr lang="en-GB" sz="39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2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1"/>
            <a:r>
              <a:rPr lang="en-US" sz="11200" dirty="0"/>
              <a:t>A function is a piece of code written to carry out a specified task.</a:t>
            </a:r>
            <a:endParaRPr lang="en-GB" sz="11200" dirty="0"/>
          </a:p>
          <a:p>
            <a:pPr lvl="1"/>
            <a:r>
              <a:rPr lang="en-US" sz="11200" dirty="0"/>
              <a:t>To use an existing  built-in function, you need to know its name, inputs and outputs.</a:t>
            </a:r>
            <a:endParaRPr lang="en-GB" sz="11200" dirty="0"/>
          </a:p>
          <a:p>
            <a:pPr lvl="1"/>
            <a:r>
              <a:rPr lang="en-US" sz="11200" b="1" dirty="0"/>
              <a:t>print() function - </a:t>
            </a:r>
            <a:r>
              <a:rPr lang="en-GB" sz="11200" dirty="0"/>
              <a:t>sends content to the screen</a:t>
            </a:r>
          </a:p>
          <a:p>
            <a:pPr lvl="1"/>
            <a:r>
              <a:rPr lang="en-US" sz="11200" dirty="0"/>
              <a:t>Python is case sensitive.  Use print(), rather than Print() or PRINT().</a:t>
            </a:r>
          </a:p>
          <a:p>
            <a:pPr lvl="1"/>
            <a:endParaRPr lang="en-GB" sz="10400" dirty="0"/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print() 				# empty line</a:t>
            </a: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GB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) 		# Hello</a:t>
            </a: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print(42) 			# 42</a:t>
            </a: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 = 'Hello'		# </a:t>
            </a:r>
            <a:r>
              <a:rPr lang="en-GB" sz="10400" dirty="0"/>
              <a:t>Assign a string to variable </a:t>
            </a:r>
            <a:endParaRPr lang="en-GB" sz="10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GB" sz="10400" dirty="0">
                <a:latin typeface="Courier New" panose="02070309020205020404" pitchFamily="49" charset="0"/>
                <a:cs typeface="Courier New" panose="02070309020205020404" pitchFamily="49" charset="0"/>
              </a:rPr>
              <a:t>print(greeting)		# print variable value</a:t>
            </a:r>
          </a:p>
          <a:p>
            <a:pPr marL="914400" lvl="2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92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/>
            <a:r>
              <a:rPr lang="en-GB" sz="7000" dirty="0"/>
              <a:t>Multiple objects separated by commas print separated by a space:</a:t>
            </a:r>
          </a:p>
          <a:p>
            <a:pPr marL="0" indent="0">
              <a:buNone/>
            </a:pPr>
            <a:r>
              <a:rPr lang="en-GB" sz="6800" dirty="0"/>
              <a:t>	</a:t>
            </a: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print('dog', 'cat', 42) 	</a:t>
            </a:r>
          </a:p>
          <a:p>
            <a:pPr marL="0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	# dog cat 42</a:t>
            </a:r>
          </a:p>
          <a:p>
            <a:pPr marL="0" indent="0">
              <a:buNone/>
            </a:pPr>
            <a:r>
              <a:rPr lang="en-GB" sz="6800" dirty="0"/>
              <a:t> </a:t>
            </a:r>
            <a:endParaRPr lang="en-GB" sz="7000" dirty="0"/>
          </a:p>
          <a:p>
            <a:pPr lvl="1"/>
            <a:r>
              <a:rPr lang="en-GB" sz="7000" dirty="0"/>
              <a:t>To suppress printing of a new line, use end=' ' :</a:t>
            </a:r>
          </a:p>
          <a:p>
            <a:pPr marL="0" indent="0">
              <a:buNone/>
            </a:pPr>
            <a:r>
              <a:rPr lang="en-GB" sz="6800" dirty="0"/>
              <a:t>	</a:t>
            </a: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print('Dog', end='')</a:t>
            </a:r>
          </a:p>
          <a:p>
            <a:pPr marL="0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print('Cat') 			</a:t>
            </a:r>
          </a:p>
          <a:p>
            <a:pPr marL="0" indent="0">
              <a:buNone/>
            </a:pPr>
            <a:r>
              <a:rPr lang="en-GB" sz="68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GB" sz="6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DogCat</a:t>
            </a:r>
            <a:endParaRPr lang="en-GB" sz="6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4400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F98C-9EC4-4E0B-B302-8716F41F201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7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B35-D86B-4460-9FCA-EC59663D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print() with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8233-A553-443B-98B6-527E0D2E3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29260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9400" dirty="0">
                <a:solidFill>
                  <a:srgbClr val="1C1C1C"/>
                </a:solidFill>
              </a:rPr>
              <a:t> </a:t>
            </a:r>
            <a:r>
              <a:rPr lang="en-GB" sz="11200" dirty="0">
                <a:solidFill>
                  <a:srgbClr val="1C1C1C"/>
                </a:solidFill>
              </a:rPr>
              <a:t>product = 'mask'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200" dirty="0">
                <a:solidFill>
                  <a:srgbClr val="1C1C1C"/>
                </a:solidFill>
              </a:rPr>
              <a:t>  price = 99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1200" dirty="0">
                <a:solidFill>
                  <a:srgbClr val="1C1C1C"/>
                </a:solidFill>
              </a:rPr>
              <a:t>  print("The product: " + product + "costs" + </a:t>
            </a:r>
            <a:r>
              <a:rPr lang="en-GB" sz="11200" b="1" dirty="0">
                <a:solidFill>
                  <a:srgbClr val="1C1C1C"/>
                </a:solidFill>
              </a:rPr>
              <a:t>str(price) </a:t>
            </a:r>
            <a:r>
              <a:rPr lang="en-GB" sz="11200" dirty="0">
                <a:solidFill>
                  <a:srgbClr val="1C1C1C"/>
                </a:solidFill>
              </a:rPr>
              <a:t>+ "pence")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sz="10800" dirty="0"/>
              <a:t>String concatenation requires strings!  Convert price with str().</a:t>
            </a:r>
            <a:endParaRPr lang="en-GB" sz="10800" dirty="0">
              <a:solidFill>
                <a:srgbClr val="1C1C1C"/>
              </a:solidFill>
            </a:endParaRPr>
          </a:p>
          <a:p>
            <a:pPr marL="201168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GB" sz="10800" dirty="0">
                <a:solidFill>
                  <a:srgbClr val="1C1C1C"/>
                </a:solidFill>
              </a:rPr>
              <a:t>	The product: maskcosts99pence</a:t>
            </a:r>
          </a:p>
          <a:p>
            <a:pPr marL="201168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GB" sz="11200" dirty="0">
              <a:solidFill>
                <a:srgbClr val="1C1C1C"/>
              </a:solidFill>
            </a:endParaRPr>
          </a:p>
          <a:p>
            <a:pPr lvl="1"/>
            <a:r>
              <a:rPr lang="en-GB" sz="11200" b="0" i="0" dirty="0">
                <a:solidFill>
                  <a:srgbClr val="000000"/>
                </a:solidFill>
                <a:effectLst/>
              </a:rPr>
              <a:t>The + operation on strings adds no extra space between strings.</a:t>
            </a:r>
            <a:endParaRPr lang="en-GB" sz="11200" dirty="0">
              <a:solidFill>
                <a:srgbClr val="1C1C1C"/>
              </a:solidFill>
            </a:endParaRPr>
          </a:p>
          <a:p>
            <a:pPr marL="201168" lvl="1" indent="0">
              <a:buNone/>
            </a:pPr>
            <a:r>
              <a:rPr lang="en-GB" sz="11200" dirty="0">
                <a:solidFill>
                  <a:srgbClr val="1C1C1C"/>
                </a:solidFill>
              </a:rPr>
              <a:t>  print("The product: " + product + " costs " + str(price) + " pence") </a:t>
            </a:r>
          </a:p>
          <a:p>
            <a:endParaRPr lang="en-GB" sz="9600" dirty="0">
              <a:solidFill>
                <a:srgbClr val="1C1C1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B152-031B-4319-97BE-6C25C769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01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B35-D86B-4460-9FCA-EC59663D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print() with commas (reminder)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8233-A553-443B-98B6-527E0D2E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97" y="1845734"/>
            <a:ext cx="10058400" cy="402336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b="0" i="0" dirty="0">
              <a:solidFill>
                <a:srgbClr val="1C1C1C"/>
              </a:solidFill>
              <a:effectLst/>
              <a:latin typeface="Noto Mono"/>
            </a:endParaRPr>
          </a:p>
          <a:p>
            <a:r>
              <a:rPr lang="en-GB" sz="9600" dirty="0">
                <a:solidFill>
                  <a:srgbClr val="1C1C1C"/>
                </a:solidFill>
              </a:rPr>
              <a:t>product = 'mask'</a:t>
            </a:r>
          </a:p>
          <a:p>
            <a:r>
              <a:rPr lang="en-GB" sz="9600" dirty="0">
                <a:solidFill>
                  <a:srgbClr val="1C1C1C"/>
                </a:solidFill>
              </a:rPr>
              <a:t>price = 99</a:t>
            </a:r>
          </a:p>
          <a:p>
            <a:r>
              <a:rPr lang="en-GB" sz="9600" dirty="0">
                <a:solidFill>
                  <a:srgbClr val="1C1C1C"/>
                </a:solidFill>
              </a:rPr>
              <a:t>print("The product:", product, "costs", price, "pence")</a:t>
            </a:r>
          </a:p>
          <a:p>
            <a:pPr marL="0" indent="0">
              <a:buNone/>
            </a:pPr>
            <a:endParaRPr lang="en-GB" dirty="0">
              <a:solidFill>
                <a:srgbClr val="1C1C1C"/>
              </a:solidFill>
              <a:latin typeface="Noto Mon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1200" dirty="0">
                <a:solidFill>
                  <a:srgbClr val="1C1C1C"/>
                </a:solidFill>
              </a:rPr>
              <a:t>The 5 arguments passed to print will be </a:t>
            </a:r>
            <a:r>
              <a:rPr lang="en-GB" sz="11200" b="1" dirty="0">
                <a:solidFill>
                  <a:srgbClr val="1C1C1C"/>
                </a:solidFill>
              </a:rPr>
              <a:t>converted to strings</a:t>
            </a:r>
            <a:r>
              <a:rPr lang="en-GB" sz="11200" dirty="0">
                <a:solidFill>
                  <a:srgbClr val="1C1C1C"/>
                </a:solidFill>
              </a:rPr>
              <a:t> and </a:t>
            </a:r>
            <a:r>
              <a:rPr lang="en-GB" sz="11200" b="1" dirty="0">
                <a:solidFill>
                  <a:srgbClr val="1C1C1C"/>
                </a:solidFill>
              </a:rPr>
              <a:t>with a space between</a:t>
            </a:r>
            <a:r>
              <a:rPr lang="en-GB" sz="11200" dirty="0">
                <a:solidFill>
                  <a:srgbClr val="1C1C1C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1200" dirty="0">
              <a:solidFill>
                <a:srgbClr val="1C1C1C"/>
              </a:solidFill>
            </a:endParaRPr>
          </a:p>
          <a:p>
            <a:pPr marL="658368" lvl="3" indent="0">
              <a:buNone/>
            </a:pPr>
            <a:r>
              <a:rPr lang="en-GB" sz="10600" dirty="0">
                <a:solidFill>
                  <a:srgbClr val="1C1C1C"/>
                </a:solidFill>
              </a:rPr>
              <a:t>The product: mask costs 99 pence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7B152-031B-4319-97BE-6C25C769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90E62-F068-438B-A1B3-2CFCC143D262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92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&amp; Programs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88176"/>
            <a:ext cx="10886830" cy="4468173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11200" b="1" dirty="0"/>
              <a:t>A Program - </a:t>
            </a:r>
            <a:r>
              <a:rPr lang="en-US" sz="11200" dirty="0"/>
              <a:t>sequence of instructions that specifies how to perform a computation. Details look different in different languages, but basic instructions appear in most languages.</a:t>
            </a:r>
          </a:p>
          <a:p>
            <a:pPr marL="201168" lvl="1" indent="0">
              <a:buNone/>
            </a:pPr>
            <a:endParaRPr lang="en-GB" sz="112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1200" i="1" dirty="0"/>
              <a:t>input: </a:t>
            </a:r>
            <a:r>
              <a:rPr lang="en-US" sz="11200" dirty="0"/>
              <a:t>Get data from the keyboard/file/database etc.</a:t>
            </a:r>
            <a:endParaRPr lang="en-GB" sz="112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1200" i="1" dirty="0"/>
              <a:t>output: </a:t>
            </a:r>
            <a:r>
              <a:rPr lang="en-US" sz="11200" dirty="0"/>
              <a:t>Display on the screen, save to file/database etc.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1200" i="1" dirty="0"/>
              <a:t>math: </a:t>
            </a:r>
            <a:r>
              <a:rPr lang="en-US" sz="11200" dirty="0"/>
              <a:t>Perform basic mathematical operations.</a:t>
            </a:r>
            <a:endParaRPr lang="en-GB" sz="112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1200" i="1" dirty="0"/>
              <a:t>conditional execution: </a:t>
            </a:r>
            <a:r>
              <a:rPr lang="en-US" sz="11200" dirty="0"/>
              <a:t>Check for condition and run appropriate code.</a:t>
            </a:r>
            <a:endParaRPr lang="en-GB" sz="112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11200" i="1" dirty="0"/>
              <a:t>repetition: </a:t>
            </a:r>
            <a:r>
              <a:rPr lang="en-US" sz="11200" dirty="0"/>
              <a:t>Perform some action repeatedly</a:t>
            </a:r>
          </a:p>
          <a:p>
            <a:pPr marL="457200" lvl="1" indent="0">
              <a:buNone/>
            </a:pPr>
            <a:endParaRPr lang="en-GB" sz="11200" dirty="0"/>
          </a:p>
          <a:p>
            <a:pPr lvl="1"/>
            <a:r>
              <a:rPr lang="en-US" sz="11200" dirty="0"/>
              <a:t>Programming - process of breaking a complex task into smaller &amp; smaller subtasks until simple enough to be performed with one of the above.</a:t>
            </a:r>
            <a:endParaRPr lang="en-GB" sz="1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1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12F6-B5C6-4FD3-A68B-A66C8BD2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7DE6-9687-4EB1-8EF5-F8D42C82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Problem Solving &amp; Programs</a:t>
            </a:r>
            <a:endParaRPr lang="en-GB" sz="3200" dirty="0"/>
          </a:p>
          <a:p>
            <a:pPr lvl="1"/>
            <a:r>
              <a:rPr lang="en-US" sz="3200" dirty="0"/>
              <a:t>Values, Types and Variables</a:t>
            </a:r>
            <a:endParaRPr lang="en-GB" sz="3200" dirty="0"/>
          </a:p>
          <a:p>
            <a:pPr lvl="1"/>
            <a:r>
              <a:rPr lang="en-US" sz="3200" dirty="0"/>
              <a:t>Assignment Statements</a:t>
            </a:r>
            <a:endParaRPr lang="en-GB" sz="3200" dirty="0"/>
          </a:p>
          <a:p>
            <a:pPr lvl="1"/>
            <a:r>
              <a:rPr lang="en-US" sz="3200" dirty="0"/>
              <a:t>Arithmetic Operators, Order of Operations (</a:t>
            </a:r>
            <a:r>
              <a:rPr lang="en-US" sz="2800" b="1" dirty="0"/>
              <a:t>PEMDAS</a:t>
            </a:r>
            <a:r>
              <a:rPr lang="en-US" sz="3200" dirty="0"/>
              <a:t>)</a:t>
            </a:r>
            <a:endParaRPr lang="en-GB" sz="3200" dirty="0"/>
          </a:p>
          <a:p>
            <a:pPr lvl="1"/>
            <a:r>
              <a:rPr lang="en-US" sz="3200" dirty="0"/>
              <a:t>Program Comments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sz="2800" dirty="0"/>
          </a:p>
          <a:p>
            <a:pPr lvl="1"/>
            <a:r>
              <a:rPr lang="en-US" sz="3200" dirty="0"/>
              <a:t>Introduction to Strings</a:t>
            </a:r>
          </a:p>
          <a:p>
            <a:pPr lvl="1"/>
            <a:r>
              <a:rPr lang="en-GB" sz="3200" dirty="0"/>
              <a:t>print(), str()</a:t>
            </a:r>
            <a:endParaRPr lang="en-US" sz="3200" dirty="0"/>
          </a:p>
          <a:p>
            <a:pPr lvl="1"/>
            <a:endParaRPr lang="en-US" sz="32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AD605-CE74-4B4C-A1AC-3465B611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3100" dirty="0"/>
              <a:t>Programs work with </a:t>
            </a:r>
            <a:r>
              <a:rPr lang="en-US" sz="3100" b="1" dirty="0"/>
              <a:t>values. </a:t>
            </a:r>
            <a:r>
              <a:rPr lang="en-US" sz="3100" dirty="0"/>
              <a:t>These values belong to different </a:t>
            </a:r>
            <a:r>
              <a:rPr lang="en-US" sz="3100" b="1" dirty="0"/>
              <a:t>types</a:t>
            </a:r>
            <a:r>
              <a:rPr lang="en-US" sz="3100" dirty="0"/>
              <a:t>: </a:t>
            </a:r>
            <a:endParaRPr lang="en-GB" sz="31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3000" dirty="0"/>
              <a:t>2 is an </a:t>
            </a:r>
            <a:r>
              <a:rPr lang="en-US" sz="3000" b="1" dirty="0"/>
              <a:t>integer </a:t>
            </a:r>
            <a:r>
              <a:rPr lang="en-US" sz="3000" dirty="0"/>
              <a:t>- whole numbers (4, 99, 0, -99)</a:t>
            </a:r>
            <a:endParaRPr lang="en-GB" sz="30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3000" dirty="0"/>
              <a:t>42.0 is a </a:t>
            </a:r>
            <a:r>
              <a:rPr lang="en-US" sz="3000" b="1" dirty="0"/>
              <a:t>floating-point number </a:t>
            </a:r>
            <a:r>
              <a:rPr lang="en-US" sz="3000" dirty="0"/>
              <a:t>with decimal points (3.5, 42.1)</a:t>
            </a:r>
            <a:endParaRPr lang="en-GB" sz="30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3000" dirty="0"/>
              <a:t>'Hello World!' is a </a:t>
            </a:r>
            <a:r>
              <a:rPr lang="en-US" sz="3000" b="1" dirty="0"/>
              <a:t>string </a:t>
            </a:r>
            <a:r>
              <a:rPr lang="en-US" sz="3000" dirty="0"/>
              <a:t>(allows single/double quotes “Hello”)</a:t>
            </a:r>
            <a:endParaRPr lang="en-GB" sz="3000" dirty="0"/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3000" dirty="0"/>
              <a:t>True or False is a </a:t>
            </a:r>
            <a:r>
              <a:rPr lang="en-US" sz="3000" b="1" dirty="0" err="1"/>
              <a:t>boolean</a:t>
            </a:r>
            <a:r>
              <a:rPr lang="en-US" sz="3000" b="1" dirty="0"/>
              <a:t> </a:t>
            </a:r>
            <a:r>
              <a:rPr lang="en-US" sz="3000" dirty="0"/>
              <a:t>variable</a:t>
            </a:r>
          </a:p>
          <a:p>
            <a:pPr lvl="1"/>
            <a:r>
              <a:rPr lang="en-US" sz="3100" dirty="0"/>
              <a:t>Python supports </a:t>
            </a:r>
            <a:r>
              <a:rPr lang="en-US" sz="3100" i="1" dirty="0"/>
              <a:t>integer</a:t>
            </a:r>
            <a:r>
              <a:rPr lang="en-US" sz="3100" dirty="0"/>
              <a:t>s and </a:t>
            </a:r>
            <a:r>
              <a:rPr lang="en-US" sz="3100" i="1" dirty="0"/>
              <a:t>floating-point</a:t>
            </a:r>
            <a:r>
              <a:rPr lang="en-US" sz="3100" dirty="0"/>
              <a:t> numbers. There is no type declaration to distinguish them; Python tells them apart by the presence or absence of a </a:t>
            </a:r>
            <a:r>
              <a:rPr lang="en-US" sz="3100" i="1" dirty="0"/>
              <a:t>decimal</a:t>
            </a:r>
            <a:r>
              <a:rPr lang="en-US" sz="3100" dirty="0"/>
              <a:t> point.</a:t>
            </a:r>
            <a:endParaRPr lang="en-US" sz="3300" dirty="0"/>
          </a:p>
          <a:p>
            <a:pPr lvl="1"/>
            <a:r>
              <a:rPr lang="en-US" sz="3300" dirty="0"/>
              <a:t>Question - How does Python tell the difference between a string and </a:t>
            </a:r>
            <a:r>
              <a:rPr lang="en-US" sz="3300" dirty="0" err="1"/>
              <a:t>boolean</a:t>
            </a:r>
            <a:r>
              <a:rPr lang="en-US" sz="3300" dirty="0"/>
              <a:t> variable if the type is not declared?</a:t>
            </a:r>
            <a:endParaRPr lang="en-GB" sz="3300" dirty="0"/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(Cont’d)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45734"/>
            <a:ext cx="103936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5100" dirty="0"/>
              <a:t>Different languages have different naming conventions for variables (e.g., </a:t>
            </a:r>
            <a:r>
              <a:rPr lang="en-GB" sz="5100" b="1" dirty="0"/>
              <a:t>camelCase)</a:t>
            </a:r>
            <a:r>
              <a:rPr lang="en-US" sz="5100" dirty="0"/>
              <a:t>.  For Python it is recommended to use lowercase with multiple words separated with underscores:</a:t>
            </a:r>
            <a:endParaRPr lang="en-GB" sz="5100" dirty="0"/>
          </a:p>
          <a:p>
            <a:pPr marL="457200" lvl="1" indent="0">
              <a:buNone/>
            </a:pPr>
            <a:r>
              <a:rPr lang="en-US" sz="5100" dirty="0"/>
              <a:t>	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your_name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GB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5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airspeed_of_unladen_swallow</a:t>
            </a:r>
            <a:endParaRPr lang="en-US" sz="5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5100" dirty="0"/>
          </a:p>
          <a:p>
            <a:pPr lvl="1"/>
            <a:r>
              <a:rPr lang="en-US" sz="5100" dirty="0"/>
              <a:t>C</a:t>
            </a:r>
            <a:r>
              <a:rPr kumimoji="0" lang="en-US" altLang="en-US" sz="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inion Pro" panose="02040503050306020203" pitchFamily="18" charset="0"/>
                <a:cs typeface="Courier New" panose="02070309020205020404" pitchFamily="49" charset="0"/>
              </a:rPr>
              <a:t>annot be a Python 3 reserved </a:t>
            </a:r>
            <a:r>
              <a:rPr kumimoji="0" lang="en-US" altLang="en-US" sz="51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keyword: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'False', 'None', 'True', 'and', 'as', 'assert', 'break', 'class', 'continue', '</a:t>
            </a:r>
            <a:r>
              <a:rPr kumimoji="0" lang="en-GB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'del', '</a:t>
            </a:r>
            <a:r>
              <a:rPr kumimoji="0" lang="en-GB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 'else', 'except', 'finally', 'for', 'from', 'global', 'if', 'import', 'in', 'is', 'lambda', 'nonlocal', 'not', 'or', 'pass', 'raise', 'return', 'try', 'while', 'with', 'yield'</a:t>
            </a:r>
            <a: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8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841326"/>
            <a:ext cx="11003279" cy="4335636"/>
          </a:xfrm>
        </p:spPr>
        <p:txBody>
          <a:bodyPr>
            <a:normAutofit fontScale="25000" lnSpcReduction="20000"/>
          </a:bodyPr>
          <a:lstStyle/>
          <a:p>
            <a:pPr lvl="1"/>
            <a:r>
              <a:rPr lang="en-US" sz="11800" dirty="0"/>
              <a:t>A name that refers to a value.  </a:t>
            </a:r>
            <a:endParaRPr lang="en-GB" sz="11800" dirty="0"/>
          </a:p>
          <a:p>
            <a:pPr lvl="1"/>
            <a:r>
              <a:rPr lang="en-GB" sz="11800" dirty="0"/>
              <a:t>The value stored in a variable can be accessed or updated later.  </a:t>
            </a:r>
          </a:p>
          <a:p>
            <a:pPr lvl="1"/>
            <a:r>
              <a:rPr lang="en-US" sz="11800" dirty="0"/>
              <a:t>Programmers should choose descriptive variable names.</a:t>
            </a:r>
            <a:endParaRPr lang="en-GB" sz="11800" dirty="0"/>
          </a:p>
          <a:p>
            <a:pPr lvl="1"/>
            <a:r>
              <a:rPr lang="en-US" sz="11800" dirty="0"/>
              <a:t>Should follow the following </a:t>
            </a:r>
            <a:r>
              <a:rPr lang="en-US" sz="11800" b="1" dirty="0"/>
              <a:t>variable names rules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1600" dirty="0"/>
              <a:t>M</a:t>
            </a:r>
            <a:r>
              <a:rPr lang="en-GB" sz="11600" dirty="0" err="1"/>
              <a:t>ust</a:t>
            </a:r>
            <a:r>
              <a:rPr lang="en-GB" sz="11600" dirty="0"/>
              <a:t> begin with a letter (a - z, A - Z) or underscore (_).  </a:t>
            </a:r>
          </a:p>
          <a:p>
            <a:pPr lvl="5">
              <a:buFont typeface="Wingdings" panose="05000000000000000000" pitchFamily="2" charset="2"/>
              <a:buChar char="§"/>
            </a:pPr>
            <a:r>
              <a:rPr lang="en-GB" sz="11600" dirty="0"/>
              <a:t>Other characters can be letters, numbers or _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2000" dirty="0"/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1600" dirty="0"/>
              <a:t>Variable names a</a:t>
            </a:r>
            <a:r>
              <a:rPr lang="en-GB" sz="11600" dirty="0"/>
              <a:t>re case sensitive.  These are different variables:</a:t>
            </a:r>
          </a:p>
          <a:p>
            <a:pPr marL="914400" lvl="2" indent="0">
              <a:buNone/>
            </a:pPr>
            <a:r>
              <a:rPr lang="en-GB" sz="12000" dirty="0"/>
              <a:t>	</a:t>
            </a:r>
            <a:r>
              <a:rPr lang="en-GB" sz="12000" dirty="0" err="1"/>
              <a:t>case_sensitive</a:t>
            </a:r>
            <a:r>
              <a:rPr lang="en-GB" sz="12000" dirty="0"/>
              <a:t>, CASE_SENSITIVE, </a:t>
            </a:r>
            <a:r>
              <a:rPr lang="en-GB" sz="12000" dirty="0" err="1"/>
              <a:t>Case_Sensitive</a:t>
            </a:r>
            <a:endParaRPr lang="en-GB" sz="1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1600" dirty="0"/>
              <a:t>Must not have spaces inside them (e.g., 'running total' not allowed).</a:t>
            </a:r>
            <a:endParaRPr lang="en-GB" sz="11600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4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Self-Check 1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7</a:t>
            </a:fld>
            <a:endParaRPr lang="en-GB"/>
          </a:p>
        </p:txBody>
      </p:sp>
      <p:sp>
        <p:nvSpPr>
          <p:cNvPr id="1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838199" y="1770808"/>
            <a:ext cx="10696304" cy="4463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dirty="0"/>
              <a:t>Which of these are illegal variable names?</a:t>
            </a:r>
            <a:endParaRPr lang="en-GB" sz="3200" dirty="0"/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the cost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2_much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much2 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*star 	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more@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/>
              <a:t>class   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 err="1"/>
              <a:t>the_cost</a:t>
            </a:r>
            <a:endParaRPr lang="en-GB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/>
              <a:t>An </a:t>
            </a:r>
            <a:r>
              <a:rPr lang="en-US" sz="2800" b="1" dirty="0"/>
              <a:t>assignment statement </a:t>
            </a:r>
            <a:r>
              <a:rPr lang="en-US" sz="2800" dirty="0"/>
              <a:t>creates a variable and gives it a value:</a:t>
            </a:r>
            <a:endParaRPr lang="en-GB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message = 'Something completely different'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 = 17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pi = 3.141592653589793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  <a:p>
            <a:pPr lvl="1"/>
            <a:r>
              <a:rPr lang="en-US" sz="2800" dirty="0"/>
              <a:t>The first assigns a string to a variable named message; </a:t>
            </a:r>
            <a:endParaRPr lang="en-GB" sz="2800" dirty="0"/>
          </a:p>
          <a:p>
            <a:pPr lvl="1"/>
            <a:r>
              <a:rPr lang="en-US" sz="2800" dirty="0"/>
              <a:t>The second assigns the integer 17 to variable n; </a:t>
            </a:r>
            <a:endParaRPr lang="en-GB" sz="2800" dirty="0"/>
          </a:p>
          <a:p>
            <a:pPr lvl="1"/>
            <a:r>
              <a:rPr lang="en-US" sz="2800" dirty="0"/>
              <a:t>The third assigns the (approximate) value of </a:t>
            </a:r>
            <a:r>
              <a:rPr lang="en-US" sz="2800" i="1" dirty="0"/>
              <a:t>π </a:t>
            </a:r>
            <a:r>
              <a:rPr lang="en-US" sz="2800" dirty="0"/>
              <a:t>to variable pi.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/>
              <a:t> A </a:t>
            </a:r>
            <a:r>
              <a:rPr lang="en-US" sz="11200" b="1" dirty="0"/>
              <a:t>statement </a:t>
            </a:r>
            <a:r>
              <a:rPr lang="en-US" sz="11200" dirty="0"/>
              <a:t>is a unit of code that has an effect:</a:t>
            </a:r>
            <a:endParaRPr lang="en-GB" sz="11200" dirty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n = 17</a:t>
            </a: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print(n)</a:t>
            </a: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200" dirty="0"/>
          </a:p>
          <a:p>
            <a:pPr lvl="1"/>
            <a:r>
              <a:rPr lang="en-US" sz="11000" dirty="0"/>
              <a:t>The first line is an assignment statement that gives a value to n. </a:t>
            </a:r>
            <a:endParaRPr lang="en-GB" sz="11000" dirty="0"/>
          </a:p>
          <a:p>
            <a:pPr lvl="1"/>
            <a:r>
              <a:rPr lang="en-US" sz="11000" dirty="0"/>
              <a:t>The second line is a print statement that displays the value of n.</a:t>
            </a:r>
            <a:endParaRPr lang="en-GB" sz="11000" dirty="0"/>
          </a:p>
          <a:p>
            <a:pPr lvl="1"/>
            <a:r>
              <a:rPr lang="en-GB" sz="11200" dirty="0"/>
              <a:t>Y</a:t>
            </a:r>
            <a:r>
              <a:rPr lang="en-US" sz="11000" dirty="0" err="1"/>
              <a:t>ou</a:t>
            </a:r>
            <a:r>
              <a:rPr lang="en-US" sz="11000" dirty="0"/>
              <a:t> can change the value stored in a variable by entering another assignment statement.   </a:t>
            </a:r>
            <a:endParaRPr lang="en-GB" sz="11000" dirty="0"/>
          </a:p>
          <a:p>
            <a:pPr marL="0" indent="0">
              <a:buNone/>
            </a:pPr>
            <a:r>
              <a:rPr lang="en-US" sz="11200" dirty="0"/>
              <a:t>	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n = 6   </a:t>
            </a: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1000" dirty="0"/>
              <a:t>T</a:t>
            </a:r>
            <a:r>
              <a:rPr lang="en-US" sz="11200" dirty="0"/>
              <a:t>he previous value 17 is replaced, or overwritten with the value 6.</a:t>
            </a:r>
            <a:endParaRPr lang="en-GB" sz="1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6AB1-DF8B-43DE-AFDC-26034B3DB47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4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2575</TotalTime>
  <Words>2227</Words>
  <Application>Microsoft Office PowerPoint</Application>
  <PresentationFormat>Widescreen</PresentationFormat>
  <Paragraphs>315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Minion Pro</vt:lpstr>
      <vt:lpstr>Noto Mono</vt:lpstr>
      <vt:lpstr>Wingdings</vt:lpstr>
      <vt:lpstr>Retrospect</vt:lpstr>
      <vt:lpstr> Lecture 1: Intro. to Programming with Python*</vt:lpstr>
      <vt:lpstr>Problem Solving &amp; Programs</vt:lpstr>
      <vt:lpstr>Problem Solving &amp; Programs (Cont’d)</vt:lpstr>
      <vt:lpstr>Values and Types</vt:lpstr>
      <vt:lpstr>Variables (Cont’d)</vt:lpstr>
      <vt:lpstr>Variables</vt:lpstr>
      <vt:lpstr>Self-Check 1</vt:lpstr>
      <vt:lpstr>Assignment Statements</vt:lpstr>
      <vt:lpstr>A statement</vt:lpstr>
      <vt:lpstr>Self-Check 2</vt:lpstr>
      <vt:lpstr>Arithmetic Operators</vt:lpstr>
      <vt:lpstr>Program Comments</vt:lpstr>
      <vt:lpstr>Self-Check Exercise 3</vt:lpstr>
      <vt:lpstr>Self-Check Exercise 4 </vt:lpstr>
      <vt:lpstr>Self-Check Exercise 5</vt:lpstr>
      <vt:lpstr>Self-Check Exercises 6 &amp; 7</vt:lpstr>
      <vt:lpstr>Order of Operations</vt:lpstr>
      <vt:lpstr>Order of Operations (Cont’d)</vt:lpstr>
      <vt:lpstr>Self-Check Exercise 8</vt:lpstr>
      <vt:lpstr>Introduction to Strings</vt:lpstr>
      <vt:lpstr>String Operations</vt:lpstr>
      <vt:lpstr>Strings – Introduction</vt:lpstr>
      <vt:lpstr>Strings – Introduction</vt:lpstr>
      <vt:lpstr>Common escape sequences:</vt:lpstr>
      <vt:lpstr>Lecture Self-Check Question </vt:lpstr>
      <vt:lpstr>Built-in Functions</vt:lpstr>
      <vt:lpstr>print() function</vt:lpstr>
      <vt:lpstr>print() with string concatenation</vt:lpstr>
      <vt:lpstr>print() with commas (reminder)</vt:lpstr>
      <vt:lpstr>Lecture 1 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User-Defined Functions*</dc:title>
  <dc:creator>Wendy Purdy</dc:creator>
  <cp:lastModifiedBy>Wendy Purdy</cp:lastModifiedBy>
  <cp:revision>191</cp:revision>
  <dcterms:created xsi:type="dcterms:W3CDTF">2019-11-01T16:41:35Z</dcterms:created>
  <dcterms:modified xsi:type="dcterms:W3CDTF">2022-09-02T20:34:23Z</dcterms:modified>
</cp:coreProperties>
</file>