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44" r:id="rId3"/>
    <p:sldId id="343" r:id="rId4"/>
    <p:sldId id="315" r:id="rId5"/>
    <p:sldId id="350" r:id="rId6"/>
    <p:sldId id="351" r:id="rId7"/>
    <p:sldId id="312" r:id="rId8"/>
    <p:sldId id="322" r:id="rId9"/>
    <p:sldId id="320" r:id="rId10"/>
    <p:sldId id="337" r:id="rId11"/>
    <p:sldId id="295" r:id="rId12"/>
    <p:sldId id="309" r:id="rId13"/>
    <p:sldId id="289" r:id="rId14"/>
    <p:sldId id="291" r:id="rId15"/>
    <p:sldId id="274" r:id="rId16"/>
    <p:sldId id="301" r:id="rId17"/>
    <p:sldId id="316" r:id="rId18"/>
    <p:sldId id="346" r:id="rId19"/>
    <p:sldId id="347" r:id="rId20"/>
    <p:sldId id="348" r:id="rId21"/>
    <p:sldId id="334" r:id="rId22"/>
    <p:sldId id="349" r:id="rId23"/>
    <p:sldId id="35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568B7F-9B98-468E-B0B3-01C7CF8A67CF}">
          <p14:sldIdLst>
            <p14:sldId id="256"/>
            <p14:sldId id="344"/>
            <p14:sldId id="343"/>
            <p14:sldId id="315"/>
            <p14:sldId id="350"/>
            <p14:sldId id="351"/>
            <p14:sldId id="312"/>
            <p14:sldId id="322"/>
            <p14:sldId id="320"/>
            <p14:sldId id="337"/>
            <p14:sldId id="295"/>
            <p14:sldId id="309"/>
            <p14:sldId id="289"/>
            <p14:sldId id="291"/>
            <p14:sldId id="274"/>
            <p14:sldId id="301"/>
            <p14:sldId id="316"/>
            <p14:sldId id="346"/>
            <p14:sldId id="347"/>
            <p14:sldId id="348"/>
            <p14:sldId id="334"/>
            <p14:sldId id="349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51E46-A15C-40FA-8721-100A75029D8E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E58F1-9487-49D6-AC7C-6A5B35DDDD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E58F1-9487-49D6-AC7C-6A5B35DDDDD7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19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45C1-CD72-4988-A51A-D241B0E31144}" type="datetime1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D85C-848C-4265-B1DA-83A8622B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3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509C-72F9-4DF6-95B2-237F1AF066B1}" type="datetime1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D85C-848C-4265-B1DA-83A8622B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82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76A6-B846-40DB-A7FB-25059AE01139}" type="datetime1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D85C-848C-4265-B1DA-83A8622B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0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BB3F-98E9-410F-A1BD-AA47DA1598EE}" type="datetime1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D85C-848C-4265-B1DA-83A8622B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27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86C1-6705-46F2-A240-FD398CA4EF67}" type="datetime1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D85C-848C-4265-B1DA-83A8622B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30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F546-9908-4534-B6D8-B2080068B102}" type="datetime1">
              <a:rPr lang="en-GB" smtClean="0"/>
              <a:t>20/09/2021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D85C-848C-4265-B1DA-83A8622B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66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FC2F-DF26-4E1F-8517-C9D4CCB71D16}" type="datetime1">
              <a:rPr lang="en-GB" smtClean="0"/>
              <a:t>20/09/2021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D85C-848C-4265-B1DA-83A8622B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23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092E-EF48-4A4B-B405-8CCF1152E830}" type="datetime1">
              <a:rPr lang="en-GB" smtClean="0"/>
              <a:t>20/09/2021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D85C-848C-4265-B1DA-83A8622B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13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9FF3-1810-4454-BD0E-DD8154FCA376}" type="datetime1">
              <a:rPr lang="en-GB" smtClean="0"/>
              <a:t>20/09/2021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D85C-848C-4265-B1DA-83A8622B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14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66A0-4431-4445-B706-3B4057876511}" type="datetime1">
              <a:rPr lang="en-GB" smtClean="0"/>
              <a:t>20/09/2021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D85C-848C-4265-B1DA-83A8622B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12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667A-5761-4608-9964-F9F43DC6438A}" type="datetime1">
              <a:rPr lang="en-GB" smtClean="0"/>
              <a:t>20/09/2021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D85C-848C-4265-B1DA-83A8622B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68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E0F6E-CB99-404C-8673-2F08931201FA}" type="datetime1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4D85C-848C-4265-B1DA-83A8622B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20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49337"/>
          </a:xfrm>
        </p:spPr>
        <p:txBody>
          <a:bodyPr/>
          <a:lstStyle/>
          <a:p>
            <a:r>
              <a:rPr lang="en-GB" dirty="0"/>
              <a:t>Revision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63806"/>
            <a:ext cx="9144000" cy="4083654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GB" sz="2800" dirty="0"/>
              <a:t>Basics: </a:t>
            </a:r>
            <a:r>
              <a:rPr lang="en-US" sz="2800" dirty="0"/>
              <a:t>Arithmetic Operators, </a:t>
            </a:r>
            <a:r>
              <a:rPr lang="en-GB" sz="2800" dirty="0"/>
              <a:t>Precedence level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dirty="0"/>
              <a:t>Conditions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dirty="0"/>
              <a:t>Loops, Nested Loops, Break  &amp; Continue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dirty="0"/>
              <a:t>Lists, Strings, Subscript operations, slices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/>
              <a:t>Mutable / Immutable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dirty="0"/>
              <a:t>Lists - </a:t>
            </a:r>
            <a:r>
              <a:rPr lang="en-US" altLang="en-US" sz="2800" dirty="0">
                <a:ea typeface="ＭＳ Ｐゴシック" panose="020B0600070205080204" pitchFamily="34" charset="-128"/>
              </a:rPr>
              <a:t>Built-In Operations</a:t>
            </a:r>
            <a:r>
              <a:rPr lang="en-GB" sz="2800" dirty="0"/>
              <a:t> / List comprehension</a:t>
            </a:r>
            <a:endParaRPr lang="en-US" sz="2800" dirty="0"/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/>
              <a:t>Functions</a:t>
            </a:r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D85C-848C-4265-B1DA-83A8622B603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003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Nested loops: What is the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4000" dirty="0"/>
              <a:t>for x in range(2):         	</a:t>
            </a:r>
          </a:p>
          <a:p>
            <a:pPr marL="457200" lvl="1" indent="0">
              <a:buNone/>
            </a:pPr>
            <a:r>
              <a:rPr lang="en-GB" sz="4000" dirty="0"/>
              <a:t>     for y </a:t>
            </a:r>
            <a:r>
              <a:rPr lang="en-GB" sz="4000"/>
              <a:t>in range(2,4</a:t>
            </a:r>
            <a:r>
              <a:rPr lang="en-GB" sz="4000" dirty="0"/>
              <a:t>):     	</a:t>
            </a:r>
          </a:p>
          <a:p>
            <a:pPr marL="457200" lvl="1" indent="0">
              <a:buNone/>
            </a:pPr>
            <a:r>
              <a:rPr lang="en-GB" sz="4000" dirty="0"/>
              <a:t>         print(x</a:t>
            </a:r>
            <a:r>
              <a:rPr lang="en-GB" sz="3200" dirty="0"/>
              <a:t>, y)</a:t>
            </a:r>
          </a:p>
          <a:p>
            <a:pPr marL="457200" lvl="1" indent="0">
              <a:buNone/>
            </a:pPr>
            <a:endParaRPr lang="en-GB" sz="3200" dirty="0"/>
          </a:p>
          <a:p>
            <a:pPr marL="457200" lvl="1" indent="0">
              <a:buNone/>
            </a:pPr>
            <a:r>
              <a:rPr lang="en-GB" sz="3200" dirty="0"/>
              <a:t>   </a:t>
            </a:r>
          </a:p>
          <a:p>
            <a:pPr marL="457200" lvl="1" indent="0">
              <a:buNone/>
            </a:pPr>
            <a:endParaRPr lang="en-GB" sz="2800" dirty="0"/>
          </a:p>
          <a:p>
            <a:pPr marL="457200" lvl="1" indent="0">
              <a:buNone/>
            </a:pPr>
            <a:endParaRPr lang="en-GB" sz="2800" dirty="0"/>
          </a:p>
          <a:p>
            <a:pPr marL="457200" lvl="1" indent="0">
              <a:buNone/>
            </a:pPr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D85C-848C-4265-B1DA-83A8622B603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193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Break  &amp;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9720"/>
            <a:ext cx="5181600" cy="4607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for c in range (1,6):   </a:t>
            </a:r>
          </a:p>
          <a:p>
            <a:pPr marL="0" indent="0">
              <a:buNone/>
            </a:pPr>
            <a:r>
              <a:rPr lang="en-GB" sz="3200" dirty="0"/>
              <a:t>    if c == 3:      </a:t>
            </a:r>
          </a:p>
          <a:p>
            <a:pPr marL="0" indent="0">
              <a:buNone/>
            </a:pPr>
            <a:r>
              <a:rPr lang="en-GB" sz="3200" dirty="0"/>
              <a:t>        continue   </a:t>
            </a:r>
          </a:p>
          <a:p>
            <a:pPr marL="0" indent="0">
              <a:buNone/>
            </a:pPr>
            <a:r>
              <a:rPr lang="en-GB" sz="3200" dirty="0"/>
              <a:t>    print (c)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What will this print?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1140"/>
            <a:ext cx="5181600" cy="4675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for c in range (1,6):      </a:t>
            </a:r>
          </a:p>
          <a:p>
            <a:pPr marL="0" indent="0">
              <a:buNone/>
            </a:pPr>
            <a:r>
              <a:rPr lang="en-GB" sz="3200" dirty="0"/>
              <a:t>    if c == 3:              </a:t>
            </a:r>
          </a:p>
          <a:p>
            <a:pPr marL="0" indent="0">
              <a:buNone/>
            </a:pPr>
            <a:r>
              <a:rPr lang="en-GB" sz="3200" dirty="0"/>
              <a:t>        break      </a:t>
            </a:r>
          </a:p>
          <a:p>
            <a:pPr marL="0" indent="0">
              <a:buNone/>
            </a:pPr>
            <a:r>
              <a:rPr lang="en-GB" sz="3200" dirty="0"/>
              <a:t>    print (c)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What will this print?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D85C-848C-4265-B1DA-83A8622B603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534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Lists: What is the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17320"/>
            <a:ext cx="5181600" cy="4759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x = [0,1,2,3,4,5,6]</a:t>
            </a:r>
          </a:p>
          <a:p>
            <a:pPr marL="0" indent="0">
              <a:buNone/>
            </a:pPr>
            <a:r>
              <a:rPr lang="en-GB" sz="3200" b="1" dirty="0"/>
              <a:t>for </a:t>
            </a:r>
            <a:r>
              <a:rPr lang="en-GB" sz="3200" dirty="0" err="1"/>
              <a:t>i</a:t>
            </a:r>
            <a:r>
              <a:rPr lang="en-GB" sz="3200" dirty="0"/>
              <a:t> </a:t>
            </a:r>
            <a:r>
              <a:rPr lang="en-GB" sz="3200" b="1" dirty="0"/>
              <a:t>in </a:t>
            </a:r>
            <a:r>
              <a:rPr lang="en-GB" sz="3200" dirty="0"/>
              <a:t>x :</a:t>
            </a:r>
          </a:p>
          <a:p>
            <a:pPr marL="0" indent="0">
              <a:buNone/>
            </a:pPr>
            <a:r>
              <a:rPr lang="en-GB" sz="3200" b="1" dirty="0"/>
              <a:t>     if </a:t>
            </a:r>
            <a:r>
              <a:rPr lang="en-GB" sz="3200" dirty="0" err="1"/>
              <a:t>i</a:t>
            </a:r>
            <a:r>
              <a:rPr lang="en-GB" sz="3200" dirty="0"/>
              <a:t> &gt; 3 :</a:t>
            </a:r>
          </a:p>
          <a:p>
            <a:pPr marL="0" indent="0">
              <a:buNone/>
            </a:pPr>
            <a:r>
              <a:rPr lang="en-GB" sz="3200" b="1" dirty="0"/>
              <a:t>          break</a:t>
            </a:r>
          </a:p>
          <a:p>
            <a:pPr marL="0" indent="0">
              <a:buNone/>
            </a:pPr>
            <a:r>
              <a:rPr lang="en-GB" sz="3200" b="1" dirty="0"/>
              <a:t>     print</a:t>
            </a:r>
            <a:r>
              <a:rPr lang="en-GB" sz="3200" dirty="0"/>
              <a:t>(</a:t>
            </a:r>
            <a:r>
              <a:rPr lang="en-GB" sz="3200" dirty="0" err="1"/>
              <a:t>i</a:t>
            </a:r>
            <a:r>
              <a:rPr lang="en-GB" sz="3200" dirty="0"/>
              <a:t>)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17320"/>
            <a:ext cx="5181600" cy="47596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dirty="0"/>
              <a:t>x = [0,1,2,3,4,5,6]</a:t>
            </a:r>
          </a:p>
          <a:p>
            <a:pPr marL="0" indent="0">
              <a:buNone/>
            </a:pPr>
            <a:r>
              <a:rPr lang="en-GB" sz="3200" b="1" dirty="0"/>
              <a:t>for </a:t>
            </a:r>
            <a:r>
              <a:rPr lang="en-GB" sz="3200" dirty="0" err="1"/>
              <a:t>i</a:t>
            </a:r>
            <a:r>
              <a:rPr lang="en-GB" sz="3200" dirty="0"/>
              <a:t> </a:t>
            </a:r>
            <a:r>
              <a:rPr lang="en-GB" sz="3200" b="1" dirty="0"/>
              <a:t>in </a:t>
            </a:r>
            <a:r>
              <a:rPr lang="en-GB" sz="3200" dirty="0"/>
              <a:t>x :</a:t>
            </a:r>
          </a:p>
          <a:p>
            <a:pPr marL="0" indent="0">
              <a:buNone/>
            </a:pPr>
            <a:r>
              <a:rPr lang="en-GB" sz="3200" b="1" dirty="0"/>
              <a:t>     if </a:t>
            </a:r>
            <a:r>
              <a:rPr lang="en-GB" sz="3200" dirty="0" err="1"/>
              <a:t>i</a:t>
            </a:r>
            <a:r>
              <a:rPr lang="en-GB" sz="3200" dirty="0"/>
              <a:t> &gt; 3 </a:t>
            </a:r>
            <a:r>
              <a:rPr lang="en-GB" sz="3200" b="1" dirty="0"/>
              <a:t>and </a:t>
            </a:r>
            <a:r>
              <a:rPr lang="en-GB" sz="3200" dirty="0" err="1"/>
              <a:t>i</a:t>
            </a:r>
            <a:r>
              <a:rPr lang="en-GB" sz="3200" dirty="0"/>
              <a:t> &lt; 6 :</a:t>
            </a:r>
          </a:p>
          <a:p>
            <a:pPr marL="0" indent="0">
              <a:buNone/>
            </a:pPr>
            <a:r>
              <a:rPr lang="en-GB" sz="3200" b="1" dirty="0"/>
              <a:t>          continue</a:t>
            </a:r>
          </a:p>
          <a:p>
            <a:pPr marL="0" indent="0">
              <a:buNone/>
            </a:pPr>
            <a:r>
              <a:rPr lang="en-GB" sz="3200" b="1" dirty="0"/>
              <a:t>     print</a:t>
            </a:r>
            <a:r>
              <a:rPr lang="en-GB" sz="3200" dirty="0"/>
              <a:t>(</a:t>
            </a:r>
            <a:r>
              <a:rPr lang="en-GB" sz="3200" dirty="0" err="1"/>
              <a:t>i</a:t>
            </a:r>
            <a:r>
              <a:rPr lang="en-GB" sz="3200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D85C-848C-4265-B1DA-83A8622B603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995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Subscript operations / slices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340"/>
            <a:ext cx="10515600" cy="45996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/>
              <a:t>w = 'python‘    </a:t>
            </a:r>
          </a:p>
          <a:p>
            <a:pPr marL="0" indent="0">
              <a:buNone/>
            </a:pPr>
            <a:r>
              <a:rPr lang="en-GB" dirty="0"/>
              <a:t># subscript - what character is accessed?</a:t>
            </a:r>
          </a:p>
          <a:p>
            <a:pPr marL="457200" lvl="1" indent="0">
              <a:buNone/>
            </a:pPr>
            <a:r>
              <a:rPr lang="en-GB" sz="2800" dirty="0"/>
              <a:t>w[0]		</a:t>
            </a:r>
          </a:p>
          <a:p>
            <a:pPr marL="457200" lvl="1" indent="0">
              <a:buNone/>
            </a:pPr>
            <a:r>
              <a:rPr lang="en-GB" sz="2800" dirty="0"/>
              <a:t>w[-3]		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# slice operation – what substring is accessed?</a:t>
            </a:r>
          </a:p>
          <a:p>
            <a:pPr marL="457200" lvl="1" indent="0">
              <a:buNone/>
            </a:pPr>
            <a:r>
              <a:rPr lang="en-GB" sz="2800" dirty="0"/>
              <a:t>w[2:5]	</a:t>
            </a:r>
          </a:p>
          <a:p>
            <a:pPr marL="457200" lvl="1" indent="0">
              <a:buNone/>
            </a:pPr>
            <a:r>
              <a:rPr lang="en-GB" sz="2800" dirty="0"/>
              <a:t>w[:5]   	</a:t>
            </a:r>
          </a:p>
          <a:p>
            <a:pPr marL="457200" lvl="1" indent="0">
              <a:buNone/>
            </a:pPr>
            <a:r>
              <a:rPr lang="en-GB" sz="2800" dirty="0"/>
              <a:t>w[2:]   	</a:t>
            </a:r>
          </a:p>
          <a:p>
            <a:pPr marL="457200" lvl="1" indent="0">
              <a:buNone/>
            </a:pPr>
            <a:r>
              <a:rPr lang="en-GB" sz="2800" dirty="0"/>
              <a:t>w[-3:]   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D85C-848C-4265-B1DA-83A8622B603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58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Slices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5006340"/>
          </a:xfrm>
        </p:spPr>
        <p:txBody>
          <a:bodyPr>
            <a:normAutofit/>
          </a:bodyPr>
          <a:lstStyle/>
          <a:p>
            <a:r>
              <a:rPr lang="en-GB" sz="3200" dirty="0"/>
              <a:t>We can slice a list:</a:t>
            </a:r>
            <a:endParaRPr lang="en-US" sz="3200" b="1" dirty="0"/>
          </a:p>
          <a:p>
            <a:pPr marL="457200" lvl="1" indent="0">
              <a:buNone/>
            </a:pPr>
            <a:r>
              <a:rPr lang="en-US" sz="3200" dirty="0"/>
              <a:t>friends = ['Joe', 'Zoe', 'Brad', 'Angelina', '</a:t>
            </a:r>
            <a:r>
              <a:rPr lang="en-US" sz="3200" dirty="0" err="1"/>
              <a:t>Zuki</a:t>
            </a:r>
            <a:r>
              <a:rPr lang="en-US" sz="3200" dirty="0"/>
              <a:t>']</a:t>
            </a:r>
          </a:p>
          <a:p>
            <a:pPr marL="457200" lvl="1" indent="0">
              <a:buNone/>
            </a:pPr>
            <a:r>
              <a:rPr lang="en-US" sz="3200" dirty="0"/>
              <a:t>print(friends[2:4])	#['Brad', 'Angelina']</a:t>
            </a:r>
          </a:p>
          <a:p>
            <a:pPr marL="0" indent="0">
              <a:buNone/>
            </a:pPr>
            <a:endParaRPr lang="en-GB" sz="3200" dirty="0"/>
          </a:p>
          <a:p>
            <a:r>
              <a:rPr lang="en-GB" sz="3200" dirty="0"/>
              <a:t>Question - How do you get ['quick', 'brown', 'fox'] from the following list?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	fox = ['the', 'quick', 'brown', 'fox', 'jumps', 'over']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D85C-848C-4265-B1DA-83A8622B603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62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27581" cy="1325563"/>
          </a:xfrm>
        </p:spPr>
        <p:txBody>
          <a:bodyPr/>
          <a:lstStyle/>
          <a:p>
            <a:r>
              <a:rPr lang="en-US" dirty="0"/>
              <a:t>5. Which are Mutable / Immutable?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423" y="1690688"/>
            <a:ext cx="10718358" cy="47737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dirty="0"/>
              <a:t>1.	greet = 'Good day'</a:t>
            </a:r>
          </a:p>
          <a:p>
            <a:pPr marL="0" indent="0">
              <a:buNone/>
            </a:pPr>
            <a:r>
              <a:rPr lang="en-GB" sz="3200" dirty="0"/>
              <a:t>	greet[0] = 'F'	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2. </a:t>
            </a:r>
            <a:r>
              <a:rPr lang="en-GB" sz="3200" dirty="0"/>
              <a:t>	</a:t>
            </a:r>
            <a:r>
              <a:rPr lang="en-GB" sz="3200" dirty="0" err="1"/>
              <a:t>my_list</a:t>
            </a:r>
            <a:r>
              <a:rPr lang="en-GB" sz="3200" dirty="0"/>
              <a:t> = [2, 4, 5, 3, 6, 1] </a:t>
            </a:r>
          </a:p>
          <a:p>
            <a:pPr marL="457200" lvl="1" indent="0">
              <a:buNone/>
            </a:pPr>
            <a:r>
              <a:rPr lang="en-GB" sz="3200" dirty="0"/>
              <a:t>	</a:t>
            </a:r>
            <a:r>
              <a:rPr lang="en-GB" sz="3200" dirty="0" err="1"/>
              <a:t>my_list</a:t>
            </a:r>
            <a:r>
              <a:rPr lang="en-GB" sz="3200" dirty="0"/>
              <a:t>[0] = 9		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3. 	</a:t>
            </a:r>
            <a:r>
              <a:rPr lang="en-GB" sz="3200" dirty="0" err="1"/>
              <a:t>my_tuple</a:t>
            </a:r>
            <a:r>
              <a:rPr lang="en-GB" sz="3200" dirty="0"/>
              <a:t> = (2, 5, 3, 1)</a:t>
            </a:r>
          </a:p>
          <a:p>
            <a:pPr marL="0" indent="0">
              <a:buNone/>
            </a:pPr>
            <a:r>
              <a:rPr lang="en-GB" sz="3200" dirty="0"/>
              <a:t>	</a:t>
            </a:r>
            <a:r>
              <a:rPr lang="en-GB" sz="3200" dirty="0" err="1"/>
              <a:t>my_tuple</a:t>
            </a:r>
            <a:r>
              <a:rPr lang="en-GB" sz="3200" dirty="0"/>
              <a:t>[0] = 9	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D85C-848C-4265-B1DA-83A8622B603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589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6. Lists - </a:t>
            </a:r>
            <a:r>
              <a:rPr lang="en-US" altLang="en-US" dirty="0">
                <a:ea typeface="ＭＳ Ｐゴシック" panose="020B0600070205080204" pitchFamily="34" charset="-128"/>
              </a:rPr>
              <a:t>Built-In Operations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437" y="1510748"/>
            <a:ext cx="11132597" cy="487481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en-US" sz="11200" dirty="0">
                <a:ea typeface="ＭＳ Ｐゴシック" panose="020B0600070205080204" pitchFamily="34" charset="-128"/>
              </a:rPr>
              <a:t>This is our current list:</a:t>
            </a:r>
          </a:p>
          <a:p>
            <a:pPr marL="0" indent="0">
              <a:buNone/>
            </a:pPr>
            <a:r>
              <a:rPr lang="en-US" altLang="en-US" sz="10400" dirty="0">
                <a:ea typeface="ＭＳ Ｐゴシック" panose="020B0600070205080204" pitchFamily="34" charset="-128"/>
              </a:rPr>
              <a:t>planets = ['</a:t>
            </a:r>
            <a:r>
              <a:rPr lang="en-US" altLang="en-US" sz="10400" dirty="0" err="1">
                <a:ea typeface="ＭＳ Ｐゴシック" panose="020B0600070205080204" pitchFamily="34" charset="-128"/>
              </a:rPr>
              <a:t>venus</a:t>
            </a:r>
            <a:r>
              <a:rPr lang="en-US" altLang="en-US" sz="10400" dirty="0">
                <a:ea typeface="ＭＳ Ｐゴシック" panose="020B0600070205080204" pitchFamily="34" charset="-128"/>
              </a:rPr>
              <a:t>', 'mercury', 'earth', 'mars', '</a:t>
            </a:r>
            <a:r>
              <a:rPr lang="en-US" altLang="en-US" sz="10400" dirty="0" err="1">
                <a:ea typeface="ＭＳ Ｐゴシック" panose="020B0600070205080204" pitchFamily="34" charset="-128"/>
              </a:rPr>
              <a:t>jupiter</a:t>
            </a:r>
            <a:r>
              <a:rPr lang="en-US" altLang="en-US" sz="10400" dirty="0">
                <a:ea typeface="ＭＳ Ｐゴシック" panose="020B0600070205080204" pitchFamily="34" charset="-128"/>
              </a:rPr>
              <a:t>', '</a:t>
            </a:r>
            <a:r>
              <a:rPr lang="en-US" altLang="en-US" sz="10400" dirty="0" err="1">
                <a:ea typeface="ＭＳ Ｐゴシック" panose="020B0600070205080204" pitchFamily="34" charset="-128"/>
              </a:rPr>
              <a:t>saturn</a:t>
            </a:r>
            <a:r>
              <a:rPr lang="en-US" altLang="en-US" sz="10400" dirty="0">
                <a:ea typeface="ＭＳ Ｐゴシック" panose="020B0600070205080204" pitchFamily="34" charset="-128"/>
              </a:rPr>
              <a:t>', '</a:t>
            </a:r>
            <a:r>
              <a:rPr lang="en-US" altLang="en-US" sz="10400" dirty="0" err="1">
                <a:ea typeface="ＭＳ Ｐゴシック" panose="020B0600070205080204" pitchFamily="34" charset="-128"/>
              </a:rPr>
              <a:t>uranus</a:t>
            </a:r>
            <a:r>
              <a:rPr lang="en-US" altLang="en-US" sz="10400" dirty="0">
                <a:ea typeface="ＭＳ Ｐゴシック" panose="020B0600070205080204" pitchFamily="34" charset="-128"/>
              </a:rPr>
              <a:t>', '</a:t>
            </a:r>
            <a:r>
              <a:rPr lang="en-US" altLang="en-US" sz="10400" dirty="0" err="1">
                <a:ea typeface="ＭＳ Ｐゴシック" panose="020B0600070205080204" pitchFamily="34" charset="-128"/>
              </a:rPr>
              <a:t>neptune</a:t>
            </a:r>
            <a:r>
              <a:rPr lang="en-US" altLang="en-US" sz="10400" dirty="0">
                <a:ea typeface="ＭＳ Ｐゴシック" panose="020B0600070205080204" pitchFamily="34" charset="-128"/>
              </a:rPr>
              <a:t>'] </a:t>
            </a:r>
          </a:p>
          <a:p>
            <a:pPr marL="0" indent="0">
              <a:buNone/>
            </a:pPr>
            <a:endParaRPr lang="en-US" altLang="en-US" sz="112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1200" dirty="0">
                <a:ea typeface="ＭＳ Ｐゴシック" panose="020B0600070205080204" pitchFamily="34" charset="-128"/>
              </a:rPr>
              <a:t>However, we want the following list:</a:t>
            </a:r>
          </a:p>
          <a:p>
            <a:pPr marL="0" indent="0">
              <a:buNone/>
            </a:pPr>
            <a:endParaRPr lang="en-US" altLang="en-US" sz="112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0400" dirty="0">
                <a:ea typeface="ＭＳ Ｐゴシック" panose="020B0600070205080204" pitchFamily="34" charset="-128"/>
              </a:rPr>
              <a:t>[</a:t>
            </a:r>
            <a:r>
              <a:rPr lang="en-US" altLang="en-US" sz="10400" b="1" dirty="0">
                <a:ea typeface="ＭＳ Ｐゴシック" panose="020B0600070205080204" pitchFamily="34" charset="-128"/>
              </a:rPr>
              <a:t>'mercury', '</a:t>
            </a:r>
            <a:r>
              <a:rPr lang="en-US" altLang="en-US" sz="10400" b="1" dirty="0" err="1">
                <a:ea typeface="ＭＳ Ｐゴシック" panose="020B0600070205080204" pitchFamily="34" charset="-128"/>
              </a:rPr>
              <a:t>venus</a:t>
            </a:r>
            <a:r>
              <a:rPr lang="en-US" altLang="en-US" sz="10400" b="1" dirty="0">
                <a:ea typeface="ＭＳ Ｐゴシック" panose="020B0600070205080204" pitchFamily="34" charset="-128"/>
              </a:rPr>
              <a:t>', </a:t>
            </a:r>
            <a:r>
              <a:rPr lang="en-US" altLang="en-US" sz="10400" dirty="0">
                <a:ea typeface="ＭＳ Ｐゴシック" panose="020B0600070205080204" pitchFamily="34" charset="-128"/>
              </a:rPr>
              <a:t>'earth', 'mars', '</a:t>
            </a:r>
            <a:r>
              <a:rPr lang="en-US" altLang="en-US" sz="10400" dirty="0" err="1">
                <a:ea typeface="ＭＳ Ｐゴシック" panose="020B0600070205080204" pitchFamily="34" charset="-128"/>
              </a:rPr>
              <a:t>jupiter</a:t>
            </a:r>
            <a:r>
              <a:rPr lang="en-US" altLang="en-US" sz="10400" dirty="0">
                <a:ea typeface="ＭＳ Ｐゴシック" panose="020B0600070205080204" pitchFamily="34" charset="-128"/>
              </a:rPr>
              <a:t>', '</a:t>
            </a:r>
            <a:r>
              <a:rPr lang="en-US" altLang="en-US" sz="10400" dirty="0" err="1">
                <a:ea typeface="ＭＳ Ｐゴシック" panose="020B0600070205080204" pitchFamily="34" charset="-128"/>
              </a:rPr>
              <a:t>saturn</a:t>
            </a:r>
            <a:r>
              <a:rPr lang="en-US" altLang="en-US" sz="10400" dirty="0">
                <a:ea typeface="ＭＳ Ｐゴシック" panose="020B0600070205080204" pitchFamily="34" charset="-128"/>
              </a:rPr>
              <a:t>', '</a:t>
            </a:r>
            <a:r>
              <a:rPr lang="en-US" altLang="en-US" sz="10400" dirty="0" err="1">
                <a:ea typeface="ＭＳ Ｐゴシック" panose="020B0600070205080204" pitchFamily="34" charset="-128"/>
              </a:rPr>
              <a:t>uranus</a:t>
            </a:r>
            <a:r>
              <a:rPr lang="en-US" altLang="en-US" sz="10400" dirty="0">
                <a:ea typeface="ＭＳ Ｐゴシック" panose="020B0600070205080204" pitchFamily="34" charset="-128"/>
              </a:rPr>
              <a:t>', '</a:t>
            </a:r>
            <a:r>
              <a:rPr lang="en-US" altLang="en-US" sz="10400" dirty="0" err="1">
                <a:ea typeface="ＭＳ Ｐゴシック" panose="020B0600070205080204" pitchFamily="34" charset="-128"/>
              </a:rPr>
              <a:t>neptune</a:t>
            </a:r>
            <a:r>
              <a:rPr lang="en-US" altLang="en-US" sz="10400" dirty="0">
                <a:ea typeface="ＭＳ Ｐゴシック" panose="020B0600070205080204" pitchFamily="34" charset="-128"/>
              </a:rPr>
              <a:t>', </a:t>
            </a:r>
            <a:r>
              <a:rPr lang="en-US" altLang="en-US" sz="10400" b="1" dirty="0">
                <a:ea typeface="ＭＳ Ｐゴシック" panose="020B0600070205080204" pitchFamily="34" charset="-128"/>
              </a:rPr>
              <a:t>'</a:t>
            </a:r>
            <a:r>
              <a:rPr lang="en-US" altLang="en-US" sz="10400" b="1" dirty="0" err="1">
                <a:ea typeface="ＭＳ Ｐゴシック" panose="020B0600070205080204" pitchFamily="34" charset="-128"/>
              </a:rPr>
              <a:t>pluto</a:t>
            </a:r>
            <a:r>
              <a:rPr lang="en-US" altLang="en-US" sz="10400" b="1" dirty="0">
                <a:ea typeface="ＭＳ Ｐゴシック" panose="020B0600070205080204" pitchFamily="34" charset="-128"/>
              </a:rPr>
              <a:t>'</a:t>
            </a:r>
            <a:r>
              <a:rPr lang="en-US" altLang="en-US" sz="10400" dirty="0">
                <a:ea typeface="ＭＳ Ｐゴシック" panose="020B0600070205080204" pitchFamily="34" charset="-128"/>
              </a:rPr>
              <a:t>] </a:t>
            </a:r>
          </a:p>
          <a:p>
            <a:pPr marL="0" indent="0">
              <a:buNone/>
            </a:pPr>
            <a:endParaRPr lang="en-US" altLang="en-US" sz="112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1200" dirty="0">
                <a:ea typeface="ＭＳ Ｐゴシック" panose="020B0600070205080204" pitchFamily="34" charset="-128"/>
              </a:rPr>
              <a:t>Actions:</a:t>
            </a:r>
          </a:p>
          <a:p>
            <a:pPr marL="1828800" lvl="1" indent="-1371600">
              <a:buFont typeface="+mj-lt"/>
              <a:buAutoNum type="alphaLcParenR"/>
            </a:pPr>
            <a:r>
              <a:rPr lang="en-US" altLang="en-US" sz="11200" dirty="0">
                <a:ea typeface="ＭＳ Ｐゴシック" panose="020B0600070205080204" pitchFamily="34" charset="-128"/>
              </a:rPr>
              <a:t>Remove '</a:t>
            </a:r>
            <a:r>
              <a:rPr lang="en-US" altLang="en-US" sz="11200" dirty="0" err="1">
                <a:ea typeface="ＭＳ Ｐゴシック" panose="020B0600070205080204" pitchFamily="34" charset="-128"/>
              </a:rPr>
              <a:t>venus</a:t>
            </a:r>
            <a:r>
              <a:rPr lang="en-US" altLang="en-US" sz="11200" dirty="0">
                <a:ea typeface="ＭＳ Ｐゴシック" panose="020B0600070205080204" pitchFamily="34" charset="-128"/>
              </a:rPr>
              <a:t>' from the list</a:t>
            </a:r>
          </a:p>
          <a:p>
            <a:pPr marL="1828800" lvl="1" indent="-1371600">
              <a:buFont typeface="+mj-lt"/>
              <a:buAutoNum type="alphaLcParenR"/>
            </a:pPr>
            <a:r>
              <a:rPr lang="en-US" altLang="en-US" sz="11200" dirty="0">
                <a:ea typeface="ＭＳ Ｐゴシック" panose="020B0600070205080204" pitchFamily="34" charset="-128"/>
              </a:rPr>
              <a:t>Insert '</a:t>
            </a:r>
            <a:r>
              <a:rPr lang="en-US" altLang="en-US" sz="11200" dirty="0" err="1">
                <a:ea typeface="ＭＳ Ｐゴシック" panose="020B0600070205080204" pitchFamily="34" charset="-128"/>
              </a:rPr>
              <a:t>venus</a:t>
            </a:r>
            <a:r>
              <a:rPr lang="en-US" altLang="en-US" sz="11200" dirty="0">
                <a:ea typeface="ＭＳ Ｐゴシック" panose="020B0600070205080204" pitchFamily="34" charset="-128"/>
              </a:rPr>
              <a:t>' directly after 'mercury'</a:t>
            </a:r>
          </a:p>
          <a:p>
            <a:pPr marL="1828800" lvl="1" indent="-1371600">
              <a:buFont typeface="+mj-lt"/>
              <a:buAutoNum type="alphaLcParenR"/>
            </a:pPr>
            <a:r>
              <a:rPr lang="en-US" altLang="en-US" sz="11200" dirty="0">
                <a:ea typeface="ＭＳ Ｐゴシック" panose="020B0600070205080204" pitchFamily="34" charset="-128"/>
              </a:rPr>
              <a:t>Add '</a:t>
            </a:r>
            <a:r>
              <a:rPr lang="en-US" altLang="en-US" sz="11200" dirty="0" err="1">
                <a:ea typeface="ＭＳ Ｐゴシック" panose="020B0600070205080204" pitchFamily="34" charset="-128"/>
              </a:rPr>
              <a:t>pluto</a:t>
            </a:r>
            <a:r>
              <a:rPr lang="en-US" altLang="en-US" sz="11200" dirty="0">
                <a:ea typeface="ＭＳ Ｐゴシック" panose="020B0600070205080204" pitchFamily="34" charset="-128"/>
              </a:rPr>
              <a:t>' to the end of the list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D85C-848C-4265-B1DA-83A8622B603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545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6. List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693"/>
            <a:ext cx="10515600" cy="4703270"/>
          </a:xfrm>
        </p:spPr>
        <p:txBody>
          <a:bodyPr>
            <a:noAutofit/>
          </a:bodyPr>
          <a:lstStyle/>
          <a:p>
            <a:r>
              <a:rPr lang="en-GB" sz="3200" dirty="0"/>
              <a:t>Which is the list comprehension to pick out only negative integers from ‘list1’.</a:t>
            </a:r>
          </a:p>
          <a:p>
            <a:pPr marL="457200" lvl="1" indent="0">
              <a:buNone/>
            </a:pPr>
            <a:br>
              <a:rPr lang="en-GB" sz="3200" dirty="0"/>
            </a:br>
            <a:r>
              <a:rPr lang="en-GB" sz="3200" dirty="0"/>
              <a:t>a) [x&lt;0 in list1]</a:t>
            </a:r>
          </a:p>
          <a:p>
            <a:pPr marL="457200" lvl="1" indent="0">
              <a:buNone/>
            </a:pPr>
            <a:br>
              <a:rPr lang="en-GB" sz="3200" dirty="0"/>
            </a:br>
            <a:r>
              <a:rPr lang="en-GB" sz="3200" dirty="0"/>
              <a:t>b) [x for x&lt;0 in list1]</a:t>
            </a:r>
            <a:br>
              <a:rPr lang="en-GB" sz="3200" dirty="0"/>
            </a:br>
            <a:endParaRPr lang="en-GB" sz="3200" dirty="0"/>
          </a:p>
          <a:p>
            <a:pPr marL="457200" lvl="1" indent="0">
              <a:buNone/>
            </a:pPr>
            <a:r>
              <a:rPr lang="en-GB" sz="3200" dirty="0"/>
              <a:t>c) [x in list1 for x&lt;0]</a:t>
            </a:r>
            <a:br>
              <a:rPr lang="en-GB" sz="3200" dirty="0"/>
            </a:br>
            <a:endParaRPr lang="en-GB" sz="3200" dirty="0"/>
          </a:p>
          <a:p>
            <a:pPr marL="457200" lvl="1" indent="0">
              <a:buNone/>
            </a:pPr>
            <a:r>
              <a:rPr lang="en-GB" sz="3200" dirty="0"/>
              <a:t>d) [x for x in list1 if x&lt;0]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D85C-848C-4265-B1DA-83A8622B603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30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7. How to Define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418"/>
            <a:ext cx="10515600" cy="4597545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3D4251"/>
                </a:solidFill>
              </a:rPr>
              <a:t>First line:</a:t>
            </a: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3200" dirty="0">
                <a:solidFill>
                  <a:srgbClr val="3D4251"/>
                </a:solidFill>
              </a:rPr>
              <a:t>Use the keyword </a:t>
            </a:r>
            <a:r>
              <a:rPr lang="en-US" altLang="en-US" sz="3200" dirty="0" err="1">
                <a:solidFill>
                  <a:srgbClr val="3D4251"/>
                </a:solidFill>
              </a:rPr>
              <a:t>def</a:t>
            </a:r>
            <a:r>
              <a:rPr lang="en-US" altLang="en-US" sz="3200" dirty="0">
                <a:solidFill>
                  <a:srgbClr val="3D4251"/>
                </a:solidFill>
              </a:rPr>
              <a:t> to declare the function and follow this with the function name.</a:t>
            </a: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3200" dirty="0">
                <a:solidFill>
                  <a:srgbClr val="3D4251"/>
                </a:solidFill>
              </a:rPr>
              <a:t>Add parameters to within parentheses of the function. </a:t>
            </a: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3200" dirty="0">
                <a:solidFill>
                  <a:srgbClr val="3D4251"/>
                </a:solidFill>
              </a:rPr>
              <a:t>End your line with a colon.</a:t>
            </a: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3200" dirty="0">
              <a:solidFill>
                <a:srgbClr val="3D425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3D4251"/>
                </a:solidFill>
              </a:rPr>
              <a:t>Function Block (Indented):</a:t>
            </a: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lang="en-US" altLang="en-US" sz="3200" dirty="0">
                <a:solidFill>
                  <a:srgbClr val="3D4251"/>
                </a:solidFill>
              </a:rPr>
              <a:t>Add statements that the functions should execute.</a:t>
            </a: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lang="en-US" altLang="en-US" sz="3200" dirty="0">
                <a:solidFill>
                  <a:srgbClr val="3D4251"/>
                </a:solidFill>
              </a:rPr>
              <a:t>End your function with a return statement if required.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D85C-848C-4265-B1DA-83A8622B603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420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7. Function with parameter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r>
              <a:rPr lang="en-US" altLang="en-US" sz="3200" dirty="0" err="1"/>
              <a:t>def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happyBirthday</a:t>
            </a:r>
            <a:r>
              <a:rPr lang="en-US" altLang="en-US" sz="3200" dirty="0"/>
              <a:t>(person):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/>
              <a:t>    ("Happy Birthday to you!")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/>
              <a:t>    ("Happy Birthday to you!")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/>
              <a:t>    ("Happy Birthday, dear " + person + ".")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r>
              <a:rPr lang="en-US" altLang="en-US" sz="3200" dirty="0"/>
              <a:t>    ("Happy Birthday to you!")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endParaRPr lang="en-US" altLang="en-US" sz="3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r>
              <a:rPr lang="en-US" altLang="en-US" sz="3200" dirty="0" err="1"/>
              <a:t>happyBirthday</a:t>
            </a:r>
            <a:r>
              <a:rPr lang="en-US" altLang="en-US" sz="3200" dirty="0"/>
              <a:t>('Emily')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r>
              <a:rPr lang="en-US" altLang="en-US" sz="3200" dirty="0" err="1"/>
              <a:t>happyBirthday</a:t>
            </a:r>
            <a:r>
              <a:rPr lang="en-US" altLang="en-US" sz="3200" dirty="0"/>
              <a:t>('Andre') </a:t>
            </a:r>
          </a:p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D85C-848C-4265-B1DA-83A8622B603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18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Arithmetic Operators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50984" y="1501422"/>
          <a:ext cx="10902462" cy="43736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30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7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448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Operator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Operation</a:t>
                      </a:r>
                      <a:endParaRPr lang="en-GB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Examples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01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+</a:t>
                      </a:r>
                      <a:endParaRPr lang="en-GB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Addition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b = a + a</a:t>
                      </a:r>
                      <a:endParaRPr lang="en-GB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01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-</a:t>
                      </a:r>
                      <a:endParaRPr lang="en-GB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Subtraction</a:t>
                      </a:r>
                      <a:endParaRPr lang="en-GB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effectLst/>
                        </a:rPr>
                        <a:t>newTotal = price – discount</a:t>
                      </a:r>
                      <a:endParaRPr lang="en-GB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01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*</a:t>
                      </a:r>
                      <a:endParaRPr lang="en-GB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Multiplication</a:t>
                      </a:r>
                      <a:endParaRPr lang="en-GB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total = cost * vat</a:t>
                      </a:r>
                      <a:endParaRPr lang="en-GB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60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/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Division </a:t>
                      </a:r>
                      <a:endParaRPr lang="en-GB" sz="2400" dirty="0">
                        <a:effectLst/>
                      </a:endParaRPr>
                    </a:p>
                    <a:p>
                      <a:r>
                        <a:rPr lang="en-US" sz="2400" dirty="0">
                          <a:effectLst/>
                        </a:rPr>
                        <a:t>Python 3 - integer / integer -&gt; float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8 / 3      # 2.6666666666666665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01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% </a:t>
                      </a:r>
                      <a:endParaRPr lang="en-GB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Modulus - Returns remainder</a:t>
                      </a:r>
                      <a:endParaRPr lang="en-GB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result = 16 % 5</a:t>
                      </a:r>
                      <a:endParaRPr lang="en-GB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602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**</a:t>
                      </a:r>
                      <a:endParaRPr lang="en-GB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spc="60" dirty="0">
                          <a:effectLst/>
                        </a:rPr>
                        <a:t>Exponent 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answer = 4**2      (</a:t>
                      </a:r>
                      <a:r>
                        <a:rPr lang="en-US" sz="2400" spc="60" dirty="0">
                          <a:effectLst/>
                        </a:rPr>
                        <a:t>4 to power of 2)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7403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//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spc="60" dirty="0">
                          <a:effectLst/>
                        </a:rPr>
                        <a:t>Floor division </a:t>
                      </a:r>
                      <a:r>
                        <a:rPr lang="en-US" sz="2400" dirty="0">
                          <a:effectLst/>
                        </a:rPr>
                        <a:t>(only integer part)</a:t>
                      </a:r>
                      <a:endParaRPr lang="en-GB" sz="2400" dirty="0">
                        <a:effectLst/>
                      </a:endParaRPr>
                    </a:p>
                    <a:p>
                      <a:r>
                        <a:rPr lang="en-US" sz="2400" dirty="0">
                          <a:effectLst/>
                        </a:rPr>
                        <a:t>Python 3 - integer // integer -&gt; integer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8 // 3     # 2   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 flipV="1">
            <a:off x="1101969" y="4680622"/>
            <a:ext cx="9941169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565" marR="65405">
              <a:lnSpc>
                <a:spcPts val="1350"/>
              </a:lnSpc>
              <a:spcBef>
                <a:spcPts val="235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ea typeface="Minion Pro" panose="02040503050306020203" pitchFamily="18" charset="0"/>
              <a:cs typeface="Times New Roman" panose="02020603050405020304" pitchFamily="18" charset="0"/>
            </a:endParaRPr>
          </a:p>
          <a:p>
            <a:pPr marL="75565" marR="65405">
              <a:lnSpc>
                <a:spcPts val="1350"/>
              </a:lnSpc>
              <a:spcBef>
                <a:spcPts val="235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Minion Pro" panose="02040503050306020203" pitchFamily="18" charset="0"/>
              <a:cs typeface="Times New Roman" panose="02020603050405020304" pitchFamily="18" charset="0"/>
            </a:endParaRPr>
          </a:p>
          <a:p>
            <a:pPr marL="75565" marR="65405">
              <a:lnSpc>
                <a:spcPts val="1350"/>
              </a:lnSpc>
              <a:spcBef>
                <a:spcPts val="235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ea typeface="Minion Pro" panose="02040503050306020203" pitchFamily="18" charset="0"/>
              <a:cs typeface="Times New Roman" panose="02020603050405020304" pitchFamily="18" charset="0"/>
            </a:endParaRPr>
          </a:p>
          <a:p>
            <a:pPr marL="75565" marR="65405">
              <a:lnSpc>
                <a:spcPts val="1350"/>
              </a:lnSpc>
              <a:spcBef>
                <a:spcPts val="235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Minion Pro" panose="02040503050306020203" pitchFamily="18" charset="0"/>
              <a:cs typeface="Times New Roman" panose="02020603050405020304" pitchFamily="18" charset="0"/>
            </a:endParaRPr>
          </a:p>
          <a:p>
            <a:pPr marL="75565" marR="65405">
              <a:lnSpc>
                <a:spcPts val="1350"/>
              </a:lnSpc>
              <a:spcBef>
                <a:spcPts val="235"/>
              </a:spcBef>
              <a:spcAft>
                <a:spcPts val="0"/>
              </a:spcAft>
            </a:pPr>
            <a:endParaRPr lang="en-GB" sz="1600" dirty="0">
              <a:effectLst/>
              <a:latin typeface="Minion Pro" panose="02040503050306020203" pitchFamily="18" charset="0"/>
              <a:ea typeface="Minion Pro" panose="02040503050306020203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6AB1-DF8B-43DE-AFDC-26034B3DB47F}" type="slidenum">
              <a:rPr lang="en-GB" smtClean="0"/>
              <a:t>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684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 fontScale="90000"/>
          </a:bodyPr>
          <a:lstStyle/>
          <a:p>
            <a:r>
              <a:rPr lang="en-GB" dirty="0"/>
              <a:t>7. Function with return: What is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0932"/>
            <a:ext cx="10515600" cy="51560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000" dirty="0" err="1"/>
              <a:t>def</a:t>
            </a:r>
            <a:r>
              <a:rPr lang="en-GB" sz="3000" dirty="0"/>
              <a:t> myfunction1(a, b):</a:t>
            </a:r>
          </a:p>
          <a:p>
            <a:pPr marL="0" indent="0">
              <a:buNone/>
            </a:pPr>
            <a:r>
              <a:rPr lang="en-GB" sz="3000" dirty="0"/>
              <a:t>    s = a + b</a:t>
            </a:r>
          </a:p>
          <a:p>
            <a:pPr marL="0" indent="0">
              <a:buNone/>
            </a:pPr>
            <a:r>
              <a:rPr lang="en-GB" sz="3000" dirty="0"/>
              <a:t>    return s</a:t>
            </a:r>
          </a:p>
          <a:p>
            <a:pPr marL="0" indent="0">
              <a:buNone/>
            </a:pPr>
            <a:endParaRPr lang="en-GB" sz="3000" dirty="0"/>
          </a:p>
          <a:p>
            <a:pPr marL="0" indent="0">
              <a:buNone/>
            </a:pPr>
            <a:r>
              <a:rPr lang="en-GB" sz="3000" dirty="0" err="1"/>
              <a:t>def</a:t>
            </a:r>
            <a:r>
              <a:rPr lang="en-GB" sz="3000" dirty="0"/>
              <a:t> myfunction2(a, b):</a:t>
            </a:r>
          </a:p>
          <a:p>
            <a:pPr marL="0" indent="0">
              <a:buNone/>
            </a:pPr>
            <a:r>
              <a:rPr lang="en-GB" sz="3000" dirty="0"/>
              <a:t>    s = a * b</a:t>
            </a:r>
          </a:p>
          <a:p>
            <a:pPr marL="0" indent="0">
              <a:buNone/>
            </a:pPr>
            <a:r>
              <a:rPr lang="en-GB" sz="3000" dirty="0"/>
              <a:t>    return s</a:t>
            </a:r>
          </a:p>
          <a:p>
            <a:endParaRPr lang="en-GB" sz="3000" dirty="0"/>
          </a:p>
          <a:p>
            <a:pPr marL="0" indent="0">
              <a:buNone/>
            </a:pPr>
            <a:r>
              <a:rPr lang="en-GB" sz="3000" dirty="0"/>
              <a:t>a = 5</a:t>
            </a:r>
          </a:p>
          <a:p>
            <a:pPr marL="0" indent="0">
              <a:buNone/>
            </a:pPr>
            <a:r>
              <a:rPr lang="en-GB" sz="3000" dirty="0"/>
              <a:t>b = 3</a:t>
            </a:r>
          </a:p>
          <a:p>
            <a:pPr marL="0" indent="0">
              <a:buNone/>
            </a:pPr>
            <a:r>
              <a:rPr lang="en-GB" sz="3000" dirty="0"/>
              <a:t>print(myfunction1(a, b)) 	</a:t>
            </a:r>
          </a:p>
          <a:p>
            <a:pPr marL="0" indent="0">
              <a:buNone/>
            </a:pPr>
            <a:r>
              <a:rPr lang="en-GB" sz="3000" dirty="0"/>
              <a:t>print(myfunction2(a, b)) 	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D85C-848C-4265-B1DA-83A8622B603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587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7. Functions: What is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981"/>
            <a:ext cx="10515600" cy="4578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err="1"/>
              <a:t>def</a:t>
            </a:r>
            <a:r>
              <a:rPr lang="en-GB" sz="3200" dirty="0"/>
              <a:t> test():</a:t>
            </a:r>
            <a:br>
              <a:rPr lang="en-GB" sz="3200" dirty="0"/>
            </a:br>
            <a:r>
              <a:rPr lang="en-GB" sz="3200" dirty="0"/>
              <a:t>    x = 1</a:t>
            </a:r>
            <a:br>
              <a:rPr lang="en-GB" sz="3200" dirty="0"/>
            </a:br>
            <a:r>
              <a:rPr lang="en-GB" sz="3200" dirty="0"/>
              <a:t>    print('testing')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x = 4</a:t>
            </a:r>
            <a:br>
              <a:rPr lang="en-GB" sz="3200" dirty="0"/>
            </a:br>
            <a:r>
              <a:rPr lang="en-GB" sz="3200" dirty="0"/>
              <a:t>print(x)</a:t>
            </a:r>
            <a:br>
              <a:rPr lang="en-GB" sz="3200" dirty="0"/>
            </a:br>
            <a:r>
              <a:rPr lang="en-GB" sz="3200" dirty="0"/>
              <a:t>testing()</a:t>
            </a:r>
            <a:br>
              <a:rPr lang="en-GB" sz="3200" dirty="0"/>
            </a:br>
            <a:r>
              <a:rPr lang="en-GB" sz="3200" dirty="0"/>
              <a:t>print(x)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D85C-848C-4265-B1DA-83A8622B603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199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7. Functions: Local variables. What is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981"/>
            <a:ext cx="10515600" cy="4578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err="1"/>
              <a:t>def</a:t>
            </a:r>
            <a:r>
              <a:rPr lang="en-GB" sz="3200" dirty="0"/>
              <a:t> testing():</a:t>
            </a:r>
            <a:br>
              <a:rPr lang="en-GB" sz="3200" dirty="0"/>
            </a:br>
            <a:r>
              <a:rPr lang="en-GB" sz="3200" dirty="0"/>
              <a:t>    x = 1</a:t>
            </a:r>
            <a:br>
              <a:rPr lang="en-GB" sz="3200" dirty="0"/>
            </a:br>
            <a:r>
              <a:rPr lang="en-GB" sz="3200" dirty="0"/>
              <a:t>    print('testing')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x = 4</a:t>
            </a:r>
            <a:br>
              <a:rPr lang="en-GB" sz="3200" dirty="0"/>
            </a:br>
            <a:r>
              <a:rPr lang="en-GB" sz="3200" dirty="0"/>
              <a:t>print(x)</a:t>
            </a:r>
            <a:br>
              <a:rPr lang="en-GB" sz="3200" dirty="0"/>
            </a:br>
            <a:r>
              <a:rPr lang="en-GB" sz="3200" dirty="0"/>
              <a:t>testing()</a:t>
            </a:r>
            <a:br>
              <a:rPr lang="en-GB" sz="3200" dirty="0"/>
            </a:br>
            <a:r>
              <a:rPr lang="en-GB" sz="3200" dirty="0"/>
              <a:t>print(x)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D85C-848C-4265-B1DA-83A8622B603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635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7. Functions: What is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0225"/>
            <a:ext cx="10515600" cy="45967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500" dirty="0" err="1"/>
              <a:t>def</a:t>
            </a:r>
            <a:r>
              <a:rPr lang="en-GB" sz="3500" dirty="0"/>
              <a:t> testing(x) :</a:t>
            </a:r>
            <a:br>
              <a:rPr lang="en-GB" sz="3500" dirty="0"/>
            </a:br>
            <a:r>
              <a:rPr lang="en-GB" sz="3500" dirty="0"/>
              <a:t>     x = x * 2</a:t>
            </a:r>
            <a:br>
              <a:rPr lang="en-GB" sz="3500" dirty="0"/>
            </a:br>
            <a:r>
              <a:rPr lang="en-GB" sz="3500" dirty="0"/>
              <a:t>     return x</a:t>
            </a:r>
          </a:p>
          <a:p>
            <a:pPr marL="0" indent="0">
              <a:buNone/>
            </a:pPr>
            <a:endParaRPr lang="en-GB" sz="3500" dirty="0"/>
          </a:p>
          <a:p>
            <a:pPr marL="0" indent="0">
              <a:buNone/>
            </a:pPr>
            <a:r>
              <a:rPr lang="en-GB" sz="3500" dirty="0"/>
              <a:t>a = 7</a:t>
            </a:r>
            <a:br>
              <a:rPr lang="en-GB" sz="3500" dirty="0"/>
            </a:br>
            <a:r>
              <a:rPr lang="en-GB" sz="3500" dirty="0"/>
              <a:t>print(testing(a))</a:t>
            </a:r>
          </a:p>
          <a:p>
            <a:pPr marL="0" indent="0">
              <a:buNone/>
            </a:pPr>
            <a:endParaRPr lang="en-GB" sz="3500" dirty="0"/>
          </a:p>
          <a:p>
            <a:pPr marL="971550" lvl="1" indent="-514350">
              <a:buFont typeface="+mj-lt"/>
              <a:buAutoNum type="alphaLcParenR"/>
            </a:pPr>
            <a:r>
              <a:rPr lang="en-GB" sz="3500" dirty="0"/>
              <a:t>x	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3500" dirty="0"/>
              <a:t>7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3500" dirty="0"/>
              <a:t>14 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3500" dirty="0"/>
              <a:t>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8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Precedence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46682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dirty="0"/>
              <a:t>Which has the same precedence level?</a:t>
            </a:r>
          </a:p>
          <a:p>
            <a:pPr marL="0" indent="0">
              <a:buNone/>
            </a:pPr>
            <a:br>
              <a:rPr lang="en-GB" sz="3200" dirty="0"/>
            </a:br>
            <a:r>
              <a:rPr lang="en-GB" sz="3200" dirty="0"/>
              <a:t>a) Addition and Subtraction</a:t>
            </a:r>
            <a:br>
              <a:rPr lang="en-GB" sz="3200" dirty="0"/>
            </a:br>
            <a:r>
              <a:rPr lang="en-GB" sz="3200" dirty="0"/>
              <a:t>b) Multiplication, Division and Addition</a:t>
            </a:r>
            <a:br>
              <a:rPr lang="en-GB" sz="3200" dirty="0"/>
            </a:br>
            <a:r>
              <a:rPr lang="en-GB" sz="3200" dirty="0"/>
              <a:t>c) Multiplication, Division and Subtraction</a:t>
            </a:r>
            <a:br>
              <a:rPr lang="en-GB" sz="3200" dirty="0"/>
            </a:br>
            <a:r>
              <a:rPr lang="en-GB" sz="3200" dirty="0"/>
              <a:t>d) Addition and Multiplication</a:t>
            </a:r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D85C-848C-4265-B1DA-83A8622B603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29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972"/>
          </a:xfrm>
        </p:spPr>
        <p:txBody>
          <a:bodyPr>
            <a:normAutofit fontScale="90000"/>
          </a:bodyPr>
          <a:lstStyle/>
          <a:p>
            <a:r>
              <a:rPr lang="en-GB" dirty="0"/>
              <a:t>2. Which is wrong with the following condition?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098"/>
            <a:ext cx="10515600" cy="50228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	</a:t>
            </a:r>
          </a:p>
          <a:p>
            <a:pPr marL="0" indent="0">
              <a:buNone/>
            </a:pPr>
            <a:r>
              <a:rPr lang="en-GB" sz="3600" dirty="0"/>
              <a:t>	if (x &lt; 10) </a:t>
            </a:r>
          </a:p>
          <a:p>
            <a:pPr marL="0" indent="0">
              <a:buNone/>
            </a:pPr>
            <a:r>
              <a:rPr lang="en-GB" sz="3600" dirty="0"/>
              <a:t>  	size = "small"</a:t>
            </a:r>
          </a:p>
          <a:p>
            <a:pPr marL="0" indent="0">
              <a:buNone/>
            </a:pPr>
            <a:r>
              <a:rPr lang="en-GB" sz="3600" dirty="0"/>
              <a:t>         else (x &lt; 20)</a:t>
            </a:r>
          </a:p>
          <a:p>
            <a:pPr marL="0" indent="0">
              <a:buNone/>
            </a:pPr>
            <a:r>
              <a:rPr lang="en-GB" sz="3600" dirty="0"/>
              <a:t>  	size = "medium"</a:t>
            </a:r>
          </a:p>
          <a:p>
            <a:pPr marL="0" indent="0">
              <a:buNone/>
            </a:pPr>
            <a:r>
              <a:rPr lang="en-GB" sz="3600" dirty="0"/>
              <a:t> </a:t>
            </a:r>
          </a:p>
          <a:p>
            <a:pPr marL="0" indent="0">
              <a:buNone/>
            </a:pPr>
            <a:endParaRPr lang="en-GB" sz="3400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D85C-848C-4265-B1DA-83A8622B603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86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Expressions</a:t>
            </a:r>
          </a:p>
        </p:txBody>
      </p:sp>
      <p:pic>
        <p:nvPicPr>
          <p:cNvPr id="4" name="Content Placeholder 4" descr="expression, value, comment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420" y="1485900"/>
            <a:ext cx="9886950" cy="47434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D85C-848C-4265-B1DA-83A8622B603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2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710" y="274638"/>
            <a:ext cx="9102090" cy="1066130"/>
          </a:xfrm>
        </p:spPr>
        <p:txBody>
          <a:bodyPr>
            <a:normAutofit/>
          </a:bodyPr>
          <a:lstStyle/>
          <a:p>
            <a:r>
              <a:rPr lang="en-US" dirty="0"/>
              <a:t> 2. Which solution?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710" y="1340768"/>
            <a:ext cx="9235762" cy="518457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0400" dirty="0"/>
              <a:t>#1    	</a:t>
            </a:r>
            <a:r>
              <a:rPr lang="en-US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if mark &gt;= 70:</a:t>
            </a:r>
          </a:p>
          <a:p>
            <a:pPr marL="0" indent="0">
              <a:buNone/>
            </a:pPr>
            <a:r>
              <a:rPr lang="en-US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    	    print(’Exceptional result’)</a:t>
            </a:r>
            <a:endParaRPr lang="en-GB" sz="10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   	if mark &gt;= 40:</a:t>
            </a:r>
            <a:endParaRPr lang="en-GB" sz="10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print(’Satisfactory result’)</a:t>
            </a:r>
          </a:p>
          <a:p>
            <a:pPr marL="0" indent="0">
              <a:buNone/>
            </a:pPr>
            <a:r>
              <a:rPr lang="en-US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   	else:</a:t>
            </a:r>
            <a:endParaRPr lang="en-GB" sz="10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print(’You have failed’)</a:t>
            </a:r>
          </a:p>
          <a:p>
            <a:pPr marL="0" indent="0">
              <a:buNone/>
            </a:pPr>
            <a:endParaRPr lang="en-US" sz="10400" dirty="0"/>
          </a:p>
          <a:p>
            <a:pPr marL="0" indent="0">
              <a:buNone/>
            </a:pPr>
            <a:r>
              <a:rPr lang="en-US" sz="10400" dirty="0"/>
              <a:t>#2	</a:t>
            </a:r>
            <a:r>
              <a:rPr lang="en-US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if mark &gt;= 70:</a:t>
            </a:r>
            <a:endParaRPr lang="en-GB" sz="10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print(’Exceptional result’)</a:t>
            </a:r>
            <a:endParaRPr lang="en-GB" sz="10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sz="10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 mark &gt;= 40:</a:t>
            </a:r>
            <a:endParaRPr lang="en-GB" sz="10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print(’Satisfactory result’)</a:t>
            </a:r>
          </a:p>
          <a:p>
            <a:pPr marL="0" indent="0">
              <a:buNone/>
            </a:pPr>
            <a:r>
              <a:rPr lang="en-US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  	else:</a:t>
            </a:r>
            <a:endParaRPr lang="en-GB" sz="10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print(’You have failed’)</a:t>
            </a:r>
            <a:endParaRPr lang="en-GB" sz="10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3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4952-8218-4E1E-92F4-D0C51D6B32D4}" type="slidenum">
              <a:rPr lang="en-GB" smtClean="0"/>
              <a:t>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33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4460"/>
            <a:ext cx="10515600" cy="4782503"/>
          </a:xfrm>
        </p:spPr>
        <p:txBody>
          <a:bodyPr>
            <a:normAutofit fontScale="92500" lnSpcReduction="10000"/>
          </a:bodyPr>
          <a:lstStyle/>
          <a:p>
            <a:r>
              <a:rPr lang="en-GB" sz="3000" dirty="0"/>
              <a:t>Which is a valid for loop in Python?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3000" dirty="0"/>
              <a:t>for(a = 0; a &lt; 3; a++)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3000" dirty="0"/>
              <a:t>for a in range(3)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3000" dirty="0"/>
              <a:t>for a loop 3: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3000" dirty="0"/>
              <a:t>for a in range(1,3):	</a:t>
            </a:r>
            <a:r>
              <a:rPr lang="en-GB" sz="2600" dirty="0"/>
              <a:t>	</a:t>
            </a:r>
            <a:r>
              <a:rPr lang="en-GB" sz="2600" b="1" dirty="0"/>
              <a:t>	</a:t>
            </a:r>
            <a:endParaRPr lang="en-GB" sz="2600" dirty="0"/>
          </a:p>
          <a:p>
            <a:pPr marL="0" indent="0">
              <a:buNone/>
            </a:pPr>
            <a:endParaRPr lang="en-GB" sz="3000" dirty="0"/>
          </a:p>
          <a:p>
            <a:r>
              <a:rPr lang="en-GB" sz="3000" dirty="0"/>
              <a:t>Which is a valid way to start a while loop in Python?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3000" dirty="0"/>
              <a:t>while loop a &lt; 10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3000" dirty="0"/>
              <a:t>while a &lt; 10:	</a:t>
            </a:r>
            <a:r>
              <a:rPr lang="en-GB" sz="3000" b="1" dirty="0"/>
              <a:t>		</a:t>
            </a:r>
            <a:endParaRPr lang="en-GB" sz="3000" dirty="0"/>
          </a:p>
          <a:p>
            <a:pPr marL="971550" lvl="1" indent="-514350">
              <a:buFont typeface="+mj-lt"/>
              <a:buAutoNum type="alphaLcParenR"/>
            </a:pPr>
            <a:r>
              <a:rPr lang="en-GB" sz="3000" dirty="0"/>
              <a:t>while(a &lt; 10)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3000" dirty="0"/>
              <a:t>while loop a &lt; 10: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D85C-848C-4265-B1DA-83A8622B603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271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Loops: What is displayed?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4614"/>
            <a:ext cx="10515600" cy="4552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   sum=10</a:t>
            </a:r>
            <a:br>
              <a:rPr lang="en-GB" sz="3200" dirty="0"/>
            </a:br>
            <a:r>
              <a:rPr lang="en-GB" sz="3200" dirty="0"/>
              <a:t>   for number in range (1, 10, 2):    </a:t>
            </a:r>
            <a:br>
              <a:rPr lang="en-GB" sz="3200" dirty="0"/>
            </a:br>
            <a:r>
              <a:rPr lang="en-GB" sz="3200" dirty="0"/>
              <a:t>        sum += number</a:t>
            </a:r>
          </a:p>
          <a:p>
            <a:pPr marL="0" indent="0">
              <a:buNone/>
            </a:pPr>
            <a:r>
              <a:rPr lang="en-GB" sz="3200" dirty="0"/>
              <a:t>   print(sum)</a:t>
            </a:r>
          </a:p>
          <a:p>
            <a:pPr marL="0" indent="0">
              <a:buNone/>
            </a:pPr>
            <a:endParaRPr lang="en-GB" sz="3200" b="1" dirty="0"/>
          </a:p>
          <a:p>
            <a:pPr marL="457200" lvl="1" indent="0">
              <a:buNone/>
            </a:pPr>
            <a:r>
              <a:rPr lang="en-GB" sz="3200" dirty="0"/>
              <a:t> a)  19</a:t>
            </a:r>
            <a:br>
              <a:rPr lang="en-GB" sz="3200" dirty="0"/>
            </a:br>
            <a:r>
              <a:rPr lang="en-GB" sz="3200" dirty="0"/>
              <a:t> b)  35</a:t>
            </a:r>
            <a:br>
              <a:rPr lang="en-GB" sz="3200" dirty="0"/>
            </a:br>
            <a:r>
              <a:rPr lang="en-GB" sz="3200" dirty="0"/>
              <a:t> c)  23</a:t>
            </a:r>
            <a:br>
              <a:rPr lang="en-GB" sz="3200" dirty="0"/>
            </a:br>
            <a:r>
              <a:rPr lang="en-GB" sz="3200" dirty="0"/>
              <a:t> d)  45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D85C-848C-4265-B1DA-83A8622B603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0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Nested loops: What is the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4000" dirty="0"/>
              <a:t>for x in range(1,5):</a:t>
            </a:r>
          </a:p>
          <a:p>
            <a:pPr marL="457200" lvl="1" indent="0">
              <a:buNone/>
            </a:pPr>
            <a:r>
              <a:rPr lang="en-GB" sz="4000" dirty="0"/>
              <a:t>    for y in range(x):</a:t>
            </a:r>
          </a:p>
          <a:p>
            <a:pPr marL="457200" lvl="1" indent="0">
              <a:buNone/>
            </a:pPr>
            <a:r>
              <a:rPr lang="en-GB" sz="4000" dirty="0"/>
              <a:t>       print('a', end='')</a:t>
            </a:r>
          </a:p>
          <a:p>
            <a:pPr marL="457200" lvl="1" indent="0">
              <a:buNone/>
            </a:pPr>
            <a:r>
              <a:rPr lang="en-GB" sz="4000" dirty="0"/>
              <a:t>    print()</a:t>
            </a:r>
          </a:p>
          <a:p>
            <a:pPr marL="457200" lvl="1" indent="0">
              <a:buNone/>
            </a:pPr>
            <a:r>
              <a:rPr lang="en-GB" sz="2800" dirty="0">
                <a:latin typeface="courier new" panose="02070309020205020404" pitchFamily="49" charset="0"/>
              </a:rPr>
              <a:t> 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D85C-848C-4265-B1DA-83A8622B603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95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719</Words>
  <Application>Microsoft Office PowerPoint</Application>
  <PresentationFormat>Widescreen</PresentationFormat>
  <Paragraphs>239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ＭＳ Ｐゴシック</vt:lpstr>
      <vt:lpstr>Arial</vt:lpstr>
      <vt:lpstr>Calibri</vt:lpstr>
      <vt:lpstr>Calibri Light</vt:lpstr>
      <vt:lpstr>courier new</vt:lpstr>
      <vt:lpstr>courier new</vt:lpstr>
      <vt:lpstr>Minion Pro</vt:lpstr>
      <vt:lpstr>Times New Roman</vt:lpstr>
      <vt:lpstr>Office Theme</vt:lpstr>
      <vt:lpstr>Revision</vt:lpstr>
      <vt:lpstr>1. Arithmetic Operators</vt:lpstr>
      <vt:lpstr>1. Precedence level</vt:lpstr>
      <vt:lpstr>2. Which is wrong with the following condition?</vt:lpstr>
      <vt:lpstr>2. Expressions</vt:lpstr>
      <vt:lpstr> 2. Which solution?</vt:lpstr>
      <vt:lpstr>3. Loops</vt:lpstr>
      <vt:lpstr>3. Loops: What is displayed?</vt:lpstr>
      <vt:lpstr>3. Nested loops: What is the output?</vt:lpstr>
      <vt:lpstr>3. Nested loops: What is the output?</vt:lpstr>
      <vt:lpstr>3. Break  &amp; Continue</vt:lpstr>
      <vt:lpstr>4. Lists: What is the output?</vt:lpstr>
      <vt:lpstr>4. Subscript operations / slices</vt:lpstr>
      <vt:lpstr>4. Slices </vt:lpstr>
      <vt:lpstr>5. Which are Mutable / Immutable?</vt:lpstr>
      <vt:lpstr>6. Lists - Built-In Operations </vt:lpstr>
      <vt:lpstr>6. List comprehension</vt:lpstr>
      <vt:lpstr>7. How to Define a Function</vt:lpstr>
      <vt:lpstr>7. Function with parameter</vt:lpstr>
      <vt:lpstr>7. Function with return: What is output?</vt:lpstr>
      <vt:lpstr>7. Functions: What is output?</vt:lpstr>
      <vt:lpstr>7. Functions: Local variables. What is output?</vt:lpstr>
      <vt:lpstr>7. Functions: What is output?</vt:lpstr>
    </vt:vector>
  </TitlesOfParts>
  <Company>University of Westminster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</dc:title>
  <dc:creator>Wendy Purdy</dc:creator>
  <cp:lastModifiedBy>Wendy Purdy</cp:lastModifiedBy>
  <cp:revision>152</cp:revision>
  <dcterms:created xsi:type="dcterms:W3CDTF">2018-11-19T22:19:18Z</dcterms:created>
  <dcterms:modified xsi:type="dcterms:W3CDTF">2021-09-20T14:32:04Z</dcterms:modified>
</cp:coreProperties>
</file>