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9" r:id="rId3"/>
    <p:sldId id="257" r:id="rId4"/>
    <p:sldId id="297" r:id="rId5"/>
    <p:sldId id="293" r:id="rId6"/>
    <p:sldId id="260" r:id="rId7"/>
    <p:sldId id="301" r:id="rId8"/>
    <p:sldId id="261" r:id="rId9"/>
    <p:sldId id="300" r:id="rId10"/>
    <p:sldId id="302" r:id="rId11"/>
    <p:sldId id="263" r:id="rId12"/>
    <p:sldId id="265" r:id="rId13"/>
    <p:sldId id="291" r:id="rId14"/>
    <p:sldId id="303" r:id="rId15"/>
    <p:sldId id="304" r:id="rId16"/>
    <p:sldId id="309" r:id="rId17"/>
    <p:sldId id="281" r:id="rId18"/>
    <p:sldId id="286" r:id="rId19"/>
    <p:sldId id="292" r:id="rId20"/>
    <p:sldId id="305" r:id="rId21"/>
    <p:sldId id="306" r:id="rId22"/>
    <p:sldId id="307" r:id="rId23"/>
    <p:sldId id="267" r:id="rId24"/>
    <p:sldId id="308" r:id="rId25"/>
    <p:sldId id="27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50C9B-C3A0-4528-9118-69F08EFBFEFF}" type="datetimeFigureOut">
              <a:rPr lang="en-GB" smtClean="0"/>
              <a:t>05/11/2021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2A747-D108-4789-920A-24FCC64D7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3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A747-D108-4789-920A-24FCC64D7B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73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2A747-D108-4789-920A-24FCC64D7B0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0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6D81-0A2C-487A-926D-CECF7D4382F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23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28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C95B5-727A-4954-BF48-C4AAF1AA823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96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95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9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7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6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2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FD20-3769-4F17-921D-BC4265A34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0700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</a:pPr>
            <a:br>
              <a:rPr lang="en-GB" dirty="0"/>
            </a:br>
            <a:r>
              <a:rPr lang="en-GB" spc="105" dirty="0">
                <a:solidFill>
                  <a:schemeClr val="tx1"/>
                </a:solidFill>
              </a:rPr>
              <a:t>Reading and Writing text files with Python</a:t>
            </a:r>
            <a:br>
              <a:rPr lang="en-GB" spc="15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78667"/>
            <a:ext cx="9144000" cy="357788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Text files are very commonly used to store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They are the most </a:t>
            </a:r>
            <a:r>
              <a:rPr lang="en-US" altLang="ja-JP" sz="2800" dirty="0"/>
              <a:t>‘portable’ types of data files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800" dirty="0"/>
              <a:t>Examples of text files include files that are created with a simple text editor, such as Windows Notepad, Notepad++</a:t>
            </a:r>
            <a:endParaRPr lang="en-GB" sz="2800" spc="15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593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1200" b="1" dirty="0"/>
              <a:t>Appending</a:t>
            </a:r>
            <a:r>
              <a:rPr lang="en-GB" sz="11200" dirty="0"/>
              <a:t> - If you do not want to overwrite the content of the file, you can open a file for appending with mode </a:t>
            </a:r>
            <a:r>
              <a:rPr lang="en-GB" sz="11200" b="1" spc="-90" dirty="0">
                <a:latin typeface="Courier New"/>
                <a:cs typeface="Courier New"/>
              </a:rPr>
              <a:t>'</a:t>
            </a:r>
            <a:r>
              <a:rPr lang="en-GB" sz="11200" b="1" dirty="0">
                <a:latin typeface="Liberation Mono" pitchFamily="49"/>
              </a:rPr>
              <a:t>a</a:t>
            </a:r>
            <a:r>
              <a:rPr lang="en-GB" sz="11200" b="1" spc="-90" dirty="0">
                <a:latin typeface="Courier New"/>
                <a:cs typeface="Courier New"/>
              </a:rPr>
              <a:t>’</a:t>
            </a:r>
            <a:r>
              <a:rPr lang="en-GB" sz="11200" b="1" dirty="0"/>
              <a:t>.</a:t>
            </a:r>
          </a:p>
          <a:p>
            <a:endParaRPr lang="en-GB" sz="11200" b="1" spc="10" dirty="0">
              <a:solidFill>
                <a:srgbClr val="2237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f = open('test.txt', 'a')  # append mode</a:t>
            </a:r>
          </a:p>
          <a:p>
            <a:pPr marL="0" indent="0">
              <a:buNone/>
            </a:pP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('third line\n’)</a:t>
            </a:r>
          </a:p>
          <a:p>
            <a:pPr marL="0" indent="0">
              <a:buNone/>
            </a:pP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('fourth line\n’)</a:t>
            </a:r>
          </a:p>
          <a:p>
            <a:pPr marL="0" indent="0">
              <a:buNone/>
            </a:pP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sz="1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GB" i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333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/>
              <a:t>Opening</a:t>
            </a:r>
            <a:r>
              <a:rPr lang="en-GB" spc="45" dirty="0"/>
              <a:t> </a:t>
            </a:r>
            <a:r>
              <a:rPr lang="en-GB" spc="75" dirty="0"/>
              <a:t>and</a:t>
            </a:r>
            <a:r>
              <a:rPr lang="en-GB" spc="45" dirty="0"/>
              <a:t> </a:t>
            </a:r>
            <a:r>
              <a:rPr lang="en-GB" i="1" spc="55" dirty="0">
                <a:latin typeface="Calibri"/>
                <a:cs typeface="Calibri"/>
              </a:rPr>
              <a:t>au</a:t>
            </a:r>
            <a:r>
              <a:rPr lang="en-GB" i="1" spc="20" dirty="0">
                <a:latin typeface="Calibri"/>
                <a:cs typeface="Calibri"/>
              </a:rPr>
              <a:t>t</a:t>
            </a:r>
            <a:r>
              <a:rPr lang="en-GB" i="1" spc="55" dirty="0">
                <a:latin typeface="Calibri"/>
                <a:cs typeface="Calibri"/>
              </a:rPr>
              <a:t>omatic</a:t>
            </a:r>
            <a:r>
              <a:rPr lang="en-GB" i="1" spc="45" dirty="0">
                <a:latin typeface="Calibri"/>
                <a:cs typeface="Calibri"/>
              </a:rPr>
              <a:t> </a:t>
            </a:r>
            <a:r>
              <a:rPr lang="en-GB" spc="85" dirty="0"/>
              <a:t>ﬁ</a:t>
            </a:r>
            <a:r>
              <a:rPr lang="en-GB" spc="20" dirty="0"/>
              <a:t>l</a:t>
            </a:r>
            <a:r>
              <a:rPr lang="en-GB" spc="60" dirty="0"/>
              <a:t>e</a:t>
            </a:r>
            <a:r>
              <a:rPr lang="en-GB" spc="40" dirty="0"/>
              <a:t> </a:t>
            </a:r>
            <a:r>
              <a:rPr lang="en-GB" spc="90" dirty="0"/>
              <a:t>c</a:t>
            </a:r>
            <a:r>
              <a:rPr lang="en-GB" spc="30" dirty="0"/>
              <a:t>l</a:t>
            </a:r>
            <a:r>
              <a:rPr lang="en-GB" spc="65" dirty="0"/>
              <a:t>osing</a:t>
            </a:r>
            <a:r>
              <a:rPr lang="en-GB" spc="40" dirty="0"/>
              <a:t> </a:t>
            </a:r>
            <a:r>
              <a:rPr lang="en-GB" spc="50" dirty="0"/>
              <a:t>th</a:t>
            </a:r>
            <a:r>
              <a:rPr lang="en-GB" spc="25" dirty="0"/>
              <a:t>r</a:t>
            </a:r>
            <a:r>
              <a:rPr lang="en-GB" spc="60" dirty="0"/>
              <a:t>ough</a:t>
            </a:r>
            <a:r>
              <a:rPr lang="en-GB" spc="40" dirty="0"/>
              <a:t> </a:t>
            </a:r>
            <a:r>
              <a:rPr lang="en-GB" spc="45" dirty="0"/>
              <a:t>c</a:t>
            </a:r>
            <a:r>
              <a:rPr lang="en-GB" spc="60" dirty="0"/>
              <a:t>on</a:t>
            </a:r>
            <a:r>
              <a:rPr lang="en-GB" spc="25" dirty="0"/>
              <a:t>t</a:t>
            </a:r>
            <a:r>
              <a:rPr lang="en-GB" spc="45" dirty="0"/>
              <a:t>e</a:t>
            </a:r>
            <a:r>
              <a:rPr lang="en-GB" spc="40" dirty="0"/>
              <a:t>xt </a:t>
            </a:r>
            <a:r>
              <a:rPr lang="en-GB" spc="70" dirty="0"/>
              <a:t>mana</a:t>
            </a:r>
            <a:r>
              <a:rPr lang="en-GB" spc="40" dirty="0"/>
              <a:t>g</a:t>
            </a:r>
            <a:r>
              <a:rPr lang="en-GB" spc="50" dirty="0"/>
              <a:t>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15186" cy="4686687"/>
          </a:xfrm>
        </p:spPr>
        <p:txBody>
          <a:bodyPr>
            <a:normAutofit fontScale="85000" lnSpcReduction="20000"/>
          </a:bodyPr>
          <a:lstStyle/>
          <a:p>
            <a:pPr marL="12700" marR="5080">
              <a:lnSpc>
                <a:spcPct val="118000"/>
              </a:lnSpc>
            </a:pPr>
            <a:r>
              <a:rPr lang="en-GB" spc="35" dirty="0">
                <a:solidFill>
                  <a:srgbClr val="22373A"/>
                </a:solidFill>
                <a:cs typeface="Calibri"/>
              </a:rPr>
              <a:t>Python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vides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i="1" spc="4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i="1" spc="45" dirty="0">
                <a:solidFill>
                  <a:srgbClr val="22373A"/>
                </a:solidFill>
                <a:cs typeface="Calibri"/>
              </a:rPr>
              <a:t>on</a:t>
            </a:r>
            <a:r>
              <a:rPr lang="en-GB" i="1" spc="1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i="1" spc="2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i="1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i="1" spc="50" dirty="0">
                <a:solidFill>
                  <a:srgbClr val="22373A"/>
                </a:solidFill>
                <a:cs typeface="Calibri"/>
              </a:rPr>
              <a:t> manage</a:t>
            </a:r>
            <a:r>
              <a:rPr lang="en-GB" i="1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i="1" spc="75" dirty="0">
                <a:solidFill>
                  <a:srgbClr val="22373A"/>
                </a:solidFill>
                <a:cs typeface="Calibri"/>
              </a:rPr>
              <a:t>s</a:t>
            </a:r>
            <a:r>
              <a:rPr lang="en-GB" i="1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that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use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using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1B2A2C"/>
                </a:solidFill>
                <a:latin typeface="Courier New"/>
                <a:cs typeface="Courier New"/>
              </a:rPr>
              <a:t>with</a:t>
            </a:r>
            <a:r>
              <a:rPr lang="en-GB" spc="-55" dirty="0">
                <a:solidFill>
                  <a:srgbClr val="22373A"/>
                </a:solidFill>
                <a:cs typeface="Calibri"/>
              </a:rPr>
              <a:t>.</a:t>
            </a:r>
            <a:r>
              <a:rPr lang="en-GB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5" dirty="0">
                <a:solidFill>
                  <a:srgbClr val="22373A"/>
                </a:solidFill>
                <a:cs typeface="Calibri"/>
              </a:rPr>
              <a:t> </a:t>
            </a:r>
          </a:p>
          <a:p>
            <a:pPr marL="457200" lvl="1" indent="0">
              <a:lnSpc>
                <a:spcPct val="100000"/>
              </a:lnSpc>
              <a:spcBef>
                <a:spcPts val="975"/>
              </a:spcBef>
              <a:buNone/>
            </a:pPr>
            <a:r>
              <a:rPr lang="en-GB" sz="3000" b="1" spc="-90" dirty="0">
                <a:solidFill>
                  <a:srgbClr val="007F00"/>
                </a:solidFill>
                <a:latin typeface="Courier New"/>
                <a:cs typeface="Courier New"/>
              </a:rPr>
              <a:t>with </a:t>
            </a:r>
            <a:r>
              <a:rPr lang="en-GB" sz="3000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z="3000" spc="-90" dirty="0">
                <a:latin typeface="Courier New"/>
                <a:cs typeface="Courier New"/>
              </a:rPr>
              <a:t>'test.txt</a:t>
            </a:r>
            <a:r>
              <a:rPr lang="en-GB" sz="3000" spc="-95" dirty="0">
                <a:latin typeface="Courier New"/>
                <a:cs typeface="Courier New"/>
              </a:rPr>
              <a:t>'</a:t>
            </a:r>
            <a:r>
              <a:rPr lang="en-GB" sz="3000" spc="-90" dirty="0">
                <a:latin typeface="Courier New"/>
                <a:cs typeface="Courier New"/>
              </a:rPr>
              <a:t>, </a:t>
            </a:r>
            <a:r>
              <a:rPr lang="en-GB" sz="3000" spc="-9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sz="3000" b="1" spc="-90" dirty="0">
                <a:latin typeface="Courier New"/>
                <a:cs typeface="Courier New"/>
              </a:rPr>
              <a:t>r</a:t>
            </a:r>
            <a:r>
              <a:rPr lang="en-GB" sz="3000" spc="-95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  <a:r>
              <a:rPr lang="en-GB" sz="3000" b="1" spc="-90" dirty="0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f:</a:t>
            </a:r>
            <a:endParaRPr lang="en-GB" sz="30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  <a:tabLst>
                <a:tab pos="594360" algn="l"/>
              </a:tabLst>
            </a:pPr>
            <a:r>
              <a:rPr lang="en-GB" sz="3000" spc="-90" dirty="0">
                <a:solidFill>
                  <a:srgbClr val="666666"/>
                </a:solidFill>
                <a:latin typeface="Courier New"/>
                <a:cs typeface="Courier New"/>
              </a:rPr>
              <a:t>   	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data </a:t>
            </a:r>
            <a:r>
              <a:rPr lang="en-GB" sz="3000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z="3000" spc="-95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z="3000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z="3000" spc="-90" dirty="0" err="1">
                <a:solidFill>
                  <a:srgbClr val="22373A"/>
                </a:solidFill>
                <a:latin typeface="Courier New"/>
                <a:cs typeface="Courier New"/>
              </a:rPr>
              <a:t>read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sz="30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endParaRPr lang="en-GB" sz="30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3000" spc="-90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print(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data)</a:t>
            </a: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			#first line</a:t>
            </a: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			#second line </a:t>
            </a: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			#third line</a:t>
            </a: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			#fourth line</a:t>
            </a:r>
          </a:p>
          <a:p>
            <a:pPr marL="12700" marR="283210">
              <a:lnSpc>
                <a:spcPct val="118000"/>
              </a:lnSpc>
              <a:spcBef>
                <a:spcPts val="735"/>
              </a:spcBef>
            </a:pPr>
            <a:r>
              <a:rPr lang="en-GB" spc="20" dirty="0">
                <a:solidFill>
                  <a:srgbClr val="22373A"/>
                </a:solidFill>
                <a:cs typeface="Calibri"/>
              </a:rPr>
              <a:t>If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w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use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on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mana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g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-5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-50" dirty="0">
                <a:solidFill>
                  <a:srgbClr val="22373A"/>
                </a:solidFill>
                <a:cs typeface="Calibri"/>
              </a:rPr>
              <a:t>,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will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6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b="1" spc="2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b="1" spc="50" dirty="0">
                <a:solidFill>
                  <a:srgbClr val="22373A"/>
                </a:solidFill>
                <a:cs typeface="Calibri"/>
              </a:rPr>
              <a:t>ose </a:t>
            </a:r>
            <a:r>
              <a:rPr lang="en-GB" b="1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b="1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b="1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b="1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b="1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b="1" spc="40" dirty="0">
                <a:solidFill>
                  <a:srgbClr val="22373A"/>
                </a:solidFill>
                <a:cs typeface="Calibri"/>
              </a:rPr>
              <a:t>au</a:t>
            </a:r>
            <a:r>
              <a:rPr lang="en-GB" b="1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b="1" spc="40" dirty="0">
                <a:solidFill>
                  <a:srgbClr val="22373A"/>
                </a:solidFill>
                <a:cs typeface="Calibri"/>
              </a:rPr>
              <a:t>omatically</a:t>
            </a:r>
            <a:r>
              <a:rPr lang="en-GB" b="1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(when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ont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ol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ﬂ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ows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le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a</a:t>
            </a:r>
            <a:r>
              <a:rPr lang="en-GB" dirty="0">
                <a:solidFill>
                  <a:srgbClr val="22373A"/>
                </a:solidFill>
                <a:cs typeface="Calibri"/>
              </a:rPr>
              <a:t>v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es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inden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ed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75" dirty="0">
                <a:solidFill>
                  <a:srgbClr val="22373A"/>
                </a:solidFill>
                <a:cs typeface="Calibri"/>
              </a:rPr>
              <a:t>b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oc</a:t>
            </a:r>
            <a:r>
              <a:rPr lang="en-GB" spc="70" dirty="0">
                <a:solidFill>
                  <a:srgbClr val="22373A"/>
                </a:solidFill>
                <a:cs typeface="Calibri"/>
              </a:rPr>
              <a:t>k</a:t>
            </a:r>
            <a:r>
              <a:rPr lang="en-GB" spc="-20" dirty="0">
                <a:solidFill>
                  <a:srgbClr val="22373A"/>
                </a:solidFill>
                <a:cs typeface="Calibri"/>
              </a:rPr>
              <a:t>).</a:t>
            </a:r>
            <a:endParaRPr lang="en-GB" dirty="0">
              <a:cs typeface="Calibri"/>
            </a:endParaRPr>
          </a:p>
          <a:p>
            <a:pPr marL="12700" marR="41275">
              <a:lnSpc>
                <a:spcPct val="118000"/>
              </a:lnSpc>
              <a:spcBef>
                <a:spcPts val="545"/>
              </a:spcBef>
            </a:pPr>
            <a:r>
              <a:rPr lang="en-GB" spc="4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-35" dirty="0">
                <a:solidFill>
                  <a:srgbClr val="22373A"/>
                </a:solidFill>
                <a:cs typeface="Calibri"/>
              </a:rPr>
              <a:t>his method is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ommended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 when confident with using Python with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9511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5" dirty="0"/>
              <a:t>Example of two methods to close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5034018"/>
          </a:xfrm>
        </p:spPr>
        <p:txBody>
          <a:bodyPr>
            <a:normAutofit fontScale="92500"/>
          </a:bodyPr>
          <a:lstStyle/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65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ypical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ode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f</a:t>
            </a:r>
            <a:r>
              <a:rPr lang="en-GB" spc="-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agment:</a:t>
            </a:r>
            <a:endParaRPr lang="en-GB" dirty="0">
              <a:cs typeface="Calibri"/>
            </a:endParaRP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f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</a:t>
            </a:r>
            <a:r>
              <a:rPr lang="en-GB" spc="-95" dirty="0">
                <a:solidFill>
                  <a:srgbClr val="007F00"/>
                </a:solidFill>
                <a:latin typeface="Courier New"/>
                <a:cs typeface="Courier New"/>
              </a:rPr>
              <a:t>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'test.txt', </a:t>
            </a:r>
            <a:r>
              <a:rPr lang="en-GB" spc="-9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0" dirty="0">
                <a:solidFill>
                  <a:schemeClr val="accent6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lines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readlines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 </a:t>
            </a: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spc="-95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  <a:p>
            <a:pPr marL="121285" marR="5080">
              <a:lnSpc>
                <a:spcPct val="118000"/>
              </a:lnSpc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lang="en-GB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is a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list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strings,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ep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esenting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e.</a:t>
            </a:r>
            <a:endParaRPr lang="en-GB" dirty="0">
              <a:cs typeface="Calibri"/>
            </a:endParaRPr>
          </a:p>
          <a:p>
            <a:pPr marL="12700" indent="0">
              <a:lnSpc>
                <a:spcPct val="100000"/>
              </a:lnSpc>
              <a:spcBef>
                <a:spcPts val="235"/>
              </a:spcBef>
              <a:buNone/>
              <a:tabLst>
                <a:tab pos="121920" algn="l"/>
              </a:tabLst>
            </a:pPr>
            <a:r>
              <a:rPr lang="en-GB" spc="-10" dirty="0">
                <a:solidFill>
                  <a:srgbClr val="22373A"/>
                </a:solidFill>
                <a:cs typeface="Calibri"/>
              </a:rPr>
              <a:t>------------------------------------------------------------------------------------------------------</a:t>
            </a:r>
            <a:endParaRPr lang="en-GB" dirty="0">
              <a:cs typeface="Calibri"/>
            </a:endParaRPr>
          </a:p>
          <a:p>
            <a:pPr marL="121285" indent="-108585">
              <a:lnSpc>
                <a:spcPct val="100000"/>
              </a:lnSpc>
              <a:spcBef>
                <a:spcPts val="335"/>
              </a:spcBef>
              <a:tabLst>
                <a:tab pos="121920" algn="l"/>
              </a:tabLst>
            </a:pPr>
            <a:r>
              <a:rPr lang="en-GB" spc="45" dirty="0">
                <a:solidFill>
                  <a:srgbClr val="22373A"/>
                </a:solidFill>
                <a:cs typeface="Calibri"/>
              </a:rPr>
              <a:t> Equiva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ent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xamp</a:t>
            </a:r>
            <a:r>
              <a:rPr lang="en-GB" spc="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using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on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mana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g</a:t>
            </a:r>
            <a:r>
              <a:rPr lang="en-GB" spc="-5" dirty="0">
                <a:solidFill>
                  <a:srgbClr val="22373A"/>
                </a:solidFill>
                <a:cs typeface="Calibri"/>
              </a:rPr>
              <a:t>er:</a:t>
            </a:r>
            <a:endParaRPr lang="en-GB" dirty="0">
              <a:cs typeface="Calibri"/>
            </a:endParaRPr>
          </a:p>
          <a:p>
            <a:pPr marL="339090" marR="907415" indent="0">
              <a:lnSpc>
                <a:spcPct val="118000"/>
              </a:lnSpc>
              <a:buNone/>
            </a:pP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with </a:t>
            </a:r>
            <a:r>
              <a:rPr lang="en-GB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'test.txt', '</a:t>
            </a:r>
            <a:r>
              <a:rPr lang="en-GB" b="1" spc="-90" dirty="0">
                <a:latin typeface="Courier New"/>
                <a:cs typeface="Courier New"/>
              </a:rPr>
              <a:t>r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  <a:r>
              <a:rPr lang="en-GB" b="1" spc="-90" dirty="0">
                <a:solidFill>
                  <a:srgbClr val="007F00"/>
                </a:solidFill>
                <a:latin typeface="Courier New"/>
                <a:cs typeface="Courier New"/>
              </a:rPr>
              <a:t>as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f: </a:t>
            </a:r>
          </a:p>
          <a:p>
            <a:pPr marL="339090" marR="907415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lines </a:t>
            </a:r>
            <a:r>
              <a:rPr lang="en-GB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readlines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626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5" dirty="0"/>
              <a:t>What if the file does not exist?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3689"/>
            <a:ext cx="10755489" cy="5034018"/>
          </a:xfrm>
        </p:spPr>
        <p:txBody>
          <a:bodyPr>
            <a:noAutofit/>
          </a:bodyPr>
          <a:lstStyle/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cs typeface="Calibri"/>
              </a:rPr>
              <a:t> A </a:t>
            </a:r>
            <a:r>
              <a:rPr lang="en-GB" spc="15" dirty="0" err="1">
                <a:cs typeface="Calibri"/>
              </a:rPr>
              <a:t>FileNotFoundError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 results if the file we try to read does not exist:</a:t>
            </a:r>
          </a:p>
          <a:p>
            <a:pPr marL="12700" marR="468630" indent="0">
              <a:lnSpc>
                <a:spcPct val="100000"/>
              </a:lnSpc>
              <a:buNone/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	</a:t>
            </a:r>
            <a:r>
              <a:rPr lang="en-GB" sz="2400" spc="-90" dirty="0">
                <a:latin typeface="Courier New"/>
                <a:cs typeface="Courier New"/>
              </a:rPr>
              <a:t>f = ope</a:t>
            </a:r>
            <a:r>
              <a:rPr lang="en-GB" sz="2400" spc="-95" dirty="0">
                <a:latin typeface="Courier New"/>
                <a:cs typeface="Courier New"/>
              </a:rPr>
              <a:t>n</a:t>
            </a:r>
            <a:r>
              <a:rPr lang="en-GB" sz="2400" spc="-90" dirty="0">
                <a:latin typeface="Courier New"/>
                <a:cs typeface="Courier New"/>
              </a:rPr>
              <a:t>('test.txt', '</a:t>
            </a:r>
            <a:r>
              <a:rPr lang="en-GB" sz="2400" b="1" spc="-90" dirty="0">
                <a:latin typeface="Courier New"/>
                <a:cs typeface="Courier New"/>
              </a:rPr>
              <a:t>r</a:t>
            </a:r>
            <a:r>
              <a:rPr lang="en-GB" sz="2400" spc="-90" dirty="0">
                <a:latin typeface="Courier New"/>
                <a:cs typeface="Courier New"/>
              </a:rPr>
              <a:t>') </a:t>
            </a:r>
          </a:p>
          <a:p>
            <a:pPr marL="454025" marR="1416050" indent="-342900">
              <a:lnSpc>
                <a:spcPct val="100000"/>
              </a:lnSpc>
            </a:pPr>
            <a:r>
              <a:rPr lang="en-GB" spc="55" dirty="0">
                <a:solidFill>
                  <a:srgbClr val="22373A"/>
                </a:solidFill>
                <a:cs typeface="Calibri"/>
              </a:rPr>
              <a:t>Python has a </a:t>
            </a:r>
            <a:r>
              <a:rPr lang="en-GB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(operating system) module that we can import. Returns a Boolean - </a:t>
            </a:r>
            <a:r>
              <a:rPr lang="en-GB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GB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pc="55" dirty="0">
              <a:solidFill>
                <a:srgbClr val="22373A"/>
              </a:solidFill>
              <a:cs typeface="Calibri"/>
            </a:endParaRPr>
          </a:p>
          <a:p>
            <a:pPr marL="111125" marR="1416050" indent="0">
              <a:lnSpc>
                <a:spcPct val="120000"/>
              </a:lnSpc>
              <a:buNone/>
            </a:pPr>
            <a:r>
              <a:rPr lang="en-GB" spc="55" dirty="0">
                <a:solidFill>
                  <a:srgbClr val="22373A"/>
                </a:solidFill>
                <a:cs typeface="Calibri"/>
              </a:rPr>
              <a:t>	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400" b="1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2400" spc="-90" dirty="0">
                <a:latin typeface="Courier New"/>
                <a:cs typeface="Courier New"/>
              </a:rPr>
              <a:t>test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.txt'):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 = open('</a:t>
            </a:r>
            <a:r>
              <a:rPr lang="en-GB" sz="2400" spc="-90" dirty="0">
                <a:latin typeface="Courier New"/>
                <a:cs typeface="Courier New"/>
              </a:rPr>
              <a:t>test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.txt', 'r') 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lines = </a:t>
            </a:r>
            <a:r>
              <a:rPr lang="en-GB" sz="2400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marR="5080" lvl="2" indent="0">
              <a:lnSpc>
                <a:spcPct val="118000"/>
              </a:lnSpc>
              <a:buNone/>
            </a:pP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spc="5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2400" spc="5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2027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5" dirty="0"/>
              <a:t>Accessing parts of the returned list of strings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5034018"/>
          </a:xfrm>
        </p:spPr>
        <p:txBody>
          <a:bodyPr>
            <a:normAutofit/>
          </a:bodyPr>
          <a:lstStyle/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lang="en-GB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is a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list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strings,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ep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esenting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e.</a:t>
            </a:r>
            <a:endParaRPr lang="en-GB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 = open('test.txt', 'r') </a:t>
            </a: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lines = </a:t>
            </a: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f.readlines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 </a:t>
            </a: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 err="1">
                <a:solidFill>
                  <a:srgbClr val="22373A"/>
                </a:solidFill>
                <a:latin typeface="Courier New"/>
                <a:cs typeface="Courier New"/>
              </a:rPr>
              <a:t>f.close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print(lines)</a:t>
            </a:r>
          </a:p>
          <a:p>
            <a:pPr marL="111125" marR="1416050" indent="0">
              <a:lnSpc>
                <a:spcPct val="118000"/>
              </a:lnSpc>
              <a:buNone/>
            </a:pPr>
            <a:endParaRPr lang="en-GB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111125" marR="1416050" indent="0">
              <a:lnSpc>
                <a:spcPct val="118000"/>
              </a:lnSpc>
              <a:buNone/>
            </a:pPr>
            <a:r>
              <a:rPr lang="en-GB" dirty="0">
                <a:latin typeface="Courier New"/>
                <a:cs typeface="Courier New"/>
              </a:rPr>
              <a:t>#['first line\n', 'second line\n', 'third line\n', 'fourth line\n’]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4408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5" dirty="0"/>
              <a:t>Accessing parts of file – method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5034018"/>
          </a:xfrm>
        </p:spPr>
        <p:txBody>
          <a:bodyPr>
            <a:noAutofit/>
          </a:bodyPr>
          <a:lstStyle/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z="2400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lines</a:t>
            </a:r>
            <a:r>
              <a:rPr lang="en-GB" sz="2400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contains a </a:t>
            </a:r>
            <a:r>
              <a:rPr lang="en-GB" sz="2400" spc="45" dirty="0">
                <a:solidFill>
                  <a:srgbClr val="22373A"/>
                </a:solidFill>
                <a:cs typeface="Calibri"/>
              </a:rPr>
              <a:t>list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30" dirty="0">
                <a:solidFill>
                  <a:srgbClr val="22373A"/>
                </a:solidFill>
                <a:cs typeface="Calibri"/>
              </a:rPr>
              <a:t>strings,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2400" spc="40" dirty="0">
                <a:solidFill>
                  <a:srgbClr val="22373A"/>
                </a:solidFill>
                <a:cs typeface="Calibri"/>
              </a:rPr>
              <a:t>ep</a:t>
            </a:r>
            <a:r>
              <a:rPr lang="en-GB" sz="2400" spc="1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2400" spc="40" dirty="0">
                <a:solidFill>
                  <a:srgbClr val="22373A"/>
                </a:solidFill>
                <a:cs typeface="Calibri"/>
              </a:rPr>
              <a:t>esenting</a:t>
            </a:r>
            <a:r>
              <a:rPr lang="en-GB" sz="2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z="2400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z="2400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z="2400" spc="-10" dirty="0">
                <a:solidFill>
                  <a:srgbClr val="22373A"/>
                </a:solidFill>
                <a:cs typeface="Calibri"/>
              </a:rPr>
              <a:t>e.</a:t>
            </a:r>
          </a:p>
          <a:p>
            <a:pPr marL="12700" marR="468630" indent="0">
              <a:lnSpc>
                <a:spcPct val="118000"/>
              </a:lnSpc>
              <a:buNone/>
              <a:tabLst>
                <a:tab pos="121920" algn="l"/>
              </a:tabLst>
            </a:pPr>
            <a:r>
              <a:rPr lang="en-GB" sz="1800" dirty="0">
                <a:latin typeface="Courier New"/>
                <a:cs typeface="Courier New"/>
              </a:rPr>
              <a:t>['first line\n', 'second line\n', 'third line\n', 'fourth line\n’]</a:t>
            </a:r>
            <a:endParaRPr lang="en-GB" sz="24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z="2400" spc="55" dirty="0">
                <a:solidFill>
                  <a:srgbClr val="22373A"/>
                </a:solidFill>
                <a:cs typeface="Calibri"/>
              </a:rPr>
              <a:t>We can split() a string  (each line of the file) into a list where each word is a list item.  Then we can select which list item we want:</a:t>
            </a:r>
            <a:endParaRPr lang="en-GB" sz="24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f = open('test.txt', 'r') 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lines = </a:t>
            </a:r>
            <a:r>
              <a:rPr lang="en-GB" sz="2800" spc="-90" dirty="0" err="1">
                <a:solidFill>
                  <a:srgbClr val="22373A"/>
                </a:solidFill>
                <a:latin typeface="Courier New"/>
                <a:cs typeface="Courier New"/>
              </a:rPr>
              <a:t>f.readlines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() 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 err="1">
                <a:solidFill>
                  <a:srgbClr val="22373A"/>
                </a:solidFill>
                <a:latin typeface="Courier New"/>
                <a:cs typeface="Courier New"/>
              </a:rPr>
              <a:t>f.close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for line in lines: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    words = </a:t>
            </a:r>
            <a:r>
              <a:rPr lang="en-GB" sz="2800" spc="-90" dirty="0" err="1">
                <a:solidFill>
                  <a:srgbClr val="22373A"/>
                </a:solidFill>
                <a:latin typeface="Courier New"/>
                <a:cs typeface="Courier New"/>
              </a:rPr>
              <a:t>line.split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() 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    print(words[0])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6C488-798B-4F97-9396-538F5CB7E23B}"/>
              </a:ext>
            </a:extLst>
          </p:cNvPr>
          <p:cNvSpPr txBox="1"/>
          <p:nvPr/>
        </p:nvSpPr>
        <p:spPr>
          <a:xfrm>
            <a:off x="7904136" y="3642103"/>
            <a:ext cx="3084162" cy="29546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1416050"/>
            <a:endParaRPr lang="en-GB" sz="2400" b="1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R="1416050"/>
            <a:r>
              <a:rPr lang="en-GB" sz="2400" b="1" spc="-90" dirty="0">
                <a:solidFill>
                  <a:srgbClr val="22373A"/>
                </a:solidFill>
                <a:latin typeface="Courier New"/>
                <a:cs typeface="Courier New"/>
              </a:rPr>
              <a:t>Output:</a:t>
            </a:r>
          </a:p>
          <a:p>
            <a:pPr marR="1416050"/>
            <a:endParaRPr lang="en-GB" sz="24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first</a:t>
            </a: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second</a:t>
            </a: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third</a:t>
            </a: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fourth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9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55" dirty="0"/>
              <a:t>Accessing parts of file – method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689"/>
            <a:ext cx="10515600" cy="5034018"/>
          </a:xfrm>
        </p:spPr>
        <p:txBody>
          <a:bodyPr>
            <a:noAutofit/>
          </a:bodyPr>
          <a:lstStyle/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z="2400" spc="55" dirty="0">
                <a:solidFill>
                  <a:srgbClr val="22373A"/>
                </a:solidFill>
                <a:cs typeface="Calibri"/>
              </a:rPr>
              <a:t>Without </a:t>
            </a:r>
            <a:r>
              <a:rPr lang="en-GB" sz="2400" spc="55" dirty="0" err="1">
                <a:solidFill>
                  <a:srgbClr val="22373A"/>
                </a:solidFill>
                <a:cs typeface="Calibri"/>
              </a:rPr>
              <a:t>readlines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() - here we use </a:t>
            </a:r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z="2400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z="2400" spc="65" dirty="0">
                <a:solidFill>
                  <a:srgbClr val="22373A"/>
                </a:solidFill>
                <a:cs typeface="Calibri"/>
              </a:rPr>
              <a:t>as</a:t>
            </a:r>
            <a:r>
              <a:rPr lang="en-GB" sz="2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55" dirty="0">
                <a:solidFill>
                  <a:srgbClr val="22373A"/>
                </a:solidFill>
                <a:cs typeface="Calibri"/>
              </a:rPr>
              <a:t>an </a:t>
            </a:r>
            <a:r>
              <a:rPr lang="en-GB" sz="2400" spc="15" dirty="0" err="1">
                <a:solidFill>
                  <a:srgbClr val="22373A"/>
                </a:solidFill>
                <a:cs typeface="Calibri"/>
              </a:rPr>
              <a:t>it</a:t>
            </a:r>
            <a:r>
              <a:rPr lang="en-GB" sz="2400" spc="35" dirty="0" err="1">
                <a:solidFill>
                  <a:srgbClr val="22373A"/>
                </a:solidFill>
                <a:cs typeface="Calibri"/>
              </a:rPr>
              <a:t>e</a:t>
            </a:r>
            <a:r>
              <a:rPr lang="en-GB" sz="2400" dirty="0" err="1">
                <a:solidFill>
                  <a:srgbClr val="22373A"/>
                </a:solidFill>
                <a:cs typeface="Calibri"/>
              </a:rPr>
              <a:t>r</a:t>
            </a:r>
            <a:r>
              <a:rPr lang="en-GB" sz="2400" spc="70" dirty="0" err="1">
                <a:solidFill>
                  <a:srgbClr val="22373A"/>
                </a:solidFill>
                <a:cs typeface="Calibri"/>
              </a:rPr>
              <a:t>ab</a:t>
            </a:r>
            <a:r>
              <a:rPr lang="en-GB" sz="2400" spc="15" dirty="0" err="1">
                <a:solidFill>
                  <a:srgbClr val="22373A"/>
                </a:solidFill>
                <a:cs typeface="Calibri"/>
              </a:rPr>
              <a:t>l</a:t>
            </a:r>
            <a:r>
              <a:rPr lang="en-GB" sz="2400" spc="35" dirty="0" err="1">
                <a:solidFill>
                  <a:srgbClr val="22373A"/>
                </a:solidFill>
                <a:cs typeface="Calibri"/>
              </a:rPr>
              <a:t>e</a:t>
            </a:r>
            <a:r>
              <a:rPr lang="en-GB" sz="2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2400" spc="20" dirty="0">
                <a:solidFill>
                  <a:srgbClr val="22373A"/>
                </a:solidFill>
                <a:cs typeface="Calibri"/>
              </a:rPr>
              <a:t>object.</a:t>
            </a:r>
            <a:endParaRPr lang="en-GB" sz="2400" spc="55" dirty="0">
              <a:solidFill>
                <a:srgbClr val="22373A"/>
              </a:solidFill>
              <a:cs typeface="Calibri"/>
            </a:endParaRPr>
          </a:p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z="2400" spc="55" dirty="0">
                <a:solidFill>
                  <a:srgbClr val="22373A"/>
                </a:solidFill>
                <a:cs typeface="Calibri"/>
              </a:rPr>
              <a:t>We can split() each line of the file into a list where each word is a list item. </a:t>
            </a:r>
          </a:p>
          <a:p>
            <a:pPr marL="121285" marR="468630" indent="-108585">
              <a:lnSpc>
                <a:spcPct val="118000"/>
              </a:lnSpc>
              <a:tabLst>
                <a:tab pos="121920" algn="l"/>
              </a:tabLst>
            </a:pPr>
            <a:r>
              <a:rPr lang="en-GB" sz="2400" spc="55" dirty="0">
                <a:solidFill>
                  <a:srgbClr val="22373A"/>
                </a:solidFill>
                <a:cs typeface="Calibri"/>
              </a:rPr>
              <a:t> Then we can select which list item we want:</a:t>
            </a:r>
            <a:endParaRPr lang="en-GB" sz="24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f = open('test.txt', 'r') 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for line in f: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    words = </a:t>
            </a:r>
            <a:r>
              <a:rPr lang="en-GB" sz="2800" spc="-90" dirty="0" err="1">
                <a:solidFill>
                  <a:srgbClr val="22373A"/>
                </a:solidFill>
                <a:latin typeface="Courier New"/>
                <a:cs typeface="Courier New"/>
              </a:rPr>
              <a:t>line.split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() 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    print(words[0])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spc="-90" dirty="0" err="1">
                <a:solidFill>
                  <a:srgbClr val="22373A"/>
                </a:solidFill>
                <a:latin typeface="Courier New"/>
                <a:cs typeface="Courier New"/>
              </a:rPr>
              <a:t>f.close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() </a:t>
            </a:r>
          </a:p>
          <a:p>
            <a:pPr marL="914400" marR="14160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6C488-798B-4F97-9396-538F5CB7E23B}"/>
              </a:ext>
            </a:extLst>
          </p:cNvPr>
          <p:cNvSpPr txBox="1"/>
          <p:nvPr/>
        </p:nvSpPr>
        <p:spPr>
          <a:xfrm>
            <a:off x="7904136" y="3642103"/>
            <a:ext cx="3084162" cy="29546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R="1416050"/>
            <a:endParaRPr lang="en-GB" sz="2400" b="1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R="1416050"/>
            <a:r>
              <a:rPr lang="en-GB" sz="2400" b="1" spc="-90" dirty="0">
                <a:solidFill>
                  <a:srgbClr val="22373A"/>
                </a:solidFill>
                <a:latin typeface="Courier New"/>
                <a:cs typeface="Courier New"/>
              </a:rPr>
              <a:t>Output:</a:t>
            </a:r>
          </a:p>
          <a:p>
            <a:pPr marR="1416050"/>
            <a:endParaRPr lang="en-GB" sz="24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first</a:t>
            </a: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second</a:t>
            </a: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third</a:t>
            </a:r>
          </a:p>
          <a:p>
            <a:pPr marR="1416050"/>
            <a:r>
              <a:rPr lang="en-GB" sz="2400" spc="-90" dirty="0">
                <a:solidFill>
                  <a:srgbClr val="22373A"/>
                </a:solidFill>
                <a:latin typeface="Courier New"/>
                <a:cs typeface="Courier New"/>
              </a:rPr>
              <a:t>fourth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23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– shopping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fontAlgn="t"/>
            <a:r>
              <a:rPr lang="en-GB" sz="3400" b="1" dirty="0"/>
              <a:t>Part 1 </a:t>
            </a:r>
            <a:r>
              <a:rPr lang="en-GB" sz="3400" dirty="0"/>
              <a:t>- Use Python to write the following items (item, quantity, price) to a text file </a:t>
            </a:r>
            <a:r>
              <a:rPr lang="en-GB" sz="3400" spc="-90" dirty="0">
                <a:solidFill>
                  <a:srgbClr val="22373A"/>
                </a:solidFill>
                <a:latin typeface="Courier New"/>
                <a:cs typeface="Courier New"/>
              </a:rPr>
              <a:t>shopping.txt(</a:t>
            </a:r>
            <a:r>
              <a:rPr lang="en-GB" sz="3400" dirty="0"/>
              <a:t>three items per line)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Bread  1  1.39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Tomatoes  6  0.26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Milk  3  1.45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sz="3400" dirty="0"/>
              <a:t>	</a:t>
            </a:r>
          </a:p>
          <a:p>
            <a:pPr marL="12700">
              <a:lnSpc>
                <a:spcPct val="100000"/>
              </a:lnSpc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51808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Solution – Part 1 a)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fontAlgn="t"/>
            <a:r>
              <a:rPr lang="en-GB" b="1" dirty="0"/>
              <a:t>Part 1 a)</a:t>
            </a:r>
            <a:r>
              <a:rPr lang="en-GB" dirty="0"/>
              <a:t>- Use Python to write the following items (item, quantity, price) to a text file </a:t>
            </a:r>
            <a:r>
              <a:rPr lang="en-GB" spc="-90" dirty="0">
                <a:solidFill>
                  <a:srgbClr val="22373A"/>
                </a:solidFill>
                <a:cs typeface="Courier New"/>
              </a:rPr>
              <a:t>shopping.txt (</a:t>
            </a:r>
            <a:r>
              <a:rPr lang="en-GB" dirty="0"/>
              <a:t>three items per line)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Bread	1   1.39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Tomatoes 6  0.26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Milk 3  1.45</a:t>
            </a:r>
          </a:p>
          <a:p>
            <a:pPr marL="0" indent="0" fontAlgn="t">
              <a:lnSpc>
                <a:spcPct val="100000"/>
              </a:lnSpc>
              <a:buNone/>
            </a:pPr>
            <a:r>
              <a:rPr lang="en-GB" dirty="0"/>
              <a:t>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3200" dirty="0">
                <a:cs typeface="Calibri"/>
              </a:rPr>
              <a:t>f = open('shopping.txt', '</a:t>
            </a:r>
            <a:r>
              <a:rPr lang="en-GB" sz="3200" b="1" dirty="0">
                <a:cs typeface="Calibri"/>
              </a:rPr>
              <a:t>w</a:t>
            </a:r>
            <a:r>
              <a:rPr lang="en-GB" sz="3200" dirty="0">
                <a:cs typeface="Calibri"/>
              </a:rPr>
              <a:t>')	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3200" dirty="0" err="1">
                <a:cs typeface="Calibri"/>
              </a:rPr>
              <a:t>f.write</a:t>
            </a:r>
            <a:r>
              <a:rPr lang="en-GB" sz="3200" dirty="0">
                <a:cs typeface="Calibri"/>
              </a:rPr>
              <a:t>("Bread 1 1.39\</a:t>
            </a:r>
            <a:r>
              <a:rPr lang="en-GB" sz="3200" dirty="0" err="1">
                <a:cs typeface="Calibri"/>
              </a:rPr>
              <a:t>nTomatoes</a:t>
            </a:r>
            <a:r>
              <a:rPr lang="en-GB" sz="3200" dirty="0">
                <a:cs typeface="Calibri"/>
              </a:rPr>
              <a:t> 6 0.26\</a:t>
            </a:r>
            <a:r>
              <a:rPr lang="en-GB" sz="3200" dirty="0" err="1">
                <a:cs typeface="Calibri"/>
              </a:rPr>
              <a:t>nMilk</a:t>
            </a:r>
            <a:r>
              <a:rPr lang="en-GB" sz="3200" dirty="0">
                <a:cs typeface="Calibri"/>
              </a:rPr>
              <a:t> 3 1.45")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3200" dirty="0" err="1">
                <a:cs typeface="Calibri"/>
              </a:rPr>
              <a:t>f.close</a:t>
            </a:r>
            <a:r>
              <a:rPr lang="en-GB" sz="3200" dirty="0">
                <a:cs typeface="Calibri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232448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– shopping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490132"/>
            <a:ext cx="11017955" cy="5091289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GB" sz="3400" b="1" spc="-125" dirty="0">
                <a:solidFill>
                  <a:srgbClr val="22373A"/>
                </a:solidFill>
                <a:cs typeface="Calibri"/>
              </a:rPr>
              <a:t>Part 2 </a:t>
            </a:r>
            <a:r>
              <a:rPr lang="en-GB" sz="3400" spc="-125" dirty="0">
                <a:solidFill>
                  <a:srgbClr val="22373A"/>
                </a:solidFill>
                <a:cs typeface="Calibri"/>
              </a:rPr>
              <a:t>- W</a:t>
            </a:r>
            <a:r>
              <a:rPr lang="en-GB" sz="3400" spc="20" dirty="0">
                <a:solidFill>
                  <a:srgbClr val="22373A"/>
                </a:solidFill>
                <a:cs typeface="Calibri"/>
              </a:rPr>
              <a:t>ri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a </a:t>
            </a:r>
            <a:r>
              <a:rPr lang="en-GB" sz="3400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z="3400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og</a:t>
            </a:r>
            <a:r>
              <a:rPr lang="en-GB" sz="340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am </a:t>
            </a:r>
            <a:r>
              <a:rPr lang="en-GB" sz="3400" spc="30" dirty="0">
                <a:solidFill>
                  <a:srgbClr val="22373A"/>
                </a:solidFill>
                <a:cs typeface="Calibri"/>
              </a:rPr>
              <a:t>that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 reads and 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z="3400" spc="45" dirty="0">
                <a:solidFill>
                  <a:srgbClr val="22373A"/>
                </a:solidFill>
                <a:cs typeface="Calibri"/>
              </a:rPr>
              <a:t>ompu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es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-10" dirty="0">
                <a:solidFill>
                  <a:srgbClr val="22373A"/>
                </a:solidFill>
                <a:cs typeface="Calibri"/>
              </a:rPr>
              <a:t>the t</a:t>
            </a:r>
            <a:r>
              <a:rPr lang="en-GB" sz="3400" spc="40" dirty="0">
                <a:solidFill>
                  <a:srgbClr val="22373A"/>
                </a:solidFill>
                <a:cs typeface="Calibri"/>
              </a:rPr>
              <a:t>otal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z="3400" spc="40" dirty="0">
                <a:solidFill>
                  <a:srgbClr val="22373A"/>
                </a:solidFill>
                <a:cs typeface="Calibri"/>
              </a:rPr>
              <a:t>ost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35" dirty="0">
                <a:solidFill>
                  <a:srgbClr val="22373A"/>
                </a:solidFill>
                <a:cs typeface="Calibri"/>
              </a:rPr>
              <a:t>per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15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em</a:t>
            </a:r>
            <a:r>
              <a:rPr lang="en-GB" sz="34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400" spc="55" dirty="0">
                <a:solidFill>
                  <a:srgbClr val="22373A"/>
                </a:solidFill>
                <a:cs typeface="Calibri"/>
              </a:rPr>
              <a:t>and </a:t>
            </a:r>
            <a:r>
              <a:rPr lang="en-GB" sz="3400" spc="10" dirty="0">
                <a:solidFill>
                  <a:srgbClr val="22373A"/>
                </a:solidFill>
                <a:cs typeface="Calibri"/>
              </a:rPr>
              <a:t>prints the following</a:t>
            </a:r>
            <a:r>
              <a:rPr lang="en-GB" sz="3400" spc="-70" dirty="0">
                <a:solidFill>
                  <a:srgbClr val="22373A"/>
                </a:solidFill>
                <a:cs typeface="Calibri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endParaRPr lang="en-GB" spc="-125" dirty="0">
              <a:solidFill>
                <a:srgbClr val="22373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pc="-12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Bread = total 1.39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pc="-12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Tomatoes = total 1.56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pc="-12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Milk = total 4.35</a:t>
            </a:r>
          </a:p>
          <a:p>
            <a:pPr marL="0" indent="0" fontAlgn="t">
              <a:lnSpc>
                <a:spcPct val="100000"/>
              </a:lnSpc>
              <a:buNone/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3668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B277-B8C6-4957-B351-B8FFFAFA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files - Three basic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C96D-0802-4AAA-9702-3D767C7B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Opening a file </a:t>
            </a:r>
            <a:r>
              <a:rPr lang="en-GB" dirty="0"/>
              <a:t>tells Python which file are we going to work with and how (read/write and are we using it as a text or as a binary file). If a file doesn't exist, it can be created or an exception may be raised, depending on how are we opening it.</a:t>
            </a:r>
          </a:p>
          <a:p>
            <a:r>
              <a:rPr lang="en-GB" b="1" dirty="0"/>
              <a:t>Reading from or writing to a file </a:t>
            </a:r>
            <a:r>
              <a:rPr lang="en-GB" dirty="0"/>
              <a:t>can be done on an open, existing file. </a:t>
            </a:r>
          </a:p>
          <a:p>
            <a:r>
              <a:rPr lang="en-GB" b="1" dirty="0"/>
              <a:t>Closing a file </a:t>
            </a:r>
            <a:r>
              <a:rPr lang="en-GB" dirty="0"/>
              <a:t>‘tidies up’  and includes flushing the buffer.  Closing is an important part of the process, especially when writing to files. Python can close a file automatically, as we shall see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69C6-BCC6-4B36-BB98-2577BA0A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95B5-727A-4954-BF48-C4AAF1AA823F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53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1" y="155275"/>
            <a:ext cx="11818188" cy="64261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fin = open('shopping.txt', 'r’) </a:t>
            </a: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lines = </a:t>
            </a:r>
            <a:r>
              <a:rPr lang="en-GB" spc="-70" dirty="0" err="1">
                <a:latin typeface="Courier New"/>
                <a:cs typeface="Courier New"/>
              </a:rPr>
              <a:t>fi</a:t>
            </a:r>
            <a:r>
              <a:rPr lang="en-GB" spc="-75" dirty="0" err="1">
                <a:latin typeface="Courier New"/>
                <a:cs typeface="Courier New"/>
              </a:rPr>
              <a:t>n.</a:t>
            </a:r>
            <a:r>
              <a:rPr lang="en-GB" spc="-70" dirty="0" err="1">
                <a:latin typeface="Courier New"/>
                <a:cs typeface="Courier New"/>
              </a:rPr>
              <a:t>readlines</a:t>
            </a:r>
            <a:r>
              <a:rPr lang="en-GB" spc="-7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GB" spc="-70" dirty="0" err="1">
                <a:latin typeface="Courier New"/>
                <a:cs typeface="Courier New"/>
              </a:rPr>
              <a:t>fi</a:t>
            </a:r>
            <a:r>
              <a:rPr lang="en-GB" spc="-75" dirty="0" err="1">
                <a:latin typeface="Courier New"/>
                <a:cs typeface="Courier New"/>
              </a:rPr>
              <a:t>n</a:t>
            </a:r>
            <a:r>
              <a:rPr lang="en-GB" spc="-70" dirty="0" err="1">
                <a:latin typeface="Courier New"/>
                <a:cs typeface="Courier New"/>
              </a:rPr>
              <a:t>.close</a:t>
            </a:r>
            <a:r>
              <a:rPr lang="en-GB" spc="-70" dirty="0">
                <a:latin typeface="Courier New"/>
                <a:cs typeface="Courier New"/>
              </a:rPr>
              <a:t>()</a:t>
            </a:r>
            <a:r>
              <a:rPr lang="en-GB" dirty="0">
                <a:latin typeface="Courier New"/>
                <a:cs typeface="Courier New"/>
              </a:rPr>
              <a:t>	</a:t>
            </a:r>
            <a:r>
              <a:rPr lang="en-GB" spc="-70" dirty="0">
                <a:latin typeface="Courier New"/>
                <a:cs typeface="Courier New"/>
              </a:rPr>
              <a:t># close file</a:t>
            </a:r>
          </a:p>
          <a:p>
            <a:pPr marL="0" indent="0">
              <a:buNone/>
            </a:pPr>
            <a:endParaRPr lang="en-GB" spc="-7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#lines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contains a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list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strings,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list item is one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e:</a:t>
            </a:r>
            <a:endParaRPr lang="en-GB" spc="-7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#['Bread 1 1.39\n', 'Tomatoes 6 0.26\n', 'Milk 3 1.45']</a:t>
            </a:r>
          </a:p>
          <a:p>
            <a:pPr marL="0" indent="0">
              <a:buNone/>
            </a:pPr>
            <a:endParaRPr lang="en-GB" spc="-7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for line in lines:</a:t>
            </a: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    words = </a:t>
            </a:r>
            <a:r>
              <a:rPr lang="en-GB" spc="-70" dirty="0" err="1">
                <a:latin typeface="Courier New"/>
                <a:cs typeface="Courier New"/>
              </a:rPr>
              <a:t>line.split</a:t>
            </a:r>
            <a:r>
              <a:rPr lang="en-GB" spc="-70" dirty="0">
                <a:latin typeface="Courier New"/>
                <a:cs typeface="Courier New"/>
              </a:rPr>
              <a:t>() </a:t>
            </a: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    number = int(words[1]) </a:t>
            </a: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    cost = float(words[2]) </a:t>
            </a:r>
          </a:p>
          <a:p>
            <a:pPr marL="0" indent="0">
              <a:buNone/>
            </a:pPr>
            <a:r>
              <a:rPr lang="en-GB" spc="-70" dirty="0">
                <a:latin typeface="Courier New"/>
                <a:cs typeface="Courier New"/>
              </a:rPr>
              <a:t>    print(</a:t>
            </a:r>
            <a:r>
              <a:rPr lang="en-GB" spc="-70" dirty="0" err="1">
                <a:latin typeface="Courier New"/>
                <a:cs typeface="Courier New"/>
              </a:rPr>
              <a:t>f'Item</a:t>
            </a:r>
            <a:r>
              <a:rPr lang="en-GB" spc="-70" dirty="0">
                <a:latin typeface="Courier New"/>
                <a:cs typeface="Courier New"/>
              </a:rPr>
              <a:t> {words[0]} = total {number * cost}')</a:t>
            </a:r>
          </a:p>
        </p:txBody>
      </p:sp>
    </p:spTree>
    <p:extLst>
      <p:ext uri="{BB962C8B-B14F-4D97-AF65-F5344CB8AC3E}">
        <p14:creationId xmlns:p14="http://schemas.microsoft.com/office/powerpoint/2010/main" val="89027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/>
              <a:t>E</a:t>
            </a:r>
            <a:r>
              <a:rPr lang="en-GB" spc="25" dirty="0"/>
              <a:t>x</a:t>
            </a:r>
            <a:r>
              <a:rPr lang="en-GB" spc="60" dirty="0"/>
              <a:t>e</a:t>
            </a:r>
            <a:r>
              <a:rPr lang="en-GB" spc="25" dirty="0"/>
              <a:t>r</a:t>
            </a:r>
            <a:r>
              <a:rPr lang="en-GB" spc="45" dirty="0"/>
              <a:t>cise – Student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920470"/>
          </a:xfrm>
        </p:spPr>
        <p:txBody>
          <a:bodyPr>
            <a:normAutofit fontScale="85000" lnSpcReduction="20000"/>
          </a:bodyPr>
          <a:lstStyle/>
          <a:p>
            <a:r>
              <a:rPr lang="en-GB" sz="3600" dirty="0"/>
              <a:t>The following file called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students.txt</a:t>
            </a:r>
            <a:r>
              <a:rPr lang="en-GB" sz="3600" dirty="0"/>
              <a:t> contains one line for each student in a class. The student’s name is the first thing on each line, followed by some exam scores. The number of scores might be different for each student.</a:t>
            </a:r>
          </a:p>
          <a:p>
            <a:pPr marL="0" indent="0">
              <a:buNone/>
            </a:pPr>
            <a:endParaRPr lang="en-GB" sz="3600" dirty="0"/>
          </a:p>
          <a:p>
            <a:pPr marL="914400" lvl="2" indent="0">
              <a:buNone/>
            </a:pPr>
            <a:r>
              <a:rPr lang="en-GB" sz="3600" dirty="0"/>
              <a:t>joe 10 15 20 30 40</a:t>
            </a:r>
          </a:p>
          <a:p>
            <a:pPr marL="914400" lvl="2" indent="0">
              <a:buNone/>
            </a:pPr>
            <a:r>
              <a:rPr lang="en-GB" sz="3600" dirty="0"/>
              <a:t>bill 23 16 19 22</a:t>
            </a:r>
          </a:p>
          <a:p>
            <a:pPr marL="914400" lvl="2" indent="0">
              <a:buNone/>
            </a:pPr>
            <a:r>
              <a:rPr lang="en-GB" sz="3600" dirty="0"/>
              <a:t>sue 8 22 17 14 32 17 24 21 2 9 11 17</a:t>
            </a:r>
          </a:p>
          <a:p>
            <a:pPr marL="914400" lvl="2" indent="0">
              <a:buNone/>
            </a:pPr>
            <a:r>
              <a:rPr lang="en-GB" sz="3600" dirty="0"/>
              <a:t>grace 12 28 21 45 26 10</a:t>
            </a:r>
          </a:p>
          <a:p>
            <a:pPr marL="914400" lvl="2" indent="0">
              <a:buNone/>
            </a:pPr>
            <a:r>
              <a:rPr lang="en-GB" sz="3600" dirty="0"/>
              <a:t>john 14 32 25 16 89</a:t>
            </a:r>
          </a:p>
          <a:p>
            <a:pPr marL="914400" lvl="2" indent="0">
              <a:buNone/>
            </a:pPr>
            <a:endParaRPr lang="en-GB" sz="3600" dirty="0"/>
          </a:p>
          <a:p>
            <a:r>
              <a:rPr lang="en-GB" sz="3600" dirty="0"/>
              <a:t>Create that text file.</a:t>
            </a:r>
          </a:p>
          <a:p>
            <a:pPr marL="914400" lvl="2" indent="0">
              <a:buNone/>
            </a:pP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66565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/>
              <a:t>E</a:t>
            </a:r>
            <a:r>
              <a:rPr lang="en-GB" spc="25" dirty="0"/>
              <a:t>x</a:t>
            </a:r>
            <a:r>
              <a:rPr lang="en-GB" spc="60" dirty="0"/>
              <a:t>e</a:t>
            </a:r>
            <a:r>
              <a:rPr lang="en-GB" spc="25" dirty="0"/>
              <a:t>r</a:t>
            </a:r>
            <a:r>
              <a:rPr lang="en-GB" spc="45" dirty="0"/>
              <a:t>cise – Student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6267"/>
            <a:ext cx="10863021" cy="4920470"/>
          </a:xfrm>
        </p:spPr>
        <p:txBody>
          <a:bodyPr>
            <a:normAutofit/>
          </a:bodyPr>
          <a:lstStyle/>
          <a:p>
            <a:r>
              <a:rPr lang="en-GB" sz="3600" dirty="0"/>
              <a:t>Create that text file.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 = open('students.txt', 'w')	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('joe 10 15 20 30 40\n’)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('bill 23 16 19 22\n’)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('sue 8 22 17 14 32 17 24 21 2 9 11 17\n')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('grace 12 28 21 45 26 10\n')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('john 14 32 25 16 89\n')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914400" lvl="2" indent="0">
              <a:buNone/>
            </a:pP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4261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/>
              <a:t>E</a:t>
            </a:r>
            <a:r>
              <a:rPr lang="en-GB" spc="25" dirty="0"/>
              <a:t>x</a:t>
            </a:r>
            <a:r>
              <a:rPr lang="en-GB" spc="60" dirty="0"/>
              <a:t>e</a:t>
            </a:r>
            <a:r>
              <a:rPr lang="en-GB" spc="25" dirty="0"/>
              <a:t>r</a:t>
            </a:r>
            <a:r>
              <a:rPr lang="en-GB" spc="45" dirty="0"/>
              <a:t>cise – Student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92047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sz="3600" dirty="0"/>
          </a:p>
          <a:p>
            <a:r>
              <a:rPr lang="en-GB" sz="3600" dirty="0"/>
              <a:t>Using the text file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students.txt</a:t>
            </a:r>
            <a:r>
              <a:rPr lang="en-GB" sz="3600" dirty="0"/>
              <a:t> write a program that prints out </a:t>
            </a:r>
            <a:r>
              <a:rPr lang="en-GB" sz="3600" b="1" dirty="0"/>
              <a:t>the names of students that have more than six quiz scores</a:t>
            </a:r>
            <a:r>
              <a:rPr lang="en-GB" sz="3600" dirty="0"/>
              <a:t>.</a:t>
            </a:r>
          </a:p>
          <a:p>
            <a:pPr marL="914400" lvl="2" indent="0">
              <a:buNone/>
            </a:pP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796742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60" dirty="0"/>
              <a:t>E</a:t>
            </a:r>
            <a:r>
              <a:rPr lang="en-GB" spc="25" dirty="0"/>
              <a:t>x</a:t>
            </a:r>
            <a:r>
              <a:rPr lang="en-GB" spc="60" dirty="0"/>
              <a:t>e</a:t>
            </a:r>
            <a:r>
              <a:rPr lang="en-GB" spc="25" dirty="0"/>
              <a:t>r</a:t>
            </a:r>
            <a:r>
              <a:rPr lang="en-GB" spc="45" dirty="0"/>
              <a:t>cise – Student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92047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sz="3600" dirty="0"/>
          </a:p>
          <a:p>
            <a:r>
              <a:rPr lang="en-GB" sz="3600" dirty="0"/>
              <a:t>Using the text file 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students.txt</a:t>
            </a:r>
            <a:r>
              <a:rPr lang="en-GB" sz="3600" dirty="0"/>
              <a:t> write a program that prints out </a:t>
            </a:r>
            <a:r>
              <a:rPr lang="en-GB" sz="3600" b="1" dirty="0"/>
              <a:t>the names of students that have more than six quiz scores</a:t>
            </a:r>
            <a:r>
              <a:rPr lang="en-GB" sz="3600" dirty="0"/>
              <a:t>.</a:t>
            </a:r>
          </a:p>
          <a:p>
            <a:pPr marL="914400" lvl="2" indent="0">
              <a:buNone/>
            </a:pPr>
            <a:endParaRPr lang="en-GB" sz="2800" dirty="0"/>
          </a:p>
          <a:p>
            <a:pPr marL="914400" lvl="2" indent="0">
              <a:buNone/>
            </a:pPr>
            <a:endParaRPr lang="en-GB" sz="28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9861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45" dirty="0"/>
              <a:t>Possible Solution – Student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842932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 = open(</a:t>
            </a:r>
            <a:r>
              <a:rPr lang="en-GB" sz="3200" dirty="0"/>
              <a:t>'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students.txt</a:t>
            </a:r>
            <a:r>
              <a:rPr lang="en-GB" sz="3200" dirty="0"/>
              <a:t>'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200" dirty="0"/>
              <a:t>'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3200" dirty="0"/>
              <a:t>'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aline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f:</a:t>
            </a: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 =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aline.split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(items[1:]) &gt; 6:</a:t>
            </a:r>
          </a:p>
          <a:p>
            <a:pPr marL="0" indent="0">
              <a:buNone/>
            </a:pP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print(items[0])</a:t>
            </a:r>
          </a:p>
          <a:p>
            <a:pPr marL="0" indent="0">
              <a:buNone/>
            </a:pPr>
            <a:endParaRPr lang="en-GB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70884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8310" y="1148873"/>
            <a:ext cx="11153423" cy="573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pen() - </a:t>
            </a:r>
            <a:r>
              <a:rPr lang="en-GB" dirty="0"/>
              <a:t>function takes two parameters; </a:t>
            </a:r>
            <a:r>
              <a:rPr lang="en-GB" i="1" dirty="0"/>
              <a:t>filename</a:t>
            </a:r>
            <a:r>
              <a:rPr lang="en-GB" dirty="0"/>
              <a:t>, and </a:t>
            </a:r>
            <a:r>
              <a:rPr lang="en-GB" i="1" dirty="0"/>
              <a:t>mode</a:t>
            </a:r>
            <a:r>
              <a:rPr lang="en-GB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looked at examples using the following modes: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”r” – opens file for reading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800" dirty="0"/>
              <a:t>“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a” -  </a:t>
            </a:r>
            <a:r>
              <a:rPr lang="en-GB" sz="2800" dirty="0"/>
              <a:t>Opens a file for appending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800" dirty="0"/>
              <a:t>“w” -  Opens a file for writing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lose() - When you are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finished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a file, you should close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ead()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GB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Can be used </a:t>
            </a:r>
            <a:r>
              <a:rPr lang="en-GB" altLang="en-US" dirty="0"/>
              <a:t>to  read the </a:t>
            </a:r>
            <a:r>
              <a:rPr lang="en-GB" dirty="0"/>
              <a:t>entire file as a single string.</a:t>
            </a:r>
          </a:p>
          <a:p>
            <a:r>
              <a:rPr lang="en-GB" dirty="0" err="1"/>
              <a:t>readlines</a:t>
            </a:r>
            <a:r>
              <a:rPr lang="en-GB" dirty="0"/>
              <a:t>() -  returns a list of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,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list item 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ep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esenting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e.</a:t>
            </a:r>
            <a:endParaRPr lang="en-GB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rite() -  writes specified text to the file (used with ‘a’ or ‘w’)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The split() method </a:t>
            </a:r>
            <a:r>
              <a:rPr lang="en-GB" b="1" dirty="0"/>
              <a:t>divides a string into a list</a:t>
            </a:r>
            <a:r>
              <a:rPr lang="en-GB" dirty="0"/>
              <a:t>.   Useful here with </a:t>
            </a:r>
            <a:r>
              <a:rPr lang="en-GB" dirty="0" err="1"/>
              <a:t>readlines</a:t>
            </a:r>
            <a:r>
              <a:rPr lang="en-GB" dirty="0"/>
              <a:t>()</a:t>
            </a:r>
            <a:endParaRPr lang="en-GB" dirty="0">
              <a:latin typeface="Times New Roman"/>
              <a:cs typeface="Times New Roman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48500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Python has build in features  to work with files.  For example, to open a file we use open() and commonly provide the filename and a mode:</a:t>
            </a:r>
            <a:endParaRPr lang="en-GB" sz="2800" dirty="0"/>
          </a:p>
          <a:p>
            <a:pPr marL="457200" lvl="1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open(filename, mode)</a:t>
            </a:r>
          </a:p>
          <a:p>
            <a:pPr marL="457200" lvl="1" indent="0">
              <a:buNone/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We use a mode for specific operations to :</a:t>
            </a:r>
            <a:endParaRPr lang="en-GB" dirty="0">
              <a:latin typeface="Times New Roman"/>
              <a:cs typeface="Times New Roman"/>
            </a:endParaRPr>
          </a:p>
          <a:p>
            <a:pPr marL="694690" indent="-514350">
              <a:lnSpc>
                <a:spcPct val="100000"/>
              </a:lnSpc>
              <a:buFont typeface="+mj-lt"/>
              <a:buAutoNum type="arabicPeriod"/>
              <a:tabLst>
                <a:tab pos="290195" algn="l"/>
              </a:tabLst>
            </a:pPr>
            <a:r>
              <a:rPr lang="en-GB" spc="10" dirty="0">
                <a:cs typeface="Calibri"/>
              </a:rPr>
              <a:t>write data to a file</a:t>
            </a:r>
          </a:p>
          <a:p>
            <a:pPr marL="694690" indent="-514350">
              <a:lnSpc>
                <a:spcPct val="100000"/>
              </a:lnSpc>
              <a:buFont typeface="+mj-lt"/>
              <a:buAutoNum type="arabicPeriod"/>
              <a:tabLst>
                <a:tab pos="290195" algn="l"/>
              </a:tabLst>
            </a:pPr>
            <a:r>
              <a:rPr lang="en-GB" spc="50" dirty="0">
                <a:cs typeface="Calibri"/>
              </a:rPr>
              <a:t>read the contents of a file</a:t>
            </a:r>
          </a:p>
          <a:p>
            <a:pPr marL="694690" indent="-514350">
              <a:lnSpc>
                <a:spcPct val="100000"/>
              </a:lnSpc>
              <a:buFont typeface="+mj-lt"/>
              <a:buAutoNum type="arabicPeriod"/>
              <a:tabLst>
                <a:tab pos="290195" algn="l"/>
              </a:tabLst>
            </a:pPr>
            <a:r>
              <a:rPr lang="en-GB" spc="10" dirty="0">
                <a:cs typeface="Calibri"/>
              </a:rPr>
              <a:t>append data to a file</a:t>
            </a:r>
          </a:p>
          <a:p>
            <a:pPr marL="457200" lvl="1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216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221E-C385-47D1-B332-F88E5C99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open(filename, mode) – common modes: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FF088B-8905-4CE3-A937-AC87EC724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436630"/>
              </p:ext>
            </p:extLst>
          </p:nvPr>
        </p:nvGraphicFramePr>
        <p:xfrm>
          <a:off x="1203158" y="1383943"/>
          <a:ext cx="9785684" cy="4286019"/>
        </p:xfrm>
        <a:graphic>
          <a:graphicData uri="http://schemas.openxmlformats.org/drawingml/2006/table">
            <a:tbl>
              <a:tblPr/>
              <a:tblGrid>
                <a:gridCol w="1540042">
                  <a:extLst>
                    <a:ext uri="{9D8B030D-6E8A-4147-A177-3AD203B41FA5}">
                      <a16:colId xmlns:a16="http://schemas.microsoft.com/office/drawing/2014/main" val="3377988816"/>
                    </a:ext>
                  </a:extLst>
                </a:gridCol>
                <a:gridCol w="8245642">
                  <a:extLst>
                    <a:ext uri="{9D8B030D-6E8A-4147-A177-3AD203B41FA5}">
                      <a16:colId xmlns:a16="http://schemas.microsoft.com/office/drawing/2014/main" val="2992218515"/>
                    </a:ext>
                  </a:extLst>
                </a:gridCol>
              </a:tblGrid>
              <a:tr h="498457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Character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>
                          <a:effectLst/>
                        </a:rPr>
                        <a:t>Meaning</a:t>
                      </a:r>
                      <a:endParaRPr lang="en-GB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6813"/>
                  </a:ext>
                </a:extLst>
              </a:tr>
              <a:tr h="42598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'w’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open for writing, if it already exists its content will be deleted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00214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'r’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open for reading (default)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856388"/>
                  </a:ext>
                </a:extLst>
              </a:tr>
              <a:tr h="52218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'a'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open for writing, appending to the 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  <a:effectLst/>
                        </a:rPr>
                        <a:t>end</a:t>
                      </a:r>
                      <a:r>
                        <a:rPr lang="en-GB" sz="2400" dirty="0">
                          <a:effectLst/>
                        </a:rPr>
                        <a:t> of the file if it exists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945321"/>
                  </a:ext>
                </a:extLst>
              </a:tr>
              <a:tr h="522181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‘x’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Will create a file, returns and error if the file exists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35579"/>
                  </a:ext>
                </a:extLst>
              </a:tr>
              <a:tr h="434900">
                <a:tc gridSpan="2"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Additionally we can add: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26515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'b'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binary mode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565096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't'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>
                          <a:effectLst/>
                        </a:rPr>
                        <a:t>text mode (default)</a:t>
                      </a:r>
                      <a:endParaRPr lang="en-GB" sz="24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85640"/>
                  </a:ext>
                </a:extLst>
              </a:tr>
              <a:tr h="434900">
                <a:tc>
                  <a:txBody>
                    <a:bodyPr/>
                    <a:lstStyle/>
                    <a:p>
                      <a:pPr algn="l"/>
                      <a:r>
                        <a:rPr lang="en-GB" sz="2400">
                          <a:effectLst/>
                        </a:rPr>
                        <a:t>'+'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>
                          <a:effectLst/>
                        </a:rPr>
                        <a:t>open for updating (reading and writing)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881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05E8E-3D27-48E3-83C4-357E1D8E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95B5-727A-4954-BF48-C4AAF1AA823F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1EBEB-B289-4430-B833-03D8AB93F9EF}"/>
              </a:ext>
            </a:extLst>
          </p:cNvPr>
          <p:cNvSpPr txBox="1"/>
          <p:nvPr/>
        </p:nvSpPr>
        <p:spPr>
          <a:xfrm>
            <a:off x="1371600" y="5836464"/>
            <a:ext cx="791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https://docs.python.org/3.9/library/functions.html#open</a:t>
            </a:r>
          </a:p>
        </p:txBody>
      </p:sp>
    </p:spTree>
    <p:extLst>
      <p:ext uri="{BB962C8B-B14F-4D97-AF65-F5344CB8AC3E}">
        <p14:creationId xmlns:p14="http://schemas.microsoft.com/office/powerpoint/2010/main" val="43817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C3AE-3016-419B-8837-9EC274D4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pc="10" dirty="0">
                <a:solidFill>
                  <a:srgbClr val="22373A"/>
                </a:solidFill>
                <a:cs typeface="Calibri"/>
              </a:rPr>
              <a:t> open a file for writing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883F-E7E8-4725-ADC7-37B6B818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705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000" spc="10" dirty="0">
                <a:solidFill>
                  <a:srgbClr val="22373A"/>
                </a:solidFill>
                <a:cs typeface="Calibri"/>
              </a:rPr>
              <a:t>#open a file for writing and create it if it doesn’t exist.</a:t>
            </a:r>
            <a:endParaRPr lang="en-GB" sz="3000" dirty="0"/>
          </a:p>
          <a:p>
            <a:pPr marL="0" indent="0">
              <a:buNone/>
            </a:pP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f = </a:t>
            </a:r>
            <a:r>
              <a:rPr lang="en-GB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000" b="1" spc="-90" dirty="0">
                <a:latin typeface="Courier New"/>
                <a:cs typeface="Courier New"/>
              </a:rPr>
              <a:t>'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r>
              <a:rPr lang="en-GB" sz="3000" spc="-90" dirty="0">
                <a:latin typeface="Courier New"/>
                <a:cs typeface="Courier New"/>
              </a:rPr>
              <a:t>'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3000" spc="-90" dirty="0">
                <a:latin typeface="Courier New"/>
                <a:cs typeface="Courier New"/>
              </a:rPr>
              <a:t>'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3000" spc="-90" dirty="0">
                <a:latin typeface="Courier New"/>
                <a:cs typeface="Courier New"/>
              </a:rPr>
              <a:t>'</a:t>
            </a: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 # write mode</a:t>
            </a:r>
          </a:p>
          <a:p>
            <a:pPr marL="0" indent="0">
              <a:buNone/>
            </a:pP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spc="20" dirty="0">
                <a:cs typeface="Calibri"/>
              </a:rPr>
              <a:t>If</a:t>
            </a:r>
            <a:r>
              <a:rPr lang="en-GB" sz="3200" spc="55" dirty="0">
                <a:cs typeface="Calibri"/>
              </a:rPr>
              <a:t> </a:t>
            </a:r>
            <a:r>
              <a:rPr lang="en-GB" sz="3200" spc="30" dirty="0">
                <a:cs typeface="Calibri"/>
              </a:rPr>
              <a:t>the</a:t>
            </a:r>
            <a:r>
              <a:rPr lang="en-GB" sz="3200" spc="55" dirty="0">
                <a:cs typeface="Calibri"/>
              </a:rPr>
              <a:t> </a:t>
            </a:r>
            <a:r>
              <a:rPr lang="en-GB" sz="3200" spc="60" dirty="0">
                <a:cs typeface="Calibri"/>
              </a:rPr>
              <a:t>ﬁ</a:t>
            </a:r>
            <a:r>
              <a:rPr lang="en-GB" sz="3200" spc="15" dirty="0">
                <a:cs typeface="Calibri"/>
              </a:rPr>
              <a:t>l</a:t>
            </a:r>
            <a:r>
              <a:rPr lang="en-GB" sz="3200" spc="35" dirty="0">
                <a:cs typeface="Calibri"/>
              </a:rPr>
              <a:t>e</a:t>
            </a:r>
            <a:r>
              <a:rPr lang="en-GB" sz="3200" spc="50" dirty="0">
                <a:cs typeface="Calibri"/>
              </a:rPr>
              <a:t> </a:t>
            </a:r>
            <a:r>
              <a:rPr lang="en-GB" sz="3200" spc="25" dirty="0">
                <a:cs typeface="Calibri"/>
              </a:rPr>
              <a:t>exists,</a:t>
            </a:r>
            <a:r>
              <a:rPr lang="en-GB" sz="3200" spc="50" dirty="0">
                <a:cs typeface="Calibri"/>
              </a:rPr>
              <a:t> </a:t>
            </a:r>
            <a:r>
              <a:rPr lang="en-GB" sz="3200" spc="20" dirty="0">
                <a:cs typeface="Calibri"/>
              </a:rPr>
              <a:t>it</a:t>
            </a:r>
            <a:r>
              <a:rPr lang="en-GB" sz="3200" spc="55" dirty="0">
                <a:cs typeface="Calibri"/>
              </a:rPr>
              <a:t> </a:t>
            </a:r>
            <a:r>
              <a:rPr lang="en-GB" sz="3200" spc="30" dirty="0">
                <a:cs typeface="Calibri"/>
              </a:rPr>
              <a:t>will</a:t>
            </a:r>
            <a:r>
              <a:rPr lang="en-GB" sz="3200" spc="55" dirty="0">
                <a:cs typeface="Calibri"/>
              </a:rPr>
              <a:t> </a:t>
            </a:r>
            <a:r>
              <a:rPr lang="en-GB" sz="3200" spc="45" dirty="0">
                <a:cs typeface="Calibri"/>
              </a:rPr>
              <a:t>be</a:t>
            </a:r>
            <a:r>
              <a:rPr lang="en-GB" sz="3200" spc="55" dirty="0">
                <a:cs typeface="Calibri"/>
              </a:rPr>
              <a:t> </a:t>
            </a:r>
            <a:r>
              <a:rPr lang="en-GB" sz="3200" b="1" spc="15" dirty="0">
                <a:cs typeface="Calibri"/>
              </a:rPr>
              <a:t>o</a:t>
            </a:r>
            <a:r>
              <a:rPr lang="en-GB" sz="3200" b="1" dirty="0">
                <a:cs typeface="Calibri"/>
              </a:rPr>
              <a:t>v</a:t>
            </a:r>
            <a:r>
              <a:rPr lang="en-GB" sz="3200" b="1" spc="40" dirty="0">
                <a:cs typeface="Calibri"/>
              </a:rPr>
              <a:t>erridden</a:t>
            </a:r>
            <a:r>
              <a:rPr lang="en-GB" sz="3200" b="1" spc="50" dirty="0">
                <a:cs typeface="Calibri"/>
              </a:rPr>
              <a:t> </a:t>
            </a:r>
            <a:r>
              <a:rPr lang="en-GB" sz="3200" b="1" spc="20" dirty="0">
                <a:cs typeface="Calibri"/>
              </a:rPr>
              <a:t>with</a:t>
            </a:r>
            <a:r>
              <a:rPr lang="en-GB" sz="3200" b="1" spc="55" dirty="0">
                <a:cs typeface="Calibri"/>
              </a:rPr>
              <a:t> an </a:t>
            </a:r>
            <a:r>
              <a:rPr lang="en-GB" sz="3200" b="1" spc="30" dirty="0">
                <a:cs typeface="Calibri"/>
              </a:rPr>
              <a:t>empty</a:t>
            </a:r>
            <a:r>
              <a:rPr lang="en-GB" sz="3200" b="1" spc="55" dirty="0">
                <a:cs typeface="Calibri"/>
              </a:rPr>
              <a:t> </a:t>
            </a:r>
            <a:r>
              <a:rPr lang="en-GB" sz="3200" b="1" spc="60" dirty="0">
                <a:cs typeface="Calibri"/>
              </a:rPr>
              <a:t>ﬁ</a:t>
            </a:r>
            <a:r>
              <a:rPr lang="en-GB" sz="3200" b="1" spc="15" dirty="0">
                <a:cs typeface="Calibri"/>
              </a:rPr>
              <a:t>l</a:t>
            </a:r>
            <a:r>
              <a:rPr lang="en-GB" sz="3200" b="1" spc="35" dirty="0">
                <a:cs typeface="Calibri"/>
              </a:rPr>
              <a:t>e</a:t>
            </a:r>
            <a:r>
              <a:rPr lang="en-GB" sz="3200" b="1" spc="15" dirty="0">
                <a:cs typeface="Calibri"/>
              </a:rPr>
              <a:t>!</a:t>
            </a:r>
          </a:p>
          <a:p>
            <a:pPr marL="0" indent="0">
              <a:buNone/>
            </a:pP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1285" marR="5080">
              <a:lnSpc>
                <a:spcPct val="118000"/>
              </a:lnSpc>
              <a:spcBef>
                <a:spcPts val="215"/>
              </a:spcBef>
            </a:pPr>
            <a:r>
              <a:rPr lang="en-GB" sz="3000" spc="35" dirty="0">
                <a:solidFill>
                  <a:srgbClr val="22373A"/>
                </a:solidFill>
                <a:cs typeface="Calibri"/>
              </a:rPr>
              <a:t>By default, Python</a:t>
            </a:r>
            <a:r>
              <a:rPr lang="en-GB" sz="30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000" spc="60" dirty="0">
                <a:solidFill>
                  <a:srgbClr val="22373A"/>
                </a:solidFill>
                <a:cs typeface="Calibri"/>
              </a:rPr>
              <a:t>assumes</a:t>
            </a:r>
            <a:r>
              <a:rPr lang="en-GB" sz="30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000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000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z="3000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z="30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000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z="3000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z="3000" spc="20" dirty="0">
                <a:solidFill>
                  <a:srgbClr val="22373A"/>
                </a:solidFill>
                <a:cs typeface="Calibri"/>
              </a:rPr>
              <a:t>es or </a:t>
            </a:r>
            <a:r>
              <a:rPr lang="en-GB" sz="3000" spc="2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z="3000" spc="35" dirty="0">
                <a:solidFill>
                  <a:srgbClr val="22373A"/>
                </a:solidFill>
                <a:cs typeface="Calibri"/>
              </a:rPr>
              <a:t>xplicitly state a </a:t>
            </a:r>
            <a:r>
              <a:rPr lang="en-GB" sz="3000" b="1" spc="-9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z="3000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z="3000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z="3000" spc="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3000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z="3000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z="3000" spc="35" dirty="0">
                <a:solidFill>
                  <a:srgbClr val="22373A"/>
                </a:solidFill>
                <a:cs typeface="Calibri"/>
              </a:rPr>
              <a:t>e:</a:t>
            </a:r>
            <a:endParaRPr lang="en-GB" sz="3000" dirty="0">
              <a:cs typeface="Calibri"/>
            </a:endParaRPr>
          </a:p>
          <a:p>
            <a:pPr marL="0" marR="5080" indent="0">
              <a:lnSpc>
                <a:spcPct val="118000"/>
              </a:lnSpc>
              <a:spcBef>
                <a:spcPts val="215"/>
              </a:spcBef>
              <a:buNone/>
            </a:pP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	f </a:t>
            </a:r>
            <a:r>
              <a:rPr lang="en-GB" sz="3000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z="3000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z="3000" spc="-90" dirty="0">
                <a:latin typeface="Courier New"/>
                <a:cs typeface="Courier New"/>
              </a:rPr>
              <a:t>'test.txt', '</a:t>
            </a:r>
            <a:r>
              <a:rPr lang="en-GB" sz="3000" b="1" spc="-90" dirty="0" err="1">
                <a:latin typeface="Courier New"/>
                <a:cs typeface="Courier New"/>
              </a:rPr>
              <a:t>wt</a:t>
            </a:r>
            <a:r>
              <a:rPr lang="en-GB" sz="3000" spc="-90" dirty="0">
                <a:latin typeface="Courier New"/>
                <a:cs typeface="Courier New"/>
              </a:rPr>
              <a:t>’</a:t>
            </a:r>
            <a:r>
              <a:rPr lang="en-GB" sz="3000" spc="-90" dirty="0">
                <a:solidFill>
                  <a:srgbClr val="22373A"/>
                </a:solidFill>
                <a:latin typeface="Courier New"/>
                <a:cs typeface="Courier New"/>
              </a:rPr>
              <a:t>) </a:t>
            </a:r>
          </a:p>
          <a:p>
            <a:pPr marL="0" marR="5080" indent="0">
              <a:lnSpc>
                <a:spcPct val="118000"/>
              </a:lnSpc>
              <a:spcBef>
                <a:spcPts val="215"/>
              </a:spcBef>
              <a:buNone/>
            </a:pPr>
            <a:endParaRPr lang="en-GB" sz="3000" dirty="0">
              <a:cs typeface="Calibri"/>
            </a:endParaRPr>
          </a:p>
          <a:p>
            <a:pPr marL="0" marR="5080" indent="0">
              <a:lnSpc>
                <a:spcPct val="118000"/>
              </a:lnSpc>
              <a:spcBef>
                <a:spcPts val="215"/>
              </a:spcBef>
              <a:buNone/>
            </a:pPr>
            <a:endParaRPr lang="en-GB" sz="3000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18000"/>
              </a:lnSpc>
              <a:spcBef>
                <a:spcPts val="215"/>
              </a:spcBef>
              <a:buNone/>
            </a:pPr>
            <a:endParaRPr lang="en-GB" spc="-90" dirty="0">
              <a:solidFill>
                <a:srgbClr val="22373A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30080-BC83-4080-A975-CE5C7FB5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95B5-727A-4954-BF48-C4AAF1AA823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84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</a:rPr>
              <a:t>Writing to files: A three phase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890956" cy="5000978"/>
          </a:xfrm>
        </p:spPr>
        <p:txBody>
          <a:bodyPr>
            <a:normAutofit fontScale="92500" lnSpcReduction="20000"/>
          </a:bodyPr>
          <a:lstStyle/>
          <a:p>
            <a:pPr marL="12700" indent="0">
              <a:lnSpc>
                <a:spcPct val="100000"/>
              </a:lnSpc>
              <a:buNone/>
              <a:tabLst>
                <a:tab pos="121920" algn="l"/>
              </a:tabLst>
            </a:pPr>
            <a:r>
              <a:rPr lang="en-GB" spc="-90" dirty="0">
                <a:latin typeface="Courier New"/>
                <a:cs typeface="Courier New"/>
              </a:rPr>
              <a:t>		f = open('test.txt</a:t>
            </a:r>
            <a:r>
              <a:rPr lang="en-GB" spc="-95" dirty="0">
                <a:latin typeface="Courier New"/>
                <a:cs typeface="Courier New"/>
              </a:rPr>
              <a:t>'</a:t>
            </a:r>
            <a:r>
              <a:rPr lang="en-GB" spc="-90" dirty="0">
                <a:latin typeface="Courier New"/>
                <a:cs typeface="Courier New"/>
              </a:rPr>
              <a:t>, '</a:t>
            </a:r>
            <a:r>
              <a:rPr lang="en-GB" b="1" spc="-90" dirty="0">
                <a:latin typeface="Courier New"/>
                <a:cs typeface="Courier New"/>
              </a:rPr>
              <a:t>w</a:t>
            </a:r>
            <a:r>
              <a:rPr lang="en-GB" spc="-95" dirty="0">
                <a:latin typeface="Courier New"/>
                <a:cs typeface="Courier New"/>
              </a:rPr>
              <a:t>’</a:t>
            </a:r>
            <a:r>
              <a:rPr lang="en-GB" spc="-90" dirty="0">
                <a:latin typeface="Courier New"/>
                <a:cs typeface="Courier New"/>
              </a:rPr>
              <a:t>)</a:t>
            </a:r>
            <a:endParaRPr lang="en-GB" dirty="0">
              <a:latin typeface="Courier New"/>
              <a:cs typeface="Courier New"/>
            </a:endParaRPr>
          </a:p>
          <a:p>
            <a:pPr marL="121285" marR="191770" indent="-108585">
              <a:lnSpc>
                <a:spcPct val="118000"/>
              </a:lnSpc>
              <a:spcBef>
                <a:spcPts val="330"/>
              </a:spcBef>
              <a:tabLst>
                <a:tab pos="121920" algn="l"/>
              </a:tabLst>
            </a:pPr>
            <a:r>
              <a:rPr lang="en-GB" spc="30" dirty="0">
                <a:cs typeface="Calibri"/>
              </a:rPr>
              <a:t> If the file is open, we can use the </a:t>
            </a:r>
            <a:r>
              <a:rPr lang="en-GB" spc="60" dirty="0">
                <a:cs typeface="Calibri"/>
              </a:rPr>
              <a:t>ﬁ</a:t>
            </a:r>
            <a:r>
              <a:rPr lang="en-GB" spc="15" dirty="0">
                <a:cs typeface="Calibri"/>
              </a:rPr>
              <a:t>l</a:t>
            </a:r>
            <a:r>
              <a:rPr lang="en-GB" spc="35" dirty="0">
                <a:cs typeface="Calibri"/>
              </a:rPr>
              <a:t>e</a:t>
            </a:r>
            <a:r>
              <a:rPr lang="en-GB" spc="50" dirty="0">
                <a:cs typeface="Calibri"/>
              </a:rPr>
              <a:t> </a:t>
            </a:r>
            <a:r>
              <a:rPr lang="en-GB" spc="35" dirty="0">
                <a:cs typeface="Calibri"/>
              </a:rPr>
              <a:t>object</a:t>
            </a:r>
            <a:r>
              <a:rPr lang="en-GB" spc="60" dirty="0">
                <a:cs typeface="Calibri"/>
              </a:rPr>
              <a:t> </a:t>
            </a:r>
            <a:r>
              <a:rPr lang="en-GB" spc="40" dirty="0">
                <a:cs typeface="Calibri"/>
              </a:rPr>
              <a:t>method</a:t>
            </a:r>
            <a:r>
              <a:rPr lang="en-GB" spc="55" dirty="0">
                <a:cs typeface="Calibri"/>
              </a:rPr>
              <a:t> </a:t>
            </a:r>
            <a:r>
              <a:rPr lang="en-GB" spc="-90" dirty="0">
                <a:latin typeface="Courier New"/>
                <a:cs typeface="Courier New"/>
              </a:rPr>
              <a:t>write()</a:t>
            </a:r>
            <a:r>
              <a:rPr lang="en-GB" spc="35" dirty="0">
                <a:latin typeface="Courier New"/>
                <a:cs typeface="Calibri"/>
              </a:rPr>
              <a:t>.  </a:t>
            </a:r>
            <a:r>
              <a:rPr lang="en-GB" spc="35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GB" spc="35" dirty="0">
                <a:latin typeface="Courier New"/>
                <a:cs typeface="Calibri"/>
              </a:rPr>
              <a:t>write() </a:t>
            </a:r>
            <a:r>
              <a:rPr lang="en-GB" spc="35" dirty="0">
                <a:cs typeface="Calibri"/>
              </a:rPr>
              <a:t>does not add a new line so we we add these were required.</a:t>
            </a:r>
            <a:endParaRPr lang="en-GB" spc="25" dirty="0">
              <a:cs typeface="Calibri"/>
            </a:endParaRPr>
          </a:p>
          <a:p>
            <a:pPr marL="12700" marR="191770" indent="0">
              <a:lnSpc>
                <a:spcPct val="118000"/>
              </a:lnSpc>
              <a:spcBef>
                <a:spcPts val="330"/>
              </a:spcBef>
              <a:buNone/>
              <a:tabLst>
                <a:tab pos="121920" algn="l"/>
              </a:tabLst>
            </a:pPr>
            <a:r>
              <a:rPr lang="en-GB" spc="-95" dirty="0">
                <a:latin typeface="Courier New"/>
                <a:cs typeface="Courier New"/>
              </a:rPr>
              <a:t>		</a:t>
            </a:r>
            <a:r>
              <a:rPr lang="en-GB" spc="-95" dirty="0" err="1">
                <a:latin typeface="Courier New"/>
                <a:cs typeface="Courier New"/>
              </a:rPr>
              <a:t>f</a:t>
            </a:r>
            <a:r>
              <a:rPr lang="en-GB" spc="-90" dirty="0" err="1">
                <a:latin typeface="Courier New"/>
                <a:cs typeface="Courier New"/>
              </a:rPr>
              <a:t>.write</a:t>
            </a:r>
            <a:r>
              <a:rPr lang="en-GB" spc="-95" dirty="0"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"first line\n")</a:t>
            </a:r>
          </a:p>
          <a:p>
            <a:pPr marL="12700" marR="191770" indent="0">
              <a:lnSpc>
                <a:spcPct val="118000"/>
              </a:lnSpc>
              <a:spcBef>
                <a:spcPts val="330"/>
              </a:spcBef>
              <a:buNone/>
              <a:tabLst>
                <a:tab pos="121920" algn="l"/>
              </a:tabLst>
            </a:pPr>
            <a:r>
              <a:rPr lang="en-GB" spc="-95" dirty="0">
                <a:latin typeface="Courier New"/>
                <a:cs typeface="Courier New"/>
              </a:rPr>
              <a:t>		</a:t>
            </a:r>
            <a:r>
              <a:rPr lang="en-GB" spc="-95" dirty="0" err="1">
                <a:latin typeface="Courier New"/>
                <a:cs typeface="Courier New"/>
              </a:rPr>
              <a:t>f</a:t>
            </a:r>
            <a:r>
              <a:rPr lang="en-GB" spc="-90" dirty="0" err="1">
                <a:latin typeface="Courier New"/>
                <a:cs typeface="Courier New"/>
              </a:rPr>
              <a:t>.write</a:t>
            </a:r>
            <a:r>
              <a:rPr lang="en-GB" spc="-95" dirty="0">
                <a:latin typeface="Courier New"/>
                <a:cs typeface="Courier New"/>
              </a:rPr>
              <a:t>(</a:t>
            </a:r>
            <a:r>
              <a:rPr lang="en-GB" spc="-90" dirty="0">
                <a:latin typeface="Courier New"/>
                <a:cs typeface="Courier New"/>
              </a:rPr>
              <a:t>"</a:t>
            </a:r>
            <a:r>
              <a:rPr lang="en-GB" spc="-95" dirty="0">
                <a:latin typeface="Courier New"/>
                <a:cs typeface="Courier New"/>
              </a:rPr>
              <a:t>s</a:t>
            </a:r>
            <a:r>
              <a:rPr lang="en-GB" spc="-90" dirty="0">
                <a:latin typeface="Courier New"/>
                <a:cs typeface="Courier New"/>
              </a:rPr>
              <a:t>econd line\n")</a:t>
            </a:r>
            <a:endParaRPr lang="en-GB" dirty="0">
              <a:cs typeface="Calibri"/>
            </a:endParaRPr>
          </a:p>
          <a:p>
            <a:pPr marL="12700" marR="191770" indent="0">
              <a:lnSpc>
                <a:spcPct val="118000"/>
              </a:lnSpc>
              <a:spcBef>
                <a:spcPts val="330"/>
              </a:spcBef>
              <a:buNone/>
              <a:tabLst>
                <a:tab pos="121920" algn="l"/>
              </a:tabLst>
            </a:pPr>
            <a:endParaRPr lang="en-GB" dirty="0">
              <a:cs typeface="Calibri"/>
            </a:endParaRPr>
          </a:p>
          <a:p>
            <a:pPr marL="121285" indent="-108585">
              <a:lnSpc>
                <a:spcPct val="100000"/>
              </a:lnSpc>
              <a:spcBef>
                <a:spcPts val="565"/>
              </a:spcBef>
              <a:tabLst>
                <a:tab pos="121920" algn="l"/>
              </a:tabLst>
            </a:pPr>
            <a:r>
              <a:rPr lang="en-GB" spc="10" dirty="0">
                <a:cs typeface="Calibri"/>
              </a:rPr>
              <a:t>C</a:t>
            </a:r>
            <a:r>
              <a:rPr lang="en-GB" spc="25" dirty="0">
                <a:cs typeface="Calibri"/>
              </a:rPr>
              <a:t>l</a:t>
            </a:r>
            <a:r>
              <a:rPr lang="en-GB" spc="50" dirty="0">
                <a:cs typeface="Calibri"/>
              </a:rPr>
              <a:t>ose the </a:t>
            </a:r>
            <a:r>
              <a:rPr lang="en-GB" spc="60" dirty="0">
                <a:cs typeface="Calibri"/>
              </a:rPr>
              <a:t>ﬁ</a:t>
            </a:r>
            <a:r>
              <a:rPr lang="en-GB" spc="15" dirty="0">
                <a:cs typeface="Calibri"/>
              </a:rPr>
              <a:t>l</a:t>
            </a:r>
            <a:r>
              <a:rPr lang="en-GB" spc="35" dirty="0">
                <a:cs typeface="Calibri"/>
              </a:rPr>
              <a:t>e</a:t>
            </a:r>
            <a:r>
              <a:rPr lang="en-GB" spc="50" dirty="0">
                <a:cs typeface="Calibri"/>
              </a:rPr>
              <a:t> </a:t>
            </a:r>
            <a:r>
              <a:rPr lang="en-GB" spc="30" dirty="0">
                <a:cs typeface="Calibri"/>
              </a:rPr>
              <a:t>at</a:t>
            </a:r>
            <a:r>
              <a:rPr lang="en-GB" spc="55" dirty="0">
                <a:cs typeface="Calibri"/>
              </a:rPr>
              <a:t> </a:t>
            </a:r>
            <a:r>
              <a:rPr lang="en-GB" spc="30" dirty="0">
                <a:cs typeface="Calibri"/>
              </a:rPr>
              <a:t>the</a:t>
            </a:r>
            <a:r>
              <a:rPr lang="en-GB" spc="55" dirty="0">
                <a:cs typeface="Calibri"/>
              </a:rPr>
              <a:t> </a:t>
            </a:r>
            <a:r>
              <a:rPr lang="en-GB" spc="50" dirty="0">
                <a:cs typeface="Calibri"/>
              </a:rPr>
              <a:t>end</a:t>
            </a:r>
            <a:r>
              <a:rPr lang="en-GB" spc="55" dirty="0">
                <a:cs typeface="Calibri"/>
              </a:rPr>
              <a:t> </a:t>
            </a:r>
            <a:r>
              <a:rPr lang="en-GB" spc="25" dirty="0">
                <a:cs typeface="Calibri"/>
              </a:rPr>
              <a:t>of</a:t>
            </a:r>
            <a:r>
              <a:rPr lang="en-GB" spc="55" dirty="0">
                <a:cs typeface="Calibri"/>
              </a:rPr>
              <a:t> </a:t>
            </a:r>
            <a:r>
              <a:rPr lang="en-GB" spc="25" dirty="0">
                <a:cs typeface="Calibri"/>
              </a:rPr>
              <a:t>writing</a:t>
            </a:r>
            <a:r>
              <a:rPr lang="en-GB" spc="55" dirty="0">
                <a:cs typeface="Calibri"/>
              </a:rPr>
              <a:t> </a:t>
            </a:r>
            <a:r>
              <a:rPr lang="en-GB" spc="45" dirty="0">
                <a:cs typeface="Calibri"/>
              </a:rPr>
              <a:t>p</a:t>
            </a:r>
            <a:r>
              <a:rPr lang="en-GB" spc="20" dirty="0">
                <a:cs typeface="Calibri"/>
              </a:rPr>
              <a:t>r</a:t>
            </a:r>
            <a:r>
              <a:rPr lang="en-GB" spc="45" dirty="0">
                <a:cs typeface="Calibri"/>
              </a:rPr>
              <a:t>o</a:t>
            </a:r>
            <a:r>
              <a:rPr lang="en-GB" spc="20" dirty="0">
                <a:cs typeface="Calibri"/>
              </a:rPr>
              <a:t>c</a:t>
            </a:r>
            <a:r>
              <a:rPr lang="en-GB" spc="60" dirty="0">
                <a:cs typeface="Calibri"/>
              </a:rPr>
              <a:t>ess</a:t>
            </a:r>
            <a:r>
              <a:rPr lang="en-GB" spc="50" dirty="0">
                <a:cs typeface="Calibri"/>
              </a:rPr>
              <a:t> using </a:t>
            </a:r>
            <a:r>
              <a:rPr lang="en-GB" spc="5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en-GB" spc="40" dirty="0">
                <a:cs typeface="Calibri"/>
              </a:rPr>
              <a:t> method</a:t>
            </a:r>
            <a:r>
              <a:rPr lang="en-GB" spc="55" dirty="0">
                <a:cs typeface="Calibri"/>
              </a:rPr>
              <a:t> 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pc="-90" dirty="0">
                <a:latin typeface="Courier New"/>
                <a:cs typeface="Courier New"/>
              </a:rPr>
              <a:t>	</a:t>
            </a:r>
            <a:r>
              <a:rPr lang="en-GB" spc="-90" dirty="0" err="1">
                <a:latin typeface="Courier New"/>
                <a:cs typeface="Courier New"/>
              </a:rPr>
              <a:t>f.close</a:t>
            </a:r>
            <a:r>
              <a:rPr lang="en-GB" spc="-90" dirty="0">
                <a:latin typeface="Courier New"/>
                <a:cs typeface="Courier New"/>
              </a:rPr>
              <a:t>()</a:t>
            </a:r>
            <a:endParaRPr lang="en-GB" spc="-55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235"/>
              </a:spcBef>
              <a:buNone/>
            </a:pPr>
            <a:endParaRPr lang="en-GB" spc="-55" dirty="0">
              <a:solidFill>
                <a:srgbClr val="22373A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r>
              <a:rPr lang="en-GB" spc="-90" dirty="0">
                <a:solidFill>
                  <a:srgbClr val="22373A"/>
                </a:solidFill>
                <a:cs typeface="Courier New"/>
              </a:rPr>
              <a:t>Va</a:t>
            </a:r>
            <a:r>
              <a:rPr lang="en-GB" dirty="0"/>
              <a:t>riable </a:t>
            </a:r>
            <a:r>
              <a:rPr lang="en-GB" b="1" dirty="0"/>
              <a:t>f</a:t>
            </a:r>
            <a:r>
              <a:rPr lang="en-GB" dirty="0"/>
              <a:t> is called a file object and it contains everything that Python needs to work with the file. Except when opening the file,  do we refer to the file by its name! </a:t>
            </a: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lang="en-GB" dirty="0"/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lang="en-GB" dirty="0"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235"/>
              </a:spcBef>
              <a:buNone/>
            </a:pP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2235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sz="1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200" b="1" dirty="0"/>
              <a:t>Reading</a:t>
            </a:r>
            <a:r>
              <a:rPr lang="en-GB" sz="11200" dirty="0"/>
              <a:t> - to read we use the mode </a:t>
            </a:r>
            <a:r>
              <a:rPr lang="en-GB" sz="11200" b="1" spc="-90" dirty="0">
                <a:latin typeface="Courier New"/>
                <a:cs typeface="Courier New"/>
              </a:rPr>
              <a:t>'</a:t>
            </a:r>
            <a:r>
              <a:rPr lang="en-GB" sz="11200" b="1" dirty="0"/>
              <a:t>r</a:t>
            </a:r>
            <a:r>
              <a:rPr lang="en-GB" sz="11200" b="1" spc="-90" dirty="0">
                <a:latin typeface="Courier New"/>
                <a:cs typeface="Courier New"/>
              </a:rPr>
              <a:t>'</a:t>
            </a:r>
            <a:r>
              <a:rPr lang="en-GB" sz="11200" b="1" dirty="0"/>
              <a:t>:</a:t>
            </a:r>
            <a:endParaRPr lang="en-GB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2485390" algn="l"/>
              </a:tabLst>
            </a:pPr>
            <a:r>
              <a:rPr lang="en-GB" sz="11200" spc="-90" dirty="0">
                <a:latin typeface="Courier New"/>
                <a:cs typeface="Courier New"/>
              </a:rPr>
              <a:t>     f = open('test.txt</a:t>
            </a:r>
            <a:r>
              <a:rPr lang="en-GB" sz="11200" spc="-95" dirty="0">
                <a:latin typeface="Courier New"/>
                <a:cs typeface="Courier New"/>
              </a:rPr>
              <a:t>'</a:t>
            </a:r>
            <a:r>
              <a:rPr lang="en-GB" sz="11200" spc="-90" dirty="0">
                <a:latin typeface="Courier New"/>
                <a:cs typeface="Courier New"/>
              </a:rPr>
              <a:t>, '</a:t>
            </a:r>
            <a:r>
              <a:rPr lang="en-GB" sz="11200" b="1" spc="-90" dirty="0">
                <a:latin typeface="Courier New"/>
                <a:cs typeface="Courier New"/>
              </a:rPr>
              <a:t>r</a:t>
            </a:r>
            <a:r>
              <a:rPr lang="en-GB" sz="11200" spc="-95" dirty="0">
                <a:latin typeface="Courier New"/>
                <a:cs typeface="Courier New"/>
              </a:rPr>
              <a:t>'</a:t>
            </a:r>
            <a:r>
              <a:rPr lang="en-GB" sz="11200" spc="-90" dirty="0">
                <a:latin typeface="Courier New"/>
                <a:cs typeface="Courier New"/>
              </a:rPr>
              <a:t>)</a:t>
            </a:r>
            <a:r>
              <a:rPr lang="en-GB" sz="11200" dirty="0">
                <a:latin typeface="Courier New"/>
                <a:cs typeface="Courier New"/>
              </a:rPr>
              <a:t>	</a:t>
            </a:r>
            <a:r>
              <a:rPr lang="en-GB" sz="11200" i="1" spc="-90" dirty="0">
                <a:latin typeface="Courier New"/>
                <a:cs typeface="Courier New"/>
              </a:rPr>
              <a:t># Read</a:t>
            </a:r>
            <a:endParaRPr lang="en-GB" sz="11200" dirty="0">
              <a:latin typeface="Courier New"/>
              <a:cs typeface="Courier New"/>
            </a:endParaRPr>
          </a:p>
          <a:p>
            <a:pPr marR="5080">
              <a:lnSpc>
                <a:spcPct val="118000"/>
              </a:lnSpc>
              <a:spcBef>
                <a:spcPts val="215"/>
              </a:spcBef>
            </a:pPr>
            <a:endParaRPr lang="en-GB" sz="11200" spc="35" dirty="0">
              <a:cs typeface="Calibri"/>
            </a:endParaRPr>
          </a:p>
          <a:p>
            <a:pPr marR="5080">
              <a:lnSpc>
                <a:spcPct val="118000"/>
              </a:lnSpc>
              <a:spcBef>
                <a:spcPts val="215"/>
              </a:spcBef>
            </a:pPr>
            <a:r>
              <a:rPr lang="en-GB" sz="11200" spc="35" dirty="0">
                <a:cs typeface="Calibri"/>
              </a:rPr>
              <a:t>By default, if the  mode is omitted the file is opened in ‘r’ mode (opened for reading).</a:t>
            </a:r>
          </a:p>
          <a:p>
            <a:pPr marL="0" marR="5080" indent="0">
              <a:lnSpc>
                <a:spcPct val="118000"/>
              </a:lnSpc>
              <a:spcBef>
                <a:spcPts val="215"/>
              </a:spcBef>
              <a:buNone/>
            </a:pPr>
            <a:r>
              <a:rPr lang="en-GB" sz="11200" spc="-90" dirty="0">
                <a:latin typeface="Courier New"/>
                <a:cs typeface="Courier New"/>
              </a:rPr>
              <a:t>	f = open('test.txt')		</a:t>
            </a:r>
            <a:r>
              <a:rPr lang="en-GB" sz="11200" i="1" spc="-90" dirty="0">
                <a:latin typeface="Courier New"/>
                <a:cs typeface="Courier New"/>
              </a:rPr>
              <a:t># Read</a:t>
            </a:r>
            <a:endParaRPr lang="en-GB" sz="112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GB" i="1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9838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Reading – read() &amp; </a:t>
            </a:r>
            <a:r>
              <a:rPr lang="en-GB" dirty="0" err="1"/>
              <a:t>readlines</a:t>
            </a:r>
            <a:r>
              <a:rPr lang="en-GB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3324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56"/>
              </a:spcBef>
            </a:pPr>
            <a:endParaRPr lang="en-GB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GB" sz="11600" dirty="0"/>
              <a:t>read() </a:t>
            </a:r>
            <a:r>
              <a:rPr lang="en-GB" sz="11600" spc="5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11600" spc="40" dirty="0">
                <a:solidFill>
                  <a:srgbClr val="22373A"/>
                </a:solidFill>
                <a:cs typeface="Calibri"/>
              </a:rPr>
              <a:t>eturns</a:t>
            </a:r>
            <a:r>
              <a:rPr lang="en-GB" sz="116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z="11600" spc="40" dirty="0">
                <a:solidFill>
                  <a:srgbClr val="22373A"/>
                </a:solidFill>
                <a:cs typeface="Calibri"/>
              </a:rPr>
              <a:t>ong</a:t>
            </a:r>
            <a:r>
              <a:rPr lang="en-GB" sz="116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35" dirty="0">
                <a:solidFill>
                  <a:srgbClr val="22373A"/>
                </a:solidFill>
                <a:cs typeface="Calibri"/>
              </a:rPr>
              <a:t>string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dirty="0">
                <a:solidFill>
                  <a:srgbClr val="22373A"/>
                </a:solidFill>
                <a:cs typeface="Calibri"/>
              </a:rPr>
              <a:t>f</a:t>
            </a:r>
            <a:r>
              <a:rPr lang="en-GB" sz="11600" spc="30" dirty="0">
                <a:solidFill>
                  <a:srgbClr val="22373A"/>
                </a:solidFill>
                <a:cs typeface="Calibri"/>
              </a:rPr>
              <a:t>or</a:t>
            </a:r>
            <a:r>
              <a:rPr lang="en-GB" sz="116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30" dirty="0">
                <a:solidFill>
                  <a:srgbClr val="22373A"/>
                </a:solidFill>
                <a:cs typeface="Calibri"/>
              </a:rPr>
              <a:t>the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0" dirty="0">
                <a:solidFill>
                  <a:srgbClr val="22373A"/>
                </a:solidFill>
                <a:cs typeface="Calibri"/>
              </a:rPr>
              <a:t>who</a:t>
            </a:r>
            <a:r>
              <a:rPr lang="en-GB" sz="11600" spc="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z="11600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z="116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z="11600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z="11600" spc="35" dirty="0">
                <a:solidFill>
                  <a:srgbClr val="22373A"/>
                </a:solidFill>
                <a:cs typeface="Calibri"/>
              </a:rPr>
              <a:t>e</a:t>
            </a:r>
            <a:endParaRPr lang="en-GB" sz="11600" dirty="0"/>
          </a:p>
          <a:p>
            <a:pPr marL="914400" lvl="2" indent="0">
              <a:lnSpc>
                <a:spcPct val="100000"/>
              </a:lnSpc>
              <a:spcBef>
                <a:spcPts val="445"/>
              </a:spcBef>
              <a:buNone/>
            </a:pPr>
            <a:r>
              <a:rPr lang="en-GB" sz="11200" spc="-90" dirty="0">
                <a:latin typeface="Courier New"/>
                <a:cs typeface="Courier New"/>
              </a:rPr>
              <a:t>f = open('test.txt</a:t>
            </a:r>
            <a:r>
              <a:rPr lang="en-GB" sz="11200" spc="-95" dirty="0">
                <a:latin typeface="Courier New"/>
                <a:cs typeface="Courier New"/>
              </a:rPr>
              <a:t>'</a:t>
            </a:r>
            <a:r>
              <a:rPr lang="en-GB" sz="11200" spc="-90" dirty="0">
                <a:latin typeface="Courier New"/>
                <a:cs typeface="Courier New"/>
              </a:rPr>
              <a:t>, '</a:t>
            </a:r>
            <a:r>
              <a:rPr lang="en-GB" sz="11200" b="1" spc="-90" dirty="0">
                <a:latin typeface="Courier New"/>
                <a:cs typeface="Courier New"/>
              </a:rPr>
              <a:t>r</a:t>
            </a:r>
            <a:r>
              <a:rPr lang="en-GB" sz="11200" spc="-95" dirty="0">
                <a:latin typeface="Courier New"/>
                <a:cs typeface="Courier New"/>
              </a:rPr>
              <a:t>'</a:t>
            </a:r>
            <a:r>
              <a:rPr lang="en-GB" sz="11200" spc="-90" dirty="0">
                <a:latin typeface="Courier New"/>
                <a:cs typeface="Courier New"/>
              </a:rPr>
              <a:t>)</a:t>
            </a:r>
            <a:endParaRPr lang="en-GB" sz="11200" dirty="0">
              <a:latin typeface="Courier New"/>
              <a:cs typeface="Courier New"/>
            </a:endParaRP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11200" spc="-90" dirty="0">
                <a:solidFill>
                  <a:srgbClr val="22373A"/>
                </a:solidFill>
                <a:latin typeface="Courier New"/>
                <a:cs typeface="Courier New"/>
              </a:rPr>
              <a:t>data </a:t>
            </a:r>
            <a:r>
              <a:rPr lang="en-GB" sz="11200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z="11200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z="11200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z="11200" spc="-90" dirty="0" err="1">
                <a:solidFill>
                  <a:srgbClr val="22373A"/>
                </a:solidFill>
                <a:latin typeface="Courier New"/>
                <a:cs typeface="Courier New"/>
              </a:rPr>
              <a:t>read</a:t>
            </a:r>
            <a:r>
              <a:rPr lang="en-GB" sz="11200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sz="11200" dirty="0">
              <a:latin typeface="Courier New"/>
              <a:cs typeface="Courier New"/>
            </a:endParaRP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11200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z="11200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z="11200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z="11200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  <a:endParaRPr lang="en-GB" sz="11200" dirty="0">
              <a:latin typeface="Courier New"/>
              <a:cs typeface="Courier New"/>
            </a:endParaRP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11200" spc="-90" dirty="0">
                <a:solidFill>
                  <a:srgbClr val="666666"/>
                </a:solidFill>
                <a:latin typeface="Courier New"/>
                <a:cs typeface="Courier New"/>
              </a:rPr>
              <a:t>print(</a:t>
            </a:r>
            <a:r>
              <a:rPr lang="en-GB" sz="11200" spc="-90" dirty="0">
                <a:solidFill>
                  <a:srgbClr val="22373A"/>
                </a:solidFill>
                <a:latin typeface="Courier New"/>
                <a:cs typeface="Courier New"/>
              </a:rPr>
              <a:t>data)    	#first line</a:t>
            </a:r>
          </a:p>
          <a:p>
            <a:pPr marL="914400" lvl="2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11200" spc="-90" dirty="0">
                <a:solidFill>
                  <a:srgbClr val="22373A"/>
                </a:solidFill>
                <a:latin typeface="Courier New"/>
                <a:cs typeface="Courier New"/>
              </a:rPr>
              <a:t>				#second line </a:t>
            </a:r>
            <a:endParaRPr lang="en-GB" sz="11200" dirty="0"/>
          </a:p>
          <a:p>
            <a:pPr>
              <a:lnSpc>
                <a:spcPct val="100000"/>
              </a:lnSpc>
            </a:pPr>
            <a:r>
              <a:rPr lang="en-GB" sz="11600" dirty="0" err="1"/>
              <a:t>readlines</a:t>
            </a:r>
            <a:r>
              <a:rPr lang="en-GB" sz="11600" dirty="0"/>
              <a:t>() </a:t>
            </a:r>
            <a:r>
              <a:rPr lang="en-GB" sz="11600" spc="1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z="11600" spc="40" dirty="0">
                <a:solidFill>
                  <a:srgbClr val="22373A"/>
                </a:solidFill>
                <a:cs typeface="Calibri"/>
              </a:rPr>
              <a:t>eturns</a:t>
            </a:r>
            <a:r>
              <a:rPr lang="en-GB" sz="11600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a </a:t>
            </a:r>
            <a:r>
              <a:rPr lang="en-GB" sz="11600" spc="45" dirty="0">
                <a:solidFill>
                  <a:srgbClr val="22373A"/>
                </a:solidFill>
                <a:cs typeface="Calibri"/>
              </a:rPr>
              <a:t>list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25" dirty="0">
                <a:solidFill>
                  <a:srgbClr val="22373A"/>
                </a:solidFill>
                <a:cs typeface="Calibri"/>
              </a:rPr>
              <a:t>of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0" dirty="0">
                <a:solidFill>
                  <a:srgbClr val="22373A"/>
                </a:solidFill>
                <a:cs typeface="Calibri"/>
              </a:rPr>
              <a:t>strings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0" dirty="0">
                <a:solidFill>
                  <a:srgbClr val="22373A"/>
                </a:solidFill>
                <a:cs typeface="Calibri"/>
              </a:rPr>
              <a:t>(each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5" dirty="0">
                <a:solidFill>
                  <a:srgbClr val="22373A"/>
                </a:solidFill>
                <a:cs typeface="Calibri"/>
              </a:rPr>
              <a:t>being</a:t>
            </a:r>
            <a:r>
              <a:rPr lang="en-GB" sz="11600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z="11600" spc="2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z="11600" spc="40" dirty="0">
                <a:solidFill>
                  <a:srgbClr val="22373A"/>
                </a:solidFill>
                <a:cs typeface="Calibri"/>
              </a:rPr>
              <a:t>line) </a:t>
            </a:r>
            <a:endParaRPr lang="en-GB" sz="11600" spc="45" dirty="0">
              <a:solidFill>
                <a:srgbClr val="22373A"/>
              </a:solidFill>
              <a:cs typeface="Calibri"/>
            </a:endParaRPr>
          </a:p>
          <a:p>
            <a:pPr marL="133985" marR="5080" indent="0">
              <a:lnSpc>
                <a:spcPct val="118000"/>
              </a:lnSpc>
              <a:spcBef>
                <a:spcPts val="0"/>
              </a:spcBef>
              <a:buNone/>
            </a:pPr>
            <a:r>
              <a:rPr lang="en-GB" sz="11200" spc="45" dirty="0">
                <a:solidFill>
                  <a:srgbClr val="22373A"/>
                </a:solidFill>
                <a:cs typeface="Calibri"/>
              </a:rPr>
              <a:t> 	</a:t>
            </a:r>
            <a:r>
              <a:rPr lang="en-GB" sz="11200" spc="4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open('test.txt', 'r’)	</a:t>
            </a:r>
          </a:p>
          <a:p>
            <a:pPr marL="133985" marR="5080" indent="0">
              <a:lnSpc>
                <a:spcPct val="118000"/>
              </a:lnSpc>
              <a:spcBef>
                <a:spcPts val="0"/>
              </a:spcBef>
              <a:buNone/>
            </a:pPr>
            <a:r>
              <a:rPr lang="en-GB" sz="11200" spc="4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lines = </a:t>
            </a:r>
            <a:r>
              <a:rPr lang="en-GB" sz="11200" spc="4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f.readlines</a:t>
            </a:r>
            <a:r>
              <a:rPr lang="en-GB" sz="11200" spc="4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33985" marR="5080" indent="0">
              <a:lnSpc>
                <a:spcPct val="118000"/>
              </a:lnSpc>
              <a:spcBef>
                <a:spcPts val="0"/>
              </a:spcBef>
              <a:buNone/>
            </a:pPr>
            <a:r>
              <a:rPr lang="en-GB" sz="11200" spc="4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200" spc="45" dirty="0" err="1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f.close</a:t>
            </a:r>
            <a:r>
              <a:rPr lang="en-GB" sz="11200" spc="4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33985" marR="5080" indent="0">
              <a:lnSpc>
                <a:spcPct val="118000"/>
              </a:lnSpc>
              <a:spcBef>
                <a:spcPts val="0"/>
              </a:spcBef>
              <a:buNone/>
            </a:pPr>
            <a:r>
              <a:rPr lang="en-GB" sz="11200" spc="45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1200" spc="-90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print(lines)		</a:t>
            </a:r>
          </a:p>
          <a:p>
            <a:pPr marL="133985" marR="5080" indent="0">
              <a:lnSpc>
                <a:spcPct val="118000"/>
              </a:lnSpc>
              <a:spcBef>
                <a:spcPts val="0"/>
              </a:spcBef>
              <a:buNone/>
            </a:pPr>
            <a:r>
              <a:rPr lang="en-GB" sz="11200" spc="-90" dirty="0">
                <a:solidFill>
                  <a:srgbClr val="22373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# [</a:t>
            </a:r>
            <a:r>
              <a:rPr lang="en-GB" sz="112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'first line</a:t>
            </a:r>
            <a:r>
              <a:rPr lang="en-GB" sz="112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GB" sz="11200" spc="-95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1200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, 'second line']</a:t>
            </a:r>
            <a:endParaRPr lang="en-GB" sz="1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6871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text file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9332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6"/>
              </a:spcBef>
            </a:pPr>
            <a:endParaRPr lang="en-GB" sz="1800" dirty="0">
              <a:latin typeface="Times New Roman"/>
              <a:cs typeface="Times New Roman"/>
            </a:endParaRPr>
          </a:p>
          <a:p>
            <a:pPr marL="177800" marR="5080" indent="-165100">
              <a:lnSpc>
                <a:spcPct val="118000"/>
              </a:lnSpc>
              <a:spcBef>
                <a:spcPts val="315"/>
              </a:spcBef>
              <a:buAutoNum type="arabicPeriod" startAt="3"/>
              <a:tabLst>
                <a:tab pos="178435" algn="l"/>
              </a:tabLst>
            </a:pPr>
            <a:r>
              <a:rPr lang="en-GB" spc="40" dirty="0">
                <a:solidFill>
                  <a:srgbClr val="22373A"/>
                </a:solidFill>
                <a:cs typeface="Calibri"/>
              </a:rPr>
              <a:t>Use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10" dirty="0">
                <a:solidFill>
                  <a:srgbClr val="22373A"/>
                </a:solidFill>
                <a:cs typeface="Calibri"/>
              </a:rPr>
              <a:t>t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10" dirty="0">
                <a:solidFill>
                  <a:srgbClr val="22373A"/>
                </a:solidFill>
                <a:cs typeface="Calibri"/>
              </a:rPr>
              <a:t>xt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0" dirty="0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pc="-36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lang="en-GB" spc="65" dirty="0">
                <a:solidFill>
                  <a:srgbClr val="22373A"/>
                </a:solidFill>
                <a:cs typeface="Calibri"/>
              </a:rPr>
              <a:t>as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an </a:t>
            </a:r>
            <a:r>
              <a:rPr lang="en-GB" spc="15" dirty="0" err="1">
                <a:solidFill>
                  <a:srgbClr val="22373A"/>
                </a:solidFill>
                <a:cs typeface="Calibri"/>
              </a:rPr>
              <a:t>it</a:t>
            </a:r>
            <a:r>
              <a:rPr lang="en-GB" spc="35" dirty="0" err="1">
                <a:solidFill>
                  <a:srgbClr val="22373A"/>
                </a:solidFill>
                <a:cs typeface="Calibri"/>
              </a:rPr>
              <a:t>e</a:t>
            </a:r>
            <a:r>
              <a:rPr lang="en-GB" dirty="0" err="1">
                <a:solidFill>
                  <a:srgbClr val="22373A"/>
                </a:solidFill>
                <a:cs typeface="Calibri"/>
              </a:rPr>
              <a:t>r</a:t>
            </a:r>
            <a:r>
              <a:rPr lang="en-GB" spc="70" dirty="0" err="1">
                <a:solidFill>
                  <a:srgbClr val="22373A"/>
                </a:solidFill>
                <a:cs typeface="Calibri"/>
              </a:rPr>
              <a:t>ab</a:t>
            </a:r>
            <a:r>
              <a:rPr lang="en-GB" spc="15" dirty="0" err="1">
                <a:solidFill>
                  <a:srgbClr val="22373A"/>
                </a:solidFill>
                <a:cs typeface="Calibri"/>
              </a:rPr>
              <a:t>l</a:t>
            </a:r>
            <a:r>
              <a:rPr lang="en-GB" spc="35" dirty="0" err="1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object:</a:t>
            </a:r>
            <a:r>
              <a:rPr lang="en-GB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-9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p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</a:t>
            </a:r>
            <a:r>
              <a:rPr lang="en-GB" spc="20" dirty="0">
                <a:solidFill>
                  <a:srgbClr val="22373A"/>
                </a:solidFill>
                <a:cs typeface="Calibri"/>
              </a:rPr>
              <a:t>c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ess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one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5" dirty="0">
                <a:solidFill>
                  <a:srgbClr val="22373A"/>
                </a:solidFill>
                <a:cs typeface="Calibri"/>
              </a:rPr>
              <a:t>line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in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each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it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dirty="0">
                <a:solidFill>
                  <a:srgbClr val="22373A"/>
                </a:solidFill>
                <a:cs typeface="Calibri"/>
              </a:rPr>
              <a:t>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ation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(impor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tant</a:t>
            </a:r>
            <a:r>
              <a:rPr lang="en-GB" spc="55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dirty="0">
                <a:solidFill>
                  <a:srgbClr val="22373A"/>
                </a:solidFill>
                <a:cs typeface="Calibri"/>
              </a:rPr>
              <a:t>f</a:t>
            </a:r>
            <a:r>
              <a:rPr lang="en-GB" spc="30" dirty="0">
                <a:solidFill>
                  <a:srgbClr val="22373A"/>
                </a:solidFill>
                <a:cs typeface="Calibri"/>
              </a:rPr>
              <a:t>or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lar</a:t>
            </a:r>
            <a:r>
              <a:rPr lang="en-GB" spc="40" dirty="0">
                <a:solidFill>
                  <a:srgbClr val="22373A"/>
                </a:solidFill>
                <a:cs typeface="Calibri"/>
              </a:rPr>
              <a:t>g</a:t>
            </a:r>
            <a:r>
              <a:rPr lang="en-GB" spc="35" dirty="0">
                <a:solidFill>
                  <a:srgbClr val="22373A"/>
                </a:solidFill>
                <a:cs typeface="Calibri"/>
              </a:rPr>
              <a:t>e</a:t>
            </a:r>
            <a:r>
              <a:rPr lang="en-GB" spc="50" dirty="0">
                <a:solidFill>
                  <a:srgbClr val="22373A"/>
                </a:solidFill>
                <a:cs typeface="Calibri"/>
              </a:rPr>
              <a:t> </a:t>
            </a:r>
            <a:r>
              <a:rPr lang="en-GB" spc="60" dirty="0">
                <a:solidFill>
                  <a:srgbClr val="22373A"/>
                </a:solidFill>
                <a:cs typeface="Calibri"/>
              </a:rPr>
              <a:t>ﬁ</a:t>
            </a:r>
            <a:r>
              <a:rPr lang="en-GB" spc="15" dirty="0">
                <a:solidFill>
                  <a:srgbClr val="22373A"/>
                </a:solidFill>
                <a:cs typeface="Calibri"/>
              </a:rPr>
              <a:t>les):</a:t>
            </a:r>
            <a:endParaRPr lang="en-GB" dirty="0">
              <a:cs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45"/>
              </a:spcBef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f </a:t>
            </a:r>
            <a:r>
              <a:rPr lang="en-GB" sz="2800" spc="-90" dirty="0">
                <a:solidFill>
                  <a:srgbClr val="666666"/>
                </a:solidFill>
                <a:latin typeface="Courier New"/>
                <a:cs typeface="Courier New"/>
              </a:rPr>
              <a:t>= </a:t>
            </a:r>
            <a:r>
              <a:rPr lang="en-GB" sz="2800" spc="-90" dirty="0">
                <a:solidFill>
                  <a:srgbClr val="007F00"/>
                </a:solidFill>
                <a:latin typeface="Courier New"/>
                <a:cs typeface="Courier New"/>
              </a:rPr>
              <a:t>open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</a:t>
            </a:r>
            <a:r>
              <a:rPr lang="en-GB" sz="2800" spc="-90" dirty="0">
                <a:latin typeface="Courier New"/>
                <a:cs typeface="Courier New"/>
              </a:rPr>
              <a:t>'test.txt</a:t>
            </a:r>
            <a:r>
              <a:rPr lang="en-GB" sz="2800" spc="-95" dirty="0">
                <a:latin typeface="Courier New"/>
                <a:cs typeface="Courier New"/>
              </a:rPr>
              <a:t>'</a:t>
            </a:r>
            <a:r>
              <a:rPr lang="en-GB" sz="2800" spc="-90" dirty="0">
                <a:latin typeface="Courier New"/>
                <a:cs typeface="Courier New"/>
              </a:rPr>
              <a:t>, '</a:t>
            </a:r>
            <a:r>
              <a:rPr lang="en-GB" sz="2800" b="1" spc="-90" dirty="0">
                <a:latin typeface="Courier New"/>
                <a:cs typeface="Courier New"/>
              </a:rPr>
              <a:t>r</a:t>
            </a:r>
            <a:r>
              <a:rPr lang="en-GB" sz="2800" spc="-95" dirty="0">
                <a:latin typeface="Courier New"/>
                <a:cs typeface="Courier New"/>
              </a:rPr>
              <a:t>'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lang="en-GB" sz="28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2800" b="1" spc="-90" dirty="0">
                <a:solidFill>
                  <a:srgbClr val="007F00"/>
                </a:solidFill>
                <a:latin typeface="Courier New"/>
                <a:cs typeface="Courier New"/>
              </a:rPr>
              <a:t>for 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line </a:t>
            </a:r>
            <a:r>
              <a:rPr lang="en-GB" sz="2800" b="1" spc="-90" dirty="0">
                <a:solidFill>
                  <a:srgbClr val="AA21FF"/>
                </a:solidFill>
                <a:latin typeface="Courier New"/>
                <a:cs typeface="Courier New"/>
              </a:rPr>
              <a:t>in 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f:</a:t>
            </a:r>
            <a:endParaRPr lang="en-GB" sz="28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  <a:tabLst>
                <a:tab pos="759460" algn="l"/>
              </a:tabLst>
            </a:pPr>
            <a:r>
              <a:rPr lang="en-GB" sz="2800" spc="-90" dirty="0">
                <a:solidFill>
                  <a:srgbClr val="666666"/>
                </a:solidFill>
                <a:latin typeface="Courier New"/>
                <a:cs typeface="Courier New"/>
              </a:rPr>
              <a:t>   	</a:t>
            </a:r>
            <a:r>
              <a:rPr lang="en-GB" sz="2800" b="1" spc="-90" dirty="0">
                <a:solidFill>
                  <a:srgbClr val="007F00"/>
                </a:solidFill>
                <a:latin typeface="Courier New"/>
                <a:cs typeface="Courier New"/>
              </a:rPr>
              <a:t>print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(line, end</a:t>
            </a:r>
            <a:r>
              <a:rPr lang="en-GB" sz="2800" spc="-9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lang="en-GB" sz="2800" spc="-90" dirty="0">
                <a:latin typeface="Courier New"/>
                <a:cs typeface="Courier New"/>
              </a:rPr>
              <a:t>''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)</a:t>
            </a:r>
            <a:endParaRPr lang="en-GB" sz="28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  <a:tabLst>
                <a:tab pos="759460" algn="l"/>
              </a:tabLst>
            </a:pPr>
            <a:endParaRPr lang="en-GB" sz="28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r>
              <a:rPr lang="en-GB" sz="2800" spc="-90" dirty="0" err="1">
                <a:solidFill>
                  <a:srgbClr val="22373A"/>
                </a:solidFill>
                <a:latin typeface="Courier New"/>
                <a:cs typeface="Courier New"/>
              </a:rPr>
              <a:t>f</a:t>
            </a:r>
            <a:r>
              <a:rPr lang="en-GB" sz="2800" spc="-90" dirty="0" err="1">
                <a:solidFill>
                  <a:srgbClr val="666666"/>
                </a:solidFill>
                <a:latin typeface="Courier New"/>
                <a:cs typeface="Courier New"/>
              </a:rPr>
              <a:t>.</a:t>
            </a:r>
            <a:r>
              <a:rPr lang="en-GB" sz="2800" spc="-90" dirty="0" err="1">
                <a:solidFill>
                  <a:srgbClr val="22373A"/>
                </a:solidFill>
                <a:latin typeface="Courier New"/>
                <a:cs typeface="Courier New"/>
              </a:rPr>
              <a:t>close</a:t>
            </a: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()</a:t>
            </a:r>
          </a:p>
          <a:p>
            <a:pPr marL="3657600" marR="2606675" lvl="8" indent="0">
              <a:lnSpc>
                <a:spcPct val="118000"/>
              </a:lnSpc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#first line  </a:t>
            </a:r>
          </a:p>
          <a:p>
            <a:pPr marL="3657600" marR="2606675" lvl="8" indent="0">
              <a:lnSpc>
                <a:spcPct val="118000"/>
              </a:lnSpc>
              <a:buNone/>
            </a:pPr>
            <a:r>
              <a:rPr lang="en-GB" sz="2800" spc="-90" dirty="0">
                <a:solidFill>
                  <a:srgbClr val="22373A"/>
                </a:solidFill>
                <a:latin typeface="Courier New"/>
                <a:cs typeface="Courier New"/>
              </a:rPr>
              <a:t>#second line</a:t>
            </a:r>
            <a:endParaRPr lang="en-GB" sz="2800" dirty="0">
              <a:latin typeface="Courier New"/>
              <a:cs typeface="Courier New"/>
            </a:endParaRPr>
          </a:p>
          <a:p>
            <a:pPr marL="457200" lvl="1" indent="0">
              <a:lnSpc>
                <a:spcPct val="100000"/>
              </a:lnSpc>
              <a:spcBef>
                <a:spcPts val="235"/>
              </a:spcBef>
              <a:buNone/>
            </a:pPr>
            <a:endParaRPr lang="en-GB" sz="2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11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2143</Words>
  <Application>Microsoft Office PowerPoint</Application>
  <PresentationFormat>Widescreen</PresentationFormat>
  <Paragraphs>294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Liberation Mono</vt:lpstr>
      <vt:lpstr>Times New Roman</vt:lpstr>
      <vt:lpstr>Office Theme</vt:lpstr>
      <vt:lpstr> Reading and Writing text files with Python </vt:lpstr>
      <vt:lpstr>Working with files - Three basic steps:</vt:lpstr>
      <vt:lpstr>File input/output</vt:lpstr>
      <vt:lpstr>open(filename, mode) – common modes: </vt:lpstr>
      <vt:lpstr> open a file for writing</vt:lpstr>
      <vt:lpstr>Writing to files: A three phase process</vt:lpstr>
      <vt:lpstr>Reading data</vt:lpstr>
      <vt:lpstr>Reading – read() &amp; readlines()</vt:lpstr>
      <vt:lpstr>Reading a text file (continued)</vt:lpstr>
      <vt:lpstr>Appending data</vt:lpstr>
      <vt:lpstr>Opening and automatic ﬁle closing through context manager</vt:lpstr>
      <vt:lpstr>Example of two methods to close file</vt:lpstr>
      <vt:lpstr>What if the file does not exist?</vt:lpstr>
      <vt:lpstr>Accessing parts of the returned list of strings</vt:lpstr>
      <vt:lpstr>Accessing parts of file – method 1</vt:lpstr>
      <vt:lpstr>Accessing parts of file – method 2</vt:lpstr>
      <vt:lpstr>Exercise – shopping list</vt:lpstr>
      <vt:lpstr>Possible Solution – Part 1 a) </vt:lpstr>
      <vt:lpstr>Exercise – shopping list</vt:lpstr>
      <vt:lpstr>PowerPoint Presentation</vt:lpstr>
      <vt:lpstr>Exercise – Student Data</vt:lpstr>
      <vt:lpstr>Exercise – Student Data</vt:lpstr>
      <vt:lpstr>Exercise – Student Data</vt:lpstr>
      <vt:lpstr>Exercise – Student Data</vt:lpstr>
      <vt:lpstr>Possible Solution – Student Data</vt:lpstr>
      <vt:lpstr>Summary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and Writing files with Python</dc:title>
  <dc:creator>Wendy Purdy</dc:creator>
  <cp:lastModifiedBy>Wendy Purdy</cp:lastModifiedBy>
  <cp:revision>120</cp:revision>
  <dcterms:created xsi:type="dcterms:W3CDTF">2018-12-05T19:15:05Z</dcterms:created>
  <dcterms:modified xsi:type="dcterms:W3CDTF">2021-11-05T10:20:25Z</dcterms:modified>
</cp:coreProperties>
</file>