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8" r:id="rId2"/>
    <p:sldId id="258" r:id="rId3"/>
    <p:sldId id="260" r:id="rId4"/>
    <p:sldId id="261" r:id="rId5"/>
    <p:sldId id="262" r:id="rId6"/>
    <p:sldId id="263" r:id="rId7"/>
    <p:sldId id="268" r:id="rId8"/>
    <p:sldId id="287" r:id="rId9"/>
    <p:sldId id="269" r:id="rId10"/>
    <p:sldId id="270" r:id="rId11"/>
    <p:sldId id="271" r:id="rId12"/>
    <p:sldId id="283" r:id="rId13"/>
    <p:sldId id="285" r:id="rId14"/>
    <p:sldId id="272" r:id="rId15"/>
    <p:sldId id="286" r:id="rId16"/>
    <p:sldId id="273" r:id="rId17"/>
    <p:sldId id="282" r:id="rId18"/>
    <p:sldId id="289" r:id="rId19"/>
    <p:sldId id="296" r:id="rId20"/>
    <p:sldId id="299" r:id="rId21"/>
    <p:sldId id="300" r:id="rId22"/>
    <p:sldId id="298" r:id="rId23"/>
    <p:sldId id="301" r:id="rId24"/>
    <p:sldId id="302" r:id="rId25"/>
    <p:sldId id="303" r:id="rId26"/>
    <p:sldId id="305" r:id="rId27"/>
    <p:sldId id="291" r:id="rId28"/>
    <p:sldId id="306" r:id="rId29"/>
    <p:sldId id="307" r:id="rId30"/>
    <p:sldId id="308" r:id="rId31"/>
    <p:sldId id="309" r:id="rId32"/>
    <p:sldId id="280" r:id="rId33"/>
    <p:sldId id="304" r:id="rId34"/>
    <p:sldId id="31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D48C2-9A31-4AAE-A6EB-D72B68597DE1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B324-7124-4FC7-A25B-2EB4D25BF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1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6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417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3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7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6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9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6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3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8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93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92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1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6CA5-B7BD-4222-956B-135699402E09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7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30C-97BB-4476-88BD-BAC93BCA086B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80EE-05A8-488C-AA21-774EC79A9EDA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0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0B2-8A48-467C-9532-EBEC8544F455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9590E62-F068-438B-A1B3-2CFCC143D26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95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23D-9C31-4289-9AB7-9D1C9666183F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9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9CF9-E78E-49A5-B0F9-E7E7FFBFD6EF}" type="datetime1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5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CFE-96BC-4FED-99C3-7E48F654A44A}" type="datetime1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73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B53A-4676-4B96-885F-07ED22469E77}" type="datetime1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6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03AA-0B03-412B-AB8F-B16AED9B6441}" type="datetime1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07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78021F-A382-49FE-9D0A-721930C466D5}" type="datetime1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66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933F-906A-4269-8BA2-C03388032F8C}" type="datetime1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7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CB21C6-EE1F-4359-A2DB-1A35224CCD1D}" type="datetime1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0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4COSC001W: Lecture Week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3200" dirty="0"/>
              <a:t>Part A </a:t>
            </a:r>
            <a:endParaRPr lang="en-GB" sz="3200" dirty="0"/>
          </a:p>
          <a:p>
            <a:pPr lvl="2"/>
            <a:r>
              <a:rPr lang="en-US" sz="3200" dirty="0"/>
              <a:t>Built-in Functions - int(), float(),</a:t>
            </a:r>
          </a:p>
          <a:p>
            <a:pPr lvl="2"/>
            <a:r>
              <a:rPr lang="en-US" sz="3200" dirty="0"/>
              <a:t>Keyboard input		</a:t>
            </a:r>
            <a:endParaRPr lang="en-GB" sz="3200" dirty="0"/>
          </a:p>
          <a:p>
            <a:pPr lvl="2"/>
            <a:r>
              <a:rPr lang="en-US" sz="3200" dirty="0"/>
              <a:t>Pseudocode</a:t>
            </a:r>
            <a:endParaRPr lang="en-GB" sz="3200" dirty="0"/>
          </a:p>
          <a:p>
            <a:pPr lvl="2"/>
            <a:r>
              <a:rPr lang="en-US" sz="3200" dirty="0"/>
              <a:t>Augmented Assignment Operators</a:t>
            </a:r>
          </a:p>
          <a:p>
            <a:pPr marL="0">
              <a:buNone/>
            </a:pPr>
            <a:r>
              <a:rPr lang="en-US" sz="3200" dirty="0"/>
              <a:t>2.  Part B </a:t>
            </a:r>
          </a:p>
          <a:p>
            <a:pPr lvl="2"/>
            <a:r>
              <a:rPr lang="en-US" sz="3200" dirty="0"/>
              <a:t>Debugging, </a:t>
            </a:r>
            <a:r>
              <a:rPr lang="en-US" altLang="en-US" sz="3200" dirty="0">
                <a:solidFill>
                  <a:srgbClr val="333333"/>
                </a:solidFill>
              </a:rPr>
              <a:t>Program Errors, </a:t>
            </a:r>
            <a:r>
              <a:rPr lang="en-US" sz="3200" dirty="0"/>
              <a:t>Try and Except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6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 2 &amp;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Example 2:  Write the program to store 5 into </a:t>
            </a:r>
            <a:r>
              <a:rPr lang="en-US" sz="3000" i="1" dirty="0">
                <a:solidFill>
                  <a:schemeClr val="tx1"/>
                </a:solidFill>
              </a:rPr>
              <a:t>total</a:t>
            </a:r>
            <a:r>
              <a:rPr lang="en-US" sz="3000" dirty="0">
                <a:solidFill>
                  <a:schemeClr val="tx1"/>
                </a:solidFill>
              </a:rPr>
              <a:t>. Then add 1 onto </a:t>
            </a:r>
            <a:r>
              <a:rPr lang="en-US" sz="3000" i="1" dirty="0">
                <a:solidFill>
                  <a:schemeClr val="tx1"/>
                </a:solidFill>
              </a:rPr>
              <a:t>total </a:t>
            </a:r>
            <a:r>
              <a:rPr lang="en-US" sz="3000" dirty="0">
                <a:solidFill>
                  <a:schemeClr val="tx1"/>
                </a:solidFill>
              </a:rPr>
              <a:t>and store the   answer back into</a:t>
            </a:r>
            <a:r>
              <a:rPr lang="en-US" sz="3000" i="1" dirty="0">
                <a:solidFill>
                  <a:schemeClr val="tx1"/>
                </a:solidFill>
              </a:rPr>
              <a:t> total</a:t>
            </a:r>
            <a:r>
              <a:rPr lang="en-US" sz="3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000" dirty="0"/>
              <a:t> Pseudocode:	total &lt;- 5</a:t>
            </a:r>
            <a:endParaRPr lang="en-GB" sz="3000" dirty="0"/>
          </a:p>
          <a:p>
            <a:pPr marL="0" indent="0">
              <a:buNone/>
            </a:pPr>
            <a:r>
              <a:rPr lang="en-US" sz="3000" dirty="0"/>
              <a:t>			total &lt;- total + 1</a:t>
            </a:r>
            <a:endParaRPr lang="en-GB" sz="3000" dirty="0"/>
          </a:p>
          <a:p>
            <a:endParaRPr lang="en-GB" sz="3000" dirty="0"/>
          </a:p>
          <a:p>
            <a:r>
              <a:rPr lang="en-US" sz="3000" dirty="0"/>
              <a:t>Example 3: Write the program to store 5 into cost, then add 3 onto cost and store the answer back in cost.</a:t>
            </a:r>
            <a:endParaRPr lang="en-GB" sz="3000" dirty="0"/>
          </a:p>
          <a:p>
            <a:r>
              <a:rPr lang="en-US" sz="3000" dirty="0"/>
              <a:t>Pseudocode :	cost &lt;- 5</a:t>
            </a:r>
            <a:endParaRPr lang="en-GB" sz="3000" dirty="0"/>
          </a:p>
          <a:p>
            <a:pPr marL="0" indent="0">
              <a:buNone/>
            </a:pPr>
            <a:r>
              <a:rPr lang="en-US" sz="3000" dirty="0"/>
              <a:t>			cost &lt;- cost + 3</a:t>
            </a:r>
            <a:endParaRPr lang="en-GB" sz="3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6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Self-Check Question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Write </a:t>
            </a:r>
            <a:r>
              <a:rPr lang="en-US" sz="3600" b="1" dirty="0"/>
              <a:t>pseudocode</a:t>
            </a:r>
            <a:r>
              <a:rPr lang="en-US" sz="3600" dirty="0"/>
              <a:t> to put zero into variable </a:t>
            </a:r>
            <a:r>
              <a:rPr lang="en-US" sz="3600" dirty="0" err="1"/>
              <a:t>running_total</a:t>
            </a:r>
            <a:r>
              <a:rPr lang="en-US" sz="3600" dirty="0"/>
              <a:t>. Then write separate instructions to add the following numbers onto what is in the variable, adding one number at a time 5, 8, 2, 3. Print </a:t>
            </a:r>
            <a:r>
              <a:rPr lang="en-US" sz="3600" dirty="0" err="1"/>
              <a:t>running_total</a:t>
            </a:r>
            <a:r>
              <a:rPr lang="en-US" sz="36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4300" dirty="0"/>
          </a:p>
          <a:p>
            <a:pPr marL="0" indent="0">
              <a:lnSpc>
                <a:spcPct val="120000"/>
              </a:lnSpc>
              <a:buNone/>
            </a:pPr>
            <a:endParaRPr lang="en-US" sz="4300" dirty="0"/>
          </a:p>
          <a:p>
            <a:pPr marL="0" lv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51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Self-Check Question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800" dirty="0"/>
              <a:t>1. Write a program to get and print the number of pets a user has.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75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endParaRPr lang="en-US" sz="5800" dirty="0"/>
          </a:p>
          <a:p>
            <a:pPr marL="0" lv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6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33459" cy="1450757"/>
          </a:xfrm>
        </p:spPr>
        <p:txBody>
          <a:bodyPr>
            <a:normAutofit/>
          </a:bodyPr>
          <a:lstStyle/>
          <a:p>
            <a:r>
              <a:rPr lang="en-US" dirty="0"/>
              <a:t>Lecture Self-Check Question </a:t>
            </a:r>
            <a:r>
              <a:rPr lang="en-US" sz="2800" dirty="0"/>
              <a:t>(Solution for Tutorial)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7500" dirty="0"/>
              <a:t>2. Write the Python program using the following </a:t>
            </a:r>
            <a:r>
              <a:rPr lang="en-GB" sz="7500" dirty="0"/>
              <a:t>pseudocode</a:t>
            </a:r>
            <a:r>
              <a:rPr lang="en-US" sz="75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GB" sz="75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7500" dirty="0"/>
              <a:t>	INPUT num_1</a:t>
            </a:r>
            <a:endParaRPr lang="en-GB" sz="75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7500" dirty="0"/>
              <a:t>	INPUT num_2</a:t>
            </a:r>
            <a:endParaRPr lang="en-GB" sz="75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7500" dirty="0"/>
              <a:t>	total </a:t>
            </a:r>
            <a:r>
              <a:rPr lang="en-US" sz="7500" b="1" dirty="0"/>
              <a:t>&lt;-</a:t>
            </a:r>
            <a:r>
              <a:rPr lang="en-US" sz="7500" dirty="0"/>
              <a:t> num_1 + num_2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7500" dirty="0"/>
              <a:t>	PRINT total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endParaRPr lang="en-US" sz="5800" dirty="0"/>
          </a:p>
          <a:p>
            <a:pPr marL="0" lv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6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32720" cy="1450757"/>
          </a:xfrm>
        </p:spPr>
        <p:txBody>
          <a:bodyPr>
            <a:normAutofit/>
          </a:bodyPr>
          <a:lstStyle/>
          <a:p>
            <a:r>
              <a:rPr lang="en-US" dirty="0"/>
              <a:t>Lecture Self-Check Question </a:t>
            </a:r>
            <a:r>
              <a:rPr lang="en-US" sz="2800" dirty="0"/>
              <a:t>(Solution for Tutorial)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4100" dirty="0"/>
              <a:t>3. Write the Python program using the following </a:t>
            </a:r>
            <a:r>
              <a:rPr lang="en-GB" sz="4100" dirty="0"/>
              <a:t>pseudocode</a:t>
            </a:r>
            <a:r>
              <a:rPr lang="en-US" sz="4100" dirty="0"/>
              <a:t>.</a:t>
            </a:r>
            <a:endParaRPr lang="en-GB" sz="4100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dirty="0"/>
              <a:t>	INPUT </a:t>
            </a:r>
            <a:r>
              <a:rPr lang="en-US" sz="4100" dirty="0" err="1"/>
              <a:t>cost_of_item</a:t>
            </a:r>
            <a:endParaRPr lang="en-GB" sz="4100" dirty="0"/>
          </a:p>
          <a:p>
            <a:pPr marL="0" indent="0">
              <a:buNone/>
            </a:pPr>
            <a:r>
              <a:rPr lang="en-US" sz="4100" dirty="0"/>
              <a:t>	INPUT </a:t>
            </a:r>
            <a:r>
              <a:rPr lang="en-US" sz="4100" dirty="0" err="1"/>
              <a:t>cash_paid</a:t>
            </a:r>
            <a:r>
              <a:rPr lang="en-US" sz="4100" dirty="0"/>
              <a:t> (e.g., 10 for £10)</a:t>
            </a:r>
            <a:endParaRPr lang="en-GB" sz="4100" dirty="0"/>
          </a:p>
          <a:p>
            <a:pPr marL="0" indent="0">
              <a:buNone/>
            </a:pPr>
            <a:r>
              <a:rPr lang="en-US" sz="4100" dirty="0"/>
              <a:t>	CALCULATE change</a:t>
            </a:r>
          </a:p>
          <a:p>
            <a:pPr marL="0" indent="0">
              <a:buNone/>
            </a:pPr>
            <a:r>
              <a:rPr lang="en-US" sz="4100" dirty="0"/>
              <a:t>	PRINT change</a:t>
            </a:r>
            <a:endParaRPr lang="en-GB" sz="41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6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32720" cy="1450757"/>
          </a:xfrm>
        </p:spPr>
        <p:txBody>
          <a:bodyPr>
            <a:normAutofit/>
          </a:bodyPr>
          <a:lstStyle/>
          <a:p>
            <a:r>
              <a:rPr lang="en-US" dirty="0"/>
              <a:t>Lecture Self-Check Question </a:t>
            </a:r>
            <a:r>
              <a:rPr lang="en-US" sz="2800" dirty="0"/>
              <a:t>(Solution for Tutorial) 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11200" dirty="0"/>
              <a:t>4. Write the program to calculate the average of 3 numbers. Pseudocode:</a:t>
            </a:r>
            <a:endParaRPr lang="en-GB" sz="11200" dirty="0"/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r>
              <a:rPr lang="en-GB" sz="11200" dirty="0"/>
              <a:t>	INPUT num_1</a:t>
            </a:r>
          </a:p>
          <a:p>
            <a:pPr marL="0" indent="0">
              <a:buNone/>
            </a:pPr>
            <a:r>
              <a:rPr lang="en-GB" sz="11200" dirty="0"/>
              <a:t>	INPUT num_2</a:t>
            </a:r>
          </a:p>
          <a:p>
            <a:pPr marL="0" indent="0">
              <a:buNone/>
            </a:pPr>
            <a:r>
              <a:rPr lang="en-GB" sz="11200" dirty="0"/>
              <a:t>	INPUT num_3</a:t>
            </a:r>
          </a:p>
          <a:p>
            <a:pPr marL="0" indent="0">
              <a:buNone/>
            </a:pPr>
            <a:r>
              <a:rPr lang="en-GB" sz="11200" dirty="0"/>
              <a:t>	average &lt;- (num_1 + num_2 + num_3) / 3</a:t>
            </a:r>
          </a:p>
          <a:p>
            <a:pPr marL="0" indent="0">
              <a:buNone/>
            </a:pPr>
            <a:r>
              <a:rPr lang="en-GB" sz="11200" dirty="0"/>
              <a:t>	PRINT average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0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/>
            <a:r>
              <a:rPr lang="en-GB" sz="2400" dirty="0"/>
              <a:t>Example Python code:  </a:t>
            </a:r>
            <a:r>
              <a:rPr lang="en-GB" sz="2400" b="1" dirty="0"/>
              <a:t>count = count + 1</a:t>
            </a:r>
            <a:endParaRPr lang="en-GB" sz="2400" dirty="0"/>
          </a:p>
          <a:p>
            <a:pPr marL="578358" lvl="1" indent="-285750"/>
            <a:r>
              <a:rPr lang="en-GB" sz="2400" dirty="0"/>
              <a:t>Python does not support ++ and -- operators to add/minus 1 (used in other programming languages).   However, the code can be shortened: </a:t>
            </a:r>
            <a:r>
              <a:rPr lang="en-GB" sz="2400" b="1" dirty="0"/>
              <a:t>count += 1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Complete the examples: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40156"/>
              </p:ext>
            </p:extLst>
          </p:nvPr>
        </p:nvGraphicFramePr>
        <p:xfrm>
          <a:off x="4791918" y="3147232"/>
          <a:ext cx="5856791" cy="2525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  <a:endParaRPr lang="en-GB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Is equivalent to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x += 3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x = x + 3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x = x / 5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endParaRPr lang="en-GB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x = x * 4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endParaRPr lang="en-GB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</a:rPr>
                        <a:t> x = x – 2</a:t>
                      </a:r>
                      <a:endParaRPr lang="en-GB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4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5208-2DEA-43E5-8F0B-D0DA1CE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2 -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1E62-286F-44E0-88A5-685AFA46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000" dirty="0"/>
          </a:p>
          <a:p>
            <a:endParaRPr lang="en-GB" sz="3000" dirty="0"/>
          </a:p>
          <a:p>
            <a:endParaRPr lang="en-GB" sz="3000" dirty="0"/>
          </a:p>
          <a:p>
            <a:pPr marL="0" indent="0">
              <a:buNone/>
            </a:pPr>
            <a:endParaRPr lang="en-GB" sz="3000" dirty="0"/>
          </a:p>
          <a:p>
            <a:endParaRPr lang="en-GB" sz="3200" b="1" dirty="0"/>
          </a:p>
          <a:p>
            <a:endParaRPr lang="en-GB" sz="3200" dirty="0"/>
          </a:p>
          <a:p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8174C-7EF6-463E-B365-EB3EB224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EBDC82-0080-4521-89A8-87391A447DC7}"/>
              </a:ext>
            </a:extLst>
          </p:cNvPr>
          <p:cNvSpPr txBox="1">
            <a:spLocks/>
          </p:cNvSpPr>
          <p:nvPr/>
        </p:nvSpPr>
        <p:spPr>
          <a:xfrm>
            <a:off x="1249680" y="1845734"/>
            <a:ext cx="10058400" cy="4175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b="1" dirty="0"/>
              <a:t>Part A - covered</a:t>
            </a:r>
            <a:endParaRPr lang="en-GB" sz="2400" b="1" dirty="0"/>
          </a:p>
          <a:p>
            <a:pPr lvl="1"/>
            <a:r>
              <a:rPr lang="en-US" sz="2400" dirty="0"/>
              <a:t>Built-in Functions -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int(), float(), str(), input()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Pseudocode</a:t>
            </a:r>
            <a:endParaRPr lang="en-GB" sz="2400" dirty="0"/>
          </a:p>
          <a:p>
            <a:pPr lvl="1"/>
            <a:r>
              <a:rPr lang="en-US" sz="2400" dirty="0"/>
              <a:t>Augmented Assignment Operators .  E.g.,   </a:t>
            </a:r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3</a:t>
            </a:r>
          </a:p>
          <a:p>
            <a:r>
              <a:rPr lang="en-US" sz="2400" b="1" dirty="0"/>
              <a:t>Intermission  break – 5 mins </a:t>
            </a:r>
          </a:p>
          <a:p>
            <a:pPr marL="0">
              <a:spcBef>
                <a:spcPts val="600"/>
              </a:spcBef>
              <a:buNone/>
            </a:pPr>
            <a:r>
              <a:rPr lang="en-GB" sz="2400" b="1" dirty="0"/>
              <a:t> Part B</a:t>
            </a:r>
          </a:p>
          <a:p>
            <a:pPr lvl="1"/>
            <a:r>
              <a:rPr lang="en-US" sz="2400" dirty="0"/>
              <a:t>Debugging</a:t>
            </a:r>
          </a:p>
          <a:p>
            <a:pPr lvl="1"/>
            <a:r>
              <a:rPr lang="en-US" altLang="en-US" sz="2400" dirty="0">
                <a:solidFill>
                  <a:srgbClr val="333333"/>
                </a:solidFill>
              </a:rPr>
              <a:t>Program Errors: syntax errors, runtime errors, and semantic errors. </a:t>
            </a:r>
            <a:endParaRPr lang="en-US" sz="2400" dirty="0">
              <a:solidFill>
                <a:srgbClr val="333333"/>
              </a:solidFill>
            </a:endParaRPr>
          </a:p>
          <a:p>
            <a:pPr lvl="1"/>
            <a:r>
              <a:rPr lang="en-US" sz="2400" dirty="0">
                <a:solidFill>
                  <a:srgbClr val="333333"/>
                </a:solidFill>
              </a:rPr>
              <a:t>C</a:t>
            </a:r>
            <a:r>
              <a:rPr lang="en-GB" sz="2400" dirty="0" err="1"/>
              <a:t>ommon</a:t>
            </a:r>
            <a:r>
              <a:rPr lang="en-GB" sz="2400" dirty="0"/>
              <a:t> error messages</a:t>
            </a:r>
          </a:p>
          <a:p>
            <a:pPr lvl="1"/>
            <a:r>
              <a:rPr lang="en-US" sz="2400" dirty="0"/>
              <a:t>Try …. Except - Python Exception Handling</a:t>
            </a:r>
            <a:endParaRPr lang="en-GB" sz="2400" dirty="0"/>
          </a:p>
          <a:p>
            <a:pPr lvl="1"/>
            <a:endParaRPr lang="en-GB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400" dirty="0">
              <a:solidFill>
                <a:schemeClr val="tx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9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4328-82EB-4F0F-97B4-9E24A55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DA53-4FFF-4F7F-B3E3-5C5F2CB5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sz="2800" dirty="0"/>
              <a:t>Over the next few weeks we create  code ‘blocks’  for conditions and loops.</a:t>
            </a:r>
          </a:p>
          <a:p>
            <a:pPr lvl="1"/>
            <a:r>
              <a:rPr lang="en-GB" sz="2800" b="0" i="0" dirty="0">
                <a:solidFill>
                  <a:srgbClr val="000000"/>
                </a:solidFill>
                <a:effectLst/>
              </a:rPr>
              <a:t>Indentation refers to the spaces at the beginning of a code line.</a:t>
            </a:r>
          </a:p>
          <a:p>
            <a:pPr lvl="1"/>
            <a:r>
              <a:rPr lang="en-GB" sz="2800" b="0" i="0" dirty="0">
                <a:solidFill>
                  <a:srgbClr val="000000"/>
                </a:solidFill>
                <a:effectLst/>
              </a:rPr>
              <a:t>Where in other programming languages the indentation in code is for readability only, the indentation in Python is very important.</a:t>
            </a:r>
          </a:p>
          <a:p>
            <a:pPr lvl="1"/>
            <a:r>
              <a:rPr lang="en-GB" sz="2800" b="0" i="0" dirty="0">
                <a:solidFill>
                  <a:srgbClr val="000000"/>
                </a:solidFill>
                <a:effectLst/>
              </a:rPr>
              <a:t>Python uses indentation to indicate a block of code. (Note: many other programming languages indicate blocks with curly braces {}).</a:t>
            </a:r>
          </a:p>
          <a:p>
            <a:pPr lvl="1"/>
            <a:endParaRPr lang="en-GB" sz="2800" dirty="0">
              <a:solidFill>
                <a:srgbClr val="000000"/>
              </a:solidFill>
            </a:endParaRPr>
          </a:p>
          <a:p>
            <a:pPr lvl="1"/>
            <a:r>
              <a:rPr lang="en-GB" sz="2800" dirty="0">
                <a:solidFill>
                  <a:srgbClr val="000000"/>
                </a:solidFill>
              </a:rPr>
              <a:t>An indentation e</a:t>
            </a:r>
            <a:r>
              <a:rPr lang="en-GB" sz="2800" b="0" i="0" dirty="0">
                <a:solidFill>
                  <a:srgbClr val="000000"/>
                </a:solidFill>
                <a:effectLst/>
              </a:rPr>
              <a:t>xample will be shown for the </a:t>
            </a:r>
            <a:r>
              <a:rPr lang="en-GB" sz="2800" b="1" i="0" dirty="0">
                <a:solidFill>
                  <a:srgbClr val="000000"/>
                </a:solidFill>
                <a:effectLst/>
              </a:rPr>
              <a:t>try … except  </a:t>
            </a:r>
            <a:r>
              <a:rPr lang="en-GB" sz="2800" b="0" i="0" dirty="0">
                <a:solidFill>
                  <a:srgbClr val="000000"/>
                </a:solidFill>
                <a:effectLst/>
              </a:rPr>
              <a:t>concept</a:t>
            </a:r>
          </a:p>
          <a:p>
            <a:pPr algn="l"/>
            <a:endParaRPr lang="en-GB" sz="2400" b="0" i="0" dirty="0">
              <a:solidFill>
                <a:srgbClr val="000000"/>
              </a:solidFill>
              <a:effectLst/>
            </a:endParaRPr>
          </a:p>
          <a:p>
            <a:pPr algn="l"/>
            <a:endParaRPr lang="en-GB" sz="2400" b="0" i="0" dirty="0">
              <a:solidFill>
                <a:srgbClr val="000000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9F8F8-B9F7-42E4-BAEB-32FE55E7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96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fontAlgn="base"/>
            <a:r>
              <a:rPr lang="en-GB" sz="3200" dirty="0"/>
              <a:t>Bug - An error in a program</a:t>
            </a:r>
          </a:p>
          <a:p>
            <a:pPr lvl="1" fontAlgn="base"/>
            <a:r>
              <a:rPr lang="en-GB" sz="3200" dirty="0"/>
              <a:t>Debugging - The process of finding and correcting bugs</a:t>
            </a:r>
          </a:p>
          <a:p>
            <a:pPr lvl="1" fontAlgn="base"/>
            <a:r>
              <a:rPr lang="en-GB" sz="3200" dirty="0"/>
              <a:t>The ability to debug your programs is an important skill!</a:t>
            </a:r>
            <a:endParaRPr lang="en-US" altLang="en-US" sz="3200" dirty="0">
              <a:solidFill>
                <a:srgbClr val="333333"/>
              </a:solidFill>
            </a:endParaRPr>
          </a:p>
          <a:p>
            <a:pPr lvl="1"/>
            <a:r>
              <a:rPr lang="en-US" altLang="en-US" sz="3200" dirty="0">
                <a:solidFill>
                  <a:srgbClr val="333333"/>
                </a:solidFill>
              </a:rPr>
              <a:t>Three kinds of errors can occur in a program: </a:t>
            </a:r>
          </a:p>
          <a:p>
            <a:pPr lvl="3"/>
            <a:r>
              <a:rPr lang="en-US" altLang="en-US" sz="3200" dirty="0">
                <a:solidFill>
                  <a:srgbClr val="333333"/>
                </a:solidFill>
              </a:rPr>
              <a:t>syntax errors, </a:t>
            </a:r>
          </a:p>
          <a:p>
            <a:pPr lvl="3"/>
            <a:r>
              <a:rPr lang="en-US" altLang="en-US" sz="3200" dirty="0">
                <a:solidFill>
                  <a:srgbClr val="333333"/>
                </a:solidFill>
              </a:rPr>
              <a:t>runtime errors, and </a:t>
            </a:r>
          </a:p>
          <a:p>
            <a:pPr lvl="3"/>
            <a:r>
              <a:rPr lang="en-US" altLang="en-US" sz="3200" dirty="0">
                <a:solidFill>
                  <a:srgbClr val="333333"/>
                </a:solidFill>
              </a:rPr>
              <a:t>semantic errors.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– print()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/>
            <a:r>
              <a:rPr lang="en-US" sz="11200" dirty="0"/>
              <a:t>A function is a piece of code written to carry out a specified task.</a:t>
            </a:r>
            <a:endParaRPr lang="en-US" sz="11200" b="1" dirty="0"/>
          </a:p>
          <a:p>
            <a:pPr lvl="1"/>
            <a:r>
              <a:rPr lang="en-US" sz="11200" dirty="0"/>
              <a:t>We have seen the </a:t>
            </a:r>
            <a:r>
              <a:rPr lang="en-US" sz="11200" b="1" dirty="0"/>
              <a:t>print() function </a:t>
            </a:r>
            <a:r>
              <a:rPr lang="en-US" sz="11200" dirty="0"/>
              <a:t>is used to send </a:t>
            </a:r>
            <a:r>
              <a:rPr lang="en-GB" sz="11200" dirty="0"/>
              <a:t>content to the screen</a:t>
            </a:r>
          </a:p>
          <a:p>
            <a:pPr lvl="1"/>
            <a:r>
              <a:rPr lang="en-US" sz="11200" dirty="0"/>
              <a:t>Python is case sensitive.  Use print(), rather than Print() or PRINT().</a:t>
            </a:r>
          </a:p>
          <a:p>
            <a:pPr lvl="1"/>
            <a:endParaRPr lang="en-GB" sz="10400" dirty="0"/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print() 				# empty line</a:t>
            </a:r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print('Hello') 		# Hello</a:t>
            </a:r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print(42) 			# 42</a:t>
            </a:r>
          </a:p>
          <a:p>
            <a:pPr marL="914400" lvl="2" indent="0">
              <a:buNone/>
            </a:pP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 = 'Hello'		# </a:t>
            </a:r>
            <a:r>
              <a:rPr lang="en-GB" sz="10400" dirty="0"/>
              <a:t>Assign a string to variable 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print(greeting)		# print variable value</a:t>
            </a:r>
          </a:p>
          <a:p>
            <a:pPr marL="914400" lvl="2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2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- </a:t>
            </a:r>
            <a:r>
              <a:rPr lang="en-US" altLang="en-US" dirty="0">
                <a:solidFill>
                  <a:srgbClr val="333333"/>
                </a:solidFill>
              </a:rPr>
              <a:t>Syntax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</a:rPr>
              <a:t>Syntax error - Refers to the structure of a program and the rules about that structure. </a:t>
            </a: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800" dirty="0"/>
              <a:t>Look for missing parentheses, quotation marks, or commas.</a:t>
            </a:r>
          </a:p>
          <a:p>
            <a:pPr marL="1371600" lvl="3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33333"/>
                </a:solidFill>
              </a:rPr>
              <a:t>E.g., parentheses have to come in matching pairs)  is a </a:t>
            </a:r>
            <a:r>
              <a:rPr lang="en-US" altLang="en-US" sz="2400" b="1" dirty="0">
                <a:solidFill>
                  <a:srgbClr val="333333"/>
                </a:solidFill>
              </a:rPr>
              <a:t>syntax error</a:t>
            </a:r>
            <a:endParaRPr lang="en-US" altLang="en-US" sz="2400" dirty="0">
              <a:solidFill>
                <a:srgbClr val="333333"/>
              </a:solidFill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</a:rPr>
              <a:t>Python displays an error message and quits, and you will not be able to run the program. 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</a:rPr>
              <a:t>It is normal when you start programming to spend a lot of time tracking down syntax errors!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8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- </a:t>
            </a:r>
            <a:r>
              <a:rPr lang="en-US" b="1" dirty="0" err="1"/>
              <a:t>SyntaxError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/>
            <a:r>
              <a:rPr lang="en-US" sz="11200" b="1" dirty="0" err="1"/>
              <a:t>SyntaxError</a:t>
            </a:r>
            <a:r>
              <a:rPr lang="en-GB" sz="11200" dirty="0"/>
              <a:t>: Example: </a:t>
            </a:r>
          </a:p>
          <a:p>
            <a:pPr lvl="1"/>
            <a:endParaRPr lang="en-GB" sz="9600" dirty="0"/>
          </a:p>
          <a:p>
            <a:pPr marL="457200" lvl="1" indent="0">
              <a:buNone/>
            </a:pP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current_time_str</a:t>
            </a: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input("Current time (in hours 0-23)?")</a:t>
            </a:r>
          </a:p>
          <a:p>
            <a:pPr marL="457200" lvl="1" indent="0">
              <a:buNone/>
            </a:pP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wait_time_str</a:t>
            </a: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input("How many hours until alarm?"</a:t>
            </a:r>
          </a:p>
          <a:p>
            <a:pPr marL="457200" lvl="1" indent="0">
              <a:buNone/>
            </a:pPr>
            <a:endParaRPr lang="en-GB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current_time_int</a:t>
            </a: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current_time_str</a:t>
            </a: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wait_time_int</a:t>
            </a: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wait_time_str</a:t>
            </a: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GB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final_time_int</a:t>
            </a: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current_time_int</a:t>
            </a: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wait_time_int</a:t>
            </a:r>
            <a:endParaRPr lang="en-GB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8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final_time_int</a:t>
            </a:r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GB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8800" b="1" dirty="0"/>
              <a:t>To find: </a:t>
            </a:r>
            <a:r>
              <a:rPr lang="en-GB" sz="8800" dirty="0"/>
              <a:t>Look for missing parentheses, quotation marks, or commas.  IDLE might highlight a line of code that does not have an error. So, work back line by line until you find the syntax error.</a:t>
            </a:r>
          </a:p>
          <a:p>
            <a:pPr marL="457200" lvl="1" indent="0">
              <a:buNone/>
            </a:pPr>
            <a:endParaRPr lang="en-GB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9600" dirty="0"/>
          </a:p>
          <a:p>
            <a:pPr marL="0" lvl="0" indent="0">
              <a:buNone/>
            </a:pPr>
            <a:endParaRPr lang="en-US" altLang="en-US" sz="7400" dirty="0">
              <a:solidFill>
                <a:srgbClr val="333333"/>
              </a:solidFill>
            </a:endParaRPr>
          </a:p>
          <a:p>
            <a:pPr lvl="0"/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 descr="Image of SyntaxError ">
            <a:extLst>
              <a:ext uri="{FF2B5EF4-FFF2-40B4-BE49-F238E27FC236}">
                <a16:creationId xmlns:a16="http://schemas.microsoft.com/office/drawing/2014/main" id="{C82E2878-7F9D-435B-9002-9D97FE77C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25" y="365125"/>
            <a:ext cx="1917799" cy="1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age of program run with SyntaxError">
            <a:extLst>
              <a:ext uri="{FF2B5EF4-FFF2-40B4-BE49-F238E27FC236}">
                <a16:creationId xmlns:a16="http://schemas.microsoft.com/office/drawing/2014/main" id="{B8268D1D-4005-4A94-809A-A02E945C6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3" y="1238491"/>
            <a:ext cx="7720314" cy="41668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FE295-6055-42AA-BAE4-73728531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3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– Runtime &amp; Semantic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400" b="1" dirty="0">
                <a:solidFill>
                  <a:srgbClr val="333333"/>
                </a:solidFill>
              </a:rPr>
              <a:t>Runtime error</a:t>
            </a:r>
          </a:p>
          <a:p>
            <a:pPr marL="64008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0" dirty="0">
                <a:solidFill>
                  <a:srgbClr val="333333"/>
                </a:solidFill>
              </a:rPr>
              <a:t>The error does not appear until after the program has started running. Also called </a:t>
            </a:r>
            <a:r>
              <a:rPr lang="en-US" altLang="en-US" sz="10000" b="1" dirty="0">
                <a:solidFill>
                  <a:srgbClr val="333333"/>
                </a:solidFill>
              </a:rPr>
              <a:t>exceptions </a:t>
            </a:r>
            <a:r>
              <a:rPr lang="en-US" altLang="en-US" sz="10000" dirty="0">
                <a:solidFill>
                  <a:srgbClr val="333333"/>
                </a:solidFill>
              </a:rPr>
              <a:t>(e.g., something exceptional has happened).</a:t>
            </a:r>
          </a:p>
          <a:p>
            <a:pPr marL="64008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0" dirty="0">
                <a:solidFill>
                  <a:srgbClr val="333333"/>
                </a:solidFill>
              </a:rPr>
              <a:t>We will look at some errors related to exceptions:</a:t>
            </a:r>
          </a:p>
          <a:p>
            <a:pPr marL="1097280" lvl="3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400" b="1" dirty="0" err="1"/>
              <a:t>NameError</a:t>
            </a:r>
            <a:r>
              <a:rPr lang="en-US" sz="10400" b="1" dirty="0"/>
              <a:t>, </a:t>
            </a:r>
            <a:r>
              <a:rPr lang="en-US" sz="10400" b="1" dirty="0" err="1"/>
              <a:t>TypeError</a:t>
            </a:r>
            <a:r>
              <a:rPr lang="en-US" sz="10400" b="1" dirty="0"/>
              <a:t>, </a:t>
            </a:r>
            <a:r>
              <a:rPr lang="en-GB" sz="10400" b="1" dirty="0" err="1"/>
              <a:t>ValueError</a:t>
            </a:r>
            <a:r>
              <a:rPr lang="en-GB" sz="10400" b="1" dirty="0"/>
              <a:t>, </a:t>
            </a:r>
            <a:r>
              <a:rPr lang="en-GB" sz="11200" b="1" dirty="0" err="1"/>
              <a:t>ZeroDivisionError</a:t>
            </a:r>
            <a:endParaRPr lang="en-GB" sz="112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400" dirty="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400" b="1" dirty="0">
                <a:solidFill>
                  <a:srgbClr val="333333"/>
                </a:solidFill>
              </a:rPr>
              <a:t>Semantic error</a:t>
            </a:r>
          </a:p>
          <a:p>
            <a:pPr lvl="1" fontAlgn="base"/>
            <a:r>
              <a:rPr lang="en-GB" sz="10200" dirty="0"/>
              <a:t>Semantics – the meaning of a program.</a:t>
            </a:r>
          </a:p>
          <a:p>
            <a:pPr lvl="1" fontAlgn="base"/>
            <a:r>
              <a:rPr lang="en-GB" sz="10200" dirty="0"/>
              <a:t>Semantic error - An error in a program that makes it do something other than what the programmer intended.</a:t>
            </a:r>
          </a:p>
          <a:p>
            <a:pPr lvl="1" fontAlgn="base"/>
            <a:r>
              <a:rPr lang="en-GB" altLang="en-US" sz="10200" dirty="0">
                <a:solidFill>
                  <a:srgbClr val="333333"/>
                </a:solidFill>
              </a:rPr>
              <a:t>The p</a:t>
            </a:r>
            <a:r>
              <a:rPr lang="en-US" altLang="en-US" sz="10200" dirty="0" err="1">
                <a:solidFill>
                  <a:srgbClr val="333333"/>
                </a:solidFill>
              </a:rPr>
              <a:t>rogram</a:t>
            </a:r>
            <a:r>
              <a:rPr lang="en-US" altLang="en-US" sz="10200" dirty="0">
                <a:solidFill>
                  <a:srgbClr val="333333"/>
                </a:solidFill>
              </a:rPr>
              <a:t> will run without generating error messages, but it will not do the right thing. </a:t>
            </a:r>
          </a:p>
          <a:p>
            <a:pPr fontAlgn="base"/>
            <a:endParaRPr lang="en-US" altLang="en-US" sz="2800" dirty="0">
              <a:solidFill>
                <a:srgbClr val="333333"/>
              </a:solidFill>
            </a:endParaRPr>
          </a:p>
          <a:p>
            <a:pPr lvl="1"/>
            <a:endParaRPr lang="en-US" altLang="en-US" sz="32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28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201168" lvl="1" indent="0">
              <a:lnSpc>
                <a:spcPct val="120000"/>
              </a:lnSpc>
              <a:buNone/>
            </a:pPr>
            <a:r>
              <a:rPr lang="en-GB" sz="11000" dirty="0"/>
              <a:t>Debugging can involve finding clues.  </a:t>
            </a:r>
          </a:p>
          <a:p>
            <a:pPr lvl="1">
              <a:lnSpc>
                <a:spcPct val="120000"/>
              </a:lnSpc>
            </a:pPr>
            <a:r>
              <a:rPr lang="en-GB" sz="11000" dirty="0"/>
              <a:t>Error Messages - Understanding error messages can help you.</a:t>
            </a:r>
          </a:p>
          <a:p>
            <a:pPr lvl="1">
              <a:lnSpc>
                <a:spcPct val="120000"/>
              </a:lnSpc>
            </a:pPr>
            <a:r>
              <a:rPr lang="en-GB" sz="11000" dirty="0"/>
              <a:t>Using print to debug your code - </a:t>
            </a:r>
            <a:r>
              <a:rPr lang="en-GB" sz="10800" dirty="0"/>
              <a:t>Using extra print() statements to display the value of your program's variables is a useful way to figure out what’s is really going on in your program</a:t>
            </a:r>
          </a:p>
          <a:p>
            <a:pPr lvl="1">
              <a:lnSpc>
                <a:spcPct val="120000"/>
              </a:lnSpc>
            </a:pPr>
            <a:r>
              <a:rPr lang="en-GB" sz="11000" dirty="0"/>
              <a:t>Note that sometimes an error message is caused by something that has happened earlier in the program so you might need to work backwards (up) from the error.</a:t>
            </a:r>
          </a:p>
          <a:p>
            <a:pPr marL="0" lvl="0" indent="0">
              <a:buNone/>
            </a:pP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9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- </a:t>
            </a:r>
            <a:r>
              <a:rPr lang="en-US" b="1" dirty="0" err="1"/>
              <a:t>TypeError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867"/>
            <a:ext cx="10515600" cy="4304095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GB" sz="9600" dirty="0" err="1"/>
              <a:t>TypeError</a:t>
            </a:r>
            <a:r>
              <a:rPr lang="en-GB" sz="9600" dirty="0"/>
              <a:t>: often when an expression tries to combine two types that are not compatible (e.g., integer and string). </a:t>
            </a:r>
          </a:p>
          <a:p>
            <a:pPr marL="0" indent="0">
              <a:buNone/>
            </a:pPr>
            <a:r>
              <a:rPr lang="en-GB" sz="10000" dirty="0"/>
              <a:t>Example:</a:t>
            </a:r>
            <a:endParaRPr lang="en-GB" sz="7600" dirty="0"/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a = int(input('Enter number '))</a:t>
            </a:r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x = input('Enter another number ')</a:t>
            </a:r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a + x</a:t>
            </a:r>
          </a:p>
          <a:p>
            <a:pPr marL="0" indent="0">
              <a:buNone/>
            </a:pPr>
            <a:r>
              <a:rPr lang="en-GB" sz="8800" dirty="0">
                <a:cs typeface="Courier New" panose="02070309020205020404" pitchFamily="49" charset="0"/>
              </a:rPr>
              <a:t>Output:</a:t>
            </a:r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Enter number 56</a:t>
            </a:r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another number 45</a:t>
            </a:r>
          </a:p>
          <a:p>
            <a:pPr marL="914400" lvl="2" indent="0">
              <a:buNone/>
            </a:pPr>
            <a:r>
              <a:rPr lang="en-GB" sz="8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914400" lvl="2" indent="0">
              <a:buNone/>
            </a:pPr>
            <a:r>
              <a:rPr lang="en-GB" sz="8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"C:/Users/purdyw/test2.py", line 3, in &lt;module&gt;</a:t>
            </a:r>
          </a:p>
          <a:p>
            <a:pPr marL="914400" lvl="2" indent="0">
              <a:buNone/>
            </a:pPr>
            <a:r>
              <a:rPr lang="en-GB" sz="8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total = a + x</a:t>
            </a:r>
          </a:p>
          <a:p>
            <a:pPr marL="914400" lvl="2" indent="0">
              <a:buNone/>
            </a:pPr>
            <a:r>
              <a:rPr lang="en-GB" sz="8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8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 only concatenate str (not "int") to str</a:t>
            </a:r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marL="457200" lvl="1" indent="0">
              <a:buNone/>
            </a:pPr>
            <a:r>
              <a:rPr lang="en-GB" sz="9600" dirty="0"/>
              <a:t>  </a:t>
            </a:r>
            <a:endParaRPr lang="en-GB" sz="8000" b="1" dirty="0"/>
          </a:p>
          <a:p>
            <a:pPr lvl="1"/>
            <a:endParaRPr lang="en-GB" sz="8000" dirty="0"/>
          </a:p>
          <a:p>
            <a:pPr lvl="1"/>
            <a:endParaRPr lang="en-GB" dirty="0"/>
          </a:p>
          <a:p>
            <a:pPr lvl="1"/>
            <a:endParaRPr lang="en-GB" sz="5900" dirty="0"/>
          </a:p>
          <a:p>
            <a:pPr fontAlgn="base"/>
            <a:endParaRPr lang="en-GB" sz="4600" dirty="0"/>
          </a:p>
          <a:p>
            <a:pPr marL="0" lvl="0" indent="0">
              <a:buNone/>
            </a:pPr>
            <a:endParaRPr lang="en-US" altLang="en-US" sz="3900" dirty="0">
              <a:solidFill>
                <a:srgbClr val="333333"/>
              </a:solidFill>
            </a:endParaRPr>
          </a:p>
          <a:p>
            <a:pPr lvl="0"/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– </a:t>
            </a:r>
            <a:r>
              <a:rPr lang="en-US" b="1" dirty="0" err="1"/>
              <a:t>TypeError</a:t>
            </a:r>
            <a:r>
              <a:rPr lang="en-US" b="1" dirty="0"/>
              <a:t>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305"/>
            <a:ext cx="10515600" cy="4579657"/>
          </a:xfrm>
        </p:spPr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endParaRPr lang="en-GB" sz="4600" dirty="0"/>
          </a:p>
          <a:p>
            <a:pPr lvl="1"/>
            <a:r>
              <a:rPr lang="en-GB" sz="9600" dirty="0"/>
              <a:t>Previous Example:</a:t>
            </a:r>
            <a:endParaRPr lang="en-GB" sz="7600" dirty="0"/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a = int(input('Enter number '))</a:t>
            </a:r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x = input('Enter another number ')</a:t>
            </a:r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a + x</a:t>
            </a:r>
          </a:p>
          <a:p>
            <a:pPr marL="457200" lvl="1" indent="0">
              <a:buNone/>
            </a:pPr>
            <a:endParaRPr lang="en-GB" sz="9600" b="1" dirty="0"/>
          </a:p>
          <a:p>
            <a:pPr lvl="1"/>
            <a:r>
              <a:rPr lang="en-GB" sz="9600" b="1" dirty="0"/>
              <a:t>To find: </a:t>
            </a:r>
            <a:r>
              <a:rPr lang="en-GB" sz="9600" dirty="0"/>
              <a:t>trace through variables to check they are the type you expected using </a:t>
            </a:r>
            <a:r>
              <a:rPr lang="en-GB" sz="9600" b="1" dirty="0"/>
              <a:t>type().</a:t>
            </a:r>
            <a:r>
              <a:rPr lang="en-GB" sz="9600" dirty="0"/>
              <a:t> Adding the following after line 2:  </a:t>
            </a:r>
          </a:p>
          <a:p>
            <a:pPr marL="457200" lvl="1" indent="0">
              <a:buNone/>
            </a:pPr>
            <a:r>
              <a:rPr lang="en-GB" sz="9600" dirty="0"/>
              <a:t>	</a:t>
            </a:r>
            <a:r>
              <a:rPr lang="en-GB" sz="10000" dirty="0"/>
              <a:t>  </a:t>
            </a:r>
            <a:r>
              <a:rPr lang="en-GB" sz="84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print(type(a))  # &lt;class 'int'&gt;</a:t>
            </a:r>
          </a:p>
          <a:p>
            <a:pPr marL="0" indent="0">
              <a:buNone/>
            </a:pPr>
            <a:r>
              <a:rPr lang="en-GB" sz="8400" dirty="0">
                <a:latin typeface="Courier New" panose="02070309020205020404" pitchFamily="49" charset="0"/>
                <a:cs typeface="Courier New" panose="02070309020205020404" pitchFamily="49" charset="0"/>
              </a:rPr>
              <a:t>	 print(type(x))  # &lt;class 'str'&gt;</a:t>
            </a:r>
          </a:p>
          <a:p>
            <a:pPr marL="201168" lvl="1" indent="0">
              <a:buNone/>
            </a:pPr>
            <a:endParaRPr lang="en-GB" sz="8000" dirty="0"/>
          </a:p>
          <a:p>
            <a:pPr lvl="1"/>
            <a:endParaRPr lang="en-GB" dirty="0"/>
          </a:p>
          <a:p>
            <a:pPr lvl="1"/>
            <a:endParaRPr lang="en-GB" sz="5900" dirty="0"/>
          </a:p>
          <a:p>
            <a:pPr fontAlgn="base"/>
            <a:endParaRPr lang="en-GB" sz="4600" dirty="0"/>
          </a:p>
          <a:p>
            <a:pPr marL="0" lvl="0" indent="0">
              <a:buNone/>
            </a:pPr>
            <a:endParaRPr lang="en-US" altLang="en-US" sz="3900" dirty="0">
              <a:solidFill>
                <a:srgbClr val="333333"/>
              </a:solidFill>
            </a:endParaRPr>
          </a:p>
          <a:p>
            <a:pPr lvl="0"/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0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- </a:t>
            </a:r>
            <a:r>
              <a:rPr lang="en-US" b="1" dirty="0" err="1"/>
              <a:t>NameError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endParaRPr lang="en-GB" sz="8800" dirty="0"/>
          </a:p>
          <a:p>
            <a:pPr lvl="1"/>
            <a:r>
              <a:rPr lang="en-GB" sz="8800" b="1" dirty="0" err="1"/>
              <a:t>NameError</a:t>
            </a:r>
            <a:r>
              <a:rPr lang="en-GB" sz="8800" b="1" dirty="0"/>
              <a:t>:  </a:t>
            </a:r>
            <a:r>
              <a:rPr lang="en-GB" sz="8800" dirty="0"/>
              <a:t>usually</a:t>
            </a:r>
            <a:r>
              <a:rPr lang="en-GB" sz="8800" b="1" dirty="0"/>
              <a:t> </a:t>
            </a:r>
            <a:r>
              <a:rPr lang="en-GB" sz="8800" dirty="0"/>
              <a:t>means you have used a variable before it has a value. Typo?</a:t>
            </a:r>
          </a:p>
          <a:p>
            <a:pPr lvl="1"/>
            <a:r>
              <a:rPr lang="en-GB" sz="8800" dirty="0"/>
              <a:t>Example: </a:t>
            </a:r>
            <a:r>
              <a:rPr lang="en-GB" sz="8800" dirty="0" err="1"/>
              <a:t>NameError</a:t>
            </a:r>
            <a:r>
              <a:rPr lang="en-GB" sz="8800" dirty="0"/>
              <a:t>: name '</a:t>
            </a:r>
            <a:r>
              <a:rPr lang="en-GB" sz="8800" dirty="0" err="1"/>
              <a:t>wait_time_int</a:t>
            </a:r>
            <a:r>
              <a:rPr lang="en-GB" sz="8800" dirty="0"/>
              <a:t>' is not defined</a:t>
            </a:r>
          </a:p>
          <a:p>
            <a:pPr lvl="1"/>
            <a:endParaRPr lang="en-GB" sz="8800" dirty="0"/>
          </a:p>
          <a:p>
            <a:pPr marL="914400" lvl="2" indent="0">
              <a:buNone/>
            </a:pP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current_time_str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input("Current time (in hours 0-23)?")</a:t>
            </a:r>
          </a:p>
          <a:p>
            <a:pPr marL="914400" lvl="2" indent="0">
              <a:buNone/>
            </a:pP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current_time_int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current_time_str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GB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wait_time_str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input("How many hours do you want to wait")</a:t>
            </a:r>
          </a:p>
          <a:p>
            <a:pPr marL="914400" lvl="2" indent="0">
              <a:buNone/>
            </a:pP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wait_time_int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wait_time_int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GB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final_time_int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current_time_int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wait_time_int</a:t>
            </a:r>
            <a:endParaRPr lang="en-GB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final_time_int</a:t>
            </a:r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GB" sz="8800" dirty="0"/>
          </a:p>
          <a:p>
            <a:pPr lvl="1"/>
            <a:r>
              <a:rPr lang="en-GB" sz="8800" b="1" dirty="0"/>
              <a:t>To find: </a:t>
            </a:r>
            <a:r>
              <a:rPr lang="en-GB" sz="8800" dirty="0"/>
              <a:t>Check the right hand side of assignment statements.  You could also search for the exact word highlighted in the error message</a:t>
            </a:r>
            <a:endParaRPr lang="en-US" altLang="en-US" sz="8800" dirty="0">
              <a:solidFill>
                <a:srgbClr val="333333"/>
              </a:solidFill>
            </a:endParaRPr>
          </a:p>
          <a:p>
            <a:pPr lvl="0"/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9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- </a:t>
            </a:r>
            <a:r>
              <a:rPr lang="en-US" b="1" dirty="0" err="1"/>
              <a:t>ValueError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305"/>
            <a:ext cx="10515600" cy="4579657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endParaRPr lang="en-GB" sz="4600" dirty="0"/>
          </a:p>
          <a:p>
            <a:pPr lvl="1"/>
            <a:r>
              <a:rPr lang="en-GB" sz="9600" b="1" dirty="0" err="1"/>
              <a:t>ValueError</a:t>
            </a:r>
            <a:r>
              <a:rPr lang="en-GB" sz="9600" dirty="0"/>
              <a:t>: Raised when an operation or function receives an argument that has the right type but an inappropriate value</a:t>
            </a:r>
          </a:p>
          <a:p>
            <a:pPr lvl="1"/>
            <a:r>
              <a:rPr lang="en-GB" sz="9600" dirty="0"/>
              <a:t>Example: </a:t>
            </a:r>
          </a:p>
          <a:p>
            <a:pPr lvl="3"/>
            <a:r>
              <a:rPr lang="en-GB" sz="9600" dirty="0"/>
              <a:t>We ask the user for a number and instead they enter a character </a:t>
            </a:r>
            <a:r>
              <a:rPr lang="en-GB" sz="9600" b="1" dirty="0"/>
              <a:t>t.</a:t>
            </a:r>
          </a:p>
          <a:p>
            <a:pPr lvl="3"/>
            <a:r>
              <a:rPr lang="en-GB" sz="9600" dirty="0"/>
              <a:t>We use int() to convert user input (string) to an integer but the value </a:t>
            </a:r>
            <a:r>
              <a:rPr lang="en-GB" sz="9600" b="1" dirty="0"/>
              <a:t>t</a:t>
            </a:r>
            <a:r>
              <a:rPr lang="en-GB" sz="9600" dirty="0"/>
              <a:t> cannot be converted to an integer number.</a:t>
            </a:r>
          </a:p>
          <a:p>
            <a:pPr lvl="3"/>
            <a:r>
              <a:rPr lang="en-GB" sz="9600" dirty="0" err="1"/>
              <a:t>ValueError</a:t>
            </a:r>
            <a:r>
              <a:rPr lang="en-GB" sz="9600" dirty="0"/>
              <a:t>: invalid literal for int()</a:t>
            </a:r>
          </a:p>
          <a:p>
            <a:pPr marL="914400" lvl="2" indent="0">
              <a:buNone/>
            </a:pPr>
            <a:endParaRPr lang="en-GB" sz="9600" dirty="0"/>
          </a:p>
          <a:p>
            <a:pPr marL="914400" lvl="2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input('Enter number ')</a:t>
            </a:r>
          </a:p>
          <a:p>
            <a:pPr marL="914400" lvl="2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a = int(a)</a:t>
            </a:r>
          </a:p>
          <a:p>
            <a:pPr marL="914400" lvl="2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# do something here</a:t>
            </a:r>
          </a:p>
          <a:p>
            <a:pPr marL="914400" lvl="2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</a:t>
            </a:r>
          </a:p>
          <a:p>
            <a:pPr marL="457200" lvl="1" indent="0">
              <a:buNone/>
            </a:pP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9600" b="1" dirty="0"/>
              <a:t>To fix: </a:t>
            </a:r>
            <a:r>
              <a:rPr lang="en-GB" sz="9600" dirty="0"/>
              <a:t>use try / except to catch this error.</a:t>
            </a:r>
            <a:br>
              <a:rPr lang="en-GB" sz="10000" b="1" dirty="0"/>
            </a:br>
            <a:endParaRPr lang="en-GB" sz="8000" b="1" dirty="0"/>
          </a:p>
          <a:p>
            <a:pPr lvl="1"/>
            <a:endParaRPr lang="en-GB" sz="8000" dirty="0"/>
          </a:p>
          <a:p>
            <a:pPr lvl="1"/>
            <a:endParaRPr lang="en-GB" dirty="0"/>
          </a:p>
          <a:p>
            <a:pPr lvl="1"/>
            <a:endParaRPr lang="en-GB" sz="5900" dirty="0"/>
          </a:p>
          <a:p>
            <a:pPr fontAlgn="base"/>
            <a:endParaRPr lang="en-GB" sz="4600" dirty="0"/>
          </a:p>
          <a:p>
            <a:pPr marL="0" lvl="0" indent="0">
              <a:buNone/>
            </a:pPr>
            <a:endParaRPr lang="en-US" altLang="en-US" sz="3900" dirty="0">
              <a:solidFill>
                <a:srgbClr val="333333"/>
              </a:solidFill>
            </a:endParaRPr>
          </a:p>
          <a:p>
            <a:pPr lvl="0"/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98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- </a:t>
            </a:r>
            <a:r>
              <a:rPr lang="en-GB" b="1" dirty="0" err="1"/>
              <a:t>ZeroDivisionError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305"/>
            <a:ext cx="10515600" cy="4579657"/>
          </a:xfrm>
        </p:spPr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endParaRPr lang="en-GB" sz="4600" dirty="0"/>
          </a:p>
          <a:p>
            <a:pPr lvl="1"/>
            <a:r>
              <a:rPr lang="en-GB" sz="8600" b="1" dirty="0" err="1"/>
              <a:t>ZeroDivisionError</a:t>
            </a:r>
            <a:r>
              <a:rPr lang="en-GB" sz="8600" b="1" dirty="0"/>
              <a:t>: </a:t>
            </a:r>
            <a:r>
              <a:rPr lang="en-GB" sz="8600" dirty="0"/>
              <a:t>with Python it is not possible to </a:t>
            </a:r>
            <a:r>
              <a:rPr lang="en-GB" sz="8600" b="1" dirty="0"/>
              <a:t>divide</a:t>
            </a:r>
            <a:r>
              <a:rPr lang="en-GB" sz="8600" dirty="0"/>
              <a:t> numbers by zero. </a:t>
            </a:r>
          </a:p>
          <a:p>
            <a:pPr lvl="1"/>
            <a:r>
              <a:rPr lang="en-GB" sz="8600" dirty="0"/>
              <a:t>If you attempt to </a:t>
            </a:r>
            <a:r>
              <a:rPr lang="en-GB" sz="8600" b="1" dirty="0"/>
              <a:t>divide</a:t>
            </a:r>
            <a:r>
              <a:rPr lang="en-GB" sz="8600" dirty="0"/>
              <a:t> by 0, </a:t>
            </a:r>
            <a:r>
              <a:rPr lang="en-GB" sz="8600" b="1" dirty="0"/>
              <a:t>python</a:t>
            </a:r>
            <a:r>
              <a:rPr lang="en-GB" sz="8600" dirty="0"/>
              <a:t> will throw a </a:t>
            </a:r>
            <a:r>
              <a:rPr lang="en-GB" sz="8600" dirty="0" err="1"/>
              <a:t>ZeroDivisionError</a:t>
            </a:r>
            <a:endParaRPr lang="en-US" altLang="en-US" sz="8600" dirty="0">
              <a:solidFill>
                <a:srgbClr val="333333"/>
              </a:solidFill>
            </a:endParaRPr>
          </a:p>
          <a:p>
            <a:pPr marL="914400" lvl="2" indent="0">
              <a:buNone/>
            </a:pPr>
            <a:endParaRPr lang="en-GB" sz="8600" dirty="0"/>
          </a:p>
          <a:p>
            <a:pPr marL="914400" lvl="2" indent="0">
              <a:buNone/>
            </a:pPr>
            <a:r>
              <a:rPr lang="en-GB" sz="8600" dirty="0">
                <a:latin typeface="Courier New" panose="02070309020205020404" pitchFamily="49" charset="0"/>
                <a:cs typeface="Courier New" panose="02070309020205020404" pitchFamily="49" charset="0"/>
              </a:rPr>
              <a:t>x = 100/0</a:t>
            </a:r>
          </a:p>
          <a:p>
            <a:pPr marL="457200" lvl="1" indent="0">
              <a:buNone/>
            </a:pPr>
            <a:endParaRPr lang="en-GB" sz="8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8600" b="1" dirty="0"/>
              <a:t>To fix: </a:t>
            </a:r>
          </a:p>
          <a:p>
            <a:pPr lvl="2"/>
            <a:r>
              <a:rPr lang="en-GB" sz="8600" dirty="0"/>
              <a:t>Use an if statement to ensure that the value is not zero. </a:t>
            </a:r>
          </a:p>
          <a:p>
            <a:pPr lvl="2"/>
            <a:r>
              <a:rPr lang="en-GB" sz="8600" dirty="0"/>
              <a:t>Or </a:t>
            </a:r>
            <a:r>
              <a:rPr lang="en-GB" sz="8800" dirty="0"/>
              <a:t>use try / except to catch this error (example later)</a:t>
            </a:r>
            <a:br>
              <a:rPr lang="en-GB" sz="9600" b="1" dirty="0"/>
            </a:br>
            <a:endParaRPr lang="en-GB" sz="8600" dirty="0"/>
          </a:p>
          <a:p>
            <a:pPr lvl="1"/>
            <a:endParaRPr lang="en-GB" sz="8600" dirty="0"/>
          </a:p>
          <a:p>
            <a:pPr lvl="1"/>
            <a:endParaRPr lang="en-GB" sz="5900" dirty="0"/>
          </a:p>
          <a:p>
            <a:pPr fontAlgn="base"/>
            <a:endParaRPr lang="en-GB" sz="4600" dirty="0"/>
          </a:p>
          <a:p>
            <a:pPr marL="0" lvl="0" indent="0">
              <a:buNone/>
            </a:pPr>
            <a:endParaRPr lang="en-US" altLang="en-US" sz="3900" dirty="0">
              <a:solidFill>
                <a:srgbClr val="333333"/>
              </a:solidFill>
            </a:endParaRPr>
          </a:p>
          <a:p>
            <a:pPr lvl="0"/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input - input()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Typical flow of a simple computer program 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/>
              <a:t>Input data, 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/>
              <a:t>Work with data, 	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/>
              <a:t>Output answer/s.</a:t>
            </a:r>
            <a:endParaRPr lang="en-US" sz="2400" b="1" dirty="0"/>
          </a:p>
          <a:p>
            <a:pPr lvl="1"/>
            <a:r>
              <a:rPr lang="en-US" sz="2400" b="1" dirty="0"/>
              <a:t>input() function - </a:t>
            </a:r>
            <a:r>
              <a:rPr lang="en-US" sz="2400" dirty="0"/>
              <a:t>program  stops and waits for the user input.  When the user presses Return or Enter, the input is returned to the program </a:t>
            </a:r>
            <a:r>
              <a:rPr lang="en-US" sz="2400" b="1" dirty="0">
                <a:solidFill>
                  <a:schemeClr val="tx1"/>
                </a:solidFill>
              </a:rPr>
              <a:t>as a string</a:t>
            </a:r>
            <a:r>
              <a:rPr lang="en-US" sz="2400" dirty="0"/>
              <a:t>. </a:t>
            </a:r>
            <a:endParaRPr lang="en-GB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 = input()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/>
              <a:t>input() </a:t>
            </a:r>
            <a:r>
              <a:rPr lang="en-US" sz="2400" dirty="0"/>
              <a:t>can take text as an argument (e.g., a prompt stating what input is expected):</a:t>
            </a:r>
            <a:endParaRPr lang="en-GB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input('What...is your name?\n')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09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 in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394"/>
            <a:ext cx="10774680" cy="4439604"/>
          </a:xfrm>
        </p:spPr>
        <p:txBody>
          <a:bodyPr>
            <a:noAutofit/>
          </a:bodyPr>
          <a:lstStyle/>
          <a:p>
            <a:pPr lvl="1"/>
            <a:r>
              <a:rPr lang="en-GB" sz="2800" dirty="0"/>
              <a:t>What happens if a program is processing user input and the user enters the wrong type of data? The ‘try/except’ construct can prevent the program crashing with an error.</a:t>
            </a:r>
          </a:p>
          <a:p>
            <a:pPr lvl="2"/>
            <a:r>
              <a:rPr lang="en-GB" sz="2600" dirty="0"/>
              <a:t>Exception:  An error that occurs at runtime.  Handle an exception by wrapping the block of code in a </a:t>
            </a:r>
            <a:r>
              <a:rPr lang="en-GB" sz="2600" b="1" dirty="0"/>
              <a:t>try </a:t>
            </a:r>
            <a:r>
              <a:rPr lang="en-GB" sz="2600" dirty="0"/>
              <a:t>. . . </a:t>
            </a:r>
            <a:r>
              <a:rPr lang="en-GB" sz="2600" b="1" dirty="0"/>
              <a:t>except</a:t>
            </a:r>
            <a:r>
              <a:rPr lang="en-GB" sz="2600" dirty="0"/>
              <a:t> construct.  Syntax:</a:t>
            </a:r>
          </a:p>
          <a:p>
            <a:pPr marL="0" indent="0">
              <a:buNone/>
            </a:pPr>
            <a:r>
              <a:rPr lang="en-GB" sz="3000" dirty="0"/>
              <a:t>	try:</a:t>
            </a:r>
          </a:p>
          <a:p>
            <a:pPr marL="0" indent="0">
              <a:buNone/>
            </a:pPr>
            <a:r>
              <a:rPr lang="en-GB" sz="3000" dirty="0"/>
              <a:t>  		Python commands</a:t>
            </a:r>
          </a:p>
          <a:p>
            <a:pPr marL="0" indent="0">
              <a:buNone/>
            </a:pPr>
            <a:r>
              <a:rPr lang="en-GB" sz="3000" dirty="0"/>
              <a:t>	except:</a:t>
            </a:r>
          </a:p>
          <a:p>
            <a:pPr marL="0" indent="0">
              <a:buNone/>
            </a:pPr>
            <a:r>
              <a:rPr lang="en-GB" sz="3000" dirty="0"/>
              <a:t>		Exception handler</a:t>
            </a:r>
          </a:p>
          <a:p>
            <a:pPr lvl="1"/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80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 in Python –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800806" cy="4439603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"1"</a:t>
            </a:r>
          </a:p>
          <a:p>
            <a:pPr marL="914400" lvl="2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a + 2</a:t>
            </a:r>
          </a:p>
          <a:p>
            <a:pPr marL="914400" lvl="2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print(a, " is not a number")</a:t>
            </a:r>
          </a:p>
          <a:p>
            <a:pPr lvl="1"/>
            <a:r>
              <a:rPr lang="en-GB" sz="2800" dirty="0"/>
              <a:t> We try to add a number and a string (generates an exception).  We trap the exception let the user know instead of letting the program crash.</a:t>
            </a:r>
          </a:p>
          <a:p>
            <a:pPr lvl="1"/>
            <a:r>
              <a:rPr lang="en-GB" sz="2800" dirty="0"/>
              <a:t>The above does not specify a specific exception (error) to handle, so can be used for </a:t>
            </a:r>
            <a:r>
              <a:rPr lang="en-GB" sz="2800" b="1" dirty="0"/>
              <a:t>any</a:t>
            </a:r>
            <a:r>
              <a:rPr lang="en-GB" sz="2800" dirty="0"/>
              <a:t> errors that occur while executing these commands.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8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49245" cy="1450757"/>
          </a:xfrm>
        </p:spPr>
        <p:txBody>
          <a:bodyPr/>
          <a:lstStyle/>
          <a:p>
            <a:pPr lvl="0"/>
            <a:r>
              <a:rPr lang="en-US" b="1" dirty="0"/>
              <a:t>Exception Handling -  </a:t>
            </a:r>
            <a:r>
              <a:rPr lang="en-US" b="1" dirty="0" err="1"/>
              <a:t>ValueError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69" y="1737359"/>
            <a:ext cx="10515600" cy="4501425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GB" sz="11000" dirty="0"/>
              <a:t>An exception for a specific exception (error).  Syntax: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00" dirty="0"/>
              <a:t>	</a:t>
            </a:r>
            <a:r>
              <a:rPr lang="en-GB" sz="9600" dirty="0"/>
              <a:t>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/>
              <a:t>		Python commands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/>
              <a:t>	except </a:t>
            </a:r>
            <a:r>
              <a:rPr lang="en-GB" sz="9600" b="1" dirty="0" err="1"/>
              <a:t>ExceptionType</a:t>
            </a:r>
            <a:r>
              <a:rPr lang="en-GB" sz="9600" b="1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/>
              <a:t>		Exception handle</a:t>
            </a:r>
          </a:p>
          <a:p>
            <a:pPr marL="0" indent="0">
              <a:buNone/>
            </a:pPr>
            <a:endParaRPr lang="en-GB" sz="11200" dirty="0"/>
          </a:p>
          <a:p>
            <a:pPr lvl="1"/>
            <a:r>
              <a:rPr lang="en-GB" sz="11000" dirty="0"/>
              <a:t>E.g., if input cannot be cast to an </a:t>
            </a:r>
            <a:r>
              <a:rPr lang="en-GB" sz="11000" dirty="0" err="1"/>
              <a:t>int</a:t>
            </a:r>
            <a:r>
              <a:rPr lang="en-GB" sz="11000" dirty="0"/>
              <a:t> it will generate a </a:t>
            </a:r>
            <a:r>
              <a:rPr lang="en-GB" sz="11000" b="1" dirty="0" err="1"/>
              <a:t>ValueError</a:t>
            </a:r>
            <a:r>
              <a:rPr lang="en-GB" sz="11000" dirty="0"/>
              <a:t>.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200" dirty="0"/>
              <a:t>	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    n = int(input("Please enter an integer: "))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except </a:t>
            </a:r>
            <a:r>
              <a:rPr lang="en-GB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GB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print("Requires a valid integer!")</a:t>
            </a:r>
          </a:p>
          <a:p>
            <a:pPr marL="0" lvl="0" indent="0">
              <a:buNone/>
            </a:pP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63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Exception Handling  –  </a:t>
            </a: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69" y="1817783"/>
            <a:ext cx="10515600" cy="4421002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GB" sz="11000" dirty="0"/>
              <a:t>An exception for a specific exception (error).  Syntax: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/>
              <a:t>	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/>
              <a:t>		Python commands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/>
              <a:t>	except </a:t>
            </a:r>
            <a:r>
              <a:rPr lang="en-GB" sz="9600" b="1" dirty="0" err="1"/>
              <a:t>ExceptionType</a:t>
            </a:r>
            <a:r>
              <a:rPr lang="en-GB" sz="9600" b="1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/>
              <a:t>		Exception handle</a:t>
            </a:r>
          </a:p>
          <a:p>
            <a:pPr marL="0" indent="0">
              <a:buNone/>
            </a:pPr>
            <a:endParaRPr lang="en-GB" sz="11200" dirty="0"/>
          </a:p>
          <a:p>
            <a:pPr lvl="1"/>
            <a:r>
              <a:rPr lang="en-GB" sz="11000" dirty="0"/>
              <a:t>E.g., attempting to divide by zero will cause a </a:t>
            </a:r>
            <a:r>
              <a:rPr lang="en-GB" sz="11000" b="1" dirty="0"/>
              <a:t> </a:t>
            </a:r>
            <a:r>
              <a:rPr lang="en-GB" sz="11000" b="1" dirty="0" err="1"/>
              <a:t>ZeroDivisionError</a:t>
            </a:r>
            <a:r>
              <a:rPr lang="en-GB" sz="110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200" dirty="0"/>
              <a:t>	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   x = 2 /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except </a:t>
            </a:r>
            <a:r>
              <a:rPr lang="en-GB" sz="9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GB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   print("Cannot divide by zero!")</a:t>
            </a:r>
          </a:p>
          <a:p>
            <a:pPr marL="0" indent="0">
              <a:buNone/>
            </a:pPr>
            <a:endParaRPr lang="en-GB" sz="11200" dirty="0"/>
          </a:p>
          <a:p>
            <a:pPr marL="0" indent="0">
              <a:buNone/>
            </a:pPr>
            <a:endParaRPr lang="en-GB" sz="11200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59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400" dirty="0"/>
              <a:t>Part B covered:</a:t>
            </a:r>
          </a:p>
          <a:p>
            <a:pPr lvl="1"/>
            <a:r>
              <a:rPr lang="en-US" sz="3400" dirty="0"/>
              <a:t>Debugging</a:t>
            </a:r>
          </a:p>
          <a:p>
            <a:pPr lvl="1"/>
            <a:r>
              <a:rPr lang="en-US" altLang="en-US" sz="3400" dirty="0">
                <a:solidFill>
                  <a:srgbClr val="333333"/>
                </a:solidFill>
              </a:rPr>
              <a:t>Program Errors:</a:t>
            </a:r>
          </a:p>
          <a:p>
            <a:pPr lvl="3"/>
            <a:r>
              <a:rPr lang="en-US" altLang="en-US" sz="3400" dirty="0">
                <a:solidFill>
                  <a:srgbClr val="333333"/>
                </a:solidFill>
              </a:rPr>
              <a:t>syntax errors, </a:t>
            </a:r>
          </a:p>
          <a:p>
            <a:pPr lvl="3"/>
            <a:r>
              <a:rPr lang="en-US" altLang="en-US" sz="3400" dirty="0">
                <a:solidFill>
                  <a:srgbClr val="333333"/>
                </a:solidFill>
              </a:rPr>
              <a:t>runtime errors, and </a:t>
            </a:r>
          </a:p>
          <a:p>
            <a:pPr lvl="3"/>
            <a:r>
              <a:rPr lang="en-US" altLang="en-US" sz="3400" dirty="0">
                <a:solidFill>
                  <a:srgbClr val="333333"/>
                </a:solidFill>
              </a:rPr>
              <a:t>semantic errors. </a:t>
            </a:r>
            <a:endParaRPr lang="en-US" sz="3400" dirty="0">
              <a:solidFill>
                <a:srgbClr val="333333"/>
              </a:solidFill>
            </a:endParaRPr>
          </a:p>
          <a:p>
            <a:pPr lvl="1"/>
            <a:r>
              <a:rPr lang="en-US" sz="3400" dirty="0">
                <a:solidFill>
                  <a:srgbClr val="333333"/>
                </a:solidFill>
              </a:rPr>
              <a:t>C</a:t>
            </a:r>
            <a:r>
              <a:rPr lang="en-GB" sz="3400" dirty="0" err="1"/>
              <a:t>ommon</a:t>
            </a:r>
            <a:r>
              <a:rPr lang="en-GB" sz="3400" dirty="0"/>
              <a:t> error messages</a:t>
            </a:r>
          </a:p>
          <a:p>
            <a:pPr lvl="1"/>
            <a:r>
              <a:rPr lang="en-US" sz="3400" dirty="0"/>
              <a:t>Try and Except - Python Exception Handling</a:t>
            </a:r>
            <a:endParaRPr lang="en-GB" sz="3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3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input - input()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/>
          </a:bodyPr>
          <a:lstStyle/>
          <a:p>
            <a:pPr lvl="1"/>
            <a:r>
              <a:rPr lang="en-US" sz="2900" dirty="0"/>
              <a:t>Note: \n  represents a </a:t>
            </a:r>
            <a:r>
              <a:rPr lang="en-US" sz="2900" b="1" dirty="0"/>
              <a:t>newline </a:t>
            </a:r>
            <a:r>
              <a:rPr lang="en-US" sz="2900" dirty="0"/>
              <a:t>(line break) so that any user input will appear below the prompt message.</a:t>
            </a:r>
            <a:endParaRPr lang="en-GB" sz="2900" dirty="0"/>
          </a:p>
          <a:p>
            <a:pPr lvl="1"/>
            <a:r>
              <a:rPr lang="en-US" sz="2900" dirty="0"/>
              <a:t> If you expect the user to type an integer, convert the value to integer.</a:t>
            </a:r>
          </a:p>
          <a:p>
            <a:pPr lvl="1"/>
            <a:r>
              <a:rPr lang="en-US" sz="2900" dirty="0"/>
              <a:t> int() returns an integer so you need to save the result into a variable.</a:t>
            </a:r>
            <a:endParaRPr lang="en-GB" sz="2900" dirty="0"/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prompt = 'What is 38 plus 5?\n'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answer = input(prompt)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answer = int(answer)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71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functions – </a:t>
            </a:r>
            <a:r>
              <a:rPr lang="en-US" dirty="0" err="1"/>
              <a:t>int</a:t>
            </a:r>
            <a:r>
              <a:rPr lang="en-US" dirty="0"/>
              <a:t>(), float(), </a:t>
            </a:r>
            <a:r>
              <a:rPr lang="en-US" dirty="0" err="1"/>
              <a:t>str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600" dirty="0" err="1"/>
              <a:t>int</a:t>
            </a:r>
            <a:r>
              <a:rPr lang="en-US" sz="2600" dirty="0"/>
              <a:t>() function takes any value and converts it, if it can, to an integer:</a:t>
            </a:r>
            <a:endParaRPr lang="en-GB" sz="26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 = int('32')      # a is integer 32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b = int('Hello')   # produces an error </a:t>
            </a:r>
          </a:p>
          <a:p>
            <a:pPr marL="0" indent="0">
              <a:buNone/>
            </a:pPr>
            <a:endParaRPr lang="en-GB" sz="2800" dirty="0"/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() function can convert floating-point values to integers, but it doesn’t round off; it chops off the fraction part:</a:t>
            </a:r>
            <a:endParaRPr lang="en-GB" sz="26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int(3.99999)   # c ______________ 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 =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int(-2.3)      # d ______________ 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0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functions – </a:t>
            </a:r>
            <a:r>
              <a:rPr lang="en-US" dirty="0" err="1"/>
              <a:t>int</a:t>
            </a:r>
            <a:r>
              <a:rPr lang="en-US" dirty="0"/>
              <a:t>(), float(), </a:t>
            </a:r>
            <a:r>
              <a:rPr lang="en-US" dirty="0" err="1"/>
              <a:t>str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 </a:t>
            </a:r>
            <a:r>
              <a:rPr lang="en-US" sz="2600" dirty="0"/>
              <a:t>float()  function converts integers and strings to floating-point numbers:</a:t>
            </a:r>
            <a:endParaRPr lang="en-GB" sz="26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 = float(32)      		# 32.0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b = float('3.14159') 		# 3.14159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/>
          </a:p>
          <a:p>
            <a:pPr lvl="1"/>
            <a:r>
              <a:rPr lang="en-US" sz="2600" dirty="0"/>
              <a:t>str()   function converts its argument to a string (seen earlier):</a:t>
            </a:r>
            <a:endParaRPr lang="en-GB" sz="26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str(32) 				# '32'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d = str(3.14159) 			# '3.14159'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9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r>
              <a:rPr lang="en-GB" sz="11200" dirty="0"/>
              <a:t>To use pseudocode, all you do is write what you want your program to do in short English phrases.</a:t>
            </a:r>
          </a:p>
          <a:p>
            <a:pPr lvl="1">
              <a:lnSpc>
                <a:spcPct val="110000"/>
              </a:lnSpc>
            </a:pPr>
            <a:endParaRPr lang="en-GB" sz="11200" dirty="0"/>
          </a:p>
          <a:p>
            <a:pPr lvl="1">
              <a:lnSpc>
                <a:spcPct val="110000"/>
              </a:lnSpc>
            </a:pPr>
            <a:r>
              <a:rPr lang="en-US" sz="11200" dirty="0"/>
              <a:t>Allows you to focus on the algorithm logic without being distracted by details of language syntax.</a:t>
            </a:r>
            <a:endParaRPr lang="en-GB" sz="11200" dirty="0"/>
          </a:p>
          <a:p>
            <a:pPr lvl="1">
              <a:lnSpc>
                <a:spcPct val="110000"/>
              </a:lnSpc>
            </a:pPr>
            <a:endParaRPr lang="en-US" sz="11200" dirty="0"/>
          </a:p>
          <a:p>
            <a:pPr lvl="1">
              <a:lnSpc>
                <a:spcPct val="110000"/>
              </a:lnSpc>
            </a:pPr>
            <a:r>
              <a:rPr lang="en-US" sz="11200" dirty="0"/>
              <a:t>Pseudocode is not a rigorous notation, since it is read by people.  However, for consistency you  can use  a particular style.</a:t>
            </a:r>
            <a:endParaRPr lang="en-GB" sz="11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1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r>
              <a:rPr lang="en-US" sz="11200" dirty="0"/>
              <a:t>SEQUENCE – linear, one task performed sequentially after another.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11200" dirty="0"/>
              <a:t> </a:t>
            </a:r>
            <a:endParaRPr lang="en-GB" sz="11200" dirty="0"/>
          </a:p>
          <a:p>
            <a:pPr lvl="1">
              <a:lnSpc>
                <a:spcPct val="110000"/>
              </a:lnSpc>
            </a:pPr>
            <a:r>
              <a:rPr lang="en-US" sz="11200" dirty="0"/>
              <a:t>Common Action Keywords for input, output and processing:</a:t>
            </a:r>
            <a:endParaRPr lang="en-GB" sz="9400" dirty="0"/>
          </a:p>
          <a:p>
            <a:pPr lvl="4">
              <a:lnSpc>
                <a:spcPct val="110000"/>
              </a:lnSpc>
            </a:pPr>
            <a:r>
              <a:rPr lang="en-US" sz="11200" dirty="0"/>
              <a:t>Input: INPUT, READ, GET </a:t>
            </a:r>
          </a:p>
          <a:p>
            <a:pPr lvl="4">
              <a:lnSpc>
                <a:spcPct val="110000"/>
              </a:lnSpc>
            </a:pPr>
            <a:r>
              <a:rPr lang="en-US" sz="11200" dirty="0"/>
              <a:t>Output: PRINT, DISPLAY, OUTPUT</a:t>
            </a:r>
            <a:endParaRPr lang="en-GB" sz="11200" dirty="0"/>
          </a:p>
          <a:p>
            <a:pPr lvl="4">
              <a:lnSpc>
                <a:spcPct val="110000"/>
              </a:lnSpc>
            </a:pPr>
            <a:r>
              <a:rPr lang="en-US" sz="11200" dirty="0"/>
              <a:t>Compute: COMPUTE, CALCULATE</a:t>
            </a:r>
          </a:p>
          <a:p>
            <a:pPr lvl="4">
              <a:lnSpc>
                <a:spcPct val="110000"/>
              </a:lnSpc>
            </a:pPr>
            <a:r>
              <a:rPr lang="en-US" sz="11200" dirty="0"/>
              <a:t>Initialize: SET</a:t>
            </a:r>
          </a:p>
          <a:p>
            <a:pPr lvl="4">
              <a:lnSpc>
                <a:spcPct val="110000"/>
              </a:lnSpc>
            </a:pPr>
            <a:r>
              <a:rPr lang="en-US" sz="11200" dirty="0"/>
              <a:t>Add one: INCREMENT</a:t>
            </a:r>
            <a:endParaRPr lang="en-GB" sz="112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16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-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</a:pPr>
            <a:r>
              <a:rPr lang="en-GB" sz="9400" dirty="0"/>
              <a:t>Example 1: Calculate the average of three numbers.  Example pseudocode: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9600" dirty="0"/>
              <a:t>	INPUT num_1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9600" dirty="0"/>
              <a:t>	INPUT num_2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9600" dirty="0"/>
              <a:t>	INPUT num_3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9600" dirty="0"/>
              <a:t>	average &lt;- (num_1 + num_2 + num_3) /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9600" dirty="0"/>
              <a:t>	PRINT average</a:t>
            </a:r>
          </a:p>
          <a:p>
            <a:pPr lvl="1">
              <a:lnSpc>
                <a:spcPct val="120000"/>
              </a:lnSpc>
            </a:pPr>
            <a:r>
              <a:rPr lang="en-GB" sz="9400" dirty="0"/>
              <a:t>Pseudocode is a set of instructions to solve a programming problem – carried out b</a:t>
            </a:r>
            <a:r>
              <a:rPr lang="en-GB" sz="9600" dirty="0"/>
              <a:t>efore the implementation stage. </a:t>
            </a:r>
          </a:p>
          <a:p>
            <a:pPr lvl="1">
              <a:lnSpc>
                <a:spcPct val="120000"/>
              </a:lnSpc>
            </a:pPr>
            <a:r>
              <a:rPr lang="en-GB" sz="9400" dirty="0"/>
              <a:t>The implementation stage involves  creating the program in chosen programming language </a:t>
            </a:r>
            <a:r>
              <a:rPr lang="en-GB" sz="9400" b="1" dirty="0"/>
              <a:t>using the pseudocode for guidance.</a:t>
            </a:r>
            <a:endParaRPr lang="en-GB" sz="9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7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2584</Words>
  <Application>Microsoft Office PowerPoint</Application>
  <PresentationFormat>Widescreen</PresentationFormat>
  <Paragraphs>382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Retrospect</vt:lpstr>
      <vt:lpstr>4COSC001W: Lecture Week 2</vt:lpstr>
      <vt:lpstr>Built-in Functions – print()</vt:lpstr>
      <vt:lpstr>Keyboard input - input() function</vt:lpstr>
      <vt:lpstr>Keyboard input - input() function</vt:lpstr>
      <vt:lpstr>Conversion functions – int(), float(), str()</vt:lpstr>
      <vt:lpstr>Conversion functions – int(), float(), str()</vt:lpstr>
      <vt:lpstr>Pseudocode (1)</vt:lpstr>
      <vt:lpstr>Pseudocode (2)</vt:lpstr>
      <vt:lpstr>Pseudocode - example 1</vt:lpstr>
      <vt:lpstr>Pseudocode – example 2 &amp; 3</vt:lpstr>
      <vt:lpstr>Lecture Self-Check Question</vt:lpstr>
      <vt:lpstr>Lecture Self-Check Question</vt:lpstr>
      <vt:lpstr>Lecture Self-Check Question (Solution for Tutorial)</vt:lpstr>
      <vt:lpstr>Lecture Self-Check Question (Solution for Tutorial)</vt:lpstr>
      <vt:lpstr>Lecture Self-Check Question (Solution for Tutorial) </vt:lpstr>
      <vt:lpstr>Augmented Assignment Operators</vt:lpstr>
      <vt:lpstr>Lecture 2 -</vt:lpstr>
      <vt:lpstr>Indentation</vt:lpstr>
      <vt:lpstr>Debugging</vt:lpstr>
      <vt:lpstr>Debugging - Syntax error</vt:lpstr>
      <vt:lpstr>Debugging - SyntaxError</vt:lpstr>
      <vt:lpstr>PowerPoint Presentation</vt:lpstr>
      <vt:lpstr>Debugging – Runtime &amp; Semantic Errors</vt:lpstr>
      <vt:lpstr>Debugging</vt:lpstr>
      <vt:lpstr>Debugging - TypeError</vt:lpstr>
      <vt:lpstr>Debugging – TypeError (continued)</vt:lpstr>
      <vt:lpstr>Debugging - NameError</vt:lpstr>
      <vt:lpstr>Debugging - ValueError</vt:lpstr>
      <vt:lpstr>Debugging - ZeroDivisionError</vt:lpstr>
      <vt:lpstr>Exception Handling in Python</vt:lpstr>
      <vt:lpstr>Exception Handling in Python – Example</vt:lpstr>
      <vt:lpstr>Exception Handling -  ValueError</vt:lpstr>
      <vt:lpstr>Exception Handling  –  ZeroDivisionError</vt:lpstr>
      <vt:lpstr>End Slide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Purdy</dc:creator>
  <cp:lastModifiedBy>Wendy Purdy</cp:lastModifiedBy>
  <cp:revision>169</cp:revision>
  <dcterms:created xsi:type="dcterms:W3CDTF">2019-09-20T14:22:40Z</dcterms:created>
  <dcterms:modified xsi:type="dcterms:W3CDTF">2022-09-13T15:35:05Z</dcterms:modified>
</cp:coreProperties>
</file>