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68" r:id="rId6"/>
    <p:sldId id="277" r:id="rId7"/>
    <p:sldId id="262" r:id="rId8"/>
    <p:sldId id="267" r:id="rId9"/>
    <p:sldId id="271" r:id="rId10"/>
    <p:sldId id="283" r:id="rId11"/>
    <p:sldId id="272" r:id="rId12"/>
    <p:sldId id="276" r:id="rId13"/>
    <p:sldId id="266" r:id="rId14"/>
    <p:sldId id="269" r:id="rId15"/>
    <p:sldId id="261" r:id="rId16"/>
    <p:sldId id="260" r:id="rId17"/>
    <p:sldId id="275" r:id="rId18"/>
    <p:sldId id="270" r:id="rId19"/>
    <p:sldId id="273" r:id="rId20"/>
    <p:sldId id="274" r:id="rId21"/>
    <p:sldId id="279" r:id="rId22"/>
    <p:sldId id="280" r:id="rId23"/>
    <p:sldId id="281" r:id="rId24"/>
    <p:sldId id="282" r:id="rId25"/>
    <p:sldId id="278" r:id="rId26"/>
    <p:sldId id="265" r:id="rId27"/>
    <p:sldId id="286" r:id="rId28"/>
    <p:sldId id="284" r:id="rId29"/>
    <p:sldId id="26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279D9C-9E2A-4F3A-BB5B-769E722894CC}">
          <p14:sldIdLst>
            <p14:sldId id="256"/>
          </p14:sldIdLst>
        </p14:section>
        <p14:section name="How to write a good dev spec" id="{C3D83AC7-8507-4C7C-93D4-1B9BCF0D4377}">
          <p14:sldIdLst>
            <p14:sldId id="268"/>
          </p14:sldIdLst>
        </p14:section>
        <p14:section name="What and Why" id="{50A33377-EE49-41DA-9273-B9CC3551CDEA}">
          <p14:sldIdLst>
            <p14:sldId id="277"/>
            <p14:sldId id="262"/>
            <p14:sldId id="267"/>
            <p14:sldId id="271"/>
            <p14:sldId id="283"/>
            <p14:sldId id="272"/>
          </p14:sldIdLst>
        </p14:section>
        <p14:section name="What goes in" id="{1B194A0C-E9BC-4442-A50F-1F87CB6FD1D8}">
          <p14:sldIdLst>
            <p14:sldId id="276"/>
            <p14:sldId id="266"/>
            <p14:sldId id="269"/>
            <p14:sldId id="261"/>
            <p14:sldId id="260"/>
            <p14:sldId id="275"/>
            <p14:sldId id="270"/>
            <p14:sldId id="273"/>
            <p14:sldId id="274"/>
            <p14:sldId id="279"/>
            <p14:sldId id="280"/>
            <p14:sldId id="281"/>
            <p14:sldId id="282"/>
            <p14:sldId id="278"/>
          </p14:sldIdLst>
        </p14:section>
        <p14:section name="Presenting" id="{2C8503D3-C2BE-460B-A17F-41C82D20F59B}">
          <p14:sldIdLst>
            <p14:sldId id="265"/>
            <p14:sldId id="286"/>
            <p14:sldId id="284"/>
            <p14:sldId id="26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7E221-A967-4C26-85D9-F408C89DD523}" v="5" dt="2021-02-02T22:01:49.899"/>
    <p1510:client id="{8565D150-3FD4-5945-8D9A-BB7359BF4350}" v="832" dt="2021-02-03T00:52:0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6DB1-3C37-4E6E-B35D-5AEFED3CA35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518FF-8940-424C-AC97-DF4AA787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I’m going to use the singular “engineer” throughout this deck to simplify the language, but this applies to specs written by an engineering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– embedded VB compiler in native code as a how implication, which eventually led to Roslyn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 of Contents – helps you organize the structure of the spec before you even begin writing it.</a:t>
            </a:r>
          </a:p>
          <a:p>
            <a:endParaRPr lang="en-US"/>
          </a:p>
          <a:p>
            <a:r>
              <a:rPr lang="en-US"/>
              <a:t>Introduction – ensures that you understand the context – the customers, the scenarios, the requirements, etc</a:t>
            </a:r>
          </a:p>
          <a:p>
            <a:endParaRPr lang="en-US"/>
          </a:p>
          <a:p>
            <a:r>
              <a:rPr lang="en-US"/>
              <a:t>Contracts – anything public facing should come first. This is a good place to iterate and get interim design reviews.</a:t>
            </a:r>
          </a:p>
          <a:p>
            <a:endParaRPr lang="en-US"/>
          </a:p>
          <a:p>
            <a:r>
              <a:rPr lang="en-US"/>
              <a:t>Flows – both data flow and control flow</a:t>
            </a:r>
          </a:p>
          <a:p>
            <a:endParaRPr lang="en-US"/>
          </a:p>
          <a:p>
            <a:r>
              <a:rPr lang="en-US"/>
              <a:t>Block diagrams – how things fit together – both system and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example, if you have a 3 tier architecture – controller, business logic middle tier, and database – you’ll fit all your flows into these boxes. What if one of your flows is event generation? You’ll try to force events into this model – and this is how you get whacky APIs that try to flow event streams through it, instead of leveraging natural event streaming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 slow us down - especially as you move into senior bands where you are measured on your work across multiple time horizons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18FF-8940-424C-AC97-DF4AA787DF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62D9-83B1-4865-9C96-34D1C39D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B0E4-2CC4-4D3B-B4CA-47E442B9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86E-CB4A-418F-BC64-EFFED40E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5FD3-C21F-496A-B536-1331AAA2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9A50-C5BE-4D0D-9B20-F1E1450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33D-8A1D-4C5E-95D2-E9B26C52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682B8-256C-409A-AFAE-D66CB7D0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BEA3-3CAC-40F6-8D73-9ECCEA3C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FDBE-4A89-4372-9F93-84FE425C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6E6A-8E74-472B-A7B0-CE3AE802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A8CD2-2EE5-408B-A33D-E7841DDF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B3CD-B887-4056-8F0F-F2D0D0BE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8373-422E-4E9C-B14C-9D41C15A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B1F4-2214-4100-935E-83AD686D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FE2F-8C29-4BF7-8B26-3AEA68E2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DB91-0FB9-4824-A636-5A69926F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5755-907E-4A93-8119-E73F4991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593D-3ED8-469F-80F9-B94D2581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C60E-2AA1-4CB5-859A-654222B3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2913-CB0E-4B43-9D66-14B4DD25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DBA-23E3-46B2-89A6-5257D75D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15346-3D1E-491A-87D5-6E3A64A7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B6A5-2B89-48D9-BEF9-979AB841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930D-7235-4E67-9CC9-B1BC7A25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800E-0A1E-454F-8C34-985F4BF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3E84-9B9A-4167-8884-FC146864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9C52-8E96-4D06-A390-1C6B0D8E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A4EF9-3138-48EF-A608-D8460CF5A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FE5D2-3B21-475C-A71D-6F1341D8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7188-7792-4561-A9F9-C2E16A51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AB4E-9E61-4DE9-9476-5864382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CB0A-A2A6-4AE2-B05B-1AF939C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1F1D-C20A-42F7-8C3A-542BA7F8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3777E-4D84-43D7-B484-5989794B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E1EF7-44C3-4349-BD98-984D7AD4D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01F6-1E56-497F-82F3-E7BCD548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B3B64-5D0A-4DC0-81FA-707F5593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5E484-F92C-4A97-9F0C-1C2226BE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FD857-BC1A-4B35-8388-6AFD9BBB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D317-0F18-4979-ABD6-6165539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F3A8A-3C5D-41C6-A5F4-DE497675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B3BDA-A013-4534-93AF-C486ADA7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0AF0-3AE8-4286-9322-F271A8D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9C59B-B844-4BD2-874C-EFD71C9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46B8-6FF5-4353-9318-3E6F1ACC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D32C-78CA-483B-B15B-D8FA91A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116C-8704-4D09-92FE-6442153A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CD82-2CB0-47D8-B627-46F30955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09AB-11DB-4BBD-885F-77F72418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43D0-B9B2-4DC9-B857-196D0A01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D27F-B882-43C7-A5A6-2E172DCA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DE62E-AA87-4322-80E0-898648C9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AB56-7E2C-4699-8A5B-2BFF7DE3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ED3D4-7EC8-4010-B945-DAEE81AF0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3978-054E-4C3B-87B8-26DE37F14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76AF-5588-47A2-818F-B0956EB7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6001-0367-4228-A98E-C9C9FB5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E88D-8C5F-404A-9990-87F30E64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D24EB-A4AF-42D7-909C-45AB3C8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AC4A-4A1B-4618-BC9D-CE1EE49F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B7DB-7542-4AA3-A563-6244F92BE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54C4-A330-4DEE-AC23-E479D06EDE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8947-C0E6-43DD-9272-404B1FC54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D716-8AC0-4F4C-BCB0-B4F664B43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DE77-2545-4052-BF7D-F4082A51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omnia.r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s%3A%2F%2Fwww.surveymonkey.com%2Fr%2FJXGGKMF&amp;data=04%7C01%7CNg.Timothy%40microsoft.com%7C322b18dd45414c90aab408d8c72c94a9%7C72f988bf86f141af91ab2d7cd011db47%7C1%7C0%7C637478341619312827%7CUnknown%7CTWFpbGZsb3d8eyJWIjoiMC4wLjAwMDAiLCJQIjoiV2luMzIiLCJBTiI6Ik1haWwiLCJXVCI6Mn0%3D%7C1000&amp;sdata=kByj7m4jLO0zDhQFgzwpd%2B0ZrOFaKF1upF3GiFpvhY8%3D&amp;reserved=0" TargetMode="External"/><Relationship Id="rId2" Type="http://schemas.openxmlformats.org/officeDocument/2006/relationships/hyperlink" Target="https://microsoftapc.sharepoint.com/:f:/t/DevDivTeamsDevXProductTeam/El3-7k8FNJFIlUU-2Sae4tABgDWKSFqTaMpRsmdiN66DNg?e=f2TQo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4656-AE44-4A0D-85F1-04F895544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Guide to Developer / Engineering specs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BCFAB-8170-4575-BCAB-DC05B8E63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760A-CA21-4FCD-9DAB-4AEEBFA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goes into a dev spec?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A397-26EF-4AC5-ADA7-944B0F5D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Ultimately anything and everything you need to achieve your goal</a:t>
            </a:r>
          </a:p>
          <a:p>
            <a:r>
              <a:rPr lang="en-US"/>
              <a:t>In practice we can use a template to help us and we can add/remove from the template as needed</a:t>
            </a:r>
          </a:p>
          <a:p>
            <a:r>
              <a:rPr lang="en-US"/>
              <a:t>Since we are in DevDiv, I’m going to focus on spec content and issues that are relevant to “platform” (and maybe less relevant to “applications” and “services”)</a:t>
            </a:r>
          </a:p>
        </p:txBody>
      </p:sp>
    </p:spTree>
    <p:extLst>
      <p:ext uri="{BB962C8B-B14F-4D97-AF65-F5344CB8AC3E}">
        <p14:creationId xmlns:p14="http://schemas.microsoft.com/office/powerpoint/2010/main" val="202057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C05C-D41C-4755-BE25-7FC1478B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BA81-2B83-485F-A180-399C76A4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a primary audience – you</a:t>
            </a:r>
          </a:p>
          <a:p>
            <a:pPr lvl="1"/>
            <a:r>
              <a:rPr lang="en-US"/>
              <a:t>Writing specs help you</a:t>
            </a:r>
          </a:p>
          <a:p>
            <a:r>
              <a:rPr lang="en-US"/>
              <a:t>But there are others to consider:</a:t>
            </a:r>
          </a:p>
          <a:p>
            <a:pPr lvl="1"/>
            <a:r>
              <a:rPr lang="en-US"/>
              <a:t>People who will integrate with your feature</a:t>
            </a:r>
          </a:p>
          <a:p>
            <a:pPr lvl="1"/>
            <a:r>
              <a:rPr lang="en-US"/>
              <a:t>Your immediate team (other engineers, PMs, etc)</a:t>
            </a:r>
          </a:p>
          <a:p>
            <a:pPr lvl="1"/>
            <a:r>
              <a:rPr lang="en-US"/>
              <a:t>Your engineering leadership (managers, architects,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/>
              <a:t>Your partners (engineering partners, PM partners,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/>
              <a:t>Your friends in documentation / writers</a:t>
            </a:r>
          </a:p>
          <a:p>
            <a:pPr lvl="1"/>
            <a:r>
              <a:rPr lang="en-US"/>
              <a:t>Your customers (developers likely will end up using what you are building directly)</a:t>
            </a:r>
          </a:p>
        </p:txBody>
      </p:sp>
    </p:spTree>
    <p:extLst>
      <p:ext uri="{BB962C8B-B14F-4D97-AF65-F5344CB8AC3E}">
        <p14:creationId xmlns:p14="http://schemas.microsoft.com/office/powerpoint/2010/main" val="1280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F672-D5C2-498A-B1BA-6947F1A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I proceed with a dev spec?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7350-A16C-4FB5-ACF9-4AF8D582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 preference for ordering:</a:t>
            </a:r>
          </a:p>
          <a:p>
            <a:pPr lvl="1"/>
            <a:r>
              <a:rPr lang="en-US"/>
              <a:t>Table of contents – structure from H1 </a:t>
            </a:r>
            <a:r>
              <a:rPr lang="en-US">
                <a:sym typeface="Wingdings" panose="05000000000000000000" pitchFamily="2" charset="2"/>
              </a:rPr>
              <a:t> H3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Introduction - Background / Context information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Contracts (APIs – bi-directional, file system, </a:t>
            </a:r>
            <a:r>
              <a:rPr lang="en-US" err="1">
                <a:sym typeface="Wingdings" panose="05000000000000000000" pitchFamily="2" charset="2"/>
              </a:rPr>
              <a:t>etc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Flows (flows are implementations of scenarios through your contract)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Architecture block diagrams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Revisit the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1403-4845-4C6D-B7F7-3DAA52D2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</a:t>
            </a:r>
            <a:r>
              <a:rPr lang="en-US" err="1"/>
              <a:t>ToC</a:t>
            </a:r>
            <a:r>
              <a:rPr lang="en-US"/>
              <a:t> to help structure your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EACD-51AD-41AE-AEB8-E85C5EB7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2957"/>
          </a:xfrm>
        </p:spPr>
        <p:txBody>
          <a:bodyPr/>
          <a:lstStyle/>
          <a:p>
            <a:r>
              <a:rPr lang="en-US"/>
              <a:t>Think of your document as a communication device. Most authors / song writers have some sort of structure – for example:</a:t>
            </a:r>
          </a:p>
          <a:p>
            <a:pPr lvl="1"/>
            <a:r>
              <a:rPr lang="en-US"/>
              <a:t>Happy state, tension, character building, resolution</a:t>
            </a:r>
          </a:p>
          <a:p>
            <a:pPr lvl="1"/>
            <a:r>
              <a:rPr lang="en-US"/>
              <a:t>Intro, v1, chorus, v2, chorus, bridge, v3, chorus, outro</a:t>
            </a:r>
          </a:p>
          <a:p>
            <a:r>
              <a:rPr lang="en-US"/>
              <a:t>Build the </a:t>
            </a:r>
            <a:r>
              <a:rPr lang="en-US" err="1"/>
              <a:t>ToC</a:t>
            </a:r>
            <a:r>
              <a:rPr lang="en-US"/>
              <a:t> first: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337BF-2F19-40DA-A77B-C1100326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" y="4143519"/>
            <a:ext cx="5257800" cy="196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D1D19-A071-4C33-B411-DF7D54E4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53" y="3758540"/>
            <a:ext cx="4363176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B5B8-0311-2246-9E13-8DB2F0C7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with public contract -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79EF-94F8-7349-AF5D-A1F10B0A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platforms consider the public contract – things that other developers will be interacting with</a:t>
            </a:r>
          </a:p>
          <a:p>
            <a:r>
              <a:rPr lang="en-US"/>
              <a:t>Generally the API is the most important public contract</a:t>
            </a:r>
          </a:p>
          <a:p>
            <a:r>
              <a:rPr lang="en-US"/>
              <a:t>There are two APIs to consider, both important, but in priority order:</a:t>
            </a:r>
          </a:p>
          <a:p>
            <a:pPr lvl="1"/>
            <a:r>
              <a:rPr lang="en-US"/>
              <a:t>The public API contracts</a:t>
            </a:r>
          </a:p>
          <a:p>
            <a:pPr lvl="2"/>
            <a:r>
              <a:rPr lang="en-US"/>
              <a:t>The boundary to your system</a:t>
            </a:r>
          </a:p>
          <a:p>
            <a:pPr lvl="1"/>
            <a:r>
              <a:rPr lang="en-US"/>
              <a:t>The internal API contracts (especially important once your project has multiple people working on it)</a:t>
            </a:r>
          </a:p>
          <a:p>
            <a:pPr lvl="2"/>
            <a:r>
              <a:rPr lang="en-US"/>
              <a:t>The boundary between blocks composing your system</a:t>
            </a:r>
          </a:p>
        </p:txBody>
      </p:sp>
    </p:spTree>
    <p:extLst>
      <p:ext uri="{BB962C8B-B14F-4D97-AF65-F5344CB8AC3E}">
        <p14:creationId xmlns:p14="http://schemas.microsoft.com/office/powerpoint/2010/main" val="331049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970E-17D4-E342-A147-E4C3371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start with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B300-2024-7446-B2B7-08C6E424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contract in code that you don’t mind (should?) throw away</a:t>
            </a:r>
          </a:p>
          <a:p>
            <a:r>
              <a:rPr lang="en-US"/>
              <a:t>Interact with the API to test its effectiveness and your design</a:t>
            </a:r>
          </a:p>
          <a:p>
            <a:r>
              <a:rPr lang="en-US"/>
              <a:t>I will often choose something simple a quick to get started:</a:t>
            </a:r>
          </a:p>
          <a:p>
            <a:pPr lvl="1"/>
            <a:r>
              <a:rPr lang="en-US"/>
              <a:t>For code APIs, I’ll write a simple API contract (in Typescript) and write unit tests</a:t>
            </a:r>
          </a:p>
          <a:p>
            <a:pPr lvl="1"/>
            <a:r>
              <a:rPr lang="en-US"/>
              <a:t>For REST APIs, I’ll use Swagger and test it with Postman / </a:t>
            </a:r>
            <a:r>
              <a:rPr lang="en-US">
                <a:hlinkClick r:id="rId2"/>
              </a:rPr>
              <a:t>Insomnia</a:t>
            </a:r>
            <a:endParaRPr lang="en-US"/>
          </a:p>
          <a:p>
            <a:r>
              <a:rPr lang="en-US"/>
              <a:t>When you have an API, generate docs from it using your favorite doc generator (api-documenter and api-extractor for Typescript)</a:t>
            </a:r>
          </a:p>
        </p:txBody>
      </p:sp>
    </p:spTree>
    <p:extLst>
      <p:ext uri="{BB962C8B-B14F-4D97-AF65-F5344CB8AC3E}">
        <p14:creationId xmlns:p14="http://schemas.microsoft.com/office/powerpoint/2010/main" val="107350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4D8A-E8F1-D24F-9A2F-C7ED4E03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 other “public contracts”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CAA1-B9B2-0548-A017-636674C0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APIs are not the only public contracts</a:t>
            </a:r>
          </a:p>
          <a:p>
            <a:r>
              <a:rPr lang="en-US"/>
              <a:t>Consider also:</a:t>
            </a:r>
          </a:p>
          <a:p>
            <a:pPr lvl="1"/>
            <a:r>
              <a:rPr lang="en-US"/>
              <a:t>Developer-facing events (these are really APIs but sometimes we forget that these are)</a:t>
            </a:r>
          </a:p>
          <a:p>
            <a:pPr lvl="1"/>
            <a:r>
              <a:rPr lang="en-US"/>
              <a:t>Logs / events – teams need to build dashboards, monitors, etc on these. These should be documented because changes may break your monitors</a:t>
            </a:r>
          </a:p>
          <a:p>
            <a:pPr lvl="1"/>
            <a:r>
              <a:rPr lang="en-US"/>
              <a:t>Configuration</a:t>
            </a:r>
          </a:p>
          <a:p>
            <a:pPr lvl="1"/>
            <a:r>
              <a:rPr lang="en-US"/>
              <a:t>Database schemas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2C5-388F-784E-A068-81E2B852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Once your public contract is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24E1-A0F6-7D4F-A906-661A7CF8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it! (This is the iteration process for design reviews)</a:t>
            </a:r>
          </a:p>
          <a:p>
            <a:r>
              <a:rPr lang="en-US"/>
              <a:t>Then move on to implementation details:</a:t>
            </a:r>
          </a:p>
          <a:p>
            <a:pPr lvl="1"/>
            <a:r>
              <a:rPr lang="en-US"/>
              <a:t>Data and control flow diagrams</a:t>
            </a:r>
          </a:p>
          <a:p>
            <a:pPr lvl="1"/>
            <a:r>
              <a:rPr lang="en-US"/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161064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AC35-C3B5-7241-A9E4-1CCFEC0D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Flows – data and 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71D2-07F2-9C4D-90D9-9B303EF0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Flow diagrams help visualize and document the “workflow“ of operations through your design</a:t>
            </a:r>
          </a:p>
          <a:p>
            <a:pPr lvl="1"/>
            <a:r>
              <a:rPr lang="en-US"/>
              <a:t>Should include global flows and local flows</a:t>
            </a:r>
          </a:p>
          <a:p>
            <a:r>
              <a:rPr lang="en-US"/>
              <a:t>Control flows</a:t>
            </a:r>
          </a:p>
          <a:p>
            <a:pPr lvl="1"/>
            <a:r>
              <a:rPr lang="en-US"/>
              <a:t>Swim lane / sequence diagrams are a good choice to visualize control flow</a:t>
            </a:r>
          </a:p>
          <a:p>
            <a:r>
              <a:rPr lang="en-US"/>
              <a:t>Data flows</a:t>
            </a:r>
          </a:p>
          <a:p>
            <a:pPr lvl="1"/>
            <a:r>
              <a:rPr lang="en-US"/>
              <a:t>Shows how data transforms from “input” to “output”</a:t>
            </a:r>
          </a:p>
          <a:p>
            <a:pPr lvl="1"/>
            <a:r>
              <a:rPr lang="en-US"/>
              <a:t>The focus here is to show the transformation of the data and the key processes that affect data</a:t>
            </a:r>
          </a:p>
          <a:p>
            <a:r>
              <a:rPr lang="en-US"/>
              <a:t>Why work on flows before block diagrams? Flows can help you formulate the right blocks to create. If you create blocks first, you’ll force the flows to fit the blocks</a:t>
            </a:r>
          </a:p>
        </p:txBody>
      </p:sp>
    </p:spTree>
    <p:extLst>
      <p:ext uri="{BB962C8B-B14F-4D97-AF65-F5344CB8AC3E}">
        <p14:creationId xmlns:p14="http://schemas.microsoft.com/office/powerpoint/2010/main" val="261308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C1C5-C704-404A-B727-E3A9C7B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12FD-1E09-CF45-A264-204D5761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section should give a high level view of the architecture – starting from how your feature fits into a larger system, to the way your feature is structured</a:t>
            </a:r>
          </a:p>
          <a:p>
            <a:r>
              <a:rPr lang="en-US"/>
              <a:t>Building blocks is appropriate here</a:t>
            </a:r>
          </a:p>
        </p:txBody>
      </p:sp>
    </p:spTree>
    <p:extLst>
      <p:ext uri="{BB962C8B-B14F-4D97-AF65-F5344CB8AC3E}">
        <p14:creationId xmlns:p14="http://schemas.microsoft.com/office/powerpoint/2010/main" val="35377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767-3015-413E-B091-4882922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5315-98C2-49A3-9AF6-0679B9FF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What is a dev spec and why do I care?</a:t>
            </a:r>
          </a:p>
          <a:p>
            <a:r>
              <a:rPr lang="en-US"/>
              <a:t>How do I write effectively write an effective dev spec?</a:t>
            </a:r>
          </a:p>
          <a:p>
            <a:r>
              <a:rPr lang="en-US"/>
              <a:t>Effectively presenting your spec</a:t>
            </a:r>
          </a:p>
        </p:txBody>
      </p:sp>
    </p:spTree>
    <p:extLst>
      <p:ext uri="{BB962C8B-B14F-4D97-AF65-F5344CB8AC3E}">
        <p14:creationId xmlns:p14="http://schemas.microsoft.com/office/powerpoint/2010/main" val="321531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656B-ADCE-F644-93D2-5E414FFD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87AB-A415-5E43-82AA-F449B299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services there are additional sections that need to be covered</a:t>
            </a:r>
          </a:p>
          <a:p>
            <a:pPr lvl="1"/>
            <a:r>
              <a:rPr lang="en-US"/>
              <a:t>SLAs</a:t>
            </a:r>
          </a:p>
          <a:p>
            <a:pPr lvl="1"/>
            <a:r>
              <a:rPr lang="en-US"/>
              <a:t>Security</a:t>
            </a:r>
          </a:p>
          <a:p>
            <a:pPr lvl="1"/>
            <a:r>
              <a:rPr lang="en-US"/>
              <a:t>Compliance</a:t>
            </a:r>
          </a:p>
          <a:p>
            <a:pPr lvl="1"/>
            <a:r>
              <a:rPr lang="en-US"/>
              <a:t>Disaster recovery / Continuity</a:t>
            </a:r>
          </a:p>
          <a:p>
            <a:pPr lvl="1"/>
            <a:r>
              <a:rPr lang="en-US" err="1"/>
              <a:t>Sharding</a:t>
            </a:r>
            <a:r>
              <a:rPr lang="en-US"/>
              <a:t> / Geolocation / Backup</a:t>
            </a:r>
          </a:p>
        </p:txBody>
      </p:sp>
    </p:spTree>
    <p:extLst>
      <p:ext uri="{BB962C8B-B14F-4D97-AF65-F5344CB8AC3E}">
        <p14:creationId xmlns:p14="http://schemas.microsoft.com/office/powerpoint/2010/main" val="44842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E7DE-9FE3-1F4D-9112-4BC7214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001D-7CAA-834C-A9B8-2EB6700F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I’ve attached a template which might be a good starting point for you</a:t>
            </a:r>
          </a:p>
          <a:p>
            <a:r>
              <a:rPr lang="en-US"/>
              <a:t>It’s focused on tooling – if there is interest I can extend this to services</a:t>
            </a:r>
          </a:p>
        </p:txBody>
      </p:sp>
    </p:spTree>
    <p:extLst>
      <p:ext uri="{BB962C8B-B14F-4D97-AF65-F5344CB8AC3E}">
        <p14:creationId xmlns:p14="http://schemas.microsoft.com/office/powerpoint/2010/main" val="37677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23C7-C041-BC4A-BF92-2779F7C2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Presenting your dev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67F3-F099-6F4D-8A8F-B82ADE56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203-DB50-4B8D-A163-19CA7609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9A01-1CF9-4EFA-B80F-7106F613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Presenting a spec is an important consideration</a:t>
            </a:r>
          </a:p>
          <a:p>
            <a:r>
              <a:rPr lang="en-US"/>
              <a:t>Presenting can happen via:</a:t>
            </a:r>
          </a:p>
          <a:p>
            <a:pPr lvl="1"/>
            <a:r>
              <a:rPr lang="en-US"/>
              <a:t>A person reading the spec off-line in a doc</a:t>
            </a:r>
          </a:p>
          <a:p>
            <a:pPr lvl="1"/>
            <a:r>
              <a:rPr lang="en-US"/>
              <a:t>A meeting where the author speaks about the doc</a:t>
            </a:r>
          </a:p>
          <a:p>
            <a:r>
              <a:rPr lang="en-US"/>
              <a:t>The goal of presenting your spec is to:</a:t>
            </a:r>
          </a:p>
          <a:p>
            <a:pPr lvl="1"/>
            <a:r>
              <a:rPr lang="en-US"/>
              <a:t>Communicate the context</a:t>
            </a:r>
          </a:p>
          <a:p>
            <a:pPr lvl="1"/>
            <a:r>
              <a:rPr lang="en-US"/>
              <a:t>Communicate the design</a:t>
            </a:r>
          </a:p>
          <a:p>
            <a:pPr lvl="1"/>
            <a:r>
              <a:rPr lang="en-US"/>
              <a:t>Ask for feedback</a:t>
            </a:r>
          </a:p>
        </p:txBody>
      </p:sp>
    </p:spTree>
    <p:extLst>
      <p:ext uri="{BB962C8B-B14F-4D97-AF65-F5344CB8AC3E}">
        <p14:creationId xmlns:p14="http://schemas.microsoft.com/office/powerpoint/2010/main" val="179191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203-DB50-4B8D-A163-19CA7609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9A01-1CF9-4EFA-B80F-7106F613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Practice! Understand the order that you want to present in:</a:t>
            </a:r>
          </a:p>
          <a:p>
            <a:pPr lvl="1"/>
            <a:r>
              <a:rPr lang="en-US"/>
              <a:t>Start with introducing the topic</a:t>
            </a:r>
          </a:p>
          <a:p>
            <a:pPr lvl="1"/>
            <a:r>
              <a:rPr lang="en-US"/>
              <a:t>Describe the interface points next</a:t>
            </a:r>
          </a:p>
          <a:p>
            <a:pPr lvl="1"/>
            <a:r>
              <a:rPr lang="en-US"/>
              <a:t>Finally, go through the design details</a:t>
            </a:r>
          </a:p>
          <a:p>
            <a:r>
              <a:rPr lang="en-US"/>
              <a:t>Take notes! Actually – have someone take notes for you</a:t>
            </a:r>
          </a:p>
          <a:p>
            <a:r>
              <a:rPr lang="en-US"/>
              <a:t>Make space for people to give you feedback</a:t>
            </a:r>
          </a:p>
          <a:p>
            <a:pPr lvl="1"/>
            <a:r>
              <a:rPr lang="en-US"/>
              <a:t>If it’s going to take you an hour to go through your spec, you will not have time for feedback, which means you lose a major benefit of this process</a:t>
            </a:r>
          </a:p>
          <a:p>
            <a:pPr lvl="1"/>
            <a:r>
              <a:rPr lang="en-US"/>
              <a:t>Prepare some questions for your audience – engage them</a:t>
            </a:r>
          </a:p>
        </p:txBody>
      </p:sp>
    </p:spTree>
    <p:extLst>
      <p:ext uri="{BB962C8B-B14F-4D97-AF65-F5344CB8AC3E}">
        <p14:creationId xmlns:p14="http://schemas.microsoft.com/office/powerpoint/2010/main" val="110538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A49F7-E208-41A3-862C-EE44F495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09CFE-4A2D-46E6-BBA7-D74455039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DC88-CE47-4443-8511-8BF1887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815C-97A5-47B3-80D0-6BFB6C7B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Specs are easy to write </a:t>
            </a:r>
            <a:r>
              <a:rPr lang="en-US">
                <a:sym typeface="Wingdings" panose="05000000000000000000" pitchFamily="2" charset="2"/>
              </a:rPr>
              <a:t> they take an incredible amount of time, but they will save you even more time</a:t>
            </a:r>
          </a:p>
          <a:p>
            <a:r>
              <a:rPr lang="en-US">
                <a:sym typeface="Wingdings" panose="05000000000000000000" pitchFamily="2" charset="2"/>
              </a:rPr>
              <a:t>Specs are too heavy weight  A right-sized spec provides the right balance</a:t>
            </a:r>
          </a:p>
          <a:p>
            <a:r>
              <a:rPr lang="en-US">
                <a:sym typeface="Wingdings" panose="05000000000000000000" pitchFamily="2" charset="2"/>
              </a:rPr>
              <a:t>Specs slow us down  Specs help us run faster and smoother, especially in the long run</a:t>
            </a:r>
          </a:p>
          <a:p>
            <a:r>
              <a:rPr lang="en-US">
                <a:sym typeface="Wingdings" panose="05000000000000000000" pitchFamily="2" charset="2"/>
              </a:rPr>
              <a:t>Specs are for “waterfall development methods”  Specs are a tool that can be used in any development method</a:t>
            </a:r>
          </a:p>
          <a:p>
            <a:r>
              <a:rPr lang="en-US">
                <a:sym typeface="Wingdings" panose="05000000000000000000" pitchFamily="2" charset="2"/>
              </a:rPr>
              <a:t>Specs benefit others  Specs benefit you</a:t>
            </a:r>
          </a:p>
          <a:p>
            <a:r>
              <a:rPr lang="en-US">
                <a:sym typeface="Wingdings" panose="05000000000000000000" pitchFamily="2" charset="2"/>
              </a:rPr>
              <a:t>Specs are only useful for “big” things  Specs can be useful even for the smallest feature</a:t>
            </a:r>
          </a:p>
        </p:txBody>
      </p:sp>
    </p:spTree>
    <p:extLst>
      <p:ext uri="{BB962C8B-B14F-4D97-AF65-F5344CB8AC3E}">
        <p14:creationId xmlns:p14="http://schemas.microsoft.com/office/powerpoint/2010/main" val="24166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5DB-22FC-40EF-ADA2-B07DC2D1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B8B9-F328-4E41-BAB5-AB6710AB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Location</a:t>
            </a:r>
            <a:r>
              <a:rPr lang="en-US"/>
              <a:t> of slides and template</a:t>
            </a:r>
          </a:p>
          <a:p>
            <a:r>
              <a:rPr lang="en-US"/>
              <a:t>Take the survey and give me feedback -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https://www.surveymonkey.com/r/JXGGKMF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4" descr="Qr code&#10;&#10;Description automatically generated">
            <a:extLst>
              <a:ext uri="{FF2B5EF4-FFF2-40B4-BE49-F238E27FC236}">
                <a16:creationId xmlns:a16="http://schemas.microsoft.com/office/drawing/2014/main" id="{A4C16BCE-B11D-4FF1-A889-C027B4A6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9340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8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44C3-F241-984D-8D58-ED98764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dev spec? Why do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6DE4-6358-E04C-A6ED-802F0561B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2CDD-F2D8-4ECB-8EED-E4747605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developer / engineering spec?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BE13-A214-42F0-BA15-5A13D499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dev spec is a step along the way of the journey towards building the right feature / product experience</a:t>
            </a:r>
          </a:p>
          <a:p>
            <a:pPr lvl="1"/>
            <a:r>
              <a:rPr lang="en-US"/>
              <a:t>It is a document that represents the engineer’s point of view</a:t>
            </a:r>
          </a:p>
          <a:p>
            <a:r>
              <a:rPr lang="en-US"/>
              <a:t>But what is the right feature and product experience?</a:t>
            </a:r>
          </a:p>
          <a:p>
            <a:pPr lvl="1"/>
            <a:r>
              <a:rPr lang="en-US"/>
              <a:t>It’s what delights customers</a:t>
            </a:r>
          </a:p>
          <a:p>
            <a:pPr lvl="1"/>
            <a:r>
              <a:rPr lang="en-US"/>
              <a:t>It aligns to Microsoft’s goals</a:t>
            </a:r>
          </a:p>
          <a:p>
            <a:pPr lvl="1"/>
            <a:r>
              <a:rPr lang="en-US"/>
              <a:t>It aligns to our division goals (DevDiv, C+AI)</a:t>
            </a:r>
          </a:p>
          <a:p>
            <a:r>
              <a:rPr lang="en-US"/>
              <a:t>A dev spec helps us refine these. It does this by helping us:</a:t>
            </a:r>
          </a:p>
          <a:p>
            <a:pPr lvl="1"/>
            <a:r>
              <a:rPr lang="en-US"/>
              <a:t>Refine our goals &amp; customer experiences</a:t>
            </a:r>
          </a:p>
          <a:p>
            <a:pPr lvl="1"/>
            <a:r>
              <a:rPr lang="en-US"/>
              <a:t>Collect feedback from key partners, stakeholders</a:t>
            </a:r>
          </a:p>
          <a:p>
            <a:pPr lvl="1"/>
            <a:r>
              <a:rPr lang="en-US"/>
              <a:t>Communicate our intentions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2CDD-F2D8-4ECB-8EED-E4747605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purpose of a dev spec?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BE13-A214-42F0-BA15-5A13D499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Ultimately – a dev spec communicates what you are building. Through this communication, we can iterate to challenge and verify:</a:t>
            </a:r>
          </a:p>
          <a:p>
            <a:pPr lvl="1"/>
            <a:r>
              <a:rPr lang="en-US"/>
              <a:t>The viability of what we are building</a:t>
            </a:r>
          </a:p>
          <a:p>
            <a:pPr lvl="1"/>
            <a:r>
              <a:rPr lang="en-US"/>
              <a:t>The value of what we are building</a:t>
            </a:r>
          </a:p>
          <a:p>
            <a:pPr lvl="1"/>
            <a:r>
              <a:rPr lang="en-US"/>
              <a:t>The plan for how we are building it</a:t>
            </a:r>
          </a:p>
          <a:p>
            <a:pPr lvl="1"/>
            <a:r>
              <a:rPr lang="en-US"/>
              <a:t>The implications / consequences of how we are building it</a:t>
            </a:r>
          </a:p>
          <a:p>
            <a:r>
              <a:rPr lang="en-US"/>
              <a:t>By going through this exercise, you hope that you spend </a:t>
            </a:r>
            <a:r>
              <a:rPr lang="en-US">
                <a:solidFill>
                  <a:schemeClr val="accent2"/>
                </a:solidFill>
              </a:rPr>
              <a:t>the least amount of time building the most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5943-D427-2B45-BEFA-14EBC402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6D61-6040-6B49-BF73-EDABADFE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measure of success then is how much time you “save”</a:t>
            </a:r>
          </a:p>
          <a:p>
            <a:pPr lvl="1"/>
            <a:r>
              <a:rPr lang="en-US"/>
              <a:t>Keep in mind though that “time” is not just time to write the initial code; we should also consider support costs, live site issues, and potential re-writes down the line, customer pain points, cost of changes (versioning), and so on</a:t>
            </a:r>
          </a:p>
          <a:p>
            <a:pPr lvl="1"/>
            <a:r>
              <a:rPr lang="en-US"/>
              <a:t>In other words, it can potentially take a long time to evaluate the benefit of a spec, and sometimes, there is higher initial cost that “blinds” us to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133441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AA15-7C5D-4398-9E00-022F264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578E-57D5-4680-AD31-CB38B11C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Authoring and reviewing dev specs is part of a bigger process</a:t>
            </a:r>
          </a:p>
          <a:p>
            <a:pPr lvl="1"/>
            <a:r>
              <a:rPr lang="en-US"/>
              <a:t>Review process</a:t>
            </a:r>
          </a:p>
          <a:p>
            <a:pPr lvl="1"/>
            <a:r>
              <a:rPr lang="en-US"/>
              <a:t>Code and design update process</a:t>
            </a:r>
          </a:p>
          <a:p>
            <a:pPr lvl="1"/>
            <a:r>
              <a:rPr lang="en-US"/>
              <a:t>Deprecation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3040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C50-7A8A-EF4E-BC6B-381C5CF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CC60-7E9B-2643-A2B3-D60690E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 success</a:t>
            </a:r>
          </a:p>
          <a:p>
            <a:r>
              <a:rPr lang="en-US"/>
              <a:t>Career success</a:t>
            </a:r>
          </a:p>
          <a:p>
            <a:pPr lvl="1"/>
            <a:r>
              <a:rPr lang="en-US"/>
              <a:t>Networking - especially if your spec covers interactions between teams</a:t>
            </a:r>
          </a:p>
          <a:p>
            <a:pPr lvl="1"/>
            <a:r>
              <a:rPr lang="en-US"/>
              <a:t>Mentoring - especially if your spec is a shining example</a:t>
            </a:r>
          </a:p>
        </p:txBody>
      </p:sp>
    </p:spTree>
    <p:extLst>
      <p:ext uri="{BB962C8B-B14F-4D97-AF65-F5344CB8AC3E}">
        <p14:creationId xmlns:p14="http://schemas.microsoft.com/office/powerpoint/2010/main" val="7569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9CFB-795E-A64B-9110-BC15FB14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write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920-ABFC-7E4D-BB63-C05C94707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9D683931DFA541B7F02B4657CC78C7" ma:contentTypeVersion="13" ma:contentTypeDescription="Create a new document." ma:contentTypeScope="" ma:versionID="6c707a21ee5eee8b077876705eb7b6fb">
  <xsd:schema xmlns:xsd="http://www.w3.org/2001/XMLSchema" xmlns:xs="http://www.w3.org/2001/XMLSchema" xmlns:p="http://schemas.microsoft.com/office/2006/metadata/properties" xmlns:ns1="http://schemas.microsoft.com/sharepoint/v3" xmlns:ns2="6be072b6-b8f9-440c-a6de-a1b317f4bc38" xmlns:ns3="3071ceeb-dbc8-4b7b-a7e7-db8c16c813dd" targetNamespace="http://schemas.microsoft.com/office/2006/metadata/properties" ma:root="true" ma:fieldsID="c6747fa17d0fb5f36677bc161381a735" ns1:_="" ns2:_="" ns3:_="">
    <xsd:import namespace="http://schemas.microsoft.com/sharepoint/v3"/>
    <xsd:import namespace="6be072b6-b8f9-440c-a6de-a1b317f4bc38"/>
    <xsd:import namespace="3071ceeb-dbc8-4b7b-a7e7-db8c16c813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072b6-b8f9-440c-a6de-a1b317f4b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1ceeb-dbc8-4b7b-a7e7-db8c16c813d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4497A8-5E2A-47F9-98E9-89E574FD9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be072b6-b8f9-440c-a6de-a1b317f4bc38"/>
    <ds:schemaRef ds:uri="3071ceeb-dbc8-4b7b-a7e7-db8c16c81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2EA6A4-CEE4-48CE-98AA-0BE9FDC44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DC8763-D966-40A5-98DC-9075D76020BB}">
  <ds:schemaRefs>
    <ds:schemaRef ds:uri="http://schemas.microsoft.com/office/2006/metadata/properties"/>
    <ds:schemaRef ds:uri="http://schemas.microsoft.com/sharepoint/v3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27</Slides>
  <Notes>6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Guide to Developer / Engineering specs</vt:lpstr>
      <vt:lpstr>Agenda</vt:lpstr>
      <vt:lpstr>What is a dev spec? Why do I care?</vt:lpstr>
      <vt:lpstr>What is a developer / engineering spec?</vt:lpstr>
      <vt:lpstr>What is the purpose of a dev spec?</vt:lpstr>
      <vt:lpstr>Measure of success</vt:lpstr>
      <vt:lpstr>Process</vt:lpstr>
      <vt:lpstr>So why should I care?</vt:lpstr>
      <vt:lpstr>How do I write one?</vt:lpstr>
      <vt:lpstr>What goes into a dev spec?</vt:lpstr>
      <vt:lpstr>Who is the audience?</vt:lpstr>
      <vt:lpstr>How should I proceed with a dev spec?</vt:lpstr>
      <vt:lpstr>Use the ToC to help structure your document</vt:lpstr>
      <vt:lpstr>Start with public contract - APIs</vt:lpstr>
      <vt:lpstr>How to start with APIs?</vt:lpstr>
      <vt:lpstr>Discuss other “public contracts”</vt:lpstr>
      <vt:lpstr>Once your public contract is done</vt:lpstr>
      <vt:lpstr>Flows – data and control flows</vt:lpstr>
      <vt:lpstr>Architecture</vt:lpstr>
      <vt:lpstr>Service considerations</vt:lpstr>
      <vt:lpstr>Spec template</vt:lpstr>
      <vt:lpstr>Presenting your dev spec</vt:lpstr>
      <vt:lpstr>Presenting</vt:lpstr>
      <vt:lpstr>Some tips</vt:lpstr>
      <vt:lpstr>Wrap up</vt:lpstr>
      <vt:lpstr>Some myths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Ng</dc:creator>
  <cp:revision>2</cp:revision>
  <dcterms:created xsi:type="dcterms:W3CDTF">2020-11-05T05:41:39Z</dcterms:created>
  <dcterms:modified xsi:type="dcterms:W3CDTF">2021-07-09T07:40:00Z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2020-11-05T05:41:38Z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2fe9a65c-6b37-42a6-a339-61c12956100d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0x010100FB9D683931DFA541B7F02B4657CC78C7</vt:lpwstr>
  </property>
</Properties>
</file>