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8"/>
  </p:notesMasterIdLst>
  <p:handoutMasterIdLst>
    <p:handoutMasterId r:id="rId9"/>
  </p:handoutMasterIdLst>
  <p:sldIdLst>
    <p:sldId id="374" r:id="rId2"/>
    <p:sldId id="605" r:id="rId3"/>
    <p:sldId id="606" r:id="rId4"/>
    <p:sldId id="604" r:id="rId5"/>
    <p:sldId id="607" r:id="rId6"/>
    <p:sldId id="580" r:id="rId7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57">
          <p15:clr>
            <a:srgbClr val="A4A3A4"/>
          </p15:clr>
        </p15:guide>
        <p15:guide id="2" pos="4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99"/>
    <a:srgbClr val="000066"/>
    <a:srgbClr val="006600"/>
    <a:srgbClr val="CC0000"/>
    <a:srgbClr val="008000"/>
    <a:srgbClr val="FFCCCC"/>
    <a:srgbClr val="990000"/>
    <a:srgbClr val="C0C0C0"/>
    <a:srgbClr val="3366CC"/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96301" autoAdjust="0"/>
  </p:normalViewPr>
  <p:slideViewPr>
    <p:cSldViewPr showGuides="1">
      <p:cViewPr varScale="1">
        <p:scale>
          <a:sx n="105" d="100"/>
          <a:sy n="105" d="100"/>
        </p:scale>
        <p:origin x="-918" y="-96"/>
      </p:cViewPr>
      <p:guideLst>
        <p:guide orient="horz" pos="2557"/>
        <p:guide pos="4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2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kumimoji="1"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58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kumimoji="1"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58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kumimoji="1"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58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kumimoji="1" sz="1300" b="0">
                <a:latin typeface="Times New Roman" pitchFamily="18" charset="0"/>
              </a:defRPr>
            </a:lvl1pPr>
          </a:lstStyle>
          <a:p>
            <a:pPr>
              <a:defRPr/>
            </a:pPr>
            <a:fld id="{275A31C3-0D8D-4317-BA9A-1EDC859860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60494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kumimoji="1"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kumimoji="1"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4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4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kumimoji="1"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4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kumimoji="1" sz="1300" b="0">
                <a:latin typeface="Times New Roman" pitchFamily="18" charset="0"/>
              </a:defRPr>
            </a:lvl1pPr>
          </a:lstStyle>
          <a:p>
            <a:pPr>
              <a:defRPr/>
            </a:pPr>
            <a:fld id="{F809F139-41CF-4A91-9860-55498F43E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3386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69059-5C0F-4446-8780-34195361DD7C}" type="datetime3">
              <a:rPr lang="zh-CN" altLang="en-US" smtClean="0"/>
              <a:pPr>
                <a:defRPr/>
              </a:pPr>
              <a:t>2015年6月3日星期三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30F6F-5002-4ACB-B3E2-F6CEFE9D20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6373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BCDF2-8A7C-4EEF-8923-303EC8A368EA}" type="datetime3">
              <a:rPr lang="zh-CN" altLang="en-US" smtClean="0"/>
              <a:pPr>
                <a:defRPr/>
              </a:pPr>
              <a:t>2015年6月3日星期三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17542-C277-4999-A896-A2CF5BC3BB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6035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20DF7-D94D-4BD3-9C55-FA4D48A31B97}" type="datetime3">
              <a:rPr lang="zh-CN" altLang="en-US" smtClean="0"/>
              <a:pPr>
                <a:defRPr/>
              </a:pPr>
              <a:t>2015年6月3日星期三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13440-ACCF-4371-A949-176E8F2895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4404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titl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1395"/>
          <a:stretch>
            <a:fillRect/>
          </a:stretch>
        </p:blipFill>
        <p:spPr bwMode="auto">
          <a:xfrm>
            <a:off x="7596188" y="6437313"/>
            <a:ext cx="154781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12"/>
          <p:cNvGraphicFramePr>
            <a:graphicFrameLocks noChangeAspect="1"/>
          </p:cNvGraphicFramePr>
          <p:nvPr userDrawn="1"/>
        </p:nvGraphicFramePr>
        <p:xfrm>
          <a:off x="0" y="6284913"/>
          <a:ext cx="611188" cy="573087"/>
        </p:xfrm>
        <a:graphic>
          <a:graphicData uri="http://schemas.openxmlformats.org/presentationml/2006/ole">
            <p:oleObj spid="_x0000_s99515" name="BMP 图象" r:id="rId4" imgW="1152485" imgH="1104730" progId="PBrush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39784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333375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173355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173355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386715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07708-DF3F-4F19-953E-D90714681A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8797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tit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1395"/>
          <a:stretch>
            <a:fillRect/>
          </a:stretch>
        </p:blipFill>
        <p:spPr bwMode="auto">
          <a:xfrm>
            <a:off x="8217405" y="0"/>
            <a:ext cx="926594" cy="25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26608200"/>
              </p:ext>
            </p:extLst>
          </p:nvPr>
        </p:nvGraphicFramePr>
        <p:xfrm>
          <a:off x="-2247" y="1"/>
          <a:ext cx="434048" cy="406990"/>
        </p:xfrm>
        <a:graphic>
          <a:graphicData uri="http://schemas.openxmlformats.org/presentationml/2006/ole">
            <p:oleObj spid="_x0000_s98492" name="BMP 图象" r:id="rId4" imgW="1152485" imgH="1104730" progId="PBrush">
              <p:embed/>
            </p:oleObj>
          </a:graphicData>
        </a:graphic>
      </p:graphicFrame>
      <p:sp>
        <p:nvSpPr>
          <p:cNvPr id="6" name="矩形 5"/>
          <p:cNvSpPr/>
          <p:nvPr userDrawn="1"/>
        </p:nvSpPr>
        <p:spPr>
          <a:xfrm>
            <a:off x="0" y="728700"/>
            <a:ext cx="9144000" cy="90488"/>
          </a:xfrm>
          <a:prstGeom prst="rect">
            <a:avLst/>
          </a:prstGeom>
          <a:gradFill flip="none" rotWithShape="1">
            <a:gsLst>
              <a:gs pos="0">
                <a:srgbClr val="A603AB">
                  <a:lumMod val="50000"/>
                  <a:lumOff val="50000"/>
                </a:srgbClr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8630"/>
            <a:ext cx="8229600" cy="630070"/>
          </a:xfrm>
        </p:spPr>
        <p:txBody>
          <a:bodyPr/>
          <a:lstStyle>
            <a:lvl1pPr>
              <a:defRPr sz="3200">
                <a:solidFill>
                  <a:srgbClr val="000066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8730"/>
            <a:ext cx="8229600" cy="4946650"/>
          </a:xfrm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>
                <a:solidFill>
                  <a:srgbClr val="000066"/>
                </a:solidFill>
              </a:defRPr>
            </a:lvl3pPr>
            <a:lvl4pPr>
              <a:defRPr>
                <a:solidFill>
                  <a:srgbClr val="000066"/>
                </a:solidFill>
              </a:defRPr>
            </a:lvl4pPr>
            <a:lvl5pPr>
              <a:defRPr>
                <a:solidFill>
                  <a:srgbClr val="000066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85806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6B088-6CBF-454F-94C0-79B5FFA405E1}" type="datetime3">
              <a:rPr lang="zh-CN" altLang="en-US" smtClean="0"/>
              <a:pPr>
                <a:defRPr/>
              </a:pPr>
              <a:t>2015年6月3日星期三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8204" y="647393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E75F6-1D5B-4505-AE4C-0E9CEC4193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3818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351C3-868A-4BED-9F89-434DD3CFD42B}" type="datetime3">
              <a:rPr lang="zh-CN" altLang="en-US" smtClean="0"/>
              <a:pPr>
                <a:defRPr/>
              </a:pPr>
              <a:t>2015年6月3日星期三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94699-C07B-4F7D-A6AA-FDA10DB729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094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1E4A3-1C5D-4E8C-83FF-4227D7F5FF26}" type="datetime3">
              <a:rPr lang="zh-CN" altLang="en-US" smtClean="0"/>
              <a:pPr>
                <a:defRPr/>
              </a:pPr>
              <a:t>2015年6月3日星期三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4ADFB-EE40-43FF-8CA5-C69D99831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3027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34E46-F582-46CB-AB30-9BEFAA66115E}" type="datetime3">
              <a:rPr lang="zh-CN" altLang="en-US" smtClean="0"/>
              <a:pPr>
                <a:defRPr/>
              </a:pPr>
              <a:t>2015年6月3日星期三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A03AA-5C16-40B4-B9C5-D48B030FC0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1459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485E3-C134-4348-8CD9-587622B82F97}" type="datetime3">
              <a:rPr lang="zh-CN" altLang="en-US" smtClean="0"/>
              <a:pPr>
                <a:defRPr/>
              </a:pPr>
              <a:t>2015年6月3日星期三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1C4F8-D768-421D-AFE4-418539E3B8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93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-1398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9E061-3A74-4834-B2E8-B6AC7734CD44}" type="datetime3">
              <a:rPr lang="zh-CN" altLang="en-US" smtClean="0"/>
              <a:pPr>
                <a:defRPr/>
              </a:pPr>
              <a:t>2015年6月3日星期三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3184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8F236-DBEA-4F5F-AD0F-F0DE4ABA19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0926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894A3-243A-49F2-977A-A25F271372EA}" type="datetime3">
              <a:rPr lang="zh-CN" altLang="en-US" smtClean="0"/>
              <a:pPr>
                <a:defRPr/>
              </a:pPr>
              <a:t>2015年6月3日星期三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43C38-AA8D-4964-A89A-D2B5AD8F70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7269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FC317-26FD-4CD5-BE6D-81DE5EA2CEE3}" type="datetime3">
              <a:rPr lang="zh-CN" altLang="en-US" smtClean="0"/>
              <a:pPr>
                <a:defRPr/>
              </a:pPr>
              <a:t>2015年6月3日星期三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16441-4EF9-45A8-AA06-8C9B067C40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8404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79513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24</a:t>
            </a:r>
            <a:r>
              <a:rPr lang="zh-CN" altLang="en-US" dirty="0" smtClean="0"/>
              <a:t>日（星期一）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184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399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37587C2-2026-4DFA-82A4-8F1FA1A718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11" descr="title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1395"/>
          <a:stretch>
            <a:fillRect/>
          </a:stretch>
        </p:blipFill>
        <p:spPr bwMode="auto">
          <a:xfrm>
            <a:off x="8217405" y="0"/>
            <a:ext cx="926594" cy="25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1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2445772676"/>
              </p:ext>
            </p:extLst>
          </p:nvPr>
        </p:nvGraphicFramePr>
        <p:xfrm>
          <a:off x="-2247" y="1"/>
          <a:ext cx="434048" cy="406990"/>
        </p:xfrm>
        <a:graphic>
          <a:graphicData uri="http://schemas.openxmlformats.org/presentationml/2006/ole">
            <p:oleObj spid="_x0000_s1219" name="BMP 图象" r:id="rId17" imgW="1152485" imgH="1104730" progId="PBrush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5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3" r:id="rId12"/>
    <p:sldLayoutId id="2147483854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电信楼群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048000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2681790" y="2303875"/>
            <a:ext cx="3915435" cy="1557218"/>
          </a:xfrm>
          <a:prstGeom prst="roundRect">
            <a:avLst>
              <a:gd name="adj" fmla="val 959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84011" y="896238"/>
            <a:ext cx="8775975" cy="2941199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+mj-ea"/>
              </a:rPr>
              <a:t>“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</a:rPr>
              <a:t>2014</a:t>
            </a:r>
            <a:r>
              <a:rPr lang="zh-CN" altLang="en-US" b="1" dirty="0" smtClean="0">
                <a:solidFill>
                  <a:srgbClr val="FF0000"/>
                </a:solidFill>
                <a:latin typeface="+mj-ea"/>
              </a:rPr>
              <a:t>级培养计划解读”</a:t>
            </a:r>
            <a:r>
              <a:rPr lang="zh-CN" altLang="en-US" b="1" dirty="0">
                <a:solidFill>
                  <a:srgbClr val="FF0000"/>
                </a:solidFill>
                <a:latin typeface="+mj-ea"/>
              </a:rPr>
              <a:t>宣讲会</a:t>
            </a:r>
            <a:r>
              <a:rPr lang="en-US" altLang="zh-CN" b="1" dirty="0" smtClean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  <a:latin typeface="+mj-ea"/>
              </a:rPr>
            </a:br>
            <a:r>
              <a:rPr lang="en-US" altLang="zh-CN" b="1" dirty="0" smtClean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  <a:latin typeface="+mj-ea"/>
              </a:rPr>
            </a:br>
            <a:r>
              <a:rPr lang="zh-CN" altLang="en-US" sz="2800" b="1" dirty="0" smtClean="0">
                <a:solidFill>
                  <a:schemeClr val="tx1"/>
                </a:solidFill>
                <a:latin typeface="+mj-ea"/>
              </a:rPr>
              <a:t>信息工程专业</a:t>
            </a:r>
            <a:r>
              <a:rPr lang="en-US" altLang="zh-CN" sz="2800" b="1" dirty="0" smtClean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CN" sz="2800" b="1" dirty="0" smtClean="0">
                <a:solidFill>
                  <a:schemeClr val="tx1"/>
                </a:solidFill>
                <a:latin typeface="+mj-ea"/>
              </a:rPr>
            </a:br>
            <a:r>
              <a:rPr lang="zh-CN" altLang="en-US" sz="2800" b="1" dirty="0">
                <a:solidFill>
                  <a:schemeClr val="tx1"/>
                </a:solidFill>
                <a:latin typeface="+mj-ea"/>
              </a:rPr>
              <a:t>电子科学与</a:t>
            </a:r>
            <a:r>
              <a:rPr lang="zh-CN" altLang="en-US" sz="2800" b="1" dirty="0" smtClean="0">
                <a:solidFill>
                  <a:schemeClr val="tx1"/>
                </a:solidFill>
                <a:latin typeface="+mj-ea"/>
              </a:rPr>
              <a:t>技术专业</a:t>
            </a:r>
            <a:endParaRPr lang="zh-CN" altLang="en-US" sz="2800" b="1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7171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257299" y="4346316"/>
            <a:ext cx="6629400" cy="642938"/>
          </a:xfrm>
        </p:spPr>
        <p:txBody>
          <a:bodyPr/>
          <a:lstStyle/>
          <a:p>
            <a:pPr eaLnBrk="1" hangingPunct="1"/>
            <a:r>
              <a:rPr lang="zh-CN" altLang="en-US" sz="2000" dirty="0">
                <a:solidFill>
                  <a:srgbClr val="000099"/>
                </a:solidFill>
              </a:rPr>
              <a:t>电子工程</a:t>
            </a:r>
            <a:r>
              <a:rPr lang="zh-CN" altLang="en-US" sz="2000" dirty="0" smtClean="0">
                <a:solidFill>
                  <a:srgbClr val="000099"/>
                </a:solidFill>
              </a:rPr>
              <a:t>系</a:t>
            </a:r>
            <a:endParaRPr lang="en-US" altLang="zh-CN" sz="2000" dirty="0">
              <a:solidFill>
                <a:srgbClr val="000099"/>
              </a:solidFill>
            </a:endParaRPr>
          </a:p>
          <a:p>
            <a:pPr eaLnBrk="1" hangingPunct="1"/>
            <a:r>
              <a:rPr lang="en-US" altLang="zh-CN" sz="2000" dirty="0" smtClean="0">
                <a:solidFill>
                  <a:srgbClr val="000099"/>
                </a:solidFill>
              </a:rPr>
              <a:t>2015</a:t>
            </a:r>
            <a:r>
              <a:rPr lang="zh-CN" altLang="en-US" sz="2000" dirty="0" smtClean="0">
                <a:solidFill>
                  <a:srgbClr val="000099"/>
                </a:solidFill>
              </a:rPr>
              <a:t>年</a:t>
            </a:r>
            <a:r>
              <a:rPr lang="en-US" altLang="zh-CN" sz="2000" dirty="0" smtClean="0">
                <a:solidFill>
                  <a:srgbClr val="000099"/>
                </a:solidFill>
              </a:rPr>
              <a:t>6</a:t>
            </a:r>
            <a:r>
              <a:rPr lang="zh-CN" altLang="en-US" sz="2000" dirty="0" smtClean="0">
                <a:solidFill>
                  <a:srgbClr val="000099"/>
                </a:solidFill>
              </a:rPr>
              <a:t>月</a:t>
            </a:r>
            <a:r>
              <a:rPr lang="en-US" altLang="zh-CN" sz="2000" dirty="0" smtClean="0">
                <a:solidFill>
                  <a:srgbClr val="000099"/>
                </a:solidFill>
              </a:rPr>
              <a:t>3</a:t>
            </a:r>
            <a:r>
              <a:rPr lang="zh-CN" altLang="en-US" sz="2000" dirty="0" smtClean="0">
                <a:solidFill>
                  <a:srgbClr val="000099"/>
                </a:solidFill>
              </a:rPr>
              <a:t>日</a:t>
            </a:r>
            <a:r>
              <a:rPr lang="zh-CN" altLang="en-US" sz="2000" smtClean="0">
                <a:solidFill>
                  <a:srgbClr val="000099"/>
                </a:solidFill>
              </a:rPr>
              <a:t>（星期三）</a:t>
            </a:r>
            <a:endParaRPr lang="en-US" altLang="zh-CN" sz="2000" dirty="0" smtClean="0">
              <a:solidFill>
                <a:srgbClr val="000099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718C07-5BDB-4B7B-81F4-5FB8EFB94227}" type="datetime3">
              <a:rPr lang="zh-CN" altLang="en-US" smtClean="0"/>
              <a:pPr>
                <a:defRPr/>
              </a:pPr>
              <a:t>2015年6月3日星期三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30F6F-5002-4ACB-B3E2-F6CEFE9D209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0" y="-36385"/>
            <a:ext cx="675525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987970" y="0"/>
            <a:ext cx="1174540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1378" name="Picture 2" descr="J:\公务\校徽、PPT母版等\校徽系列\展开式\蓝色系校徽展开式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51250"/>
            <a:ext cx="2710596" cy="71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必修课修读要求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56B088-6CBF-454F-94C0-79B5FFA405E1}" type="datetime3">
              <a:rPr lang="zh-CN" altLang="en-US" smtClean="0"/>
              <a:pPr>
                <a:defRPr/>
              </a:pPr>
              <a:t>2015年6月3日星期三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E75F6-1D5B-4505-AE4C-0E9CEC41939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08"/>
            <a:ext cx="181927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2786050" y="1428736"/>
            <a:ext cx="52864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0066"/>
                </a:solidFill>
                <a:latin typeface="+mn-lt"/>
                <a:ea typeface="+mn-ea"/>
              </a:rPr>
              <a:t>必修课：</a:t>
            </a:r>
            <a:r>
              <a:rPr lang="zh-CN" altLang="en-US" sz="2000" b="0" dirty="0" smtClean="0">
                <a:solidFill>
                  <a:srgbClr val="000066"/>
                </a:solidFill>
                <a:latin typeface="+mn-lt"/>
                <a:ea typeface="+mn-ea"/>
              </a:rPr>
              <a:t>大学四年，所有必修课程都要修读并获得相应学分。</a:t>
            </a:r>
            <a:endParaRPr lang="en-US" altLang="zh-CN" sz="2000" b="0" dirty="0" smtClean="0">
              <a:solidFill>
                <a:srgbClr val="000066"/>
              </a:solidFill>
              <a:latin typeface="+mn-lt"/>
              <a:ea typeface="+mn-ea"/>
            </a:endParaRPr>
          </a:p>
          <a:p>
            <a:r>
              <a:rPr lang="zh-CN" altLang="en-US" sz="2000" dirty="0" smtClean="0">
                <a:solidFill>
                  <a:srgbClr val="000066"/>
                </a:solidFill>
                <a:latin typeface="+mn-lt"/>
                <a:ea typeface="+mn-ea"/>
              </a:rPr>
              <a:t>补充说明：</a:t>
            </a:r>
            <a:r>
              <a:rPr lang="zh-CN" altLang="en-US" sz="2000" b="0" dirty="0" smtClean="0">
                <a:solidFill>
                  <a:srgbClr val="000066"/>
                </a:solidFill>
                <a:latin typeface="+mn-lt"/>
                <a:ea typeface="+mn-ea"/>
              </a:rPr>
              <a:t>数学分析（</a:t>
            </a:r>
            <a:r>
              <a:rPr lang="en-US" altLang="zh-CN" sz="2000" b="0" dirty="0" smtClean="0">
                <a:solidFill>
                  <a:srgbClr val="000066"/>
                </a:solidFill>
                <a:latin typeface="+mn-lt"/>
                <a:ea typeface="+mn-ea"/>
              </a:rPr>
              <a:t>C</a:t>
            </a:r>
            <a:r>
              <a:rPr lang="zh-CN" altLang="en-US" sz="2000" b="0" dirty="0" smtClean="0">
                <a:solidFill>
                  <a:srgbClr val="000066"/>
                </a:solidFill>
                <a:latin typeface="+mn-lt"/>
                <a:ea typeface="+mn-ea"/>
              </a:rPr>
              <a:t>类）和高等数学（</a:t>
            </a:r>
            <a:r>
              <a:rPr lang="en-US" altLang="zh-CN" sz="2000" b="0" dirty="0" smtClean="0">
                <a:solidFill>
                  <a:srgbClr val="000066"/>
                </a:solidFill>
                <a:latin typeface="+mn-lt"/>
                <a:ea typeface="+mn-ea"/>
              </a:rPr>
              <a:t>A</a:t>
            </a:r>
            <a:r>
              <a:rPr lang="zh-CN" altLang="en-US" sz="2000" b="0" dirty="0" smtClean="0">
                <a:solidFill>
                  <a:srgbClr val="000066"/>
                </a:solidFill>
                <a:latin typeface="+mn-lt"/>
                <a:ea typeface="+mn-ea"/>
              </a:rPr>
              <a:t>）可以二选一，（即，修读</a:t>
            </a:r>
            <a:r>
              <a:rPr lang="en-US" altLang="zh-CN" sz="2000" b="0" dirty="0" smtClean="0">
                <a:solidFill>
                  <a:srgbClr val="000066"/>
                </a:solidFill>
                <a:latin typeface="+mn-lt"/>
                <a:ea typeface="+mn-ea"/>
              </a:rPr>
              <a:t>MA118</a:t>
            </a:r>
            <a:r>
              <a:rPr lang="zh-CN" altLang="en-US" sz="2000" b="0" dirty="0" smtClean="0">
                <a:solidFill>
                  <a:srgbClr val="000066"/>
                </a:solidFill>
                <a:latin typeface="+mn-lt"/>
                <a:ea typeface="+mn-ea"/>
              </a:rPr>
              <a:t>和</a:t>
            </a:r>
            <a:r>
              <a:rPr lang="en-US" altLang="zh-CN" sz="2000" b="0" dirty="0" smtClean="0">
                <a:solidFill>
                  <a:srgbClr val="000066"/>
                </a:solidFill>
                <a:latin typeface="+mn-lt"/>
                <a:ea typeface="+mn-ea"/>
              </a:rPr>
              <a:t>MA043</a:t>
            </a:r>
            <a:r>
              <a:rPr lang="zh-CN" altLang="en-US" sz="2000" b="0" dirty="0" smtClean="0">
                <a:solidFill>
                  <a:srgbClr val="000066"/>
                </a:solidFill>
                <a:latin typeface="+mn-lt"/>
                <a:ea typeface="+mn-ea"/>
              </a:rPr>
              <a:t>或者修读</a:t>
            </a:r>
            <a:r>
              <a:rPr lang="en-US" altLang="zh-CN" sz="2000" b="0" dirty="0" smtClean="0">
                <a:solidFill>
                  <a:srgbClr val="000066"/>
                </a:solidFill>
                <a:latin typeface="+mn-lt"/>
                <a:ea typeface="+mn-ea"/>
              </a:rPr>
              <a:t>MA080</a:t>
            </a:r>
            <a:r>
              <a:rPr lang="zh-CN" altLang="en-US" sz="2000" b="0" dirty="0" smtClean="0">
                <a:solidFill>
                  <a:srgbClr val="000066"/>
                </a:solidFill>
                <a:latin typeface="+mn-lt"/>
                <a:ea typeface="+mn-ea"/>
              </a:rPr>
              <a:t>和</a:t>
            </a:r>
            <a:r>
              <a:rPr lang="en-US" altLang="zh-CN" sz="2000" b="0" dirty="0" smtClean="0">
                <a:solidFill>
                  <a:srgbClr val="000066"/>
                </a:solidFill>
                <a:latin typeface="+mn-lt"/>
                <a:ea typeface="+mn-ea"/>
              </a:rPr>
              <a:t>MA081</a:t>
            </a:r>
            <a:r>
              <a:rPr lang="zh-CN" altLang="en-US" sz="2000" b="0" dirty="0" smtClean="0">
                <a:solidFill>
                  <a:srgbClr val="000066"/>
                </a:solidFill>
                <a:latin typeface="+mn-lt"/>
                <a:ea typeface="+mn-ea"/>
              </a:rPr>
              <a:t>）</a:t>
            </a:r>
          </a:p>
        </p:txBody>
      </p:sp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907" y="5029221"/>
            <a:ext cx="671512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9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3295659"/>
            <a:ext cx="671514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500034" y="1857364"/>
            <a:ext cx="1500198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限选课修读要求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56B088-6CBF-454F-94C0-79B5FFA405E1}" type="datetime3">
              <a:rPr lang="zh-CN" altLang="en-US" smtClean="0"/>
              <a:pPr>
                <a:defRPr/>
              </a:pPr>
              <a:t>2015年6月3日星期三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E75F6-1D5B-4505-AE4C-0E9CEC41939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08"/>
            <a:ext cx="181927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500034" y="2500306"/>
            <a:ext cx="1500198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86050" y="1142984"/>
            <a:ext cx="52864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0066"/>
                </a:solidFill>
                <a:latin typeface="+mn-lt"/>
                <a:ea typeface="+mn-ea"/>
              </a:rPr>
              <a:t>（</a:t>
            </a:r>
            <a:r>
              <a:rPr lang="en-US" altLang="zh-CN" sz="2000" dirty="0" smtClean="0">
                <a:solidFill>
                  <a:srgbClr val="000066"/>
                </a:solidFill>
                <a:latin typeface="+mn-lt"/>
                <a:ea typeface="+mn-ea"/>
              </a:rPr>
              <a:t>1</a:t>
            </a:r>
            <a:r>
              <a:rPr lang="zh-CN" altLang="en-US" sz="2000" dirty="0" smtClean="0">
                <a:solidFill>
                  <a:srgbClr val="000066"/>
                </a:solidFill>
                <a:latin typeface="+mn-lt"/>
                <a:ea typeface="+mn-ea"/>
              </a:rPr>
              <a:t>）基础选修课：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电科和信工均需修满</a:t>
            </a:r>
            <a:r>
              <a:rPr lang="en-US" altLang="zh-CN" sz="2000" b="0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cs typeface="Times New Roman" pitchFamily="18" charset="0"/>
              </a:rPr>
              <a:t>12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学分。</a:t>
            </a:r>
            <a:endParaRPr lang="en-US" altLang="zh-CN" sz="20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sz="2000" dirty="0" smtClean="0">
                <a:solidFill>
                  <a:srgbClr val="000066"/>
                </a:solidFill>
                <a:latin typeface="+mn-lt"/>
                <a:ea typeface="+mn-ea"/>
              </a:rPr>
              <a:t>（</a:t>
            </a:r>
            <a:r>
              <a:rPr lang="en-US" altLang="zh-CN" sz="2000" dirty="0" smtClean="0">
                <a:solidFill>
                  <a:srgbClr val="000066"/>
                </a:solidFill>
                <a:latin typeface="+mn-lt"/>
                <a:ea typeface="+mn-ea"/>
              </a:rPr>
              <a:t>2</a:t>
            </a:r>
            <a:r>
              <a:rPr lang="zh-CN" altLang="en-US" sz="2000" dirty="0" smtClean="0">
                <a:solidFill>
                  <a:srgbClr val="000066"/>
                </a:solidFill>
                <a:latin typeface="+mn-lt"/>
                <a:ea typeface="+mn-ea"/>
              </a:rPr>
              <a:t>）专业选修课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：电科</a:t>
            </a:r>
            <a:r>
              <a:rPr lang="en-US" altLang="zh-CN" sz="2000" b="0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cs typeface="Times New Roman" pitchFamily="18" charset="0"/>
              </a:rPr>
              <a:t>8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学分、信工</a:t>
            </a:r>
            <a:r>
              <a:rPr lang="en-US" altLang="zh-CN" sz="2000" b="0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cs typeface="Times New Roman" pitchFamily="18" charset="0"/>
              </a:rPr>
              <a:t>7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学分</a:t>
            </a:r>
            <a:endParaRPr lang="en-US" altLang="zh-CN" sz="20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sz="2000" dirty="0" smtClean="0">
                <a:solidFill>
                  <a:srgbClr val="000066"/>
                </a:solidFill>
                <a:latin typeface="+mn-lt"/>
                <a:ea typeface="+mn-ea"/>
              </a:rPr>
              <a:t>（</a:t>
            </a:r>
            <a:r>
              <a:rPr lang="en-US" altLang="zh-CN" sz="2000" dirty="0" smtClean="0">
                <a:solidFill>
                  <a:srgbClr val="000066"/>
                </a:solidFill>
                <a:latin typeface="+mn-lt"/>
                <a:ea typeface="+mn-ea"/>
              </a:rPr>
              <a:t>3</a:t>
            </a:r>
            <a:r>
              <a:rPr lang="zh-CN" altLang="en-US" sz="2000" dirty="0" smtClean="0">
                <a:solidFill>
                  <a:srgbClr val="000066"/>
                </a:solidFill>
                <a:latin typeface="+mn-lt"/>
                <a:ea typeface="+mn-ea"/>
              </a:rPr>
              <a:t>）实验选修课</a:t>
            </a:r>
            <a:r>
              <a:rPr lang="zh-CN" altLang="en-US" sz="2000" dirty="0" smtClean="0">
                <a:solidFill>
                  <a:srgbClr val="000066"/>
                </a:solidFill>
              </a:rPr>
              <a:t>：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电科</a:t>
            </a:r>
            <a:r>
              <a:rPr lang="en-US" altLang="zh-CN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8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学分、信工</a:t>
            </a:r>
            <a:r>
              <a:rPr lang="en-US" altLang="zh-CN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学分。</a:t>
            </a:r>
            <a:endParaRPr lang="en-US" altLang="zh-CN" sz="2000" dirty="0" smtClean="0">
              <a:solidFill>
                <a:srgbClr val="000066"/>
              </a:solidFill>
              <a:latin typeface="+mn-lt"/>
              <a:ea typeface="+mn-ea"/>
            </a:endParaRPr>
          </a:p>
          <a:p>
            <a:r>
              <a:rPr lang="zh-CN" altLang="en-US" sz="2000" dirty="0" smtClean="0">
                <a:solidFill>
                  <a:srgbClr val="000066"/>
                </a:solidFill>
                <a:latin typeface="+mn-lt"/>
                <a:ea typeface="+mn-ea"/>
              </a:rPr>
              <a:t>（</a:t>
            </a:r>
            <a:r>
              <a:rPr lang="en-US" altLang="zh-CN" sz="2000" dirty="0" smtClean="0">
                <a:solidFill>
                  <a:srgbClr val="000066"/>
                </a:solidFill>
                <a:latin typeface="+mn-lt"/>
                <a:ea typeface="+mn-ea"/>
              </a:rPr>
              <a:t>4</a:t>
            </a:r>
            <a:r>
              <a:rPr lang="zh-CN" altLang="en-US" sz="2000" dirty="0" smtClean="0">
                <a:solidFill>
                  <a:srgbClr val="000066"/>
                </a:solidFill>
                <a:latin typeface="+mn-lt"/>
                <a:ea typeface="+mn-ea"/>
              </a:rPr>
              <a:t>）</a:t>
            </a:r>
            <a:r>
              <a:rPr lang="en-US" altLang="zh-CN" sz="2000" dirty="0" smtClean="0">
                <a:solidFill>
                  <a:srgbClr val="000066"/>
                </a:solidFill>
                <a:latin typeface="+mn-lt"/>
                <a:ea typeface="+mn-ea"/>
              </a:rPr>
              <a:t>A-G</a:t>
            </a:r>
            <a:r>
              <a:rPr lang="zh-CN" altLang="en-US" sz="2000" dirty="0" smtClean="0">
                <a:solidFill>
                  <a:srgbClr val="000066"/>
                </a:solidFill>
                <a:latin typeface="+mn-lt"/>
                <a:ea typeface="+mn-ea"/>
              </a:rPr>
              <a:t>组选修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20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至少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en-US" altLang="zh-CN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组、</a:t>
            </a:r>
            <a:r>
              <a:rPr lang="en-US" altLang="zh-CN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组、</a:t>
            </a:r>
            <a:r>
              <a:rPr lang="en-US" altLang="zh-CN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组、</a:t>
            </a:r>
            <a:r>
              <a:rPr lang="en-US" altLang="zh-CN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组、</a:t>
            </a:r>
            <a:r>
              <a:rPr lang="en-US" altLang="zh-CN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组、</a:t>
            </a:r>
            <a:r>
              <a:rPr lang="en-US" altLang="zh-CN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组和</a:t>
            </a:r>
            <a:r>
              <a:rPr lang="en-US" altLang="zh-CN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G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组中的</a:t>
            </a:r>
            <a:r>
              <a:rPr lang="zh-CN" altLang="en-US" sz="20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两组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中选择。须修满</a:t>
            </a:r>
            <a:r>
              <a:rPr lang="en-US" altLang="zh-CN" sz="20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20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学分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20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sz="2000" dirty="0" smtClean="0">
                <a:solidFill>
                  <a:srgbClr val="000066"/>
                </a:solidFill>
                <a:latin typeface="+mn-lt"/>
                <a:ea typeface="+mn-ea"/>
              </a:rPr>
              <a:t>（</a:t>
            </a:r>
            <a:r>
              <a:rPr lang="en-US" altLang="zh-CN" sz="2000" dirty="0" smtClean="0">
                <a:solidFill>
                  <a:srgbClr val="000066"/>
                </a:solidFill>
                <a:latin typeface="+mn-lt"/>
                <a:ea typeface="+mn-ea"/>
              </a:rPr>
              <a:t>5</a:t>
            </a:r>
            <a:r>
              <a:rPr lang="zh-CN" altLang="en-US" sz="2000" dirty="0" smtClean="0">
                <a:solidFill>
                  <a:srgbClr val="000066"/>
                </a:solidFill>
                <a:latin typeface="+mn-lt"/>
                <a:ea typeface="+mn-ea"/>
              </a:rPr>
              <a:t>）工程实践与科创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20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须修读</a:t>
            </a:r>
            <a:r>
              <a:rPr lang="en-US" altLang="zh-CN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2A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3A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4A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，若修得</a:t>
            </a:r>
            <a:r>
              <a:rPr lang="zh-CN" altLang="en-US" sz="20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电子系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RPR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或大创，可以替</a:t>
            </a:r>
            <a:r>
              <a:rPr lang="en-US" altLang="zh-CN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3A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altLang="zh-CN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4A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中的一门课程，不可替代</a:t>
            </a:r>
            <a:r>
              <a:rPr lang="en-US" altLang="zh-CN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2A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说明：该模块修读规定请以电子系要求为准。</a:t>
            </a:r>
            <a:endParaRPr lang="en-US" altLang="zh-CN" sz="20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2800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8925" y="4643446"/>
            <a:ext cx="55149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800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3174" y="5486408"/>
            <a:ext cx="55435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4786314" y="5772160"/>
            <a:ext cx="428628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143372" y="6215082"/>
            <a:ext cx="35719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通识课修读要求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56B088-6CBF-454F-94C0-79B5FFA405E1}" type="datetime3">
              <a:rPr lang="zh-CN" altLang="en-US" smtClean="0"/>
              <a:pPr>
                <a:defRPr/>
              </a:pPr>
              <a:t>2015年6月3日星期三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E75F6-1D5B-4505-AE4C-0E9CEC41939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08"/>
            <a:ext cx="181927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500034" y="3500438"/>
            <a:ext cx="1500198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800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1285860"/>
            <a:ext cx="50863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8009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76574" y="1785926"/>
            <a:ext cx="51244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矩形 17"/>
          <p:cNvSpPr/>
          <p:nvPr/>
        </p:nvSpPr>
        <p:spPr>
          <a:xfrm>
            <a:off x="2857488" y="3248569"/>
            <a:ext cx="52864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）人文、社科</a:t>
            </a:r>
            <a:r>
              <a:rPr lang="zh-CN" altLang="en-US" sz="2000" b="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按要求的学分进行修读；</a:t>
            </a:r>
            <a:endParaRPr lang="en-US" altLang="zh-CN" sz="2000" b="0" dirty="0" smtClean="0">
              <a:solidFill>
                <a:srgbClr val="000066"/>
              </a:solidFill>
              <a:latin typeface="+mn-lt"/>
              <a:ea typeface="+mn-ea"/>
              <a:cs typeface="Times New Roman" pitchFamily="18" charset="0"/>
            </a:endParaRPr>
          </a:p>
          <a:p>
            <a:r>
              <a:rPr lang="zh-CN" altLang="en-US" sz="200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2</a:t>
            </a:r>
            <a:r>
              <a:rPr lang="zh-CN" altLang="en-US" sz="200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）自然科学与工程技术</a:t>
            </a:r>
            <a:r>
              <a:rPr lang="zh-CN" altLang="en-US" sz="2000" b="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需修读</a:t>
            </a:r>
            <a:r>
              <a:rPr lang="en-US" altLang="zh-CN" sz="200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4</a:t>
            </a:r>
            <a:r>
              <a:rPr lang="zh-CN" altLang="en-US" sz="200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学分</a:t>
            </a:r>
            <a:r>
              <a:rPr lang="zh-CN" altLang="en-US" sz="2000" b="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即可，因为额外有两门课（共</a:t>
            </a:r>
            <a:r>
              <a:rPr lang="en-US" altLang="zh-CN" sz="2000" b="0" dirty="0" smtClean="0">
                <a:solidFill>
                  <a:srgbClr val="000066"/>
                </a:solidFill>
                <a:cs typeface="Times New Roman" pitchFamily="18" charset="0"/>
              </a:rPr>
              <a:t>5</a:t>
            </a:r>
            <a:r>
              <a:rPr lang="zh-CN" altLang="en-US" sz="2000" b="0" dirty="0" smtClean="0">
                <a:solidFill>
                  <a:srgbClr val="000066"/>
                </a:solidFill>
                <a:cs typeface="Times New Roman" pitchFamily="18" charset="0"/>
              </a:rPr>
              <a:t>个学分</a:t>
            </a:r>
            <a:r>
              <a:rPr lang="zh-CN" altLang="en-US" sz="2000" b="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）已在必须课中体现。</a:t>
            </a:r>
            <a:endParaRPr lang="en-US" altLang="zh-CN" sz="20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28011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488" y="4572008"/>
            <a:ext cx="49911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其他模块修读要求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56B088-6CBF-454F-94C0-79B5FFA405E1}" type="datetime3">
              <a:rPr lang="zh-CN" altLang="en-US" smtClean="0"/>
              <a:pPr>
                <a:defRPr/>
              </a:pPr>
              <a:t>2015年6月3日星期三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E75F6-1D5B-4505-AE4C-0E9CEC41939D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08"/>
            <a:ext cx="181927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428596" y="4357694"/>
            <a:ext cx="1500198" cy="2000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786050" y="1624003"/>
            <a:ext cx="52864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）个性化：</a:t>
            </a:r>
            <a:r>
              <a:rPr lang="en-US" altLang="zh-CN" sz="2000" b="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10</a:t>
            </a:r>
            <a:r>
              <a:rPr lang="zh-CN" altLang="en-US" sz="2000" b="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学分（</a:t>
            </a:r>
            <a:r>
              <a:rPr lang="en-US" altLang="zh-CN" sz="2000" b="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2013</a:t>
            </a:r>
            <a:r>
              <a:rPr lang="zh-CN" altLang="en-US" sz="2000" b="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级及以后）；</a:t>
            </a:r>
            <a:endParaRPr lang="en-US" altLang="zh-CN" sz="2000" b="0" dirty="0" smtClean="0">
              <a:solidFill>
                <a:srgbClr val="000066"/>
              </a:solidFill>
              <a:latin typeface="+mn-lt"/>
              <a:ea typeface="+mn-ea"/>
              <a:cs typeface="Times New Roman" pitchFamily="18" charset="0"/>
            </a:endParaRPr>
          </a:p>
          <a:p>
            <a:r>
              <a:rPr lang="zh-CN" altLang="en-US" sz="200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2</a:t>
            </a:r>
            <a:r>
              <a:rPr lang="zh-CN" altLang="en-US" sz="200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）计算机文化基础：</a:t>
            </a:r>
            <a:r>
              <a:rPr lang="zh-CN" altLang="en-US" sz="2000" b="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非必修</a:t>
            </a:r>
            <a:r>
              <a:rPr lang="zh-CN" altLang="en-US" sz="2000" b="0" dirty="0" smtClean="0">
                <a:solidFill>
                  <a:srgbClr val="000066"/>
                </a:solidFill>
                <a:cs typeface="Times New Roman" pitchFamily="18" charset="0"/>
              </a:rPr>
              <a:t>（</a:t>
            </a:r>
            <a:r>
              <a:rPr lang="en-US" altLang="zh-CN" sz="2000" b="0" dirty="0" smtClean="0">
                <a:solidFill>
                  <a:srgbClr val="000066"/>
                </a:solidFill>
                <a:cs typeface="Times New Roman" pitchFamily="18" charset="0"/>
              </a:rPr>
              <a:t>2013</a:t>
            </a:r>
            <a:r>
              <a:rPr lang="zh-CN" altLang="en-US" sz="2000" b="0" dirty="0" smtClean="0">
                <a:solidFill>
                  <a:srgbClr val="000066"/>
                </a:solidFill>
                <a:cs typeface="Times New Roman" pitchFamily="18" charset="0"/>
              </a:rPr>
              <a:t>级及以后）；</a:t>
            </a:r>
            <a:endParaRPr lang="en-US" altLang="zh-CN" sz="2000" b="0" dirty="0" smtClean="0">
              <a:solidFill>
                <a:srgbClr val="000066"/>
              </a:solidFill>
              <a:cs typeface="Times New Roman" pitchFamily="18" charset="0"/>
            </a:endParaRPr>
          </a:p>
          <a:p>
            <a:r>
              <a:rPr lang="zh-CN" altLang="en-US" sz="200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3</a:t>
            </a:r>
            <a:r>
              <a:rPr lang="zh-CN" altLang="en-US" sz="200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）体育：</a:t>
            </a:r>
            <a:r>
              <a:rPr lang="en-US" altLang="zh-CN" sz="2000" b="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4</a:t>
            </a:r>
            <a:r>
              <a:rPr lang="zh-CN" altLang="en-US" sz="2000" b="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学分；</a:t>
            </a:r>
            <a:endParaRPr lang="en-US" altLang="zh-CN" sz="2000" b="0" dirty="0" smtClean="0">
              <a:solidFill>
                <a:srgbClr val="000066"/>
              </a:solidFill>
              <a:latin typeface="+mn-lt"/>
              <a:ea typeface="+mn-ea"/>
              <a:cs typeface="Times New Roman" pitchFamily="18" charset="0"/>
            </a:endParaRPr>
          </a:p>
          <a:p>
            <a:r>
              <a:rPr lang="zh-CN" altLang="en-US" sz="200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4</a:t>
            </a:r>
            <a:r>
              <a:rPr lang="zh-CN" altLang="en-US" sz="200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）两课：</a:t>
            </a:r>
            <a:r>
              <a:rPr lang="en-US" altLang="zh-CN" sz="2000" b="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22</a:t>
            </a:r>
            <a:r>
              <a:rPr lang="zh-CN" altLang="en-US" sz="2000" b="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学分，留学生可不修读；</a:t>
            </a:r>
            <a:endParaRPr lang="en-US" altLang="zh-CN" sz="2000" b="0" dirty="0" smtClean="0">
              <a:solidFill>
                <a:srgbClr val="000066"/>
              </a:solidFill>
              <a:latin typeface="+mn-lt"/>
              <a:ea typeface="+mn-ea"/>
              <a:cs typeface="Times New Roman" pitchFamily="18" charset="0"/>
            </a:endParaRPr>
          </a:p>
          <a:p>
            <a:r>
              <a:rPr lang="zh-CN" altLang="en-US" sz="200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5</a:t>
            </a:r>
            <a:r>
              <a:rPr lang="zh-CN" altLang="en-US" sz="2000" dirty="0" smtClean="0">
                <a:solidFill>
                  <a:srgbClr val="000066"/>
                </a:solidFill>
                <a:latin typeface="+mn-lt"/>
                <a:ea typeface="+mn-ea"/>
                <a:cs typeface="Times New Roman" pitchFamily="18" charset="0"/>
              </a:rPr>
              <a:t>）英语：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英语水平考未通过者，</a:t>
            </a:r>
            <a:r>
              <a:rPr lang="en-US" altLang="zh-CN" sz="2000" b="0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cs typeface="Times New Roman" pitchFamily="18" charset="0"/>
              </a:rPr>
              <a:t>[EN027]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000" b="0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cs typeface="Times New Roman" pitchFamily="18" charset="0"/>
              </a:rPr>
              <a:t>[EN028]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必须通过。</a:t>
            </a:r>
            <a:endParaRPr lang="en-US" altLang="zh-CN" sz="2000" dirty="0" smtClean="0">
              <a:solidFill>
                <a:srgbClr val="000066"/>
              </a:solidFill>
              <a:latin typeface="+mn-lt"/>
              <a:ea typeface="+mn-ea"/>
              <a:cs typeface="Times New Roman" pitchFamily="18" charset="0"/>
            </a:endParaRP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838581"/>
            <a:ext cx="6858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66950" y="4481523"/>
            <a:ext cx="6877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0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47900" y="4981589"/>
            <a:ext cx="68961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2928926" y="5715016"/>
            <a:ext cx="58579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每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位学生在第</a:t>
            </a:r>
            <a:r>
              <a:rPr lang="en-US" altLang="zh-CN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至第</a:t>
            </a:r>
            <a:r>
              <a:rPr lang="en-US" altLang="zh-CN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7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学期内，需至少修读一门英语授课的专业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课程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1B33-7450-4749-A1FA-1E907C7E06FA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1151620" y="245064"/>
            <a:ext cx="7272337" cy="1206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谢谢！</a:t>
            </a:r>
            <a:endParaRPr lang="zh-CN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85806"/>
            <a:ext cx="2133600" cy="365125"/>
          </a:xfrm>
        </p:spPr>
        <p:txBody>
          <a:bodyPr/>
          <a:lstStyle/>
          <a:p>
            <a:pPr>
              <a:defRPr/>
            </a:pPr>
            <a:fld id="{2456B088-6CBF-454F-94C0-79B5FFA405E1}" type="datetime3">
              <a:rPr lang="zh-CN" altLang="en-US" smtClean="0"/>
              <a:pPr>
                <a:defRPr/>
              </a:pPr>
              <a:t>2015年6月3日星期三</a:t>
            </a:fld>
            <a:endParaRPr lang="en-US" altLang="zh-CN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061433" y="3000372"/>
            <a:ext cx="7272337" cy="98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电院</a:t>
            </a:r>
            <a:r>
              <a:rPr lang="en-US" altLang="zh-CN" sz="4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1-422    </a:t>
            </a:r>
            <a:r>
              <a:rPr lang="zh-CN" altLang="en-US" sz="4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邹卫文</a:t>
            </a:r>
            <a:endParaRPr lang="zh-CN" altLang="en-US" sz="4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061434" y="4090916"/>
            <a:ext cx="7272337" cy="1052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电院</a:t>
            </a:r>
            <a:r>
              <a:rPr lang="en-US" altLang="zh-CN" sz="4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1-433    </a:t>
            </a:r>
            <a:r>
              <a:rPr lang="zh-CN" altLang="en-US" sz="4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李力利</a:t>
            </a:r>
            <a:endParaRPr lang="zh-CN" altLang="en-US" sz="4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061433" y="5241298"/>
            <a:ext cx="7272337" cy="1052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电院</a:t>
            </a:r>
            <a:r>
              <a:rPr lang="en-US" altLang="zh-CN" sz="4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3-113    </a:t>
            </a:r>
            <a:r>
              <a:rPr lang="zh-CN" altLang="en-US" sz="4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高    </a:t>
            </a:r>
            <a:r>
              <a:rPr lang="zh-CN" altLang="en-US" sz="4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霞</a:t>
            </a:r>
            <a:endParaRPr lang="zh-CN" altLang="en-US" sz="4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061433" y="1607199"/>
            <a:ext cx="7272337" cy="8353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本</a:t>
            </a:r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宣讲</a:t>
            </a:r>
            <a:r>
              <a:rPr lang="zh-CN" alt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会内容</a:t>
            </a:r>
            <a:r>
              <a:rPr lang="zh-CN" alt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将</a:t>
            </a:r>
            <a:r>
              <a:rPr lang="zh-CN" alt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放</a:t>
            </a:r>
            <a:r>
              <a:rPr lang="zh-CN" alt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专业群共享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464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9541</TotalTime>
  <Words>423</Words>
  <Application>Microsoft Office PowerPoint</Application>
  <PresentationFormat>全屏显示(4:3)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主题​​</vt:lpstr>
      <vt:lpstr>BMP 图象</vt:lpstr>
      <vt:lpstr>“2014级培养计划解读”宣讲会  信息工程专业 电子科学与技术专业</vt:lpstr>
      <vt:lpstr>必修课修读要求</vt:lpstr>
      <vt:lpstr>限选课修读要求</vt:lpstr>
      <vt:lpstr>通识课修读要求</vt:lpstr>
      <vt:lpstr>其他模块修读要求</vt:lpstr>
      <vt:lpstr>幻灯片 6</vt:lpstr>
    </vt:vector>
  </TitlesOfParts>
  <Company>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chen</dc:creator>
  <cp:lastModifiedBy>user</cp:lastModifiedBy>
  <cp:revision>749</cp:revision>
  <dcterms:created xsi:type="dcterms:W3CDTF">2000-09-15T00:06:32Z</dcterms:created>
  <dcterms:modified xsi:type="dcterms:W3CDTF">2015-06-03T02:33:23Z</dcterms:modified>
</cp:coreProperties>
</file>