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261c12b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261c12b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126d3b95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126d3b95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126d3b958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126d3b958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126d3b95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126d3b95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aefaf89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8aefaf89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21d5598f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21d5598f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21d5598f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21d5598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21d5598f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21d5598f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21d5598f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21d5598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0.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4.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761200" y="189925"/>
            <a:ext cx="7801500" cy="11097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1200"/>
              </a:spcBef>
              <a:spcAft>
                <a:spcPts val="0"/>
              </a:spcAft>
              <a:buNone/>
            </a:pPr>
            <a:r>
              <a:rPr lang="en" sz="1800">
                <a:solidFill>
                  <a:srgbClr val="FFFFFF"/>
                </a:solidFill>
                <a:latin typeface="Arial"/>
                <a:ea typeface="Arial"/>
                <a:cs typeface="Arial"/>
                <a:sym typeface="Arial"/>
              </a:rPr>
              <a:t>Optimizing inventory management for improving resource mobilization, growth and profitability of a retail pharmaceutical business</a:t>
            </a:r>
            <a:endParaRPr sz="1800">
              <a:solidFill>
                <a:srgbClr val="FFFFFF"/>
              </a:solidFill>
              <a:latin typeface="Arial"/>
              <a:ea typeface="Arial"/>
              <a:cs typeface="Arial"/>
              <a:sym typeface="Arial"/>
            </a:endParaRPr>
          </a:p>
          <a:p>
            <a:pPr indent="0" lvl="0" marL="0" rtl="0" algn="ctr">
              <a:spcBef>
                <a:spcPts val="1200"/>
              </a:spcBef>
              <a:spcAft>
                <a:spcPts val="0"/>
              </a:spcAft>
              <a:buNone/>
            </a:pPr>
            <a:r>
              <a:t/>
            </a:r>
            <a:endParaRPr sz="1800">
              <a:solidFill>
                <a:srgbClr val="000000"/>
              </a:solidFill>
              <a:latin typeface="Arial"/>
              <a:ea typeface="Arial"/>
              <a:cs typeface="Arial"/>
              <a:sym typeface="Arial"/>
            </a:endParaRPr>
          </a:p>
        </p:txBody>
      </p:sp>
      <p:sp>
        <p:nvSpPr>
          <p:cNvPr id="60" name="Google Shape;60;p13"/>
          <p:cNvSpPr txBox="1"/>
          <p:nvPr>
            <p:ph idx="1" type="subTitle"/>
          </p:nvPr>
        </p:nvSpPr>
        <p:spPr>
          <a:xfrm>
            <a:off x="671238" y="1030476"/>
            <a:ext cx="7801500" cy="792600"/>
          </a:xfrm>
          <a:prstGeom prst="rect">
            <a:avLst/>
          </a:prstGeom>
        </p:spPr>
        <p:txBody>
          <a:bodyPr anchorCtr="0" anchor="t" bIns="91425" lIns="91425" spcFirstLastPara="1" rIns="91425" wrap="square" tIns="91425">
            <a:noAutofit/>
          </a:bodyPr>
          <a:lstStyle/>
          <a:p>
            <a:pPr indent="457200" lvl="0" marL="2286000" rtl="0" algn="l">
              <a:lnSpc>
                <a:spcPct val="15000"/>
              </a:lnSpc>
              <a:spcBef>
                <a:spcPts val="1200"/>
              </a:spcBef>
              <a:spcAft>
                <a:spcPts val="0"/>
              </a:spcAft>
              <a:buNone/>
            </a:pPr>
            <a:r>
              <a:rPr b="1" lang="en" sz="1000">
                <a:solidFill>
                  <a:schemeClr val="dk1"/>
                </a:solidFill>
                <a:latin typeface="Arial"/>
                <a:ea typeface="Arial"/>
                <a:cs typeface="Arial"/>
                <a:sym typeface="Arial"/>
              </a:rPr>
              <a:t>A ppt for the BDM capstone Project </a:t>
            </a:r>
            <a:endParaRPr b="1" sz="1000">
              <a:solidFill>
                <a:schemeClr val="dk1"/>
              </a:solidFill>
              <a:latin typeface="Arial"/>
              <a:ea typeface="Arial"/>
              <a:cs typeface="Arial"/>
              <a:sym typeface="Arial"/>
            </a:endParaRPr>
          </a:p>
          <a:p>
            <a:pPr indent="0" lvl="0" marL="0" rtl="0" algn="ctr">
              <a:lnSpc>
                <a:spcPct val="15000"/>
              </a:lnSpc>
              <a:spcBef>
                <a:spcPts val="1200"/>
              </a:spcBef>
              <a:spcAft>
                <a:spcPts val="0"/>
              </a:spcAft>
              <a:buNone/>
            </a:pPr>
            <a:r>
              <a:rPr b="1" lang="en" sz="900">
                <a:solidFill>
                  <a:schemeClr val="dk1"/>
                </a:solidFill>
                <a:latin typeface="Arial"/>
                <a:ea typeface="Arial"/>
                <a:cs typeface="Arial"/>
                <a:sym typeface="Arial"/>
              </a:rPr>
              <a:t> Submitted by </a:t>
            </a:r>
            <a:endParaRPr b="1" sz="900">
              <a:solidFill>
                <a:schemeClr val="dk1"/>
              </a:solidFill>
              <a:latin typeface="Arial"/>
              <a:ea typeface="Arial"/>
              <a:cs typeface="Arial"/>
              <a:sym typeface="Arial"/>
            </a:endParaRPr>
          </a:p>
          <a:p>
            <a:pPr indent="0" lvl="0" marL="0" rtl="0" algn="ctr">
              <a:lnSpc>
                <a:spcPct val="15000"/>
              </a:lnSpc>
              <a:spcBef>
                <a:spcPts val="1200"/>
              </a:spcBef>
              <a:spcAft>
                <a:spcPts val="0"/>
              </a:spcAft>
              <a:buNone/>
            </a:pPr>
            <a:r>
              <a:rPr lang="en" sz="900">
                <a:solidFill>
                  <a:schemeClr val="dk1"/>
                </a:solidFill>
                <a:latin typeface="Arial"/>
                <a:ea typeface="Arial"/>
                <a:cs typeface="Arial"/>
                <a:sym typeface="Arial"/>
              </a:rPr>
              <a:t>Name: BINAYAK BANERJEE</a:t>
            </a:r>
            <a:endParaRPr sz="900">
              <a:solidFill>
                <a:schemeClr val="dk1"/>
              </a:solidFill>
              <a:latin typeface="Arial"/>
              <a:ea typeface="Arial"/>
              <a:cs typeface="Arial"/>
              <a:sym typeface="Arial"/>
            </a:endParaRPr>
          </a:p>
          <a:p>
            <a:pPr indent="0" lvl="0" marL="0" rtl="0" algn="ctr">
              <a:lnSpc>
                <a:spcPct val="15000"/>
              </a:lnSpc>
              <a:spcBef>
                <a:spcPts val="1200"/>
              </a:spcBef>
              <a:spcAft>
                <a:spcPts val="0"/>
              </a:spcAft>
              <a:buNone/>
            </a:pPr>
            <a:r>
              <a:rPr lang="en" sz="1000">
                <a:solidFill>
                  <a:schemeClr val="dk1"/>
                </a:solidFill>
                <a:latin typeface="Arial"/>
                <a:ea typeface="Arial"/>
                <a:cs typeface="Arial"/>
                <a:sym typeface="Arial"/>
              </a:rPr>
              <a:t>Roll number:21F2000510</a:t>
            </a:r>
            <a:endParaRPr sz="1000">
              <a:solidFill>
                <a:schemeClr val="dk1"/>
              </a:solidFill>
              <a:latin typeface="Arial"/>
              <a:ea typeface="Arial"/>
              <a:cs typeface="Arial"/>
              <a:sym typeface="Arial"/>
            </a:endParaRPr>
          </a:p>
          <a:p>
            <a:pPr indent="0" lvl="0" marL="0" rtl="0" algn="ctr">
              <a:lnSpc>
                <a:spcPct val="30000"/>
              </a:lnSpc>
              <a:spcBef>
                <a:spcPts val="1200"/>
              </a:spcBef>
              <a:spcAft>
                <a:spcPts val="0"/>
              </a:spcAft>
              <a:buNone/>
            </a:pPr>
            <a:r>
              <a:t/>
            </a:r>
            <a:endParaRPr sz="700">
              <a:solidFill>
                <a:schemeClr val="dk1"/>
              </a:solidFill>
              <a:latin typeface="Arial"/>
              <a:ea typeface="Arial"/>
              <a:cs typeface="Arial"/>
              <a:sym typeface="Arial"/>
            </a:endParaRPr>
          </a:p>
          <a:p>
            <a:pPr indent="0" lvl="0" marL="0" rtl="0" algn="ctr">
              <a:lnSpc>
                <a:spcPct val="30000"/>
              </a:lnSpc>
              <a:spcBef>
                <a:spcPts val="200"/>
              </a:spcBef>
              <a:spcAft>
                <a:spcPts val="0"/>
              </a:spcAft>
              <a:buNone/>
            </a:pPr>
            <a:r>
              <a:t/>
            </a:r>
            <a:endParaRPr b="1" sz="1200">
              <a:solidFill>
                <a:srgbClr val="000000"/>
              </a:solidFill>
              <a:latin typeface="Arial"/>
              <a:ea typeface="Arial"/>
              <a:cs typeface="Arial"/>
              <a:sym typeface="Arial"/>
            </a:endParaRPr>
          </a:p>
          <a:p>
            <a:pPr indent="0" lvl="0" marL="0" rtl="0" algn="ctr">
              <a:lnSpc>
                <a:spcPct val="115000"/>
              </a:lnSpc>
              <a:spcBef>
                <a:spcPts val="1200"/>
              </a:spcBef>
              <a:spcAft>
                <a:spcPts val="0"/>
              </a:spcAft>
              <a:buNone/>
            </a:pPr>
            <a:r>
              <a:t/>
            </a:r>
            <a:endParaRPr b="1" sz="1200">
              <a:solidFill>
                <a:srgbClr val="000000"/>
              </a:solidFill>
              <a:latin typeface="Arial"/>
              <a:ea typeface="Arial"/>
              <a:cs typeface="Arial"/>
              <a:sym typeface="Arial"/>
            </a:endParaRPr>
          </a:p>
          <a:p>
            <a:pPr indent="0" lvl="0" marL="0" rtl="0" algn="ctr">
              <a:lnSpc>
                <a:spcPct val="15000"/>
              </a:lnSpc>
              <a:spcBef>
                <a:spcPts val="1200"/>
              </a:spcBef>
              <a:spcAft>
                <a:spcPts val="1200"/>
              </a:spcAft>
              <a:buSzPts val="275"/>
              <a:buNone/>
            </a:pPr>
            <a:r>
              <a:t/>
            </a:r>
            <a:endParaRPr sz="1300">
              <a:solidFill>
                <a:srgbClr val="000000"/>
              </a:solidFill>
              <a:latin typeface="Arial"/>
              <a:ea typeface="Arial"/>
              <a:cs typeface="Arial"/>
              <a:sym typeface="Arial"/>
            </a:endParaRPr>
          </a:p>
        </p:txBody>
      </p:sp>
      <p:pic>
        <p:nvPicPr>
          <p:cNvPr id="61" name="Google Shape;61;p13"/>
          <p:cNvPicPr preferRelativeResize="0"/>
          <p:nvPr/>
        </p:nvPicPr>
        <p:blipFill>
          <a:blip r:embed="rId3">
            <a:alphaModFix/>
          </a:blip>
          <a:stretch>
            <a:fillRect/>
          </a:stretch>
        </p:blipFill>
        <p:spPr>
          <a:xfrm>
            <a:off x="3447338" y="2016925"/>
            <a:ext cx="2249325" cy="1800425"/>
          </a:xfrm>
          <a:prstGeom prst="rect">
            <a:avLst/>
          </a:prstGeom>
          <a:noFill/>
          <a:ln>
            <a:noFill/>
          </a:ln>
        </p:spPr>
      </p:pic>
      <p:sp>
        <p:nvSpPr>
          <p:cNvPr id="62" name="Google Shape;62;p13"/>
          <p:cNvSpPr txBox="1"/>
          <p:nvPr/>
        </p:nvSpPr>
        <p:spPr>
          <a:xfrm>
            <a:off x="2329325" y="3983850"/>
            <a:ext cx="4663500" cy="79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
              </a:spcBef>
              <a:spcAft>
                <a:spcPts val="0"/>
              </a:spcAft>
              <a:buNone/>
            </a:pPr>
            <a:r>
              <a:rPr lang="en" sz="900">
                <a:solidFill>
                  <a:schemeClr val="dk1"/>
                </a:solidFill>
              </a:rPr>
              <a:t>IITM Online BS Degree Program,</a:t>
            </a:r>
            <a:endParaRPr sz="900">
              <a:solidFill>
                <a:schemeClr val="dk1"/>
              </a:solidFill>
            </a:endParaRPr>
          </a:p>
          <a:p>
            <a:pPr indent="0" lvl="0" marL="0" rtl="0" algn="ctr">
              <a:lnSpc>
                <a:spcPct val="115000"/>
              </a:lnSpc>
              <a:spcBef>
                <a:spcPts val="200"/>
              </a:spcBef>
              <a:spcAft>
                <a:spcPts val="0"/>
              </a:spcAft>
              <a:buNone/>
            </a:pPr>
            <a:r>
              <a:rPr lang="en" sz="900">
                <a:solidFill>
                  <a:schemeClr val="dk1"/>
                </a:solidFill>
              </a:rPr>
              <a:t>Indian Institute of Technology, Madras, Chennai</a:t>
            </a:r>
            <a:endParaRPr sz="900">
              <a:solidFill>
                <a:schemeClr val="dk1"/>
              </a:solidFill>
            </a:endParaRPr>
          </a:p>
          <a:p>
            <a:pPr indent="0" lvl="0" marL="0" rtl="0" algn="ctr">
              <a:lnSpc>
                <a:spcPct val="115000"/>
              </a:lnSpc>
              <a:spcBef>
                <a:spcPts val="200"/>
              </a:spcBef>
              <a:spcAft>
                <a:spcPts val="0"/>
              </a:spcAft>
              <a:buNone/>
            </a:pPr>
            <a:r>
              <a:rPr lang="en" sz="900">
                <a:solidFill>
                  <a:schemeClr val="dk1"/>
                </a:solidFill>
              </a:rPr>
              <a:t>Tamil Nadu, India, 600036</a:t>
            </a:r>
            <a:endParaRPr sz="900">
              <a:solidFill>
                <a:schemeClr val="dk1"/>
              </a:solidFill>
            </a:endParaRPr>
          </a:p>
          <a:p>
            <a:pPr indent="0" lvl="0" marL="0" rtl="0" algn="l">
              <a:spcBef>
                <a:spcPts val="200"/>
              </a:spcBef>
              <a:spcAft>
                <a:spcPts val="0"/>
              </a:spcAft>
              <a:buNone/>
            </a:pPr>
            <a:r>
              <a:t/>
            </a:r>
            <a:endParaRPr sz="1800">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11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Interpretation of analysis and recommendations</a:t>
            </a:r>
            <a:endParaRPr>
              <a:latin typeface="Times New Roman"/>
              <a:ea typeface="Times New Roman"/>
              <a:cs typeface="Times New Roman"/>
              <a:sym typeface="Times New Roman"/>
            </a:endParaRPr>
          </a:p>
        </p:txBody>
      </p:sp>
      <p:sp>
        <p:nvSpPr>
          <p:cNvPr id="150" name="Google Shape;150;p22"/>
          <p:cNvSpPr txBox="1"/>
          <p:nvPr>
            <p:ph idx="1" type="body"/>
          </p:nvPr>
        </p:nvSpPr>
        <p:spPr>
          <a:xfrm>
            <a:off x="311700" y="537825"/>
            <a:ext cx="8405700" cy="4240800"/>
          </a:xfrm>
          <a:prstGeom prst="rect">
            <a:avLst/>
          </a:prstGeom>
        </p:spPr>
        <p:txBody>
          <a:bodyPr anchorCtr="0" anchor="t" bIns="91425" lIns="91425" spcFirstLastPara="1" rIns="91425" wrap="square" tIns="91425">
            <a:noAutofit/>
          </a:bodyPr>
          <a:lstStyle/>
          <a:p>
            <a:pPr indent="-285750" lvl="0" marL="457200" rtl="0" algn="l">
              <a:lnSpc>
                <a:spcPct val="95000"/>
              </a:lnSpc>
              <a:spcBef>
                <a:spcPts val="0"/>
              </a:spcBef>
              <a:spcAft>
                <a:spcPts val="0"/>
              </a:spcAft>
              <a:buClr>
                <a:schemeClr val="dk1"/>
              </a:buClr>
              <a:buSzPts val="900"/>
              <a:buFont typeface="Times New Roman"/>
              <a:buChar char="●"/>
            </a:pPr>
            <a:r>
              <a:rPr lang="en" sz="900">
                <a:solidFill>
                  <a:srgbClr val="FFD966"/>
                </a:solidFill>
                <a:latin typeface="Times New Roman"/>
                <a:ea typeface="Times New Roman"/>
                <a:cs typeface="Times New Roman"/>
                <a:sym typeface="Times New Roman"/>
              </a:rPr>
              <a:t>Non-Moving Items</a:t>
            </a:r>
            <a:r>
              <a:rPr lang="en" sz="900">
                <a:solidFill>
                  <a:schemeClr val="dk1"/>
                </a:solidFill>
                <a:latin typeface="Times New Roman"/>
                <a:ea typeface="Times New Roman"/>
                <a:cs typeface="Times New Roman"/>
                <a:sym typeface="Times New Roman"/>
              </a:rPr>
              <a:t>:Liquidating non-moving items to free up capital (₹449,776) currently blocked.Implement strategies like deep discounts, promotional sales.Explore possibilities for returning non-moving items to suppliers or exchanging them for more fast-moving inventory.</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solidFill>
                <a:srgbClr val="FFD966"/>
              </a:solidFill>
              <a:latin typeface="Times New Roman"/>
              <a:ea typeface="Times New Roman"/>
              <a:cs typeface="Times New Roman"/>
              <a:sym typeface="Times New Roman"/>
            </a:endParaRPr>
          </a:p>
          <a:p>
            <a:pPr indent="-285750" lvl="0" marL="457200" rtl="0" algn="l">
              <a:lnSpc>
                <a:spcPct val="95000"/>
              </a:lnSpc>
              <a:spcBef>
                <a:spcPts val="20"/>
              </a:spcBef>
              <a:spcAft>
                <a:spcPts val="0"/>
              </a:spcAft>
              <a:buClr>
                <a:schemeClr val="dk1"/>
              </a:buClr>
              <a:buSzPts val="900"/>
              <a:buFont typeface="Times New Roman"/>
              <a:buChar char="●"/>
            </a:pPr>
            <a:r>
              <a:rPr lang="en" sz="900">
                <a:solidFill>
                  <a:srgbClr val="FFD966"/>
                </a:solidFill>
                <a:latin typeface="Times New Roman"/>
                <a:ea typeface="Times New Roman"/>
                <a:cs typeface="Times New Roman"/>
                <a:sym typeface="Times New Roman"/>
              </a:rPr>
              <a:t>Slow-Moving Items</a:t>
            </a:r>
            <a:r>
              <a:rPr lang="en" sz="900">
                <a:solidFill>
                  <a:schemeClr val="dk1"/>
                </a:solidFill>
                <a:latin typeface="Times New Roman"/>
                <a:ea typeface="Times New Roman"/>
                <a:cs typeface="Times New Roman"/>
                <a:sym typeface="Times New Roman"/>
              </a:rPr>
              <a:t>:Category A of slow-moving items immediate attention should be given to freeing up capital by reducing stock levels in these categories through targeted promotional activities, supplier negotiations, or stock liquidation.Items in this category account for 21%(267 items) of total slow-moving items that contributes 70% of the capital blockage.Next in priority order should be Category B represents 28% of the total slow-moving items (360 items), contributing 20% of the capital blockage.Category C contains the largest number of items, representing 51% of the slow-moving inventory (656 items). However, they contribute only 10% of the capital blockage.Despite having the most items, the capital blockage contribution per item is the lowest, indicating that this category is less critical in terms of capital inefficiency.</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
              </a:spcBef>
              <a:spcAft>
                <a:spcPts val="0"/>
              </a:spcAft>
              <a:buClr>
                <a:schemeClr val="dk1"/>
              </a:buClr>
              <a:buSzPts val="900"/>
              <a:buFont typeface="Times New Roman"/>
              <a:buChar char="●"/>
            </a:pPr>
            <a:r>
              <a:rPr lang="en" sz="900">
                <a:solidFill>
                  <a:srgbClr val="FFD966"/>
                </a:solidFill>
                <a:latin typeface="Times New Roman"/>
                <a:ea typeface="Times New Roman"/>
                <a:cs typeface="Times New Roman"/>
                <a:sym typeface="Times New Roman"/>
              </a:rPr>
              <a:t>Fast-Moving Items</a:t>
            </a:r>
            <a:r>
              <a:rPr lang="en" sz="900">
                <a:solidFill>
                  <a:schemeClr val="dk1"/>
                </a:solidFill>
                <a:latin typeface="Times New Roman"/>
                <a:ea typeface="Times New Roman"/>
                <a:cs typeface="Times New Roman"/>
                <a:sym typeface="Times New Roman"/>
              </a:rPr>
              <a:t>:Constitutes 3% of the overall inventory with 141 items.Focus on categories D, E, F, and G (high to critical stockout risk) for continuous inventory replenishment to avoid lost sales. Strengthen predictive demand analytics to ensure uninterrupted stock availability.Use automated replenishment systems for fast-moving items with a low probability of stockouts (Categories A and B) to maintain stock levels efficiently.</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
              </a:spcBef>
              <a:spcAft>
                <a:spcPts val="0"/>
              </a:spcAft>
              <a:buClr>
                <a:schemeClr val="dk1"/>
              </a:buClr>
              <a:buSzPts val="900"/>
              <a:buChar char="●"/>
            </a:pPr>
            <a:r>
              <a:rPr lang="en" sz="900">
                <a:solidFill>
                  <a:srgbClr val="FFD966"/>
                </a:solidFill>
                <a:latin typeface="Times New Roman"/>
                <a:ea typeface="Times New Roman"/>
                <a:cs typeface="Times New Roman"/>
                <a:sym typeface="Times New Roman"/>
              </a:rPr>
              <a:t>Remaining Items</a:t>
            </a:r>
            <a:r>
              <a:rPr lang="en" sz="900">
                <a:solidFill>
                  <a:schemeClr val="dk1"/>
                </a:solidFill>
                <a:latin typeface="Times New Roman"/>
                <a:ea typeface="Times New Roman"/>
                <a:cs typeface="Times New Roman"/>
                <a:sym typeface="Times New Roman"/>
              </a:rPr>
              <a:t>: This is the largest category, comprising 2,743 items (approximately 57% of the total volume) which contribute to 45% capital blockage and 55% rolling capital, indicating moderate efficiency.Nearly half of the net capital  is locked up in non-performing inventory.Category A consists of high-value, high-profit items, it should be prioritized for automation and frequent monitoring to ensure supply meets demand.Category C constitutes the largest percentage (59% in X and 30% in Z) of stock but of low-value and demand fluctuating items.These items tie up large amounts of capital but offer lower returns, inventory should be minimized through better forecasting and frequent stock monitoring to reduce wastage and excess holding costs.</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
              </a:spcBef>
              <a:spcAft>
                <a:spcPts val="0"/>
              </a:spcAft>
              <a:buClr>
                <a:schemeClr val="dk1"/>
              </a:buClr>
              <a:buSzPts val="900"/>
              <a:buFont typeface="Times New Roman"/>
              <a:buChar char="●"/>
            </a:pPr>
            <a:r>
              <a:rPr lang="en" sz="900">
                <a:solidFill>
                  <a:srgbClr val="FFD966"/>
                </a:solidFill>
                <a:latin typeface="Times New Roman"/>
                <a:ea typeface="Times New Roman"/>
                <a:cs typeface="Times New Roman"/>
                <a:sym typeface="Times New Roman"/>
              </a:rPr>
              <a:t>Data Limitations</a:t>
            </a:r>
            <a:r>
              <a:rPr lang="en" sz="900">
                <a:solidFill>
                  <a:schemeClr val="dk1"/>
                </a:solidFill>
                <a:latin typeface="Times New Roman"/>
                <a:ea typeface="Times New Roman"/>
                <a:cs typeface="Times New Roman"/>
                <a:sym typeface="Times New Roman"/>
              </a:rPr>
              <a:t>:The dataset used only covers a 6-month period, which might not fully reflect seasonal trends or other long-term market behaviors affecting inventory movement.Expanding the data collection period to include at least a year’s worth of transactions would provide better insight into seasonal and yearly inventory trends.</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
              </a:spcBef>
              <a:spcAft>
                <a:spcPts val="0"/>
              </a:spcAft>
              <a:buClr>
                <a:schemeClr val="dk1"/>
              </a:buClr>
              <a:buSzPts val="900"/>
              <a:buFont typeface="Times New Roman"/>
              <a:buChar char="●"/>
            </a:pPr>
            <a:r>
              <a:rPr lang="en" sz="900">
                <a:solidFill>
                  <a:srgbClr val="FFD966"/>
                </a:solidFill>
                <a:latin typeface="Times New Roman"/>
                <a:ea typeface="Times New Roman"/>
                <a:cs typeface="Times New Roman"/>
                <a:sym typeface="Times New Roman"/>
              </a:rPr>
              <a:t>Incorporation of Advanced Predictive Models</a:t>
            </a:r>
            <a:r>
              <a:rPr lang="en" sz="900">
                <a:solidFill>
                  <a:schemeClr val="dk1"/>
                </a:solidFill>
                <a:latin typeface="Times New Roman"/>
                <a:ea typeface="Times New Roman"/>
                <a:cs typeface="Times New Roman"/>
                <a:sym typeface="Times New Roman"/>
              </a:rPr>
              <a:t>:Integrating machine learning-based predictive models using external factors like consumer behavior, economic trends, and competitor analysis could enhance demand forecasting and inventory optimization.A more dynamic forecasting model can account for real-time variations in demand and external disruptions.</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
              </a:spcBef>
              <a:spcAft>
                <a:spcPts val="0"/>
              </a:spcAft>
              <a:buClr>
                <a:schemeClr val="dk1"/>
              </a:buClr>
              <a:buSzPts val="900"/>
              <a:buFont typeface="Times New Roman"/>
              <a:buChar char="●"/>
            </a:pPr>
            <a:r>
              <a:rPr lang="en" sz="900">
                <a:solidFill>
                  <a:srgbClr val="FFD966"/>
                </a:solidFill>
                <a:latin typeface="Times New Roman"/>
                <a:ea typeface="Times New Roman"/>
                <a:cs typeface="Times New Roman"/>
                <a:sym typeface="Times New Roman"/>
              </a:rPr>
              <a:t>Supplier and Lead Time Analysis</a:t>
            </a:r>
            <a:r>
              <a:rPr lang="en" sz="900">
                <a:solidFill>
                  <a:schemeClr val="dk1"/>
                </a:solidFill>
                <a:latin typeface="Times New Roman"/>
                <a:ea typeface="Times New Roman"/>
                <a:cs typeface="Times New Roman"/>
                <a:sym typeface="Times New Roman"/>
              </a:rPr>
              <a:t>:Conducting an in-depth supplier performance analysis, including delivery times, reliability, and pricing strategies, can help optimize procurement processes, leading to better cost control and reduced stockout risks.</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
              </a:spcBef>
              <a:spcAft>
                <a:spcPts val="0"/>
              </a:spcAft>
              <a:buClr>
                <a:schemeClr val="dk1"/>
              </a:buClr>
              <a:buSzPts val="900"/>
              <a:buFont typeface="Times New Roman"/>
              <a:buChar char="●"/>
            </a:pPr>
            <a:r>
              <a:rPr lang="en" sz="900">
                <a:solidFill>
                  <a:srgbClr val="FFD966"/>
                </a:solidFill>
                <a:latin typeface="Times New Roman"/>
                <a:ea typeface="Times New Roman"/>
                <a:cs typeface="Times New Roman"/>
                <a:sym typeface="Times New Roman"/>
              </a:rPr>
              <a:t>Pricing and Discount Strategy Analysis</a:t>
            </a:r>
            <a:r>
              <a:rPr lang="en" sz="900">
                <a:solidFill>
                  <a:schemeClr val="dk1"/>
                </a:solidFill>
                <a:latin typeface="Times New Roman"/>
                <a:ea typeface="Times New Roman"/>
                <a:cs typeface="Times New Roman"/>
                <a:sym typeface="Times New Roman"/>
              </a:rPr>
              <a:t>:A deeper exploration into pricing strategies, discounts, and promotions could help understand how to improve sales value without sacrificing profit margins.</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latin typeface="Times New Roman"/>
              <a:ea typeface="Times New Roman"/>
              <a:cs typeface="Times New Roman"/>
              <a:sym typeface="Times New Roman"/>
            </a:endParaRPr>
          </a:p>
          <a:p>
            <a:pPr indent="0" lvl="0" marL="457200" rtl="0" algn="l">
              <a:lnSpc>
                <a:spcPct val="95000"/>
              </a:lnSpc>
              <a:spcBef>
                <a:spcPts val="20"/>
              </a:spcBef>
              <a:spcAft>
                <a:spcPts val="0"/>
              </a:spcAft>
              <a:buNone/>
            </a:pPr>
            <a:r>
              <a:t/>
            </a:r>
            <a:endParaRPr sz="900">
              <a:latin typeface="Times New Roman"/>
              <a:ea typeface="Times New Roman"/>
              <a:cs typeface="Times New Roman"/>
              <a:sym typeface="Times New Roman"/>
            </a:endParaRPr>
          </a:p>
          <a:p>
            <a:pPr indent="0" lvl="0" marL="0" rtl="0" algn="l">
              <a:lnSpc>
                <a:spcPct val="95000"/>
              </a:lnSpc>
              <a:spcBef>
                <a:spcPts val="20"/>
              </a:spcBef>
              <a:spcAft>
                <a:spcPts val="20"/>
              </a:spcAft>
              <a:buNone/>
            </a:pPr>
            <a:r>
              <a:t/>
            </a:r>
            <a:endParaRPr sz="900">
              <a:latin typeface="Times New Roman"/>
              <a:ea typeface="Times New Roman"/>
              <a:cs typeface="Times New Roman"/>
              <a:sym typeface="Times New Roman"/>
            </a:endParaRPr>
          </a:p>
        </p:txBody>
      </p:sp>
      <p:sp>
        <p:nvSpPr>
          <p:cNvPr id="151" name="Google Shape;151;p22"/>
          <p:cNvSpPr txBox="1"/>
          <p:nvPr/>
        </p:nvSpPr>
        <p:spPr>
          <a:xfrm>
            <a:off x="383250" y="3039125"/>
            <a:ext cx="8262600" cy="3600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20"/>
              </a:spcAft>
              <a:buNone/>
            </a:pPr>
            <a:r>
              <a:rPr lang="en" sz="2700">
                <a:solidFill>
                  <a:schemeClr val="dk1"/>
                </a:solidFill>
                <a:latin typeface="Times New Roman"/>
                <a:ea typeface="Times New Roman"/>
                <a:cs typeface="Times New Roman"/>
                <a:sym typeface="Times New Roman"/>
              </a:rPr>
              <a:t>Limitations and scope for improvement</a:t>
            </a:r>
            <a:endParaRPr sz="2700">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type="title"/>
          </p:nvPr>
        </p:nvSpPr>
        <p:spPr>
          <a:xfrm>
            <a:off x="311700" y="11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sz="1111">
              <a:latin typeface="Times New Roman"/>
              <a:ea typeface="Times New Roman"/>
              <a:cs typeface="Times New Roman"/>
              <a:sym typeface="Times New Roman"/>
            </a:endParaRPr>
          </a:p>
        </p:txBody>
      </p:sp>
      <p:sp>
        <p:nvSpPr>
          <p:cNvPr id="68" name="Google Shape;68;p14"/>
          <p:cNvSpPr txBox="1"/>
          <p:nvPr>
            <p:ph idx="1" type="body"/>
          </p:nvPr>
        </p:nvSpPr>
        <p:spPr>
          <a:xfrm>
            <a:off x="311700" y="631388"/>
            <a:ext cx="3936900" cy="16947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New Medica - a retail pharmaceutical shop in Rishra, West Bengal</a:t>
            </a:r>
            <a:endParaRPr sz="900">
              <a:solidFill>
                <a:schemeClr val="accent6"/>
              </a:solidFill>
              <a:latin typeface="Times New Roman"/>
              <a:ea typeface="Times New Roman"/>
              <a:cs typeface="Times New Roman"/>
              <a:sym typeface="Times New Roman"/>
            </a:endParaRPr>
          </a:p>
          <a:p>
            <a:pPr indent="-285750" lvl="0" marL="457200" rtl="0" algn="l">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The business is B2C and deals in the segment of pharmaceutical retail business.</a:t>
            </a:r>
            <a:endParaRPr sz="900">
              <a:solidFill>
                <a:schemeClr val="accent6"/>
              </a:solidFill>
              <a:latin typeface="Times New Roman"/>
              <a:ea typeface="Times New Roman"/>
              <a:cs typeface="Times New Roman"/>
              <a:sym typeface="Times New Roman"/>
            </a:endParaRPr>
          </a:p>
          <a:p>
            <a:pPr indent="-285750" lvl="0" marL="457200" rtl="0" algn="l">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Partnership family business established in the year 1972. </a:t>
            </a:r>
            <a:endParaRPr sz="900">
              <a:solidFill>
                <a:schemeClr val="accent6"/>
              </a:solidFill>
              <a:latin typeface="Times New Roman"/>
              <a:ea typeface="Times New Roman"/>
              <a:cs typeface="Times New Roman"/>
              <a:sym typeface="Times New Roman"/>
            </a:endParaRPr>
          </a:p>
          <a:p>
            <a:pPr indent="-285750" lvl="0" marL="457200" rtl="0" algn="l">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Started as ‘Medica’ later in 2006 renamed as ‘New Medica’.</a:t>
            </a:r>
            <a:endParaRPr sz="900">
              <a:solidFill>
                <a:schemeClr val="accent6"/>
              </a:solidFill>
              <a:latin typeface="Times New Roman"/>
              <a:ea typeface="Times New Roman"/>
              <a:cs typeface="Times New Roman"/>
              <a:sym typeface="Times New Roman"/>
            </a:endParaRPr>
          </a:p>
          <a:p>
            <a:pPr indent="-285750" lvl="0" marL="457200" rtl="0" algn="l">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Serving  the needs of the people of sub urban locality (population 1,74000 approximately)</a:t>
            </a:r>
            <a:endParaRPr sz="900">
              <a:solidFill>
                <a:schemeClr val="accent6"/>
              </a:solidFill>
              <a:latin typeface="Times New Roman"/>
              <a:ea typeface="Times New Roman"/>
              <a:cs typeface="Times New Roman"/>
              <a:sym typeface="Times New Roman"/>
            </a:endParaRPr>
          </a:p>
          <a:p>
            <a:pPr indent="-285750" lvl="0" marL="457200" rtl="0" algn="l">
              <a:spcBef>
                <a:spcPts val="0"/>
              </a:spcBef>
              <a:spcAft>
                <a:spcPts val="0"/>
              </a:spcAft>
              <a:buClr>
                <a:schemeClr val="accent6"/>
              </a:buClr>
              <a:buSzPts val="900"/>
              <a:buFont typeface="Times New Roman"/>
              <a:buChar char="●"/>
            </a:pPr>
            <a:r>
              <a:rPr lang="en" sz="900">
                <a:solidFill>
                  <a:schemeClr val="accent6"/>
                </a:solidFill>
                <a:latin typeface="Times New Roman"/>
                <a:ea typeface="Times New Roman"/>
                <a:cs typeface="Times New Roman"/>
                <a:sym typeface="Times New Roman"/>
              </a:rPr>
              <a:t>Annual sales turnover of 78.3 Lakhs in the financial year 2022-2023</a:t>
            </a:r>
            <a:endParaRPr sz="900">
              <a:solidFill>
                <a:schemeClr val="accent6"/>
              </a:solidFill>
              <a:latin typeface="Times New Roman"/>
              <a:ea typeface="Times New Roman"/>
              <a:cs typeface="Times New Roman"/>
              <a:sym typeface="Times New Roman"/>
            </a:endParaRPr>
          </a:p>
        </p:txBody>
      </p:sp>
      <p:pic>
        <p:nvPicPr>
          <p:cNvPr id="69" name="Google Shape;69;p14"/>
          <p:cNvPicPr preferRelativeResize="0"/>
          <p:nvPr/>
        </p:nvPicPr>
        <p:blipFill>
          <a:blip r:embed="rId3">
            <a:alphaModFix/>
          </a:blip>
          <a:stretch>
            <a:fillRect/>
          </a:stretch>
        </p:blipFill>
        <p:spPr>
          <a:xfrm>
            <a:off x="4572000" y="278275"/>
            <a:ext cx="3936900" cy="1891075"/>
          </a:xfrm>
          <a:prstGeom prst="rect">
            <a:avLst/>
          </a:prstGeom>
          <a:noFill/>
          <a:ln>
            <a:noFill/>
          </a:ln>
        </p:spPr>
      </p:pic>
      <p:sp>
        <p:nvSpPr>
          <p:cNvPr id="70" name="Google Shape;70;p14"/>
          <p:cNvSpPr txBox="1"/>
          <p:nvPr/>
        </p:nvSpPr>
        <p:spPr>
          <a:xfrm>
            <a:off x="270750" y="2079375"/>
            <a:ext cx="7947600" cy="6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Times New Roman"/>
                <a:ea typeface="Times New Roman"/>
                <a:cs typeface="Times New Roman"/>
                <a:sym typeface="Times New Roman"/>
              </a:rPr>
              <a:t>Business</a:t>
            </a:r>
            <a:r>
              <a:rPr lang="en" sz="2700">
                <a:solidFill>
                  <a:schemeClr val="dk1"/>
                </a:solidFill>
                <a:latin typeface="Times New Roman"/>
                <a:ea typeface="Times New Roman"/>
                <a:cs typeface="Times New Roman"/>
                <a:sym typeface="Times New Roman"/>
              </a:rPr>
              <a:t> outlook and current challenges</a:t>
            </a:r>
            <a:endParaRPr sz="2700">
              <a:solidFill>
                <a:schemeClr val="dk1"/>
              </a:solidFill>
              <a:latin typeface="Times New Roman"/>
              <a:ea typeface="Times New Roman"/>
              <a:cs typeface="Times New Roman"/>
              <a:sym typeface="Times New Roman"/>
            </a:endParaRPr>
          </a:p>
        </p:txBody>
      </p:sp>
      <p:sp>
        <p:nvSpPr>
          <p:cNvPr id="71" name="Google Shape;71;p14"/>
          <p:cNvSpPr txBox="1"/>
          <p:nvPr/>
        </p:nvSpPr>
        <p:spPr>
          <a:xfrm>
            <a:off x="270750" y="2589150"/>
            <a:ext cx="4018800" cy="1469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Average"/>
              <a:buChar char="●"/>
            </a:pPr>
            <a:r>
              <a:rPr lang="en" sz="900">
                <a:solidFill>
                  <a:schemeClr val="dk1"/>
                </a:solidFill>
                <a:latin typeface="Times New Roman"/>
                <a:ea typeface="Times New Roman"/>
                <a:cs typeface="Times New Roman"/>
                <a:sym typeface="Times New Roman"/>
              </a:rPr>
              <a:t>Stiff competition from branded establishments-‘Apollo Pharmacy’ and ‘Frank Ross’ and online medical stores like ‘Sastasundar’,’1mg’etc.</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Highlights of business performance over the study period of six months (April 2023 to September 2023):</a:t>
            </a:r>
            <a:endParaRPr sz="9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900">
                <a:solidFill>
                  <a:schemeClr val="dk1"/>
                </a:solidFill>
                <a:latin typeface="Times New Roman"/>
                <a:ea typeface="Times New Roman"/>
                <a:cs typeface="Times New Roman"/>
                <a:sym typeface="Times New Roman"/>
              </a:rPr>
              <a:t>1.Total purchase value=Rs 47,34,514/-</a:t>
            </a:r>
            <a:endParaRPr sz="9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900">
                <a:solidFill>
                  <a:schemeClr val="dk1"/>
                </a:solidFill>
                <a:latin typeface="Times New Roman"/>
                <a:ea typeface="Times New Roman"/>
                <a:cs typeface="Times New Roman"/>
                <a:sym typeface="Times New Roman"/>
              </a:rPr>
              <a:t>2.Total sales value=Rs 33,34,841/-</a:t>
            </a:r>
            <a:endParaRPr sz="9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sz="900">
                <a:solidFill>
                  <a:schemeClr val="dk1"/>
                </a:solidFill>
                <a:latin typeface="Times New Roman"/>
                <a:ea typeface="Times New Roman"/>
                <a:cs typeface="Times New Roman"/>
                <a:sym typeface="Times New Roman"/>
              </a:rPr>
              <a:t>3.Total profit=Rs 7,66,671/-</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Inventory management inefficiencies.</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Stockouts, overstocking, and wastage due to expiry.</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Cash flow constraints and resource blockage</a:t>
            </a:r>
            <a:endParaRPr sz="9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sp>
        <p:nvSpPr>
          <p:cNvPr id="72" name="Google Shape;72;p14"/>
          <p:cNvSpPr txBox="1"/>
          <p:nvPr/>
        </p:nvSpPr>
        <p:spPr>
          <a:xfrm>
            <a:off x="270750" y="3998825"/>
            <a:ext cx="4138800" cy="5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chemeClr val="dk1"/>
                </a:solidFill>
                <a:latin typeface="Times New Roman"/>
                <a:ea typeface="Times New Roman"/>
                <a:cs typeface="Times New Roman"/>
                <a:sym typeface="Times New Roman"/>
              </a:rPr>
              <a:t>Objectives</a:t>
            </a:r>
            <a:endParaRPr sz="2700">
              <a:solidFill>
                <a:schemeClr val="dk1"/>
              </a:solidFill>
              <a:latin typeface="Times New Roman"/>
              <a:ea typeface="Times New Roman"/>
              <a:cs typeface="Times New Roman"/>
              <a:sym typeface="Times New Roman"/>
            </a:endParaRPr>
          </a:p>
        </p:txBody>
      </p:sp>
      <p:sp>
        <p:nvSpPr>
          <p:cNvPr id="73" name="Google Shape;73;p14"/>
          <p:cNvSpPr txBox="1"/>
          <p:nvPr/>
        </p:nvSpPr>
        <p:spPr>
          <a:xfrm>
            <a:off x="270750" y="4508825"/>
            <a:ext cx="4018800" cy="659700"/>
          </a:xfrm>
          <a:prstGeom prst="rect">
            <a:avLst/>
          </a:prstGeom>
          <a:noFill/>
          <a:ln>
            <a:noFill/>
          </a:ln>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Improve inventory management system</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Proper resource allocation to enhance resource mobilization.</a:t>
            </a:r>
            <a:endParaRPr sz="900">
              <a:solidFill>
                <a:schemeClr val="dk1"/>
              </a:solidFill>
              <a:latin typeface="Times New Roman"/>
              <a:ea typeface="Times New Roman"/>
              <a:cs typeface="Times New Roman"/>
              <a:sym typeface="Times New Roman"/>
            </a:endParaRPr>
          </a:p>
          <a:p>
            <a:pPr indent="-285750" lvl="0" marL="457200" rtl="0" algn="l">
              <a:spcBef>
                <a:spcPts val="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Improve profitability by optimizing inventory.</a:t>
            </a:r>
            <a:endParaRPr sz="900">
              <a:solidFill>
                <a:schemeClr val="dk1"/>
              </a:solidFill>
              <a:latin typeface="Times New Roman"/>
              <a:ea typeface="Times New Roman"/>
              <a:cs typeface="Times New Roman"/>
              <a:sym typeface="Times New Roman"/>
            </a:endParaRPr>
          </a:p>
        </p:txBody>
      </p:sp>
      <p:pic>
        <p:nvPicPr>
          <p:cNvPr id="74" name="Google Shape;74;p14"/>
          <p:cNvPicPr preferRelativeResize="0"/>
          <p:nvPr/>
        </p:nvPicPr>
        <p:blipFill>
          <a:blip r:embed="rId4">
            <a:alphaModFix/>
          </a:blip>
          <a:stretch>
            <a:fillRect/>
          </a:stretch>
        </p:blipFill>
        <p:spPr>
          <a:xfrm>
            <a:off x="4561950" y="2739075"/>
            <a:ext cx="3936898" cy="21425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160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collection, pre-processing ,analysis &amp; methodology</a:t>
            </a:r>
            <a:endParaRPr>
              <a:latin typeface="Times New Roman"/>
              <a:ea typeface="Times New Roman"/>
              <a:cs typeface="Times New Roman"/>
              <a:sym typeface="Times New Roman"/>
            </a:endParaRPr>
          </a:p>
        </p:txBody>
      </p:sp>
      <p:sp>
        <p:nvSpPr>
          <p:cNvPr id="80" name="Google Shape;80;p15"/>
          <p:cNvSpPr txBox="1"/>
          <p:nvPr>
            <p:ph idx="1" type="body"/>
          </p:nvPr>
        </p:nvSpPr>
        <p:spPr>
          <a:xfrm>
            <a:off x="274925" y="3089100"/>
            <a:ext cx="3897300" cy="2054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Inventory Turnover Ratio (ITR)</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Inventory Movement Categorization Analysis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ABC Analysis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Inventory Risk Assessment Using Stockout Probabilities</a:t>
            </a: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Font typeface="Times New Roman"/>
              <a:buAutoNum type="arabicPeriod"/>
            </a:pPr>
            <a:r>
              <a:rPr lang="en" sz="1500">
                <a:solidFill>
                  <a:schemeClr val="dk1"/>
                </a:solidFill>
                <a:latin typeface="Times New Roman"/>
                <a:ea typeface="Times New Roman"/>
                <a:cs typeface="Times New Roman"/>
                <a:sym typeface="Times New Roman"/>
              </a:rPr>
              <a:t>ABC-XYZ Analysis</a:t>
            </a:r>
            <a:endParaRPr sz="1500">
              <a:solidFill>
                <a:schemeClr val="dk1"/>
              </a:solidFill>
              <a:latin typeface="Times New Roman"/>
              <a:ea typeface="Times New Roman"/>
              <a:cs typeface="Times New Roman"/>
              <a:sym typeface="Times New Roman"/>
            </a:endParaRPr>
          </a:p>
        </p:txBody>
      </p:sp>
      <p:sp>
        <p:nvSpPr>
          <p:cNvPr id="81" name="Google Shape;81;p15"/>
          <p:cNvSpPr txBox="1"/>
          <p:nvPr/>
        </p:nvSpPr>
        <p:spPr>
          <a:xfrm>
            <a:off x="4878575" y="834750"/>
            <a:ext cx="3284100" cy="2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
                <a:solidFill>
                  <a:schemeClr val="dk1"/>
                </a:solidFill>
                <a:latin typeface="Times New Roman"/>
                <a:ea typeface="Times New Roman"/>
                <a:cs typeface="Times New Roman"/>
                <a:sym typeface="Times New Roman"/>
              </a:rPr>
              <a:t>Flowchart of analysis process</a:t>
            </a:r>
            <a:endParaRPr sz="1900">
              <a:solidFill>
                <a:schemeClr val="dk1"/>
              </a:solidFill>
              <a:latin typeface="Average"/>
              <a:ea typeface="Average"/>
              <a:cs typeface="Average"/>
              <a:sym typeface="Average"/>
            </a:endParaRPr>
          </a:p>
        </p:txBody>
      </p:sp>
      <p:pic>
        <p:nvPicPr>
          <p:cNvPr id="82" name="Google Shape;82;p15"/>
          <p:cNvPicPr preferRelativeResize="0"/>
          <p:nvPr/>
        </p:nvPicPr>
        <p:blipFill>
          <a:blip r:embed="rId3">
            <a:alphaModFix/>
          </a:blip>
          <a:stretch>
            <a:fillRect/>
          </a:stretch>
        </p:blipFill>
        <p:spPr>
          <a:xfrm>
            <a:off x="4208900" y="1206700"/>
            <a:ext cx="4853451" cy="3733950"/>
          </a:xfrm>
          <a:prstGeom prst="rect">
            <a:avLst/>
          </a:prstGeom>
          <a:noFill/>
          <a:ln>
            <a:noFill/>
          </a:ln>
        </p:spPr>
      </p:pic>
      <p:sp>
        <p:nvSpPr>
          <p:cNvPr id="83" name="Google Shape;83;p15"/>
          <p:cNvSpPr txBox="1"/>
          <p:nvPr/>
        </p:nvSpPr>
        <p:spPr>
          <a:xfrm>
            <a:off x="274925" y="669800"/>
            <a:ext cx="3897300" cy="2121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Business</a:t>
            </a:r>
            <a:r>
              <a:rPr lang="en" sz="1100">
                <a:solidFill>
                  <a:schemeClr val="dk1"/>
                </a:solidFill>
                <a:latin typeface="Times New Roman"/>
                <a:ea typeface="Times New Roman"/>
                <a:cs typeface="Times New Roman"/>
                <a:sym typeface="Times New Roman"/>
              </a:rPr>
              <a:t> data of New medica has been collected over a period of 6 months (April-2023 to September 2023).</a:t>
            </a:r>
            <a:endParaRPr sz="1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Primary data includes bills of purchase and sales transactions as well as monthly inventory data over the review period has been collected.</a:t>
            </a:r>
            <a:endParaRPr sz="1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Data pre-processing involved the steps of data cleaning,</a:t>
            </a:r>
            <a:r>
              <a:rPr lang="en" sz="1100">
                <a:solidFill>
                  <a:schemeClr val="dk1"/>
                </a:solidFill>
                <a:latin typeface="Times New Roman"/>
                <a:ea typeface="Times New Roman"/>
                <a:cs typeface="Times New Roman"/>
                <a:sym typeface="Times New Roman"/>
              </a:rPr>
              <a:t>validation</a:t>
            </a:r>
            <a:r>
              <a:rPr lang="en" sz="1100">
                <a:solidFill>
                  <a:schemeClr val="dk1"/>
                </a:solidFill>
                <a:latin typeface="Times New Roman"/>
                <a:ea typeface="Times New Roman"/>
                <a:cs typeface="Times New Roman"/>
                <a:sym typeface="Times New Roman"/>
              </a:rPr>
              <a:t> and removal of duplicate entries.</a:t>
            </a:r>
            <a:endParaRPr sz="1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Data pre-processing is </a:t>
            </a:r>
            <a:r>
              <a:rPr lang="en" sz="1100">
                <a:solidFill>
                  <a:schemeClr val="dk1"/>
                </a:solidFill>
                <a:latin typeface="Times New Roman"/>
                <a:ea typeface="Times New Roman"/>
                <a:cs typeface="Times New Roman"/>
                <a:sym typeface="Times New Roman"/>
              </a:rPr>
              <a:t>performed</a:t>
            </a:r>
            <a:r>
              <a:rPr lang="en" sz="1100">
                <a:solidFill>
                  <a:schemeClr val="dk1"/>
                </a:solidFill>
                <a:latin typeface="Times New Roman"/>
                <a:ea typeface="Times New Roman"/>
                <a:cs typeface="Times New Roman"/>
                <a:sym typeface="Times New Roman"/>
              </a:rPr>
              <a:t> using Python and for further analysis MS-Excel has been  used.</a:t>
            </a:r>
            <a:endParaRPr sz="1100">
              <a:solidFill>
                <a:schemeClr val="dk1"/>
              </a:solidFill>
              <a:latin typeface="Times New Roman"/>
              <a:ea typeface="Times New Roman"/>
              <a:cs typeface="Times New Roman"/>
              <a:sym typeface="Times New Roman"/>
            </a:endParaRPr>
          </a:p>
        </p:txBody>
      </p:sp>
      <p:sp>
        <p:nvSpPr>
          <p:cNvPr id="84" name="Google Shape;84;p15"/>
          <p:cNvSpPr txBox="1"/>
          <p:nvPr/>
        </p:nvSpPr>
        <p:spPr>
          <a:xfrm>
            <a:off x="274925" y="2791700"/>
            <a:ext cx="3284100" cy="3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Average"/>
                <a:ea typeface="Average"/>
                <a:cs typeface="Average"/>
                <a:sym typeface="Average"/>
              </a:rPr>
              <a:t>Analysis methods:</a:t>
            </a:r>
            <a:endParaRPr sz="800">
              <a:solidFill>
                <a:schemeClr val="dk1"/>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11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Inventory Turnover Ratio (ITR)</a:t>
            </a:r>
            <a:endParaRPr>
              <a:latin typeface="Times New Roman"/>
              <a:ea typeface="Times New Roman"/>
              <a:cs typeface="Times New Roman"/>
              <a:sym typeface="Times New Roman"/>
            </a:endParaRPr>
          </a:p>
        </p:txBody>
      </p:sp>
      <p:sp>
        <p:nvSpPr>
          <p:cNvPr id="90" name="Google Shape;90;p16"/>
          <p:cNvSpPr txBox="1"/>
          <p:nvPr>
            <p:ph idx="1" type="body"/>
          </p:nvPr>
        </p:nvSpPr>
        <p:spPr>
          <a:xfrm>
            <a:off x="311700" y="1469100"/>
            <a:ext cx="3469800" cy="3492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883">
              <a:solidFill>
                <a:schemeClr val="dk1"/>
              </a:solidFill>
            </a:endParaRPr>
          </a:p>
          <a:p>
            <a:pPr indent="0" lvl="0" marL="0" rtl="0" algn="l">
              <a:spcBef>
                <a:spcPts val="500"/>
              </a:spcBef>
              <a:spcAft>
                <a:spcPts val="0"/>
              </a:spcAft>
              <a:buNone/>
            </a:pPr>
            <a:r>
              <a:rPr lang="en" sz="900">
                <a:solidFill>
                  <a:schemeClr val="dk1"/>
                </a:solidFill>
              </a:rPr>
              <a:t>Formulation:</a:t>
            </a:r>
            <a:endParaRPr sz="900">
              <a:solidFill>
                <a:schemeClr val="dk1"/>
              </a:solidFill>
            </a:endParaRPr>
          </a:p>
          <a:p>
            <a:pPr indent="0" lvl="0" marL="0" rtl="0" algn="l">
              <a:spcBef>
                <a:spcPts val="500"/>
              </a:spcBef>
              <a:spcAft>
                <a:spcPts val="0"/>
              </a:spcAft>
              <a:buNone/>
            </a:pPr>
            <a:r>
              <a:t/>
            </a:r>
            <a:endParaRPr>
              <a:solidFill>
                <a:schemeClr val="dk1"/>
              </a:solidFill>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sz="800">
              <a:solidFill>
                <a:schemeClr val="dk1"/>
              </a:solidFill>
              <a:latin typeface="Times New Roman"/>
              <a:ea typeface="Times New Roman"/>
              <a:cs typeface="Times New Roman"/>
              <a:sym typeface="Times New Roman"/>
            </a:endParaRPr>
          </a:p>
          <a:p>
            <a:pPr indent="0" lvl="0" marL="0" rtl="0" algn="l">
              <a:spcBef>
                <a:spcPts val="500"/>
              </a:spcBef>
              <a:spcAft>
                <a:spcPts val="0"/>
              </a:spcAft>
              <a:buNone/>
            </a:pPr>
            <a:r>
              <a:rPr lang="en" sz="900">
                <a:solidFill>
                  <a:schemeClr val="dk1"/>
                </a:solidFill>
                <a:latin typeface="Times New Roman"/>
                <a:ea typeface="Times New Roman"/>
                <a:cs typeface="Times New Roman"/>
                <a:sym typeface="Times New Roman"/>
              </a:rPr>
              <a:t>Significance:</a:t>
            </a:r>
            <a:endParaRPr sz="900">
              <a:solidFill>
                <a:schemeClr val="dk1"/>
              </a:solidFill>
              <a:latin typeface="Times New Roman"/>
              <a:ea typeface="Times New Roman"/>
              <a:cs typeface="Times New Roman"/>
              <a:sym typeface="Times New Roman"/>
            </a:endParaRPr>
          </a:p>
          <a:p>
            <a:pPr indent="-279400" lvl="0" marL="457200" rtl="0" algn="l">
              <a:spcBef>
                <a:spcPts val="500"/>
              </a:spcBef>
              <a:spcAft>
                <a:spcPts val="0"/>
              </a:spcAft>
              <a:buClr>
                <a:schemeClr val="dk1"/>
              </a:buClr>
              <a:buSzPts val="800"/>
              <a:buFont typeface="Times New Roman"/>
              <a:buChar char="●"/>
            </a:pPr>
            <a:r>
              <a:rPr lang="en" sz="900">
                <a:solidFill>
                  <a:schemeClr val="dk1"/>
                </a:solidFill>
                <a:latin typeface="Times New Roman"/>
                <a:ea typeface="Times New Roman"/>
                <a:cs typeface="Times New Roman"/>
                <a:sym typeface="Times New Roman"/>
              </a:rPr>
              <a:t>High tu</a:t>
            </a:r>
            <a:r>
              <a:rPr lang="en" sz="800">
                <a:solidFill>
                  <a:schemeClr val="dk1"/>
                </a:solidFill>
                <a:latin typeface="Times New Roman"/>
                <a:ea typeface="Times New Roman"/>
                <a:cs typeface="Times New Roman"/>
                <a:sym typeface="Times New Roman"/>
              </a:rPr>
              <a:t>rnover ratio indicates strong sales or effective inventory management by reducing holding costs.</a:t>
            </a:r>
            <a:endParaRPr sz="800">
              <a:solidFill>
                <a:schemeClr val="dk1"/>
              </a:solidFill>
              <a:latin typeface="Times New Roman"/>
              <a:ea typeface="Times New Roman"/>
              <a:cs typeface="Times New Roman"/>
              <a:sym typeface="Times New Roman"/>
            </a:endParaRPr>
          </a:p>
          <a:p>
            <a:pPr indent="-279400" lvl="0" marL="457200" rtl="0" algn="l">
              <a:spcBef>
                <a:spcPts val="0"/>
              </a:spcBef>
              <a:spcAft>
                <a:spcPts val="0"/>
              </a:spcAft>
              <a:buClr>
                <a:schemeClr val="dk1"/>
              </a:buClr>
              <a:buSzPts val="800"/>
              <a:buFont typeface="Times New Roman"/>
              <a:buChar char="●"/>
            </a:pPr>
            <a:r>
              <a:rPr lang="en" sz="800">
                <a:solidFill>
                  <a:schemeClr val="dk1"/>
                </a:solidFill>
                <a:latin typeface="Times New Roman"/>
                <a:ea typeface="Times New Roman"/>
                <a:cs typeface="Times New Roman"/>
                <a:sym typeface="Times New Roman"/>
              </a:rPr>
              <a:t>Low turnover ratio indicates slow-moving inventory, potential overstocking, or weak sales. The business may be holding excess inventory</a:t>
            </a:r>
            <a:endParaRPr sz="800">
              <a:solidFill>
                <a:schemeClr val="dk1"/>
              </a:solidFill>
              <a:latin typeface="Times New Roman"/>
              <a:ea typeface="Times New Roman"/>
              <a:cs typeface="Times New Roman"/>
              <a:sym typeface="Times New Roman"/>
            </a:endParaRPr>
          </a:p>
          <a:p>
            <a:pPr indent="0" lvl="0" marL="0" rtl="0" algn="l">
              <a:spcBef>
                <a:spcPts val="500"/>
              </a:spcBef>
              <a:spcAft>
                <a:spcPts val="0"/>
              </a:spcAft>
              <a:buNone/>
            </a:pPr>
            <a:r>
              <a:rPr lang="en" sz="900">
                <a:solidFill>
                  <a:schemeClr val="dk1"/>
                </a:solidFill>
                <a:latin typeface="Times New Roman"/>
                <a:ea typeface="Times New Roman"/>
                <a:cs typeface="Times New Roman"/>
                <a:sym typeface="Times New Roman"/>
              </a:rPr>
              <a:t>Key Findings:</a:t>
            </a:r>
            <a:endParaRPr sz="900">
              <a:solidFill>
                <a:schemeClr val="dk1"/>
              </a:solidFill>
              <a:latin typeface="Times New Roman"/>
              <a:ea typeface="Times New Roman"/>
              <a:cs typeface="Times New Roman"/>
              <a:sym typeface="Times New Roman"/>
            </a:endParaRPr>
          </a:p>
          <a:p>
            <a:pPr indent="-279400" lvl="0" marL="457200" rtl="0" algn="l">
              <a:spcBef>
                <a:spcPts val="500"/>
              </a:spcBef>
              <a:spcAft>
                <a:spcPts val="0"/>
              </a:spcAft>
              <a:buClr>
                <a:schemeClr val="dk1"/>
              </a:buClr>
              <a:buSzPts val="800"/>
              <a:buFont typeface="Times New Roman"/>
              <a:buChar char="●"/>
            </a:pPr>
            <a:r>
              <a:rPr lang="en" sz="800">
                <a:solidFill>
                  <a:schemeClr val="dk1"/>
                </a:solidFill>
                <a:latin typeface="Times New Roman"/>
                <a:ea typeface="Times New Roman"/>
                <a:cs typeface="Times New Roman"/>
                <a:sym typeface="Times New Roman"/>
              </a:rPr>
              <a:t>High Capital Blockage in Low ITR Categories (A and B).</a:t>
            </a:r>
            <a:endParaRPr sz="800">
              <a:solidFill>
                <a:schemeClr val="dk1"/>
              </a:solidFill>
              <a:latin typeface="Times New Roman"/>
              <a:ea typeface="Times New Roman"/>
              <a:cs typeface="Times New Roman"/>
              <a:sym typeface="Times New Roman"/>
            </a:endParaRPr>
          </a:p>
          <a:p>
            <a:pPr indent="-279400" lvl="0" marL="457200" rtl="0" algn="l">
              <a:spcBef>
                <a:spcPts val="0"/>
              </a:spcBef>
              <a:spcAft>
                <a:spcPts val="0"/>
              </a:spcAft>
              <a:buClr>
                <a:schemeClr val="dk1"/>
              </a:buClr>
              <a:buSzPts val="800"/>
              <a:buFont typeface="Times New Roman"/>
              <a:buChar char="●"/>
            </a:pPr>
            <a:r>
              <a:rPr lang="en" sz="800">
                <a:solidFill>
                  <a:schemeClr val="dk1"/>
                </a:solidFill>
                <a:latin typeface="Times New Roman"/>
                <a:ea typeface="Times New Roman"/>
                <a:cs typeface="Times New Roman"/>
                <a:sym typeface="Times New Roman"/>
              </a:rPr>
              <a:t>Healthy Performance in Categories C, D, and E</a:t>
            </a:r>
            <a:endParaRPr sz="800">
              <a:solidFill>
                <a:schemeClr val="dk1"/>
              </a:solidFill>
              <a:latin typeface="Times New Roman"/>
              <a:ea typeface="Times New Roman"/>
              <a:cs typeface="Times New Roman"/>
              <a:sym typeface="Times New Roman"/>
            </a:endParaRPr>
          </a:p>
          <a:p>
            <a:pPr indent="-279400" lvl="0" marL="457200" rtl="0" algn="l">
              <a:spcBef>
                <a:spcPts val="0"/>
              </a:spcBef>
              <a:spcAft>
                <a:spcPts val="0"/>
              </a:spcAft>
              <a:buClr>
                <a:schemeClr val="dk1"/>
              </a:buClr>
              <a:buSzPts val="800"/>
              <a:buFont typeface="Times New Roman"/>
              <a:buChar char="●"/>
            </a:pPr>
            <a:r>
              <a:rPr lang="en" sz="800">
                <a:solidFill>
                  <a:schemeClr val="dk1"/>
                </a:solidFill>
                <a:latin typeface="Times New Roman"/>
                <a:ea typeface="Times New Roman"/>
                <a:cs typeface="Times New Roman"/>
                <a:sym typeface="Times New Roman"/>
              </a:rPr>
              <a:t>Resource Mobilization and Profitability:New Medica's profitability and resource mobilization are impacted primarily by overstocked and slow-moving items. Addressing these categories will significantly improve cash flow and reduce blocked capital.</a:t>
            </a:r>
            <a:endParaRPr sz="800">
              <a:solidFill>
                <a:schemeClr val="dk1"/>
              </a:solidFill>
              <a:latin typeface="Times New Roman"/>
              <a:ea typeface="Times New Roman"/>
              <a:cs typeface="Times New Roman"/>
              <a:sym typeface="Times New Roman"/>
            </a:endParaRPr>
          </a:p>
        </p:txBody>
      </p:sp>
      <p:pic>
        <p:nvPicPr>
          <p:cNvPr id="91" name="Google Shape;91;p16"/>
          <p:cNvPicPr preferRelativeResize="0"/>
          <p:nvPr/>
        </p:nvPicPr>
        <p:blipFill>
          <a:blip r:embed="rId3">
            <a:alphaModFix/>
          </a:blip>
          <a:stretch>
            <a:fillRect/>
          </a:stretch>
        </p:blipFill>
        <p:spPr>
          <a:xfrm>
            <a:off x="477638" y="2004425"/>
            <a:ext cx="3137925" cy="1049675"/>
          </a:xfrm>
          <a:prstGeom prst="rect">
            <a:avLst/>
          </a:prstGeom>
          <a:noFill/>
          <a:ln>
            <a:noFill/>
          </a:ln>
        </p:spPr>
      </p:pic>
      <p:pic>
        <p:nvPicPr>
          <p:cNvPr id="92" name="Google Shape;92;p16"/>
          <p:cNvPicPr preferRelativeResize="0"/>
          <p:nvPr/>
        </p:nvPicPr>
        <p:blipFill>
          <a:blip r:embed="rId4">
            <a:alphaModFix/>
          </a:blip>
          <a:stretch>
            <a:fillRect/>
          </a:stretch>
        </p:blipFill>
        <p:spPr>
          <a:xfrm>
            <a:off x="477650" y="807775"/>
            <a:ext cx="3137900" cy="911725"/>
          </a:xfrm>
          <a:prstGeom prst="rect">
            <a:avLst/>
          </a:prstGeom>
          <a:noFill/>
          <a:ln>
            <a:noFill/>
          </a:ln>
        </p:spPr>
      </p:pic>
      <p:pic>
        <p:nvPicPr>
          <p:cNvPr id="93" name="Google Shape;93;p16"/>
          <p:cNvPicPr preferRelativeResize="0"/>
          <p:nvPr/>
        </p:nvPicPr>
        <p:blipFill>
          <a:blip r:embed="rId5">
            <a:alphaModFix/>
          </a:blip>
          <a:stretch>
            <a:fillRect/>
          </a:stretch>
        </p:blipFill>
        <p:spPr>
          <a:xfrm>
            <a:off x="4098800" y="807775"/>
            <a:ext cx="4802825" cy="2096375"/>
          </a:xfrm>
          <a:prstGeom prst="rect">
            <a:avLst/>
          </a:prstGeom>
          <a:noFill/>
          <a:ln>
            <a:noFill/>
          </a:ln>
        </p:spPr>
      </p:pic>
      <p:pic>
        <p:nvPicPr>
          <p:cNvPr id="94" name="Google Shape;94;p16"/>
          <p:cNvPicPr preferRelativeResize="0"/>
          <p:nvPr/>
        </p:nvPicPr>
        <p:blipFill>
          <a:blip r:embed="rId6">
            <a:alphaModFix/>
          </a:blip>
          <a:stretch>
            <a:fillRect/>
          </a:stretch>
        </p:blipFill>
        <p:spPr>
          <a:xfrm>
            <a:off x="4098800" y="3054100"/>
            <a:ext cx="4802825" cy="1937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8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Inventory Movement Categorization Analysis</a:t>
            </a:r>
            <a:endParaRPr>
              <a:latin typeface="Times New Roman"/>
              <a:ea typeface="Times New Roman"/>
              <a:cs typeface="Times New Roman"/>
              <a:sym typeface="Times New Roman"/>
            </a:endParaRPr>
          </a:p>
        </p:txBody>
      </p:sp>
      <p:sp>
        <p:nvSpPr>
          <p:cNvPr id="100" name="Google Shape;100;p17"/>
          <p:cNvSpPr txBox="1"/>
          <p:nvPr>
            <p:ph idx="1" type="body"/>
          </p:nvPr>
        </p:nvSpPr>
        <p:spPr>
          <a:xfrm>
            <a:off x="334050" y="724850"/>
            <a:ext cx="3502200" cy="1682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 sz="1000">
                <a:solidFill>
                  <a:schemeClr val="dk1"/>
                </a:solidFill>
              </a:rPr>
              <a:t>Item cat</a:t>
            </a:r>
            <a:r>
              <a:rPr lang="en" sz="1000">
                <a:solidFill>
                  <a:schemeClr val="dk1"/>
                </a:solidFill>
                <a:latin typeface="Times New Roman"/>
                <a:ea typeface="Times New Roman"/>
                <a:cs typeface="Times New Roman"/>
                <a:sym typeface="Times New Roman"/>
              </a:rPr>
              <a:t>egorization:</a:t>
            </a:r>
            <a:endParaRPr sz="1000">
              <a:solidFill>
                <a:schemeClr val="dk1"/>
              </a:solidFill>
              <a:latin typeface="Times New Roman"/>
              <a:ea typeface="Times New Roman"/>
              <a:cs typeface="Times New Roman"/>
              <a:sym typeface="Times New Roman"/>
            </a:endParaRPr>
          </a:p>
          <a:p>
            <a:pPr indent="-279400" lvl="0" marL="457200" rtl="0" algn="l">
              <a:lnSpc>
                <a:spcPct val="95000"/>
              </a:lnSpc>
              <a:spcBef>
                <a:spcPts val="200"/>
              </a:spcBef>
              <a:spcAft>
                <a:spcPts val="0"/>
              </a:spcAft>
              <a:buClr>
                <a:schemeClr val="dk1"/>
              </a:buClr>
              <a:buSzPts val="800"/>
              <a:buChar char="●"/>
            </a:pPr>
            <a:r>
              <a:rPr b="1" lang="en" sz="900">
                <a:solidFill>
                  <a:srgbClr val="FFD966"/>
                </a:solidFill>
                <a:latin typeface="Times New Roman"/>
                <a:ea typeface="Times New Roman"/>
                <a:cs typeface="Times New Roman"/>
                <a:sym typeface="Times New Roman"/>
              </a:rPr>
              <a:t>Non-moving items</a:t>
            </a:r>
            <a:r>
              <a:rPr b="1" lang="en" sz="900">
                <a:solidFill>
                  <a:schemeClr val="dk1"/>
                </a:solidFill>
                <a:latin typeface="Times New Roman"/>
                <a:ea typeface="Times New Roman"/>
                <a:cs typeface="Times New Roman"/>
                <a:sym typeface="Times New Roman"/>
              </a:rPr>
              <a:t>:</a:t>
            </a:r>
            <a:r>
              <a:rPr lang="en" sz="800">
                <a:solidFill>
                  <a:schemeClr val="dk1"/>
                </a:solidFill>
                <a:latin typeface="Times New Roman"/>
                <a:ea typeface="Times New Roman"/>
                <a:cs typeface="Times New Roman"/>
                <a:sym typeface="Times New Roman"/>
              </a:rPr>
              <a:t>The items whose stock in hand are</a:t>
            </a:r>
            <a:r>
              <a:rPr lang="en" sz="800">
                <a:solidFill>
                  <a:srgbClr val="FFD966"/>
                </a:solidFill>
                <a:latin typeface="Times New Roman"/>
                <a:ea typeface="Times New Roman"/>
                <a:cs typeface="Times New Roman"/>
                <a:sym typeface="Times New Roman"/>
              </a:rPr>
              <a:t> twice</a:t>
            </a:r>
            <a:r>
              <a:rPr lang="en" sz="800">
                <a:solidFill>
                  <a:schemeClr val="dk1"/>
                </a:solidFill>
                <a:latin typeface="Times New Roman"/>
                <a:ea typeface="Times New Roman"/>
                <a:cs typeface="Times New Roman"/>
                <a:sym typeface="Times New Roman"/>
              </a:rPr>
              <a:t> the average monthly purchases and total sales are</a:t>
            </a:r>
            <a:r>
              <a:rPr lang="en" sz="800">
                <a:solidFill>
                  <a:srgbClr val="FFD966"/>
                </a:solidFill>
                <a:latin typeface="Times New Roman"/>
                <a:ea typeface="Times New Roman"/>
                <a:cs typeface="Times New Roman"/>
                <a:sym typeface="Times New Roman"/>
              </a:rPr>
              <a:t> </a:t>
            </a:r>
            <a:r>
              <a:rPr b="1" lang="en" sz="800">
                <a:solidFill>
                  <a:srgbClr val="FFD966"/>
                </a:solidFill>
                <a:latin typeface="Times New Roman"/>
                <a:ea typeface="Times New Roman"/>
                <a:cs typeface="Times New Roman"/>
                <a:sym typeface="Times New Roman"/>
              </a:rPr>
              <a:t>NIL</a:t>
            </a:r>
            <a:r>
              <a:rPr b="1" lang="en" sz="800">
                <a:solidFill>
                  <a:schemeClr val="dk1"/>
                </a:solidFill>
                <a:latin typeface="Times New Roman"/>
                <a:ea typeface="Times New Roman"/>
                <a:cs typeface="Times New Roman"/>
                <a:sym typeface="Times New Roman"/>
              </a:rPr>
              <a:t>.</a:t>
            </a:r>
            <a:endParaRPr b="1" sz="800">
              <a:solidFill>
                <a:schemeClr val="dk1"/>
              </a:solidFill>
              <a:latin typeface="Times New Roman"/>
              <a:ea typeface="Times New Roman"/>
              <a:cs typeface="Times New Roman"/>
              <a:sym typeface="Times New Roman"/>
            </a:endParaRPr>
          </a:p>
          <a:p>
            <a:pPr indent="-279400" lvl="0" marL="457200" rtl="0" algn="l">
              <a:lnSpc>
                <a:spcPct val="95000"/>
              </a:lnSpc>
              <a:spcBef>
                <a:spcPts val="200"/>
              </a:spcBef>
              <a:spcAft>
                <a:spcPts val="0"/>
              </a:spcAft>
              <a:buClr>
                <a:schemeClr val="dk1"/>
              </a:buClr>
              <a:buSzPts val="800"/>
              <a:buFont typeface="Times New Roman"/>
              <a:buChar char="●"/>
            </a:pPr>
            <a:r>
              <a:rPr b="1" lang="en" sz="900">
                <a:solidFill>
                  <a:srgbClr val="FFD966"/>
                </a:solidFill>
                <a:latin typeface="Times New Roman"/>
                <a:ea typeface="Times New Roman"/>
                <a:cs typeface="Times New Roman"/>
                <a:sym typeface="Times New Roman"/>
              </a:rPr>
              <a:t>Slow-moving items</a:t>
            </a:r>
            <a:r>
              <a:rPr b="1" lang="en" sz="900">
                <a:solidFill>
                  <a:schemeClr val="dk1"/>
                </a:solidFill>
                <a:latin typeface="Times New Roman"/>
                <a:ea typeface="Times New Roman"/>
                <a:cs typeface="Times New Roman"/>
                <a:sym typeface="Times New Roman"/>
              </a:rPr>
              <a:t>:</a:t>
            </a:r>
            <a:r>
              <a:rPr b="1" lang="en" sz="800">
                <a:solidFill>
                  <a:schemeClr val="dk1"/>
                </a:solidFill>
                <a:latin typeface="Times New Roman"/>
                <a:ea typeface="Times New Roman"/>
                <a:cs typeface="Times New Roman"/>
                <a:sym typeface="Times New Roman"/>
              </a:rPr>
              <a:t> </a:t>
            </a:r>
            <a:r>
              <a:rPr lang="en" sz="800">
                <a:solidFill>
                  <a:schemeClr val="dk1"/>
                </a:solidFill>
                <a:latin typeface="Times New Roman"/>
                <a:ea typeface="Times New Roman"/>
                <a:cs typeface="Times New Roman"/>
                <a:sym typeface="Times New Roman"/>
              </a:rPr>
              <a:t>Items whose stock in hand are</a:t>
            </a:r>
            <a:r>
              <a:rPr lang="en" sz="800">
                <a:solidFill>
                  <a:srgbClr val="FFD966"/>
                </a:solidFill>
                <a:latin typeface="Times New Roman"/>
                <a:ea typeface="Times New Roman"/>
                <a:cs typeface="Times New Roman"/>
                <a:sym typeface="Times New Roman"/>
              </a:rPr>
              <a:t> twice</a:t>
            </a:r>
            <a:r>
              <a:rPr lang="en" sz="800">
                <a:solidFill>
                  <a:schemeClr val="dk1"/>
                </a:solidFill>
                <a:latin typeface="Times New Roman"/>
                <a:ea typeface="Times New Roman"/>
                <a:cs typeface="Times New Roman"/>
                <a:sym typeface="Times New Roman"/>
              </a:rPr>
              <a:t> the average monthly purchases and total sales are</a:t>
            </a:r>
            <a:r>
              <a:rPr lang="en" sz="800">
                <a:solidFill>
                  <a:srgbClr val="FFD966"/>
                </a:solidFill>
                <a:latin typeface="Times New Roman"/>
                <a:ea typeface="Times New Roman"/>
                <a:cs typeface="Times New Roman"/>
                <a:sym typeface="Times New Roman"/>
              </a:rPr>
              <a:t> </a:t>
            </a:r>
            <a:r>
              <a:rPr b="1" lang="en" sz="800">
                <a:solidFill>
                  <a:srgbClr val="FFD966"/>
                </a:solidFill>
                <a:latin typeface="Times New Roman"/>
                <a:ea typeface="Times New Roman"/>
                <a:cs typeface="Times New Roman"/>
                <a:sym typeface="Times New Roman"/>
              </a:rPr>
              <a:t>not NIL</a:t>
            </a:r>
            <a:r>
              <a:rPr b="1" lang="en" sz="800">
                <a:solidFill>
                  <a:schemeClr val="dk1"/>
                </a:solidFill>
                <a:latin typeface="Times New Roman"/>
                <a:ea typeface="Times New Roman"/>
                <a:cs typeface="Times New Roman"/>
                <a:sym typeface="Times New Roman"/>
              </a:rPr>
              <a:t>.</a:t>
            </a:r>
            <a:endParaRPr b="1" sz="800">
              <a:solidFill>
                <a:schemeClr val="dk1"/>
              </a:solidFill>
              <a:latin typeface="Times New Roman"/>
              <a:ea typeface="Times New Roman"/>
              <a:cs typeface="Times New Roman"/>
              <a:sym typeface="Times New Roman"/>
            </a:endParaRPr>
          </a:p>
          <a:p>
            <a:pPr indent="-279400" lvl="0" marL="457200" rtl="0" algn="l">
              <a:lnSpc>
                <a:spcPct val="95000"/>
              </a:lnSpc>
              <a:spcBef>
                <a:spcPts val="200"/>
              </a:spcBef>
              <a:spcAft>
                <a:spcPts val="0"/>
              </a:spcAft>
              <a:buClr>
                <a:schemeClr val="dk1"/>
              </a:buClr>
              <a:buSzPts val="800"/>
              <a:buFont typeface="Times New Roman"/>
              <a:buChar char="●"/>
            </a:pPr>
            <a:r>
              <a:rPr b="1" lang="en" sz="900">
                <a:solidFill>
                  <a:srgbClr val="FFD966"/>
                </a:solidFill>
                <a:latin typeface="Times New Roman"/>
                <a:ea typeface="Times New Roman"/>
                <a:cs typeface="Times New Roman"/>
                <a:sym typeface="Times New Roman"/>
              </a:rPr>
              <a:t>Fast-moving items</a:t>
            </a:r>
            <a:r>
              <a:rPr b="1" lang="en" sz="900">
                <a:solidFill>
                  <a:schemeClr val="dk1"/>
                </a:solidFill>
                <a:latin typeface="Times New Roman"/>
                <a:ea typeface="Times New Roman"/>
                <a:cs typeface="Times New Roman"/>
                <a:sym typeface="Times New Roman"/>
              </a:rPr>
              <a:t>:</a:t>
            </a:r>
            <a:r>
              <a:rPr lang="en" sz="800">
                <a:solidFill>
                  <a:schemeClr val="dk1"/>
                </a:solidFill>
                <a:latin typeface="Times New Roman"/>
                <a:ea typeface="Times New Roman"/>
                <a:cs typeface="Times New Roman"/>
                <a:sym typeface="Times New Roman"/>
              </a:rPr>
              <a:t>Items whose average monthly purchases and average monthly sales are </a:t>
            </a:r>
            <a:r>
              <a:rPr lang="en" sz="800">
                <a:solidFill>
                  <a:srgbClr val="FFD966"/>
                </a:solidFill>
                <a:latin typeface="Times New Roman"/>
                <a:ea typeface="Times New Roman"/>
                <a:cs typeface="Times New Roman"/>
                <a:sym typeface="Times New Roman"/>
              </a:rPr>
              <a:t>equal</a:t>
            </a:r>
            <a:r>
              <a:rPr lang="en" sz="800">
                <a:solidFill>
                  <a:schemeClr val="dk1"/>
                </a:solidFill>
                <a:latin typeface="Times New Roman"/>
                <a:ea typeface="Times New Roman"/>
                <a:cs typeface="Times New Roman"/>
                <a:sym typeface="Times New Roman"/>
              </a:rPr>
              <a:t>.</a:t>
            </a:r>
            <a:endParaRPr sz="800">
              <a:solidFill>
                <a:schemeClr val="dk1"/>
              </a:solidFill>
              <a:latin typeface="Times New Roman"/>
              <a:ea typeface="Times New Roman"/>
              <a:cs typeface="Times New Roman"/>
              <a:sym typeface="Times New Roman"/>
            </a:endParaRPr>
          </a:p>
          <a:p>
            <a:pPr indent="-279400" lvl="0" marL="457200" rtl="0" algn="l">
              <a:lnSpc>
                <a:spcPct val="95000"/>
              </a:lnSpc>
              <a:spcBef>
                <a:spcPts val="200"/>
              </a:spcBef>
              <a:spcAft>
                <a:spcPts val="0"/>
              </a:spcAft>
              <a:buClr>
                <a:schemeClr val="dk1"/>
              </a:buClr>
              <a:buSzPts val="800"/>
              <a:buFont typeface="Times New Roman"/>
              <a:buChar char="●"/>
            </a:pPr>
            <a:r>
              <a:rPr b="1" lang="en" sz="900">
                <a:solidFill>
                  <a:srgbClr val="FFD966"/>
                </a:solidFill>
                <a:latin typeface="Times New Roman"/>
                <a:ea typeface="Times New Roman"/>
                <a:cs typeface="Times New Roman"/>
                <a:sym typeface="Times New Roman"/>
              </a:rPr>
              <a:t>Remaining items</a:t>
            </a:r>
            <a:r>
              <a:rPr b="1" lang="en" sz="900">
                <a:solidFill>
                  <a:schemeClr val="dk1"/>
                </a:solidFill>
                <a:latin typeface="Times New Roman"/>
                <a:ea typeface="Times New Roman"/>
                <a:cs typeface="Times New Roman"/>
                <a:sym typeface="Times New Roman"/>
              </a:rPr>
              <a:t>:</a:t>
            </a:r>
            <a:r>
              <a:rPr lang="en" sz="800">
                <a:solidFill>
                  <a:schemeClr val="dk1"/>
                </a:solidFill>
                <a:latin typeface="Times New Roman"/>
                <a:ea typeface="Times New Roman"/>
                <a:cs typeface="Times New Roman"/>
                <a:sym typeface="Times New Roman"/>
              </a:rPr>
              <a:t> Rest items in the total inventory not fulfilling the criteria of any one of the above three categories. </a:t>
            </a:r>
            <a:endParaRPr sz="800">
              <a:solidFill>
                <a:schemeClr val="dk1"/>
              </a:solidFill>
              <a:latin typeface="Times New Roman"/>
              <a:ea typeface="Times New Roman"/>
              <a:cs typeface="Times New Roman"/>
              <a:sym typeface="Times New Roman"/>
            </a:endParaRPr>
          </a:p>
          <a:p>
            <a:pPr indent="0" lvl="0" marL="457200" rtl="0" algn="l">
              <a:lnSpc>
                <a:spcPct val="30000"/>
              </a:lnSpc>
              <a:spcBef>
                <a:spcPts val="200"/>
              </a:spcBef>
              <a:spcAft>
                <a:spcPts val="1200"/>
              </a:spcAft>
              <a:buNone/>
            </a:pPr>
            <a:r>
              <a:t/>
            </a:r>
            <a:endParaRPr b="1" sz="1100">
              <a:solidFill>
                <a:srgbClr val="000000"/>
              </a:solidFill>
              <a:latin typeface="Times New Roman"/>
              <a:ea typeface="Times New Roman"/>
              <a:cs typeface="Times New Roman"/>
              <a:sym typeface="Times New Roman"/>
            </a:endParaRPr>
          </a:p>
        </p:txBody>
      </p:sp>
      <p:sp>
        <p:nvSpPr>
          <p:cNvPr id="101" name="Google Shape;101;p17"/>
          <p:cNvSpPr txBox="1"/>
          <p:nvPr/>
        </p:nvSpPr>
        <p:spPr>
          <a:xfrm>
            <a:off x="311700" y="2244850"/>
            <a:ext cx="3360000" cy="10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Key Insights:</a:t>
            </a:r>
            <a:endParaRPr sz="10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Average"/>
              <a:buChar char="●"/>
            </a:pPr>
            <a:r>
              <a:rPr b="1" lang="en" sz="900">
                <a:solidFill>
                  <a:srgbClr val="FFD966"/>
                </a:solidFill>
                <a:latin typeface="Times New Roman"/>
                <a:ea typeface="Times New Roman"/>
                <a:cs typeface="Times New Roman"/>
                <a:sym typeface="Times New Roman"/>
              </a:rPr>
              <a:t>Non-Moving Category</a:t>
            </a:r>
            <a:r>
              <a:rPr lang="en" sz="900">
                <a:solidFill>
                  <a:schemeClr val="dk1"/>
                </a:solidFill>
                <a:latin typeface="Times New Roman"/>
                <a:ea typeface="Times New Roman"/>
                <a:cs typeface="Times New Roman"/>
                <a:sym typeface="Times New Roman"/>
              </a:rPr>
              <a:t>: No sales have been recorded in this category, leading to </a:t>
            </a:r>
            <a:r>
              <a:rPr b="1" lang="en" sz="900">
                <a:solidFill>
                  <a:schemeClr val="dk1"/>
                </a:solidFill>
                <a:latin typeface="Times New Roman"/>
                <a:ea typeface="Times New Roman"/>
                <a:cs typeface="Times New Roman"/>
                <a:sym typeface="Times New Roman"/>
              </a:rPr>
              <a:t>zero profit</a:t>
            </a:r>
            <a:r>
              <a:rPr lang="en" sz="900">
                <a:solidFill>
                  <a:schemeClr val="dk1"/>
                </a:solidFill>
                <a:latin typeface="Times New Roman"/>
                <a:ea typeface="Times New Roman"/>
                <a:cs typeface="Times New Roman"/>
                <a:sym typeface="Times New Roman"/>
              </a:rPr>
              <a:t> and the largest capital blockage.</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Slow-Moving Category</a:t>
            </a:r>
            <a:r>
              <a:rPr lang="en" sz="900">
                <a:solidFill>
                  <a:schemeClr val="dk1"/>
                </a:solidFill>
                <a:latin typeface="Times New Roman"/>
                <a:ea typeface="Times New Roman"/>
                <a:cs typeface="Times New Roman"/>
                <a:sym typeface="Times New Roman"/>
              </a:rPr>
              <a:t>:Moderate profit margins and high capital blockage.</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Fast-Moving Category</a:t>
            </a:r>
            <a:r>
              <a:rPr b="1" lang="en" sz="900">
                <a:solidFill>
                  <a:schemeClr val="dk1"/>
                </a:solidFill>
                <a:latin typeface="Times New Roman"/>
                <a:ea typeface="Times New Roman"/>
                <a:cs typeface="Times New Roman"/>
                <a:sym typeface="Times New Roman"/>
              </a:rPr>
              <a:t>:</a:t>
            </a:r>
            <a:r>
              <a:rPr lang="en" sz="900">
                <a:solidFill>
                  <a:schemeClr val="dk1"/>
                </a:solidFill>
                <a:latin typeface="Times New Roman"/>
                <a:ea typeface="Times New Roman"/>
                <a:cs typeface="Times New Roman"/>
                <a:sym typeface="Times New Roman"/>
              </a:rPr>
              <a:t>Most efficient net capital usage and no capital blockage.</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20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Remaining Items</a:t>
            </a:r>
            <a:r>
              <a:rPr lang="en" sz="900">
                <a:solidFill>
                  <a:schemeClr val="dk1"/>
                </a:solidFill>
                <a:latin typeface="Times New Roman"/>
                <a:ea typeface="Times New Roman"/>
                <a:cs typeface="Times New Roman"/>
                <a:sym typeface="Times New Roman"/>
              </a:rPr>
              <a:t>::highest net capital usage and high capital blockage .</a:t>
            </a:r>
            <a:endParaRPr b="1" sz="900">
              <a:solidFill>
                <a:schemeClr val="dk1"/>
              </a:solidFill>
              <a:latin typeface="Times New Roman"/>
              <a:ea typeface="Times New Roman"/>
              <a:cs typeface="Times New Roman"/>
              <a:sym typeface="Times New Roman"/>
            </a:endParaRPr>
          </a:p>
        </p:txBody>
      </p:sp>
      <p:pic>
        <p:nvPicPr>
          <p:cNvPr id="102" name="Google Shape;102;p17"/>
          <p:cNvPicPr preferRelativeResize="0"/>
          <p:nvPr/>
        </p:nvPicPr>
        <p:blipFill>
          <a:blip r:embed="rId3">
            <a:alphaModFix/>
          </a:blip>
          <a:stretch>
            <a:fillRect/>
          </a:stretch>
        </p:blipFill>
        <p:spPr>
          <a:xfrm>
            <a:off x="3738900" y="810225"/>
            <a:ext cx="2609250" cy="1903350"/>
          </a:xfrm>
          <a:prstGeom prst="rect">
            <a:avLst/>
          </a:prstGeom>
          <a:noFill/>
          <a:ln>
            <a:noFill/>
          </a:ln>
        </p:spPr>
      </p:pic>
      <p:pic>
        <p:nvPicPr>
          <p:cNvPr id="103" name="Google Shape;103;p17"/>
          <p:cNvPicPr preferRelativeResize="0"/>
          <p:nvPr/>
        </p:nvPicPr>
        <p:blipFill>
          <a:blip r:embed="rId4">
            <a:alphaModFix/>
          </a:blip>
          <a:stretch>
            <a:fillRect/>
          </a:stretch>
        </p:blipFill>
        <p:spPr>
          <a:xfrm>
            <a:off x="3738900" y="2865975"/>
            <a:ext cx="5263475" cy="2125124"/>
          </a:xfrm>
          <a:prstGeom prst="rect">
            <a:avLst/>
          </a:prstGeom>
          <a:noFill/>
          <a:ln>
            <a:noFill/>
          </a:ln>
        </p:spPr>
      </p:pic>
      <p:pic>
        <p:nvPicPr>
          <p:cNvPr id="104" name="Google Shape;104;p17"/>
          <p:cNvPicPr preferRelativeResize="0"/>
          <p:nvPr/>
        </p:nvPicPr>
        <p:blipFill>
          <a:blip r:embed="rId5">
            <a:alphaModFix/>
          </a:blip>
          <a:stretch>
            <a:fillRect/>
          </a:stretch>
        </p:blipFill>
        <p:spPr>
          <a:xfrm>
            <a:off x="6465899" y="810225"/>
            <a:ext cx="2536474" cy="1903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311700" y="11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ABC Analysis</a:t>
            </a:r>
            <a:endParaRPr>
              <a:latin typeface="Times New Roman"/>
              <a:ea typeface="Times New Roman"/>
              <a:cs typeface="Times New Roman"/>
              <a:sym typeface="Times New Roman"/>
            </a:endParaRPr>
          </a:p>
        </p:txBody>
      </p:sp>
      <p:sp>
        <p:nvSpPr>
          <p:cNvPr id="110" name="Google Shape;110;p18"/>
          <p:cNvSpPr txBox="1"/>
          <p:nvPr>
            <p:ph idx="1" type="body"/>
          </p:nvPr>
        </p:nvSpPr>
        <p:spPr>
          <a:xfrm>
            <a:off x="311700" y="849750"/>
            <a:ext cx="3502200" cy="4141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000">
                <a:solidFill>
                  <a:schemeClr val="dk1"/>
                </a:solidFill>
                <a:latin typeface="Times New Roman"/>
                <a:ea typeface="Times New Roman"/>
                <a:cs typeface="Times New Roman"/>
                <a:sym typeface="Times New Roman"/>
              </a:rPr>
              <a:t>Significance:</a:t>
            </a:r>
            <a:endParaRPr sz="10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P</a:t>
            </a:r>
            <a:r>
              <a:rPr lang="en" sz="900">
                <a:solidFill>
                  <a:schemeClr val="dk1"/>
                </a:solidFill>
                <a:latin typeface="Times New Roman"/>
                <a:ea typeface="Times New Roman"/>
                <a:cs typeface="Times New Roman"/>
                <a:sym typeface="Times New Roman"/>
              </a:rPr>
              <a:t>erformed over the slow-moving items (1283 items)</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I</a:t>
            </a:r>
            <a:r>
              <a:rPr lang="en" sz="900">
                <a:solidFill>
                  <a:schemeClr val="dk1"/>
                </a:solidFill>
                <a:latin typeface="Times New Roman"/>
                <a:ea typeface="Times New Roman"/>
                <a:cs typeface="Times New Roman"/>
                <a:sym typeface="Times New Roman"/>
              </a:rPr>
              <a:t>tems are categorized as A, B &amp; C as per the cumulative blockage(%) contribution.</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rPr lang="en" sz="1000">
                <a:solidFill>
                  <a:schemeClr val="dk1"/>
                </a:solidFill>
                <a:latin typeface="Times New Roman"/>
                <a:ea typeface="Times New Roman"/>
                <a:cs typeface="Times New Roman"/>
                <a:sym typeface="Times New Roman"/>
              </a:rPr>
              <a:t>Formulation:</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10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rPr lang="en" sz="1000">
                <a:solidFill>
                  <a:schemeClr val="dk1"/>
                </a:solidFill>
                <a:latin typeface="Times New Roman"/>
                <a:ea typeface="Times New Roman"/>
                <a:cs typeface="Times New Roman"/>
                <a:sym typeface="Times New Roman"/>
              </a:rPr>
              <a:t>Key insights:</a:t>
            </a:r>
            <a:endParaRPr sz="10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A</a:t>
            </a:r>
            <a:r>
              <a:rPr lang="en" sz="900">
                <a:solidFill>
                  <a:schemeClr val="dk1"/>
                </a:solidFill>
                <a:latin typeface="Times New Roman"/>
                <a:ea typeface="Times New Roman"/>
                <a:cs typeface="Times New Roman"/>
                <a:sym typeface="Times New Roman"/>
              </a:rPr>
              <a:t>:High capital blockage in this category, despite the smaller number of items.</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B</a:t>
            </a:r>
            <a:r>
              <a:rPr lang="en" sz="900">
                <a:solidFill>
                  <a:schemeClr val="dk1"/>
                </a:solidFill>
                <a:latin typeface="Times New Roman"/>
                <a:ea typeface="Times New Roman"/>
                <a:cs typeface="Times New Roman"/>
                <a:sym typeface="Times New Roman"/>
              </a:rPr>
              <a:t>: Moderate capital blockage impact, but they still hold significant value.</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C</a:t>
            </a:r>
            <a:r>
              <a:rPr lang="en" sz="900">
                <a:solidFill>
                  <a:schemeClr val="dk1"/>
                </a:solidFill>
                <a:latin typeface="Times New Roman"/>
                <a:ea typeface="Times New Roman"/>
                <a:cs typeface="Times New Roman"/>
                <a:sym typeface="Times New Roman"/>
              </a:rPr>
              <a:t>:Capital blockage contribution per item is the lowest, indicating that this category is less critical in terms of capital inefficiency.</a:t>
            </a:r>
            <a:endParaRPr sz="900">
              <a:solidFill>
                <a:schemeClr val="dk1"/>
              </a:solidFill>
              <a:latin typeface="Times New Roman"/>
              <a:ea typeface="Times New Roman"/>
              <a:cs typeface="Times New Roman"/>
              <a:sym typeface="Times New Roman"/>
            </a:endParaRPr>
          </a:p>
        </p:txBody>
      </p:sp>
      <p:pic>
        <p:nvPicPr>
          <p:cNvPr id="111" name="Google Shape;111;p18"/>
          <p:cNvPicPr preferRelativeResize="0"/>
          <p:nvPr/>
        </p:nvPicPr>
        <p:blipFill>
          <a:blip r:embed="rId3">
            <a:alphaModFix/>
          </a:blip>
          <a:stretch>
            <a:fillRect/>
          </a:stretch>
        </p:blipFill>
        <p:spPr>
          <a:xfrm>
            <a:off x="311700" y="1820675"/>
            <a:ext cx="3502201" cy="1502150"/>
          </a:xfrm>
          <a:prstGeom prst="rect">
            <a:avLst/>
          </a:prstGeom>
          <a:noFill/>
          <a:ln>
            <a:noFill/>
          </a:ln>
        </p:spPr>
      </p:pic>
      <p:pic>
        <p:nvPicPr>
          <p:cNvPr id="112" name="Google Shape;112;p18"/>
          <p:cNvPicPr preferRelativeResize="0"/>
          <p:nvPr/>
        </p:nvPicPr>
        <p:blipFill>
          <a:blip r:embed="rId4">
            <a:alphaModFix/>
          </a:blip>
          <a:stretch>
            <a:fillRect/>
          </a:stretch>
        </p:blipFill>
        <p:spPr>
          <a:xfrm>
            <a:off x="3966300" y="2504300"/>
            <a:ext cx="5042750" cy="2486800"/>
          </a:xfrm>
          <a:prstGeom prst="rect">
            <a:avLst/>
          </a:prstGeom>
          <a:noFill/>
          <a:ln>
            <a:noFill/>
          </a:ln>
        </p:spPr>
      </p:pic>
      <p:pic>
        <p:nvPicPr>
          <p:cNvPr id="113" name="Google Shape;113;p18"/>
          <p:cNvPicPr preferRelativeResize="0"/>
          <p:nvPr/>
        </p:nvPicPr>
        <p:blipFill>
          <a:blip r:embed="rId5">
            <a:alphaModFix/>
          </a:blip>
          <a:stretch>
            <a:fillRect/>
          </a:stretch>
        </p:blipFill>
        <p:spPr>
          <a:xfrm>
            <a:off x="3966300" y="788150"/>
            <a:ext cx="5042750" cy="150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130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Inventory risk assessment using stockout probabilities</a:t>
            </a:r>
            <a:endParaRPr>
              <a:latin typeface="Times New Roman"/>
              <a:ea typeface="Times New Roman"/>
              <a:cs typeface="Times New Roman"/>
              <a:sym typeface="Times New Roman"/>
            </a:endParaRPr>
          </a:p>
        </p:txBody>
      </p:sp>
      <p:sp>
        <p:nvSpPr>
          <p:cNvPr id="119" name="Google Shape;119;p19"/>
          <p:cNvSpPr txBox="1"/>
          <p:nvPr>
            <p:ph idx="1" type="body"/>
          </p:nvPr>
        </p:nvSpPr>
        <p:spPr>
          <a:xfrm>
            <a:off x="311700" y="702825"/>
            <a:ext cx="3367200" cy="29511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en" sz="1000">
                <a:solidFill>
                  <a:schemeClr val="dk1"/>
                </a:solidFill>
              </a:rPr>
              <a:t>Significance:</a:t>
            </a:r>
            <a:endParaRPr sz="1000">
              <a:solidFill>
                <a:schemeClr val="dk1"/>
              </a:solidFill>
            </a:endParaRPr>
          </a:p>
          <a:p>
            <a:pPr indent="-292100" lvl="0" marL="457200" rtl="0" algn="l">
              <a:lnSpc>
                <a:spcPct val="95000"/>
              </a:lnSpc>
              <a:spcBef>
                <a:spcPts val="200"/>
              </a:spcBef>
              <a:spcAft>
                <a:spcPts val="0"/>
              </a:spcAft>
              <a:buClr>
                <a:schemeClr val="dk1"/>
              </a:buClr>
              <a:buSzPts val="1000"/>
              <a:buChar char="●"/>
            </a:pPr>
            <a:r>
              <a:rPr lang="en" sz="1000">
                <a:solidFill>
                  <a:schemeClr val="dk1"/>
                </a:solidFill>
              </a:rPr>
              <a:t>P</a:t>
            </a:r>
            <a:r>
              <a:rPr lang="en" sz="1000">
                <a:solidFill>
                  <a:schemeClr val="dk1"/>
                </a:solidFill>
              </a:rPr>
              <a:t>erformed on the fast-moving items (141 items).</a:t>
            </a:r>
            <a:endParaRPr sz="1000">
              <a:solidFill>
                <a:schemeClr val="dk1"/>
              </a:solidFill>
            </a:endParaRPr>
          </a:p>
          <a:p>
            <a:pPr indent="-292100" lvl="0" marL="457200" rtl="0" algn="l">
              <a:lnSpc>
                <a:spcPct val="95000"/>
              </a:lnSpc>
              <a:spcBef>
                <a:spcPts val="200"/>
              </a:spcBef>
              <a:spcAft>
                <a:spcPts val="0"/>
              </a:spcAft>
              <a:buClr>
                <a:schemeClr val="dk1"/>
              </a:buClr>
              <a:buSzPts val="1000"/>
              <a:buChar char="●"/>
            </a:pPr>
            <a:r>
              <a:rPr lang="en" sz="1000">
                <a:solidFill>
                  <a:schemeClr val="dk1"/>
                </a:solidFill>
              </a:rPr>
              <a:t>C</a:t>
            </a:r>
            <a:r>
              <a:rPr lang="en" sz="1000">
                <a:solidFill>
                  <a:schemeClr val="dk1"/>
                </a:solidFill>
              </a:rPr>
              <a:t>ategorizes items based on risk associated for a stockout situation.</a:t>
            </a:r>
            <a:endParaRPr sz="1000">
              <a:solidFill>
                <a:schemeClr val="dk1"/>
              </a:solidFill>
            </a:endParaRPr>
          </a:p>
          <a:p>
            <a:pPr indent="0" lvl="0" marL="0" rtl="0" algn="l">
              <a:lnSpc>
                <a:spcPct val="95000"/>
              </a:lnSpc>
              <a:spcBef>
                <a:spcPts val="200"/>
              </a:spcBef>
              <a:spcAft>
                <a:spcPts val="0"/>
              </a:spcAft>
              <a:buNone/>
            </a:pPr>
            <a:r>
              <a:rPr lang="en" sz="1000">
                <a:solidFill>
                  <a:schemeClr val="dk1"/>
                </a:solidFill>
              </a:rPr>
              <a:t>Formulation:</a:t>
            </a:r>
            <a:endParaRPr sz="1000">
              <a:solidFill>
                <a:schemeClr val="dk1"/>
              </a:solidFill>
            </a:endParaRPr>
          </a:p>
          <a:p>
            <a:pPr indent="0" lvl="0" marL="0" rtl="0" algn="l">
              <a:lnSpc>
                <a:spcPct val="95000"/>
              </a:lnSpc>
              <a:spcBef>
                <a:spcPts val="200"/>
              </a:spcBef>
              <a:spcAft>
                <a:spcPts val="0"/>
              </a:spcAft>
              <a:buNone/>
            </a:pPr>
            <a:r>
              <a:t/>
            </a:r>
            <a:endParaRPr sz="1000">
              <a:solidFill>
                <a:schemeClr val="dk1"/>
              </a:solidFill>
            </a:endParaRPr>
          </a:p>
          <a:p>
            <a:pPr indent="0" lvl="0" marL="0" rtl="0" algn="l">
              <a:lnSpc>
                <a:spcPct val="95000"/>
              </a:lnSpc>
              <a:spcBef>
                <a:spcPts val="200"/>
              </a:spcBef>
              <a:spcAft>
                <a:spcPts val="0"/>
              </a:spcAft>
              <a:buNone/>
            </a:pPr>
            <a:r>
              <a:t/>
            </a:r>
            <a:endParaRPr sz="1000">
              <a:solidFill>
                <a:schemeClr val="dk1"/>
              </a:solidFill>
            </a:endParaRPr>
          </a:p>
          <a:p>
            <a:pPr indent="0" lvl="0" marL="0" rtl="0" algn="l">
              <a:spcBef>
                <a:spcPts val="200"/>
              </a:spcBef>
              <a:spcAft>
                <a:spcPts val="0"/>
              </a:spcAft>
              <a:buNone/>
            </a:pPr>
            <a:r>
              <a:t/>
            </a:r>
            <a:endParaRPr>
              <a:solidFill>
                <a:schemeClr val="dk1"/>
              </a:solidFill>
            </a:endParaRPr>
          </a:p>
          <a:p>
            <a:pPr indent="0" lvl="0" marL="0" rtl="0" algn="l">
              <a:lnSpc>
                <a:spcPct val="95000"/>
              </a:lnSpc>
              <a:spcBef>
                <a:spcPts val="1200"/>
              </a:spcBef>
              <a:spcAft>
                <a:spcPts val="0"/>
              </a:spcAft>
              <a:buNone/>
            </a:pPr>
            <a:r>
              <a:t/>
            </a:r>
            <a:endParaRPr sz="1000">
              <a:solidFill>
                <a:schemeClr val="dk1"/>
              </a:solidFill>
            </a:endParaRPr>
          </a:p>
          <a:p>
            <a:pPr indent="0" lvl="0" marL="0" rtl="0" algn="l">
              <a:lnSpc>
                <a:spcPct val="95000"/>
              </a:lnSpc>
              <a:spcBef>
                <a:spcPts val="200"/>
              </a:spcBef>
              <a:spcAft>
                <a:spcPts val="0"/>
              </a:spcAft>
              <a:buNone/>
            </a:pPr>
            <a:r>
              <a:rPr lang="en" sz="1000">
                <a:solidFill>
                  <a:schemeClr val="dk1"/>
                </a:solidFill>
              </a:rPr>
              <a:t>Key insights:</a:t>
            </a:r>
            <a:endParaRPr sz="1000">
              <a:solidFill>
                <a:schemeClr val="dk1"/>
              </a:solidFill>
            </a:endParaRPr>
          </a:p>
          <a:p>
            <a:pPr indent="-285750" lvl="0" marL="457200" rtl="0" algn="l">
              <a:lnSpc>
                <a:spcPct val="95000"/>
              </a:lnSpc>
              <a:spcBef>
                <a:spcPts val="200"/>
              </a:spcBef>
              <a:spcAft>
                <a:spcPts val="0"/>
              </a:spcAft>
              <a:buSzPts val="900"/>
              <a:buChar char="●"/>
            </a:pPr>
            <a:r>
              <a:rPr b="1" lang="en" sz="900">
                <a:solidFill>
                  <a:srgbClr val="FFD966"/>
                </a:solidFill>
              </a:rPr>
              <a:t>Category G</a:t>
            </a:r>
            <a:r>
              <a:rPr b="1" lang="en" sz="900">
                <a:solidFill>
                  <a:schemeClr val="dk1"/>
                </a:solidFill>
              </a:rPr>
              <a:t> </a:t>
            </a:r>
            <a:r>
              <a:rPr lang="en" sz="900">
                <a:solidFill>
                  <a:schemeClr val="dk1"/>
                </a:solidFill>
              </a:rPr>
              <a:t>items have a guaranteed stockout issue.</a:t>
            </a:r>
            <a:endParaRPr sz="900">
              <a:solidFill>
                <a:schemeClr val="dk1"/>
              </a:solidFill>
            </a:endParaRPr>
          </a:p>
          <a:p>
            <a:pPr indent="-285750" lvl="0" marL="457200" rtl="0" algn="l">
              <a:lnSpc>
                <a:spcPct val="95000"/>
              </a:lnSpc>
              <a:spcBef>
                <a:spcPts val="200"/>
              </a:spcBef>
              <a:spcAft>
                <a:spcPts val="0"/>
              </a:spcAft>
              <a:buSzPts val="900"/>
              <a:buChar char="●"/>
            </a:pPr>
            <a:r>
              <a:rPr b="1" lang="en" sz="900">
                <a:solidFill>
                  <a:srgbClr val="FFD966"/>
                </a:solidFill>
              </a:rPr>
              <a:t>Categories E &amp; F</a:t>
            </a:r>
            <a:r>
              <a:rPr lang="en" sz="900">
                <a:solidFill>
                  <a:schemeClr val="dk1"/>
                </a:solidFill>
              </a:rPr>
              <a:t> comprising of 32% of the items have a high probability for stockout.</a:t>
            </a:r>
            <a:endParaRPr sz="900">
              <a:solidFill>
                <a:schemeClr val="dk1"/>
              </a:solidFill>
            </a:endParaRPr>
          </a:p>
          <a:p>
            <a:pPr indent="-285750" lvl="0" marL="457200" rtl="0" algn="l">
              <a:lnSpc>
                <a:spcPct val="95000"/>
              </a:lnSpc>
              <a:spcBef>
                <a:spcPts val="200"/>
              </a:spcBef>
              <a:spcAft>
                <a:spcPts val="0"/>
              </a:spcAft>
              <a:buSzPts val="900"/>
              <a:buChar char="●"/>
            </a:pPr>
            <a:r>
              <a:rPr b="1" lang="en" sz="900">
                <a:solidFill>
                  <a:srgbClr val="FFD966"/>
                </a:solidFill>
              </a:rPr>
              <a:t>C</a:t>
            </a:r>
            <a:r>
              <a:rPr b="1" lang="en" sz="900">
                <a:solidFill>
                  <a:srgbClr val="FFD966"/>
                </a:solidFill>
              </a:rPr>
              <a:t>ategories (B to D)</a:t>
            </a:r>
            <a:r>
              <a:rPr lang="en" sz="900">
                <a:solidFill>
                  <a:srgbClr val="FFD966"/>
                </a:solidFill>
              </a:rPr>
              <a:t> </a:t>
            </a:r>
            <a:r>
              <a:rPr lang="en" sz="900">
                <a:solidFill>
                  <a:schemeClr val="dk1"/>
                </a:solidFill>
              </a:rPr>
              <a:t>comprising of</a:t>
            </a:r>
            <a:r>
              <a:rPr lang="en" sz="900">
                <a:solidFill>
                  <a:schemeClr val="dk1"/>
                </a:solidFill>
              </a:rPr>
              <a:t> </a:t>
            </a:r>
            <a:r>
              <a:rPr lang="en" sz="900">
                <a:solidFill>
                  <a:schemeClr val="dk1"/>
                </a:solidFill>
              </a:rPr>
              <a:t>55% items, is associated with moderate to high-risk of stockout </a:t>
            </a:r>
            <a:r>
              <a:rPr lang="en" sz="900">
                <a:solidFill>
                  <a:schemeClr val="dk1"/>
                </a:solidFill>
              </a:rPr>
              <a:t>indicating a need for stronger inventory management and restocking procedures.</a:t>
            </a:r>
            <a:endParaRPr sz="900">
              <a:solidFill>
                <a:schemeClr val="dk1"/>
              </a:solidFill>
            </a:endParaRPr>
          </a:p>
          <a:p>
            <a:pPr indent="-285750" lvl="0" marL="457200" rtl="0" algn="l">
              <a:lnSpc>
                <a:spcPct val="95000"/>
              </a:lnSpc>
              <a:spcBef>
                <a:spcPts val="200"/>
              </a:spcBef>
              <a:spcAft>
                <a:spcPts val="200"/>
              </a:spcAft>
              <a:buSzPts val="900"/>
              <a:buChar char="●"/>
            </a:pPr>
            <a:r>
              <a:rPr b="1" lang="en" sz="900">
                <a:solidFill>
                  <a:srgbClr val="FFD966"/>
                </a:solidFill>
              </a:rPr>
              <a:t>Categories A</a:t>
            </a:r>
            <a:r>
              <a:rPr b="1" lang="en" sz="900">
                <a:solidFill>
                  <a:srgbClr val="FFD966"/>
                </a:solidFill>
              </a:rPr>
              <a:t> and B</a:t>
            </a:r>
            <a:r>
              <a:rPr b="1" lang="en" sz="900">
                <a:solidFill>
                  <a:schemeClr val="dk1"/>
                </a:solidFill>
              </a:rPr>
              <a:t> </a:t>
            </a:r>
            <a:r>
              <a:rPr lang="en" sz="900">
                <a:solidFill>
                  <a:schemeClr val="dk1"/>
                </a:solidFill>
              </a:rPr>
              <a:t>representing </a:t>
            </a:r>
            <a:r>
              <a:rPr lang="en" sz="900">
                <a:solidFill>
                  <a:schemeClr val="dk1"/>
                </a:solidFill>
              </a:rPr>
              <a:t>37%</a:t>
            </a:r>
            <a:r>
              <a:rPr lang="en" sz="900">
                <a:solidFill>
                  <a:schemeClr val="dk1"/>
                </a:solidFill>
              </a:rPr>
              <a:t> of the total fast-moving items follow well-maintained inventory practices.</a:t>
            </a:r>
            <a:endParaRPr sz="900">
              <a:solidFill>
                <a:schemeClr val="dk1"/>
              </a:solidFill>
            </a:endParaRPr>
          </a:p>
        </p:txBody>
      </p:sp>
      <p:pic>
        <p:nvPicPr>
          <p:cNvPr id="120" name="Google Shape;120;p19"/>
          <p:cNvPicPr preferRelativeResize="0"/>
          <p:nvPr/>
        </p:nvPicPr>
        <p:blipFill>
          <a:blip r:embed="rId3">
            <a:alphaModFix/>
          </a:blip>
          <a:stretch>
            <a:fillRect/>
          </a:stretch>
        </p:blipFill>
        <p:spPr>
          <a:xfrm>
            <a:off x="3678900" y="702825"/>
            <a:ext cx="5312700" cy="2021375"/>
          </a:xfrm>
          <a:prstGeom prst="rect">
            <a:avLst/>
          </a:prstGeom>
          <a:noFill/>
          <a:ln>
            <a:noFill/>
          </a:ln>
        </p:spPr>
      </p:pic>
      <p:pic>
        <p:nvPicPr>
          <p:cNvPr id="121" name="Google Shape;121;p19"/>
          <p:cNvPicPr preferRelativeResize="0"/>
          <p:nvPr/>
        </p:nvPicPr>
        <p:blipFill>
          <a:blip r:embed="rId4">
            <a:alphaModFix/>
          </a:blip>
          <a:stretch>
            <a:fillRect/>
          </a:stretch>
        </p:blipFill>
        <p:spPr>
          <a:xfrm>
            <a:off x="6376925" y="2923175"/>
            <a:ext cx="2614676" cy="2021375"/>
          </a:xfrm>
          <a:prstGeom prst="rect">
            <a:avLst/>
          </a:prstGeom>
          <a:noFill/>
          <a:ln>
            <a:noFill/>
          </a:ln>
        </p:spPr>
      </p:pic>
      <p:pic>
        <p:nvPicPr>
          <p:cNvPr id="122" name="Google Shape;122;p19"/>
          <p:cNvPicPr preferRelativeResize="0"/>
          <p:nvPr/>
        </p:nvPicPr>
        <p:blipFill>
          <a:blip r:embed="rId5">
            <a:alphaModFix/>
          </a:blip>
          <a:stretch>
            <a:fillRect/>
          </a:stretch>
        </p:blipFill>
        <p:spPr>
          <a:xfrm>
            <a:off x="371675" y="1691350"/>
            <a:ext cx="3247250" cy="478600"/>
          </a:xfrm>
          <a:prstGeom prst="rect">
            <a:avLst/>
          </a:prstGeom>
          <a:noFill/>
          <a:ln>
            <a:noFill/>
          </a:ln>
        </p:spPr>
      </p:pic>
      <p:pic>
        <p:nvPicPr>
          <p:cNvPr id="123" name="Google Shape;123;p19"/>
          <p:cNvPicPr preferRelativeResize="0"/>
          <p:nvPr/>
        </p:nvPicPr>
        <p:blipFill>
          <a:blip r:embed="rId6">
            <a:alphaModFix/>
          </a:blip>
          <a:stretch>
            <a:fillRect/>
          </a:stretch>
        </p:blipFill>
        <p:spPr>
          <a:xfrm>
            <a:off x="3678900" y="2923163"/>
            <a:ext cx="2568501" cy="2021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100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ABC - XYZ Analysis</a:t>
            </a:r>
            <a:endParaRPr>
              <a:latin typeface="Times New Roman"/>
              <a:ea typeface="Times New Roman"/>
              <a:cs typeface="Times New Roman"/>
              <a:sym typeface="Times New Roman"/>
            </a:endParaRPr>
          </a:p>
        </p:txBody>
      </p:sp>
      <p:sp>
        <p:nvSpPr>
          <p:cNvPr id="129" name="Google Shape;129;p20"/>
          <p:cNvSpPr txBox="1"/>
          <p:nvPr>
            <p:ph idx="1" type="body"/>
          </p:nvPr>
        </p:nvSpPr>
        <p:spPr>
          <a:xfrm>
            <a:off x="311700" y="747825"/>
            <a:ext cx="3277200" cy="419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000">
                <a:solidFill>
                  <a:schemeClr val="dk1"/>
                </a:solidFill>
                <a:latin typeface="Times New Roman"/>
                <a:ea typeface="Times New Roman"/>
                <a:cs typeface="Times New Roman"/>
                <a:sym typeface="Times New Roman"/>
              </a:rPr>
              <a:t>Significance:</a:t>
            </a:r>
            <a:endParaRPr sz="1000">
              <a:solidFill>
                <a:schemeClr val="dk1"/>
              </a:solidFill>
              <a:latin typeface="Times New Roman"/>
              <a:ea typeface="Times New Roman"/>
              <a:cs typeface="Times New Roman"/>
              <a:sym typeface="Times New Roman"/>
            </a:endParaRPr>
          </a:p>
          <a:p>
            <a:pPr indent="-285750" lvl="0" marL="457200" rtl="0" algn="l">
              <a:lnSpc>
                <a:spcPct val="95000"/>
              </a:lnSpc>
              <a:spcBef>
                <a:spcPts val="120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Performed on the remaining items (2743 items).</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C</a:t>
            </a:r>
            <a:r>
              <a:rPr lang="en" sz="900">
                <a:solidFill>
                  <a:schemeClr val="dk1"/>
                </a:solidFill>
                <a:latin typeface="Times New Roman"/>
                <a:ea typeface="Times New Roman"/>
                <a:cs typeface="Times New Roman"/>
                <a:sym typeface="Times New Roman"/>
              </a:rPr>
              <a:t>ategorizes items based on their importance in terms of value as well as demand stability.</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ABC analysis classifies inventory into three categories based on their importance in terms of sales value generated</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lang="en" sz="900">
                <a:solidFill>
                  <a:schemeClr val="dk1"/>
                </a:solidFill>
                <a:latin typeface="Times New Roman"/>
                <a:ea typeface="Times New Roman"/>
                <a:cs typeface="Times New Roman"/>
                <a:sym typeface="Times New Roman"/>
              </a:rPr>
              <a:t>XYZ analysis classifies inventory based on the variability of demand or consumption.</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rPr lang="en" sz="900">
                <a:solidFill>
                  <a:schemeClr val="dk1"/>
                </a:solidFill>
                <a:latin typeface="Times New Roman"/>
                <a:ea typeface="Times New Roman"/>
                <a:cs typeface="Times New Roman"/>
                <a:sym typeface="Times New Roman"/>
              </a:rPr>
              <a:t>Categorizations:</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A</a:t>
            </a:r>
            <a:r>
              <a:rPr lang="en" sz="900">
                <a:solidFill>
                  <a:schemeClr val="dk1"/>
                </a:solidFill>
                <a:latin typeface="Times New Roman"/>
                <a:ea typeface="Times New Roman"/>
                <a:cs typeface="Times New Roman"/>
                <a:sym typeface="Times New Roman"/>
              </a:rPr>
              <a:t>: Represents the top ‘x’ items contributing up to 70% of the overall sales value.(197 items - 7%)</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B</a:t>
            </a:r>
            <a:r>
              <a:rPr lang="en" sz="900">
                <a:solidFill>
                  <a:schemeClr val="dk1"/>
                </a:solidFill>
                <a:latin typeface="Times New Roman"/>
                <a:ea typeface="Times New Roman"/>
                <a:cs typeface="Times New Roman"/>
                <a:sym typeface="Times New Roman"/>
              </a:rPr>
              <a:t>: Represents the next ‘y’ items contributing up to next 20% of the overall sales value.(118 items - 4%)</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C</a:t>
            </a:r>
            <a:r>
              <a:rPr lang="en" sz="900">
                <a:solidFill>
                  <a:schemeClr val="dk1"/>
                </a:solidFill>
                <a:latin typeface="Times New Roman"/>
                <a:ea typeface="Times New Roman"/>
                <a:cs typeface="Times New Roman"/>
                <a:sym typeface="Times New Roman"/>
              </a:rPr>
              <a:t>: Represents the rest of the items contributing to remaining 10% of the overall sales value.(2428 items - 89%)</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X</a:t>
            </a:r>
            <a:r>
              <a:rPr lang="en" sz="900">
                <a:solidFill>
                  <a:schemeClr val="dk1"/>
                </a:solidFill>
                <a:latin typeface="Times New Roman"/>
                <a:ea typeface="Times New Roman"/>
                <a:cs typeface="Times New Roman"/>
                <a:sym typeface="Times New Roman"/>
              </a:rPr>
              <a:t>:For the category of items percentage coefficient of variation ranges from [0,25).(1666 items - 62%)</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Y</a:t>
            </a:r>
            <a:r>
              <a:rPr lang="en" sz="900">
                <a:solidFill>
                  <a:schemeClr val="dk1"/>
                </a:solidFill>
                <a:latin typeface="Times New Roman"/>
                <a:ea typeface="Times New Roman"/>
                <a:cs typeface="Times New Roman"/>
                <a:sym typeface="Times New Roman"/>
              </a:rPr>
              <a:t>:For the category of items percentage coefficient of variation ranges from [25,40).(98 items - 3%)</a:t>
            </a:r>
            <a:endParaRPr sz="900">
              <a:solidFill>
                <a:schemeClr val="dk1"/>
              </a:solidFill>
              <a:latin typeface="Times New Roman"/>
              <a:ea typeface="Times New Roman"/>
              <a:cs typeface="Times New Roman"/>
              <a:sym typeface="Times New Roman"/>
            </a:endParaRPr>
          </a:p>
          <a:p>
            <a:pPr indent="-285750" lvl="0" marL="457200" rtl="0" algn="l">
              <a:lnSpc>
                <a:spcPct val="95000"/>
              </a:lnSpc>
              <a:spcBef>
                <a:spcPts val="0"/>
              </a:spcBef>
              <a:spcAft>
                <a:spcPts val="0"/>
              </a:spcAft>
              <a:buClr>
                <a:schemeClr val="dk1"/>
              </a:buClr>
              <a:buSzPts val="900"/>
              <a:buFont typeface="Times New Roman"/>
              <a:buChar char="●"/>
            </a:pPr>
            <a:r>
              <a:rPr b="1" lang="en" sz="900">
                <a:solidFill>
                  <a:srgbClr val="FFD966"/>
                </a:solidFill>
                <a:latin typeface="Times New Roman"/>
                <a:ea typeface="Times New Roman"/>
                <a:cs typeface="Times New Roman"/>
                <a:sym typeface="Times New Roman"/>
              </a:rPr>
              <a:t>Category Z</a:t>
            </a:r>
            <a:r>
              <a:rPr lang="en" sz="900">
                <a:solidFill>
                  <a:schemeClr val="dk1"/>
                </a:solidFill>
                <a:latin typeface="Times New Roman"/>
                <a:ea typeface="Times New Roman"/>
                <a:cs typeface="Times New Roman"/>
                <a:sym typeface="Times New Roman"/>
              </a:rPr>
              <a:t>:For the category of items percentage coefficient of variation ranges from [40,224(max. value)).(979 items - 7%)</a:t>
            </a:r>
            <a:endParaRPr sz="900">
              <a:solidFill>
                <a:schemeClr val="dk1"/>
              </a:solidFill>
              <a:latin typeface="Times New Roman"/>
              <a:ea typeface="Times New Roman"/>
              <a:cs typeface="Times New Roman"/>
              <a:sym typeface="Times New Roman"/>
            </a:endParaRPr>
          </a:p>
          <a:p>
            <a:pPr indent="0" lvl="0" marL="457200" rtl="0" algn="l">
              <a:lnSpc>
                <a:spcPct val="95000"/>
              </a:lnSpc>
              <a:spcBef>
                <a:spcPts val="20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0"/>
              </a:spcAft>
              <a:buNone/>
            </a:pPr>
            <a:r>
              <a:t/>
            </a:r>
            <a:endParaRPr sz="900">
              <a:solidFill>
                <a:schemeClr val="dk1"/>
              </a:solidFill>
              <a:latin typeface="Times New Roman"/>
              <a:ea typeface="Times New Roman"/>
              <a:cs typeface="Times New Roman"/>
              <a:sym typeface="Times New Roman"/>
            </a:endParaRPr>
          </a:p>
          <a:p>
            <a:pPr indent="0" lvl="0" marL="0" rtl="0" algn="l">
              <a:lnSpc>
                <a:spcPct val="95000"/>
              </a:lnSpc>
              <a:spcBef>
                <a:spcPts val="200"/>
              </a:spcBef>
              <a:spcAft>
                <a:spcPts val="200"/>
              </a:spcAft>
              <a:buNone/>
            </a:pPr>
            <a:r>
              <a:t/>
            </a:r>
            <a:endParaRPr sz="900">
              <a:solidFill>
                <a:schemeClr val="dk1"/>
              </a:solidFill>
              <a:latin typeface="Times New Roman"/>
              <a:ea typeface="Times New Roman"/>
              <a:cs typeface="Times New Roman"/>
              <a:sym typeface="Times New Roman"/>
            </a:endParaRPr>
          </a:p>
        </p:txBody>
      </p:sp>
      <p:pic>
        <p:nvPicPr>
          <p:cNvPr id="130" name="Google Shape;130;p20"/>
          <p:cNvPicPr preferRelativeResize="0"/>
          <p:nvPr/>
        </p:nvPicPr>
        <p:blipFill>
          <a:blip r:embed="rId3">
            <a:alphaModFix/>
          </a:blip>
          <a:stretch>
            <a:fillRect/>
          </a:stretch>
        </p:blipFill>
        <p:spPr>
          <a:xfrm>
            <a:off x="4646975" y="672850"/>
            <a:ext cx="3277201" cy="2006350"/>
          </a:xfrm>
          <a:prstGeom prst="rect">
            <a:avLst/>
          </a:prstGeom>
          <a:noFill/>
          <a:ln>
            <a:noFill/>
          </a:ln>
        </p:spPr>
      </p:pic>
      <p:pic>
        <p:nvPicPr>
          <p:cNvPr id="131" name="Google Shape;131;p20"/>
          <p:cNvPicPr preferRelativeResize="0"/>
          <p:nvPr/>
        </p:nvPicPr>
        <p:blipFill>
          <a:blip r:embed="rId4">
            <a:alphaModFix/>
          </a:blip>
          <a:stretch>
            <a:fillRect/>
          </a:stretch>
        </p:blipFill>
        <p:spPr>
          <a:xfrm>
            <a:off x="6271250" y="2937275"/>
            <a:ext cx="2761126" cy="2006350"/>
          </a:xfrm>
          <a:prstGeom prst="rect">
            <a:avLst/>
          </a:prstGeom>
          <a:noFill/>
          <a:ln>
            <a:noFill/>
          </a:ln>
        </p:spPr>
      </p:pic>
      <p:pic>
        <p:nvPicPr>
          <p:cNvPr id="132" name="Google Shape;132;p20"/>
          <p:cNvPicPr preferRelativeResize="0"/>
          <p:nvPr/>
        </p:nvPicPr>
        <p:blipFill>
          <a:blip r:embed="rId5">
            <a:alphaModFix/>
          </a:blip>
          <a:stretch>
            <a:fillRect/>
          </a:stretch>
        </p:blipFill>
        <p:spPr>
          <a:xfrm>
            <a:off x="3588900" y="2937275"/>
            <a:ext cx="2607276" cy="2006350"/>
          </a:xfrm>
          <a:prstGeom prst="rect">
            <a:avLst/>
          </a:prstGeom>
          <a:noFill/>
          <a:ln>
            <a:noFill/>
          </a:ln>
        </p:spPr>
      </p:pic>
      <p:sp>
        <p:nvSpPr>
          <p:cNvPr id="133" name="Google Shape;133;p20"/>
          <p:cNvSpPr txBox="1"/>
          <p:nvPr/>
        </p:nvSpPr>
        <p:spPr>
          <a:xfrm>
            <a:off x="4672775" y="369875"/>
            <a:ext cx="3225600" cy="1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Significance of item categories</a:t>
            </a:r>
            <a:endParaRPr sz="1200">
              <a:solidFill>
                <a:schemeClr val="dk1"/>
              </a:solidFill>
              <a:latin typeface="Average"/>
              <a:ea typeface="Average"/>
              <a:cs typeface="Average"/>
              <a:sym typeface="Average"/>
            </a:endParaRPr>
          </a:p>
        </p:txBody>
      </p:sp>
      <p:sp>
        <p:nvSpPr>
          <p:cNvPr id="134" name="Google Shape;134;p20"/>
          <p:cNvSpPr txBox="1"/>
          <p:nvPr/>
        </p:nvSpPr>
        <p:spPr>
          <a:xfrm>
            <a:off x="3663950" y="2679200"/>
            <a:ext cx="2607300" cy="1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Average"/>
                <a:ea typeface="Average"/>
                <a:cs typeface="Average"/>
                <a:sym typeface="Average"/>
              </a:rPr>
              <a:t>Item counts across</a:t>
            </a:r>
            <a:r>
              <a:rPr lang="en" sz="1200">
                <a:solidFill>
                  <a:schemeClr val="dk1"/>
                </a:solidFill>
                <a:latin typeface="Average"/>
                <a:ea typeface="Average"/>
                <a:cs typeface="Average"/>
                <a:sym typeface="Average"/>
              </a:rPr>
              <a:t>  item categories</a:t>
            </a:r>
            <a:endParaRPr sz="1800">
              <a:solidFill>
                <a:schemeClr val="accent3"/>
              </a:solidFill>
              <a:latin typeface="Average"/>
              <a:ea typeface="Average"/>
              <a:cs typeface="Average"/>
              <a:sym typeface="Average"/>
            </a:endParaRPr>
          </a:p>
        </p:txBody>
      </p:sp>
      <p:sp>
        <p:nvSpPr>
          <p:cNvPr id="135" name="Google Shape;135;p20"/>
          <p:cNvSpPr txBox="1"/>
          <p:nvPr/>
        </p:nvSpPr>
        <p:spPr>
          <a:xfrm>
            <a:off x="6346300" y="2679200"/>
            <a:ext cx="2607300" cy="1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Average"/>
                <a:ea typeface="Average"/>
                <a:cs typeface="Average"/>
                <a:sym typeface="Average"/>
              </a:rPr>
              <a:t>Percentage</a:t>
            </a:r>
            <a:r>
              <a:rPr lang="en" sz="1000">
                <a:solidFill>
                  <a:schemeClr val="dk1"/>
                </a:solidFill>
                <a:latin typeface="Average"/>
                <a:ea typeface="Average"/>
                <a:cs typeface="Average"/>
                <a:sym typeface="Average"/>
              </a:rPr>
              <a:t>-wise representation of items </a:t>
            </a:r>
            <a:endParaRPr sz="1000">
              <a:solidFill>
                <a:schemeClr val="dk1"/>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23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ABC - XYZ Analysis</a:t>
            </a:r>
            <a:endParaRPr/>
          </a:p>
        </p:txBody>
      </p:sp>
      <p:sp>
        <p:nvSpPr>
          <p:cNvPr id="141" name="Google Shape;141;p21"/>
          <p:cNvSpPr txBox="1"/>
          <p:nvPr>
            <p:ph idx="1" type="body"/>
          </p:nvPr>
        </p:nvSpPr>
        <p:spPr>
          <a:xfrm>
            <a:off x="311700" y="792800"/>
            <a:ext cx="3337200" cy="4030800"/>
          </a:xfrm>
          <a:prstGeom prst="rect">
            <a:avLst/>
          </a:prstGeom>
        </p:spPr>
        <p:txBody>
          <a:bodyPr anchorCtr="0" anchor="t" bIns="91425" lIns="91425" spcFirstLastPara="1" rIns="91425" wrap="square" tIns="91425">
            <a:normAutofit fontScale="25000" lnSpcReduction="20000"/>
          </a:bodyPr>
          <a:lstStyle/>
          <a:p>
            <a:pPr indent="0" lvl="0" marL="0" rtl="0" algn="l">
              <a:lnSpc>
                <a:spcPct val="95000"/>
              </a:lnSpc>
              <a:spcBef>
                <a:spcPts val="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rPr lang="en" sz="4040">
                <a:solidFill>
                  <a:schemeClr val="dk1"/>
                </a:solidFill>
              </a:rPr>
              <a:t>Formulation:</a:t>
            </a:r>
            <a:endParaRPr sz="4040">
              <a:solidFill>
                <a:schemeClr val="dk1"/>
              </a:solidFill>
            </a:endParaRPr>
          </a:p>
          <a:p>
            <a:pPr indent="0" lvl="0" marL="0" rtl="0" algn="l">
              <a:lnSpc>
                <a:spcPct val="95000"/>
              </a:lnSpc>
              <a:spcBef>
                <a:spcPts val="200"/>
              </a:spcBef>
              <a:spcAft>
                <a:spcPts val="0"/>
              </a:spcAft>
              <a:buNone/>
            </a:pPr>
            <a:r>
              <a:t/>
            </a:r>
            <a:endParaRPr sz="4040">
              <a:solidFill>
                <a:schemeClr val="dk1"/>
              </a:solidFill>
            </a:endParaRPr>
          </a:p>
          <a:p>
            <a:pPr indent="0" lvl="0" marL="0" rtl="0" algn="l">
              <a:lnSpc>
                <a:spcPct val="95000"/>
              </a:lnSpc>
              <a:spcBef>
                <a:spcPts val="200"/>
              </a:spcBef>
              <a:spcAft>
                <a:spcPts val="0"/>
              </a:spcAft>
              <a:buNone/>
            </a:pPr>
            <a:r>
              <a:t/>
            </a:r>
            <a:endParaRPr sz="4040">
              <a:solidFill>
                <a:schemeClr val="dk1"/>
              </a:solidFill>
            </a:endParaRPr>
          </a:p>
          <a:p>
            <a:pPr indent="0" lvl="0" marL="0" rtl="0" algn="l">
              <a:lnSpc>
                <a:spcPct val="95000"/>
              </a:lnSpc>
              <a:spcBef>
                <a:spcPts val="200"/>
              </a:spcBef>
              <a:spcAft>
                <a:spcPts val="0"/>
              </a:spcAft>
              <a:buNone/>
            </a:pPr>
            <a:r>
              <a:t/>
            </a:r>
            <a:endParaRPr sz="4040">
              <a:solidFill>
                <a:schemeClr val="dk1"/>
              </a:solidFill>
            </a:endParaRPr>
          </a:p>
          <a:p>
            <a:pPr indent="0" lvl="0" marL="0" rtl="0" algn="l">
              <a:lnSpc>
                <a:spcPct val="95000"/>
              </a:lnSpc>
              <a:spcBef>
                <a:spcPts val="200"/>
              </a:spcBef>
              <a:spcAft>
                <a:spcPts val="0"/>
              </a:spcAft>
              <a:buNone/>
            </a:pPr>
            <a:r>
              <a:t/>
            </a:r>
            <a:endParaRPr sz="4040">
              <a:solidFill>
                <a:schemeClr val="dk1"/>
              </a:solidFill>
            </a:endParaRPr>
          </a:p>
          <a:p>
            <a:pPr indent="0" lvl="0" marL="0" rtl="0" algn="l">
              <a:lnSpc>
                <a:spcPct val="95000"/>
              </a:lnSpc>
              <a:spcBef>
                <a:spcPts val="200"/>
              </a:spcBef>
              <a:spcAft>
                <a:spcPts val="0"/>
              </a:spcAft>
              <a:buNone/>
            </a:pPr>
            <a:r>
              <a:t/>
            </a:r>
            <a:endParaRPr sz="40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640">
              <a:solidFill>
                <a:schemeClr val="dk1"/>
              </a:solidFill>
            </a:endParaRPr>
          </a:p>
          <a:p>
            <a:pPr indent="0" lvl="0" marL="0" rtl="0" algn="l">
              <a:lnSpc>
                <a:spcPct val="95000"/>
              </a:lnSpc>
              <a:spcBef>
                <a:spcPts val="200"/>
              </a:spcBef>
              <a:spcAft>
                <a:spcPts val="0"/>
              </a:spcAft>
              <a:buNone/>
            </a:pPr>
            <a:r>
              <a:t/>
            </a:r>
            <a:endParaRPr sz="1000">
              <a:solidFill>
                <a:schemeClr val="dk1"/>
              </a:solidFill>
            </a:endParaRPr>
          </a:p>
          <a:p>
            <a:pPr indent="0" lvl="0" marL="0" rtl="0" algn="l">
              <a:lnSpc>
                <a:spcPct val="95000"/>
              </a:lnSpc>
              <a:spcBef>
                <a:spcPts val="200"/>
              </a:spcBef>
              <a:spcAft>
                <a:spcPts val="0"/>
              </a:spcAft>
              <a:buNone/>
            </a:pPr>
            <a:r>
              <a:t/>
            </a:r>
            <a:endParaRPr sz="1000">
              <a:solidFill>
                <a:schemeClr val="dk1"/>
              </a:solidFill>
            </a:endParaRPr>
          </a:p>
          <a:p>
            <a:pPr indent="0" lvl="0" marL="0" rtl="0" algn="l">
              <a:lnSpc>
                <a:spcPct val="95000"/>
              </a:lnSpc>
              <a:spcBef>
                <a:spcPts val="200"/>
              </a:spcBef>
              <a:spcAft>
                <a:spcPts val="0"/>
              </a:spcAft>
              <a:buNone/>
            </a:pPr>
            <a:r>
              <a:t/>
            </a:r>
            <a:endParaRPr sz="1000">
              <a:solidFill>
                <a:schemeClr val="dk1"/>
              </a:solidFill>
            </a:endParaRPr>
          </a:p>
          <a:p>
            <a:pPr indent="0" lvl="0" marL="0" rtl="0" algn="l">
              <a:lnSpc>
                <a:spcPct val="95000"/>
              </a:lnSpc>
              <a:spcBef>
                <a:spcPts val="200"/>
              </a:spcBef>
              <a:spcAft>
                <a:spcPts val="0"/>
              </a:spcAft>
              <a:buNone/>
            </a:pPr>
            <a:r>
              <a:rPr lang="en" sz="3600">
                <a:solidFill>
                  <a:schemeClr val="dk1"/>
                </a:solidFill>
                <a:latin typeface="Times New Roman"/>
                <a:ea typeface="Times New Roman"/>
                <a:cs typeface="Times New Roman"/>
                <a:sym typeface="Times New Roman"/>
              </a:rPr>
              <a:t>Key Insights:</a:t>
            </a:r>
            <a:endParaRPr sz="36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ct val="100000"/>
              <a:buFont typeface="Times New Roman"/>
              <a:buChar char="●"/>
            </a:pPr>
            <a:r>
              <a:rPr b="1" lang="en" sz="3600">
                <a:solidFill>
                  <a:srgbClr val="FFD966"/>
                </a:solidFill>
                <a:latin typeface="Times New Roman"/>
                <a:ea typeface="Times New Roman"/>
                <a:cs typeface="Times New Roman"/>
                <a:sym typeface="Times New Roman"/>
              </a:rPr>
              <a:t>Category AZ</a:t>
            </a:r>
            <a:r>
              <a:rPr lang="en" sz="3600">
                <a:solidFill>
                  <a:schemeClr val="dk1"/>
                </a:solidFill>
                <a:latin typeface="Times New Roman"/>
                <a:ea typeface="Times New Roman"/>
                <a:cs typeface="Times New Roman"/>
                <a:sym typeface="Times New Roman"/>
              </a:rPr>
              <a:t>: Comprises of (93 items) which has high sales volume but very fluctuating demand, requiring close monitoring and frequent adjustments to inventory levels.</a:t>
            </a:r>
            <a:endParaRPr sz="36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ct val="100000"/>
              <a:buFont typeface="Times New Roman"/>
              <a:buChar char="●"/>
            </a:pPr>
            <a:r>
              <a:rPr b="1" lang="en" sz="3600">
                <a:solidFill>
                  <a:srgbClr val="FFD966"/>
                </a:solidFill>
                <a:latin typeface="Times New Roman"/>
                <a:ea typeface="Times New Roman"/>
                <a:cs typeface="Times New Roman"/>
                <a:sym typeface="Times New Roman"/>
              </a:rPr>
              <a:t>Category BZ</a:t>
            </a:r>
            <a:r>
              <a:rPr lang="en" sz="3600">
                <a:solidFill>
                  <a:schemeClr val="dk1"/>
                </a:solidFill>
                <a:latin typeface="Times New Roman"/>
                <a:ea typeface="Times New Roman"/>
                <a:cs typeface="Times New Roman"/>
                <a:sym typeface="Times New Roman"/>
              </a:rPr>
              <a:t>: (64 items) shows significant demand fluctuation, so these items require careful monitoring and stock control to avoid excess.</a:t>
            </a:r>
            <a:endParaRPr sz="36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ct val="100000"/>
              <a:buChar char="●"/>
            </a:pPr>
            <a:r>
              <a:rPr b="1" lang="en" sz="3600">
                <a:solidFill>
                  <a:srgbClr val="FFD966"/>
                </a:solidFill>
                <a:latin typeface="Times New Roman"/>
                <a:ea typeface="Times New Roman"/>
                <a:cs typeface="Times New Roman"/>
                <a:sym typeface="Times New Roman"/>
              </a:rPr>
              <a:t>Category CX</a:t>
            </a:r>
            <a:r>
              <a:rPr b="1" lang="en" sz="3600">
                <a:solidFill>
                  <a:schemeClr val="dk1"/>
                </a:solidFill>
                <a:latin typeface="Times New Roman"/>
                <a:ea typeface="Times New Roman"/>
                <a:cs typeface="Times New Roman"/>
                <a:sym typeface="Times New Roman"/>
              </a:rPr>
              <a:t>:</a:t>
            </a:r>
            <a:r>
              <a:rPr lang="en" sz="3600">
                <a:solidFill>
                  <a:schemeClr val="dk1"/>
                </a:solidFill>
                <a:latin typeface="Times New Roman"/>
                <a:ea typeface="Times New Roman"/>
                <a:cs typeface="Times New Roman"/>
                <a:sym typeface="Times New Roman"/>
              </a:rPr>
              <a:t> </a:t>
            </a:r>
            <a:r>
              <a:rPr b="1" lang="en" sz="3600">
                <a:solidFill>
                  <a:schemeClr val="dk1"/>
                </a:solidFill>
                <a:latin typeface="Times New Roman"/>
                <a:ea typeface="Times New Roman"/>
                <a:cs typeface="Times New Roman"/>
                <a:sym typeface="Times New Roman"/>
              </a:rPr>
              <a:t>1605 items </a:t>
            </a:r>
            <a:r>
              <a:rPr lang="en" sz="3600">
                <a:solidFill>
                  <a:schemeClr val="dk1"/>
                </a:solidFill>
                <a:latin typeface="Times New Roman"/>
                <a:ea typeface="Times New Roman"/>
                <a:cs typeface="Times New Roman"/>
                <a:sym typeface="Times New Roman"/>
              </a:rPr>
              <a:t>are in this category </a:t>
            </a:r>
            <a:r>
              <a:rPr b="1" lang="en" sz="3600">
                <a:solidFill>
                  <a:schemeClr val="dk1"/>
                </a:solidFill>
                <a:latin typeface="Times New Roman"/>
                <a:ea typeface="Times New Roman"/>
                <a:cs typeface="Times New Roman"/>
                <a:sym typeface="Times New Roman"/>
              </a:rPr>
              <a:t>(low volume and stable)</a:t>
            </a:r>
            <a:r>
              <a:rPr lang="en" sz="3600">
                <a:solidFill>
                  <a:schemeClr val="dk1"/>
                </a:solidFill>
                <a:latin typeface="Times New Roman"/>
                <a:ea typeface="Times New Roman"/>
                <a:cs typeface="Times New Roman"/>
                <a:sym typeface="Times New Roman"/>
              </a:rPr>
              <a:t>, showing little fluctuation but contributing significantly to overall stock count.</a:t>
            </a:r>
            <a:endParaRPr sz="3600">
              <a:solidFill>
                <a:schemeClr val="dk1"/>
              </a:solidFill>
              <a:latin typeface="Times New Roman"/>
              <a:ea typeface="Times New Roman"/>
              <a:cs typeface="Times New Roman"/>
              <a:sym typeface="Times New Roman"/>
            </a:endParaRPr>
          </a:p>
          <a:p>
            <a:pPr indent="-285750" lvl="0" marL="457200" rtl="0" algn="l">
              <a:lnSpc>
                <a:spcPct val="95000"/>
              </a:lnSpc>
              <a:spcBef>
                <a:spcPts val="200"/>
              </a:spcBef>
              <a:spcAft>
                <a:spcPts val="0"/>
              </a:spcAft>
              <a:buClr>
                <a:schemeClr val="dk1"/>
              </a:buClr>
              <a:buSzPct val="100000"/>
              <a:buChar char="●"/>
            </a:pPr>
            <a:r>
              <a:rPr b="1" lang="en" sz="3600">
                <a:solidFill>
                  <a:srgbClr val="FFD966"/>
                </a:solidFill>
                <a:latin typeface="Times New Roman"/>
                <a:ea typeface="Times New Roman"/>
                <a:cs typeface="Times New Roman"/>
                <a:sym typeface="Times New Roman"/>
              </a:rPr>
              <a:t>Category CZ</a:t>
            </a:r>
            <a:r>
              <a:rPr b="1" lang="en" sz="3600">
                <a:solidFill>
                  <a:schemeClr val="dk1"/>
                </a:solidFill>
                <a:latin typeface="Times New Roman"/>
                <a:ea typeface="Times New Roman"/>
                <a:cs typeface="Times New Roman"/>
                <a:sym typeface="Times New Roman"/>
              </a:rPr>
              <a:t>: (822 items)</a:t>
            </a:r>
            <a:r>
              <a:rPr lang="en" sz="3600">
                <a:solidFill>
                  <a:schemeClr val="dk1"/>
                </a:solidFill>
                <a:latin typeface="Times New Roman"/>
                <a:ea typeface="Times New Roman"/>
                <a:cs typeface="Times New Roman"/>
                <a:sym typeface="Times New Roman"/>
              </a:rPr>
              <a:t> in this category is concerning, as these items have high fluctuation, requiring careful analysis to avoid excess inventory.</a:t>
            </a:r>
            <a:endParaRPr sz="3600">
              <a:solidFill>
                <a:schemeClr val="dk1"/>
              </a:solidFill>
              <a:latin typeface="Times New Roman"/>
              <a:ea typeface="Times New Roman"/>
              <a:cs typeface="Times New Roman"/>
              <a:sym typeface="Times New Roman"/>
            </a:endParaRPr>
          </a:p>
          <a:p>
            <a:pPr indent="0" lvl="0" marL="914400" rtl="0" algn="l">
              <a:spcBef>
                <a:spcPts val="200"/>
              </a:spcBef>
              <a:spcAft>
                <a:spcPts val="0"/>
              </a:spcAft>
              <a:buNone/>
            </a:pPr>
            <a:r>
              <a:t/>
            </a:r>
            <a:endParaRPr sz="275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chemeClr val="dk1"/>
              </a:solidFill>
            </a:endParaRPr>
          </a:p>
          <a:p>
            <a:pPr indent="0" lvl="0" marL="0" rtl="0" algn="l">
              <a:spcBef>
                <a:spcPts val="1200"/>
              </a:spcBef>
              <a:spcAft>
                <a:spcPts val="1200"/>
              </a:spcAft>
              <a:buNone/>
            </a:pPr>
            <a:r>
              <a:t/>
            </a:r>
            <a:endParaRPr/>
          </a:p>
        </p:txBody>
      </p:sp>
      <p:pic>
        <p:nvPicPr>
          <p:cNvPr id="142" name="Google Shape;142;p21"/>
          <p:cNvPicPr preferRelativeResize="0"/>
          <p:nvPr/>
        </p:nvPicPr>
        <p:blipFill>
          <a:blip r:embed="rId3">
            <a:alphaModFix/>
          </a:blip>
          <a:stretch>
            <a:fillRect/>
          </a:stretch>
        </p:blipFill>
        <p:spPr>
          <a:xfrm>
            <a:off x="311700" y="1280343"/>
            <a:ext cx="3337200" cy="1548831"/>
          </a:xfrm>
          <a:prstGeom prst="rect">
            <a:avLst/>
          </a:prstGeom>
          <a:noFill/>
          <a:ln>
            <a:noFill/>
          </a:ln>
        </p:spPr>
      </p:pic>
      <p:pic>
        <p:nvPicPr>
          <p:cNvPr id="143" name="Google Shape;143;p21"/>
          <p:cNvPicPr preferRelativeResize="0"/>
          <p:nvPr/>
        </p:nvPicPr>
        <p:blipFill>
          <a:blip r:embed="rId4">
            <a:alphaModFix/>
          </a:blip>
          <a:stretch>
            <a:fillRect/>
          </a:stretch>
        </p:blipFill>
        <p:spPr>
          <a:xfrm>
            <a:off x="4452025" y="2919150"/>
            <a:ext cx="3924749" cy="2024825"/>
          </a:xfrm>
          <a:prstGeom prst="rect">
            <a:avLst/>
          </a:prstGeom>
          <a:noFill/>
          <a:ln>
            <a:noFill/>
          </a:ln>
        </p:spPr>
      </p:pic>
      <p:pic>
        <p:nvPicPr>
          <p:cNvPr id="144" name="Google Shape;144;p21"/>
          <p:cNvPicPr preferRelativeResize="0"/>
          <p:nvPr/>
        </p:nvPicPr>
        <p:blipFill>
          <a:blip r:embed="rId5">
            <a:alphaModFix/>
          </a:blip>
          <a:stretch>
            <a:fillRect/>
          </a:stretch>
        </p:blipFill>
        <p:spPr>
          <a:xfrm>
            <a:off x="4452025" y="722100"/>
            <a:ext cx="3924749" cy="2107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