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39"/>
  </p:notesMasterIdLst>
  <p:sldIdLst>
    <p:sldId id="256" r:id="rId2"/>
    <p:sldId id="290" r:id="rId3"/>
    <p:sldId id="307" r:id="rId4"/>
    <p:sldId id="310" r:id="rId5"/>
    <p:sldId id="311" r:id="rId6"/>
    <p:sldId id="308" r:id="rId7"/>
    <p:sldId id="309" r:id="rId8"/>
    <p:sldId id="314" r:id="rId9"/>
    <p:sldId id="306" r:id="rId10"/>
    <p:sldId id="315" r:id="rId11"/>
    <p:sldId id="316" r:id="rId12"/>
    <p:sldId id="329" r:id="rId13"/>
    <p:sldId id="330" r:id="rId14"/>
    <p:sldId id="331" r:id="rId15"/>
    <p:sldId id="332" r:id="rId16"/>
    <p:sldId id="320" r:id="rId17"/>
    <p:sldId id="334" r:id="rId18"/>
    <p:sldId id="335" r:id="rId19"/>
    <p:sldId id="313" r:id="rId20"/>
    <p:sldId id="336" r:id="rId21"/>
    <p:sldId id="328" r:id="rId22"/>
    <p:sldId id="317" r:id="rId23"/>
    <p:sldId id="323" r:id="rId24"/>
    <p:sldId id="340" r:id="rId25"/>
    <p:sldId id="327" r:id="rId26"/>
    <p:sldId id="339" r:id="rId27"/>
    <p:sldId id="267" r:id="rId28"/>
    <p:sldId id="326" r:id="rId29"/>
    <p:sldId id="312" r:id="rId30"/>
    <p:sldId id="321" r:id="rId31"/>
    <p:sldId id="319" r:id="rId32"/>
    <p:sldId id="333" r:id="rId33"/>
    <p:sldId id="318" r:id="rId34"/>
    <p:sldId id="322" r:id="rId35"/>
    <p:sldId id="324" r:id="rId36"/>
    <p:sldId id="337" r:id="rId37"/>
    <p:sldId id="33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04"/>
    <p:restoredTop sz="90879" autoAdjust="0"/>
  </p:normalViewPr>
  <p:slideViewPr>
    <p:cSldViewPr snapToGrid="0" snapToObjects="1">
      <p:cViewPr varScale="1">
        <p:scale>
          <a:sx n="88" d="100"/>
          <a:sy n="88" d="100"/>
        </p:scale>
        <p:origin x="8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A402D-ED1D-4408-A431-592F6B2CC2CE}" type="datetimeFigureOut">
              <a:rPr lang="en-CA" smtClean="0"/>
              <a:t>2023-12-01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BDC118-CEAF-4393-9410-072D56142503}" type="slidenum">
              <a:rPr lang="en-CA" smtClean="0"/>
              <a:t>‹#›</a:t>
            </a:fld>
            <a:endParaRPr lang="en-CA"/>
          </a:p>
        </p:txBody>
      </p:sp>
    </p:spTree>
    <p:extLst>
      <p:ext uri="{BB962C8B-B14F-4D97-AF65-F5344CB8AC3E}">
        <p14:creationId xmlns:p14="http://schemas.microsoft.com/office/powerpoint/2010/main" val="111287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BDC118-CEAF-4393-9410-072D56142503}" type="slidenum">
              <a:rPr lang="en-CA" smtClean="0"/>
              <a:t>3</a:t>
            </a:fld>
            <a:endParaRPr lang="en-CA"/>
          </a:p>
        </p:txBody>
      </p:sp>
    </p:spTree>
    <p:extLst>
      <p:ext uri="{BB962C8B-B14F-4D97-AF65-F5344CB8AC3E}">
        <p14:creationId xmlns:p14="http://schemas.microsoft.com/office/powerpoint/2010/main" val="37873152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response</a:t>
            </a:r>
            <a:r>
              <a:rPr lang="en-CA" baseline="0" dirty="0"/>
              <a:t> is a Promise Object that is discussed in OOP course</a:t>
            </a:r>
          </a:p>
          <a:p>
            <a:endParaRPr lang="en-CA" baseline="0" dirty="0"/>
          </a:p>
          <a:p>
            <a:r>
              <a:rPr lang="en-CA" baseline="0" dirty="0"/>
              <a:t>If you want to set the Document id yourself, you need to use </a:t>
            </a:r>
            <a:r>
              <a:rPr lang="en-CA" baseline="0" dirty="0" err="1"/>
              <a:t>setDoc</a:t>
            </a:r>
            <a:r>
              <a:rPr lang="en-CA" baseline="0" dirty="0"/>
              <a:t>( ) method instead of </a:t>
            </a:r>
            <a:r>
              <a:rPr lang="en-CA" baseline="0" dirty="0" err="1"/>
              <a:t>addDoc</a:t>
            </a:r>
            <a:r>
              <a:rPr lang="en-CA" baseline="0" dirty="0"/>
              <a:t>( ) as we discuss</a:t>
            </a:r>
          </a:p>
          <a:p>
            <a:endParaRPr lang="en-CA" dirty="0"/>
          </a:p>
          <a:p>
            <a:r>
              <a:rPr lang="en-CA" dirty="0"/>
              <a:t>Firestore DB provides API in different languages (e.g. Swift, Java, JavaScript, PHP, …).</a:t>
            </a:r>
          </a:p>
          <a:p>
            <a:r>
              <a:rPr lang="en-CA" dirty="0"/>
              <a:t>You can access </a:t>
            </a:r>
            <a:r>
              <a:rPr lang="en-CA" dirty="0" err="1"/>
              <a:t>firestore</a:t>
            </a:r>
            <a:r>
              <a:rPr lang="en-CA" dirty="0"/>
              <a:t> database from web pages and hybrid apps using JavaScript API.</a:t>
            </a:r>
          </a:p>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13</a:t>
            </a:fld>
            <a:endParaRPr lang="en-CA"/>
          </a:p>
        </p:txBody>
      </p:sp>
    </p:spTree>
    <p:extLst>
      <p:ext uri="{BB962C8B-B14F-4D97-AF65-F5344CB8AC3E}">
        <p14:creationId xmlns:p14="http://schemas.microsoft.com/office/powerpoint/2010/main" val="159112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14</a:t>
            </a:fld>
            <a:endParaRPr lang="en-CA"/>
          </a:p>
        </p:txBody>
      </p:sp>
    </p:spTree>
    <p:extLst>
      <p:ext uri="{BB962C8B-B14F-4D97-AF65-F5344CB8AC3E}">
        <p14:creationId xmlns:p14="http://schemas.microsoft.com/office/powerpoint/2010/main" val="2509139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15</a:t>
            </a:fld>
            <a:endParaRPr lang="en-CA"/>
          </a:p>
        </p:txBody>
      </p:sp>
    </p:spTree>
    <p:extLst>
      <p:ext uri="{BB962C8B-B14F-4D97-AF65-F5344CB8AC3E}">
        <p14:creationId xmlns:p14="http://schemas.microsoft.com/office/powerpoint/2010/main" val="326510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16</a:t>
            </a:fld>
            <a:endParaRPr lang="en-CA"/>
          </a:p>
        </p:txBody>
      </p:sp>
    </p:spTree>
    <p:extLst>
      <p:ext uri="{BB962C8B-B14F-4D97-AF65-F5344CB8AC3E}">
        <p14:creationId xmlns:p14="http://schemas.microsoft.com/office/powerpoint/2010/main" val="4210476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17</a:t>
            </a:fld>
            <a:endParaRPr lang="en-CA"/>
          </a:p>
        </p:txBody>
      </p:sp>
    </p:spTree>
    <p:extLst>
      <p:ext uri="{BB962C8B-B14F-4D97-AF65-F5344CB8AC3E}">
        <p14:creationId xmlns:p14="http://schemas.microsoft.com/office/powerpoint/2010/main" val="2659020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a:t>
            </a:r>
            <a:r>
              <a:rPr lang="en-CA" baseline="0" dirty="0"/>
              <a:t> can include multiple where() , where() as parameter of query()</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18</a:t>
            </a:fld>
            <a:endParaRPr lang="en-CA"/>
          </a:p>
        </p:txBody>
      </p:sp>
    </p:spTree>
    <p:extLst>
      <p:ext uri="{BB962C8B-B14F-4D97-AF65-F5344CB8AC3E}">
        <p14:creationId xmlns:p14="http://schemas.microsoft.com/office/powerpoint/2010/main" val="2296972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20</a:t>
            </a:fld>
            <a:endParaRPr lang="en-CA"/>
          </a:p>
        </p:txBody>
      </p:sp>
    </p:spTree>
    <p:extLst>
      <p:ext uri="{BB962C8B-B14F-4D97-AF65-F5344CB8AC3E}">
        <p14:creationId xmlns:p14="http://schemas.microsoft.com/office/powerpoint/2010/main" val="948722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600"/>
              </a:spcBef>
              <a:buNone/>
            </a:pPr>
            <a:r>
              <a:rPr lang="en-CA" sz="2400" dirty="0">
                <a:solidFill>
                  <a:srgbClr val="FFFF00"/>
                </a:solidFill>
              </a:rPr>
              <a:t>If you want to loop through all documents every time any</a:t>
            </a:r>
            <a:r>
              <a:rPr lang="en-CA" sz="2400" baseline="0" dirty="0">
                <a:solidFill>
                  <a:srgbClr val="FFFF00"/>
                </a:solidFill>
              </a:rPr>
              <a:t> change happens, </a:t>
            </a:r>
            <a:r>
              <a:rPr lang="en-CA" sz="2400" dirty="0">
                <a:solidFill>
                  <a:srgbClr val="FFFF00"/>
                </a:solidFill>
              </a:rPr>
              <a:t>use </a:t>
            </a:r>
            <a:r>
              <a:rPr lang="en-CA" sz="2400" dirty="0" err="1">
                <a:solidFill>
                  <a:srgbClr val="FFFF00"/>
                </a:solidFill>
              </a:rPr>
              <a:t>snapshot.forEach</a:t>
            </a:r>
            <a:r>
              <a:rPr lang="en-CA" sz="2400" dirty="0">
                <a:solidFill>
                  <a:srgbClr val="FFFF00"/>
                </a:solidFill>
              </a:rPr>
              <a:t>()</a:t>
            </a:r>
            <a:r>
              <a:rPr lang="en-CA" sz="2400" baseline="0" dirty="0">
                <a:solidFill>
                  <a:srgbClr val="FFFF00"/>
                </a:solidFill>
              </a:rPr>
              <a:t> instead of  </a:t>
            </a:r>
            <a:r>
              <a:rPr lang="en-CA" sz="2400" dirty="0" err="1">
                <a:solidFill>
                  <a:srgbClr val="FFFF00"/>
                </a:solidFill>
              </a:rPr>
              <a:t>snapshot</a:t>
            </a:r>
            <a:r>
              <a:rPr lang="en-CA" sz="2400" b="1" dirty="0" err="1">
                <a:solidFill>
                  <a:srgbClr val="FFFF00"/>
                </a:solidFill>
              </a:rPr>
              <a:t>.</a:t>
            </a:r>
            <a:r>
              <a:rPr lang="en-CA" sz="2400" b="1" dirty="0" err="1">
                <a:solidFill>
                  <a:srgbClr val="FFC000"/>
                </a:solidFill>
              </a:rPr>
              <a:t>docChanges</a:t>
            </a:r>
            <a:r>
              <a:rPr lang="en-CA" sz="2400" dirty="0">
                <a:solidFill>
                  <a:srgbClr val="FFFF00"/>
                </a:solidFill>
              </a:rPr>
              <a:t>().</a:t>
            </a:r>
            <a:r>
              <a:rPr lang="en-CA" sz="2400" dirty="0" err="1">
                <a:solidFill>
                  <a:srgbClr val="FFFF00"/>
                </a:solidFill>
              </a:rPr>
              <a:t>forEach</a:t>
            </a:r>
            <a:r>
              <a:rPr lang="en-CA" sz="2400" dirty="0">
                <a:solidFill>
                  <a:srgbClr val="FFFF00"/>
                </a:solidFill>
              </a:rPr>
              <a:t>()</a:t>
            </a:r>
          </a:p>
          <a:p>
            <a:pPr marL="457200" lvl="1" indent="0">
              <a:spcBef>
                <a:spcPts val="600"/>
              </a:spcBef>
              <a:buNone/>
            </a:pPr>
            <a:r>
              <a:rPr lang="en-CA" sz="2400" dirty="0">
                <a:solidFill>
                  <a:srgbClr val="FFFF00"/>
                </a:solidFill>
              </a:rPr>
              <a:t>e.g.</a:t>
            </a:r>
          </a:p>
          <a:p>
            <a:pPr marL="457200" lvl="1" indent="0">
              <a:spcBef>
                <a:spcPts val="600"/>
              </a:spcBef>
              <a:buNone/>
            </a:pPr>
            <a:endParaRPr lang="en-CA" sz="2400" dirty="0">
              <a:solidFill>
                <a:srgbClr val="FFFF00"/>
              </a:solidFill>
            </a:endParaRPr>
          </a:p>
          <a:p>
            <a:pPr marL="457200" lvl="1" indent="0">
              <a:spcBef>
                <a:spcPts val="600"/>
              </a:spcBef>
              <a:buNone/>
            </a:pPr>
            <a:r>
              <a:rPr lang="en-CA" sz="2400" dirty="0" err="1">
                <a:solidFill>
                  <a:srgbClr val="FFFF00"/>
                </a:solidFill>
              </a:rPr>
              <a:t>db.collection</a:t>
            </a:r>
            <a:r>
              <a:rPr lang="en-CA" sz="2400" dirty="0">
                <a:solidFill>
                  <a:srgbClr val="FFFF00"/>
                </a:solidFill>
              </a:rPr>
              <a:t>("myCollection").</a:t>
            </a:r>
            <a:r>
              <a:rPr lang="en-CA" sz="2400" b="1" dirty="0" err="1">
                <a:solidFill>
                  <a:srgbClr val="FFC000"/>
                </a:solidFill>
              </a:rPr>
              <a:t>onSnapshot</a:t>
            </a:r>
            <a:r>
              <a:rPr lang="en-CA" sz="2400" b="1" dirty="0">
                <a:solidFill>
                  <a:srgbClr val="FFFF00"/>
                </a:solidFill>
              </a:rPr>
              <a:t> </a:t>
            </a:r>
            <a:r>
              <a:rPr lang="en-CA" sz="2400" dirty="0">
                <a:solidFill>
                  <a:srgbClr val="FFFF00"/>
                </a:solidFill>
              </a:rPr>
              <a:t>( (snapshot) =&gt; {  </a:t>
            </a:r>
            <a:r>
              <a:rPr lang="en-CA" sz="2400" dirty="0">
                <a:solidFill>
                  <a:schemeClr val="tx1">
                    <a:lumMod val="65000"/>
                  </a:schemeClr>
                </a:solidFill>
              </a:rPr>
              <a:t>//the callback function</a:t>
            </a:r>
          </a:p>
          <a:p>
            <a:pPr marL="457200" lvl="1" indent="0">
              <a:spcBef>
                <a:spcPts val="600"/>
              </a:spcBef>
              <a:buNone/>
            </a:pPr>
            <a:r>
              <a:rPr lang="en-CA" sz="2400" dirty="0">
                <a:solidFill>
                  <a:srgbClr val="FFFF00"/>
                </a:solidFill>
              </a:rPr>
              <a:t>        </a:t>
            </a:r>
            <a:r>
              <a:rPr lang="en-CA" sz="2400" dirty="0" err="1">
                <a:solidFill>
                  <a:srgbClr val="FFFF00"/>
                </a:solidFill>
              </a:rPr>
              <a:t>snapshot</a:t>
            </a:r>
            <a:r>
              <a:rPr lang="en-CA" sz="2400" b="1" dirty="0" err="1">
                <a:solidFill>
                  <a:srgbClr val="FFFF00"/>
                </a:solidFill>
              </a:rPr>
              <a:t>.</a:t>
            </a:r>
            <a:r>
              <a:rPr lang="en-CA" sz="2400" dirty="0" err="1">
                <a:solidFill>
                  <a:srgbClr val="FFFF00"/>
                </a:solidFill>
              </a:rPr>
              <a:t>forEach</a:t>
            </a:r>
            <a:r>
              <a:rPr lang="en-CA" sz="2400" dirty="0">
                <a:solidFill>
                  <a:srgbClr val="FFFF00"/>
                </a:solidFill>
              </a:rPr>
              <a:t>( (doc) =&gt; {</a:t>
            </a:r>
          </a:p>
          <a:p>
            <a:pPr marL="457200" lvl="1" indent="0">
              <a:spcBef>
                <a:spcPts val="600"/>
              </a:spcBef>
              <a:buNone/>
            </a:pPr>
            <a:r>
              <a:rPr lang="en-CA" sz="2400" dirty="0">
                <a:solidFill>
                  <a:srgbClr val="FFFF00"/>
                </a:solidFill>
              </a:rPr>
              <a:t>	console.log("New doc: ", </a:t>
            </a:r>
            <a:r>
              <a:rPr lang="en-CA" sz="2400" dirty="0" err="1">
                <a:solidFill>
                  <a:srgbClr val="FFFF00"/>
                </a:solidFill>
              </a:rPr>
              <a:t>doc.data</a:t>
            </a:r>
            <a:r>
              <a:rPr lang="en-CA" sz="2400" dirty="0">
                <a:solidFill>
                  <a:srgbClr val="FFFF00"/>
                </a:solidFill>
              </a:rPr>
              <a:t>());</a:t>
            </a:r>
          </a:p>
          <a:p>
            <a:pPr marL="457200" lvl="1" indent="0">
              <a:spcBef>
                <a:spcPts val="600"/>
              </a:spcBef>
              <a:buNone/>
            </a:pPr>
            <a:r>
              <a:rPr lang="en-CA" sz="2400" dirty="0">
                <a:solidFill>
                  <a:srgbClr val="FFFF00"/>
                </a:solidFill>
              </a:rPr>
              <a:t>        });</a:t>
            </a:r>
          </a:p>
          <a:p>
            <a:pPr marL="457200" lvl="1" indent="0">
              <a:spcBef>
                <a:spcPts val="600"/>
              </a:spcBef>
              <a:buNone/>
            </a:pPr>
            <a:r>
              <a:rPr lang="en-CA" sz="2400" dirty="0">
                <a:solidFill>
                  <a:srgbClr val="FFFF00"/>
                </a:solidFill>
              </a:rPr>
              <a:t> });</a:t>
            </a:r>
            <a:endParaRPr lang="en-CA" sz="2400" dirty="0"/>
          </a:p>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21</a:t>
            </a:fld>
            <a:endParaRPr lang="en-CA"/>
          </a:p>
        </p:txBody>
      </p:sp>
    </p:spTree>
    <p:extLst>
      <p:ext uri="{BB962C8B-B14F-4D97-AF65-F5344CB8AC3E}">
        <p14:creationId xmlns:p14="http://schemas.microsoft.com/office/powerpoint/2010/main" val="2770159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28</a:t>
            </a:fld>
            <a:endParaRPr lang="en-CA"/>
          </a:p>
        </p:txBody>
      </p:sp>
    </p:spTree>
    <p:extLst>
      <p:ext uri="{BB962C8B-B14F-4D97-AF65-F5344CB8AC3E}">
        <p14:creationId xmlns:p14="http://schemas.microsoft.com/office/powerpoint/2010/main" val="1836420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response</a:t>
            </a:r>
            <a:r>
              <a:rPr lang="en-CA" baseline="0" dirty="0"/>
              <a:t> is a Promise Object that is discussed in OOP course</a:t>
            </a:r>
          </a:p>
          <a:p>
            <a:endParaRPr lang="en-CA" baseline="0" dirty="0"/>
          </a:p>
          <a:p>
            <a:r>
              <a:rPr lang="en-CA" baseline="0" dirty="0"/>
              <a:t>If you want to set the Doc Id yourself you need to use set( ) method instead of add( )</a:t>
            </a:r>
          </a:p>
          <a:p>
            <a:endParaRPr lang="en-CA" dirty="0"/>
          </a:p>
          <a:p>
            <a:r>
              <a:rPr lang="en-CA" dirty="0"/>
              <a:t>Firestore DB provides API in different languages (e.g. Swift, Java, JavaScript, PHP, …).</a:t>
            </a:r>
          </a:p>
          <a:p>
            <a:r>
              <a:rPr lang="en-CA" dirty="0"/>
              <a:t>You can access </a:t>
            </a:r>
            <a:r>
              <a:rPr lang="en-CA" dirty="0" err="1"/>
              <a:t>firestore</a:t>
            </a:r>
            <a:r>
              <a:rPr lang="en-CA" dirty="0"/>
              <a:t> database from web pages and hybrid apps using JavaScript API.</a:t>
            </a:r>
          </a:p>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29</a:t>
            </a:fld>
            <a:endParaRPr lang="en-CA"/>
          </a:p>
        </p:txBody>
      </p:sp>
    </p:spTree>
    <p:extLst>
      <p:ext uri="{BB962C8B-B14F-4D97-AF65-F5344CB8AC3E}">
        <p14:creationId xmlns:p14="http://schemas.microsoft.com/office/powerpoint/2010/main" val="230810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BDC118-CEAF-4393-9410-072D56142503}" type="slidenum">
              <a:rPr lang="en-CA" smtClean="0"/>
              <a:t>4</a:t>
            </a:fld>
            <a:endParaRPr lang="en-CA"/>
          </a:p>
        </p:txBody>
      </p:sp>
    </p:spTree>
    <p:extLst>
      <p:ext uri="{BB962C8B-B14F-4D97-AF65-F5344CB8AC3E}">
        <p14:creationId xmlns:p14="http://schemas.microsoft.com/office/powerpoint/2010/main" val="13942626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30</a:t>
            </a:fld>
            <a:endParaRPr lang="en-CA"/>
          </a:p>
        </p:txBody>
      </p:sp>
    </p:spTree>
    <p:extLst>
      <p:ext uri="{BB962C8B-B14F-4D97-AF65-F5344CB8AC3E}">
        <p14:creationId xmlns:p14="http://schemas.microsoft.com/office/powerpoint/2010/main" val="916484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31</a:t>
            </a:fld>
            <a:endParaRPr lang="en-CA"/>
          </a:p>
        </p:txBody>
      </p:sp>
    </p:spTree>
    <p:extLst>
      <p:ext uri="{BB962C8B-B14F-4D97-AF65-F5344CB8AC3E}">
        <p14:creationId xmlns:p14="http://schemas.microsoft.com/office/powerpoint/2010/main" val="1825601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32</a:t>
            </a:fld>
            <a:endParaRPr lang="en-CA"/>
          </a:p>
        </p:txBody>
      </p:sp>
    </p:spTree>
    <p:extLst>
      <p:ext uri="{BB962C8B-B14F-4D97-AF65-F5344CB8AC3E}">
        <p14:creationId xmlns:p14="http://schemas.microsoft.com/office/powerpoint/2010/main" val="1366398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33</a:t>
            </a:fld>
            <a:endParaRPr lang="en-CA"/>
          </a:p>
        </p:txBody>
      </p:sp>
    </p:spTree>
    <p:extLst>
      <p:ext uri="{BB962C8B-B14F-4D97-AF65-F5344CB8AC3E}">
        <p14:creationId xmlns:p14="http://schemas.microsoft.com/office/powerpoint/2010/main" val="1022436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a:t>
            </a:r>
            <a:r>
              <a:rPr lang="en-CA" baseline="0" dirty="0"/>
              <a:t> can combine multiple where().where()….</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34</a:t>
            </a:fld>
            <a:endParaRPr lang="en-CA"/>
          </a:p>
        </p:txBody>
      </p:sp>
    </p:spTree>
    <p:extLst>
      <p:ext uri="{BB962C8B-B14F-4D97-AF65-F5344CB8AC3E}">
        <p14:creationId xmlns:p14="http://schemas.microsoft.com/office/powerpoint/2010/main" val="40760887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600"/>
              </a:spcBef>
              <a:buNone/>
            </a:pPr>
            <a:r>
              <a:rPr lang="en-CA" sz="2400" dirty="0">
                <a:solidFill>
                  <a:srgbClr val="FFFF00"/>
                </a:solidFill>
              </a:rPr>
              <a:t>If you want to loop through all documents every time any</a:t>
            </a:r>
            <a:r>
              <a:rPr lang="en-CA" sz="2400" baseline="0" dirty="0">
                <a:solidFill>
                  <a:srgbClr val="FFFF00"/>
                </a:solidFill>
              </a:rPr>
              <a:t> change happens, </a:t>
            </a:r>
            <a:r>
              <a:rPr lang="en-CA" sz="2400" dirty="0">
                <a:solidFill>
                  <a:srgbClr val="FFFF00"/>
                </a:solidFill>
              </a:rPr>
              <a:t>use </a:t>
            </a:r>
            <a:r>
              <a:rPr lang="en-CA" sz="2400" dirty="0" err="1">
                <a:solidFill>
                  <a:srgbClr val="FFFF00"/>
                </a:solidFill>
              </a:rPr>
              <a:t>snapshot.forEach</a:t>
            </a:r>
            <a:r>
              <a:rPr lang="en-CA" sz="2400" dirty="0">
                <a:solidFill>
                  <a:srgbClr val="FFFF00"/>
                </a:solidFill>
              </a:rPr>
              <a:t>()</a:t>
            </a:r>
            <a:r>
              <a:rPr lang="en-CA" sz="2400" baseline="0" dirty="0">
                <a:solidFill>
                  <a:srgbClr val="FFFF00"/>
                </a:solidFill>
              </a:rPr>
              <a:t> instead of  </a:t>
            </a:r>
            <a:r>
              <a:rPr lang="en-CA" sz="2400" dirty="0" err="1">
                <a:solidFill>
                  <a:srgbClr val="FFFF00"/>
                </a:solidFill>
              </a:rPr>
              <a:t>snapshot</a:t>
            </a:r>
            <a:r>
              <a:rPr lang="en-CA" sz="2400" b="1" dirty="0" err="1">
                <a:solidFill>
                  <a:srgbClr val="FFFF00"/>
                </a:solidFill>
              </a:rPr>
              <a:t>.</a:t>
            </a:r>
            <a:r>
              <a:rPr lang="en-CA" sz="2400" b="1" dirty="0" err="1">
                <a:solidFill>
                  <a:srgbClr val="FFC000"/>
                </a:solidFill>
              </a:rPr>
              <a:t>docChanges</a:t>
            </a:r>
            <a:r>
              <a:rPr lang="en-CA" sz="2400" dirty="0">
                <a:solidFill>
                  <a:srgbClr val="FFFF00"/>
                </a:solidFill>
              </a:rPr>
              <a:t>().</a:t>
            </a:r>
            <a:r>
              <a:rPr lang="en-CA" sz="2400" dirty="0" err="1">
                <a:solidFill>
                  <a:srgbClr val="FFFF00"/>
                </a:solidFill>
              </a:rPr>
              <a:t>forEach</a:t>
            </a:r>
            <a:r>
              <a:rPr lang="en-CA" sz="2400" dirty="0">
                <a:solidFill>
                  <a:srgbClr val="FFFF00"/>
                </a:solidFill>
              </a:rPr>
              <a:t>()</a:t>
            </a:r>
          </a:p>
          <a:p>
            <a:pPr marL="457200" lvl="1" indent="0">
              <a:spcBef>
                <a:spcPts val="600"/>
              </a:spcBef>
              <a:buNone/>
            </a:pPr>
            <a:r>
              <a:rPr lang="en-CA" sz="2400" dirty="0">
                <a:solidFill>
                  <a:srgbClr val="FFFF00"/>
                </a:solidFill>
              </a:rPr>
              <a:t>e.g.</a:t>
            </a:r>
          </a:p>
          <a:p>
            <a:pPr marL="457200" lvl="1" indent="0">
              <a:spcBef>
                <a:spcPts val="600"/>
              </a:spcBef>
              <a:buNone/>
            </a:pPr>
            <a:endParaRPr lang="en-CA" sz="2400" dirty="0">
              <a:solidFill>
                <a:srgbClr val="FFFF00"/>
              </a:solidFill>
            </a:endParaRPr>
          </a:p>
          <a:p>
            <a:pPr marL="457200" lvl="1" indent="0">
              <a:spcBef>
                <a:spcPts val="600"/>
              </a:spcBef>
              <a:buNone/>
            </a:pPr>
            <a:r>
              <a:rPr lang="en-CA" sz="2400" dirty="0" err="1">
                <a:solidFill>
                  <a:srgbClr val="FFFF00"/>
                </a:solidFill>
              </a:rPr>
              <a:t>db.collection</a:t>
            </a:r>
            <a:r>
              <a:rPr lang="en-CA" sz="2400" dirty="0">
                <a:solidFill>
                  <a:srgbClr val="FFFF00"/>
                </a:solidFill>
              </a:rPr>
              <a:t>("myCollection").</a:t>
            </a:r>
            <a:r>
              <a:rPr lang="en-CA" sz="2400" b="1" dirty="0" err="1">
                <a:solidFill>
                  <a:srgbClr val="FFC000"/>
                </a:solidFill>
              </a:rPr>
              <a:t>onSnapshot</a:t>
            </a:r>
            <a:r>
              <a:rPr lang="en-CA" sz="2400" b="1" dirty="0">
                <a:solidFill>
                  <a:srgbClr val="FFFF00"/>
                </a:solidFill>
              </a:rPr>
              <a:t> </a:t>
            </a:r>
            <a:r>
              <a:rPr lang="en-CA" sz="2400" dirty="0">
                <a:solidFill>
                  <a:srgbClr val="FFFF00"/>
                </a:solidFill>
              </a:rPr>
              <a:t>( (snapshot) =&gt; {  </a:t>
            </a:r>
            <a:r>
              <a:rPr lang="en-CA" sz="2400" dirty="0">
                <a:solidFill>
                  <a:schemeClr val="tx1">
                    <a:lumMod val="65000"/>
                  </a:schemeClr>
                </a:solidFill>
              </a:rPr>
              <a:t>//the callback function</a:t>
            </a:r>
          </a:p>
          <a:p>
            <a:pPr marL="457200" lvl="1" indent="0">
              <a:spcBef>
                <a:spcPts val="600"/>
              </a:spcBef>
              <a:buNone/>
            </a:pPr>
            <a:r>
              <a:rPr lang="en-CA" sz="2400" dirty="0">
                <a:solidFill>
                  <a:srgbClr val="FFFF00"/>
                </a:solidFill>
              </a:rPr>
              <a:t>        </a:t>
            </a:r>
            <a:r>
              <a:rPr lang="en-CA" sz="2400" dirty="0" err="1">
                <a:solidFill>
                  <a:srgbClr val="FFFF00"/>
                </a:solidFill>
              </a:rPr>
              <a:t>snapshot</a:t>
            </a:r>
            <a:r>
              <a:rPr lang="en-CA" sz="2400" b="1" dirty="0" err="1">
                <a:solidFill>
                  <a:srgbClr val="FFFF00"/>
                </a:solidFill>
              </a:rPr>
              <a:t>.</a:t>
            </a:r>
            <a:r>
              <a:rPr lang="en-CA" sz="2400" dirty="0" err="1">
                <a:solidFill>
                  <a:srgbClr val="FFFF00"/>
                </a:solidFill>
              </a:rPr>
              <a:t>forEach</a:t>
            </a:r>
            <a:r>
              <a:rPr lang="en-CA" sz="2400" dirty="0">
                <a:solidFill>
                  <a:srgbClr val="FFFF00"/>
                </a:solidFill>
              </a:rPr>
              <a:t>( (doc) =&gt; {</a:t>
            </a:r>
          </a:p>
          <a:p>
            <a:pPr marL="457200" lvl="1" indent="0">
              <a:spcBef>
                <a:spcPts val="600"/>
              </a:spcBef>
              <a:buNone/>
            </a:pPr>
            <a:r>
              <a:rPr lang="en-CA" sz="2400" dirty="0">
                <a:solidFill>
                  <a:srgbClr val="FFFF00"/>
                </a:solidFill>
              </a:rPr>
              <a:t>	console.log("New doc: ", </a:t>
            </a:r>
            <a:r>
              <a:rPr lang="en-CA" sz="2400" dirty="0" err="1">
                <a:solidFill>
                  <a:srgbClr val="FFFF00"/>
                </a:solidFill>
              </a:rPr>
              <a:t>doc.data</a:t>
            </a:r>
            <a:r>
              <a:rPr lang="en-CA" sz="2400" dirty="0">
                <a:solidFill>
                  <a:srgbClr val="FFFF00"/>
                </a:solidFill>
              </a:rPr>
              <a:t>());</a:t>
            </a:r>
          </a:p>
          <a:p>
            <a:pPr marL="457200" lvl="1" indent="0">
              <a:spcBef>
                <a:spcPts val="600"/>
              </a:spcBef>
              <a:buNone/>
            </a:pPr>
            <a:r>
              <a:rPr lang="en-CA" sz="2400" dirty="0">
                <a:solidFill>
                  <a:srgbClr val="FFFF00"/>
                </a:solidFill>
              </a:rPr>
              <a:t>        });</a:t>
            </a:r>
          </a:p>
          <a:p>
            <a:pPr marL="457200" lvl="1" indent="0">
              <a:spcBef>
                <a:spcPts val="600"/>
              </a:spcBef>
              <a:buNone/>
            </a:pPr>
            <a:r>
              <a:rPr lang="en-CA" sz="2400" dirty="0">
                <a:solidFill>
                  <a:srgbClr val="FFFF00"/>
                </a:solidFill>
              </a:rPr>
              <a:t> });</a:t>
            </a:r>
            <a:endParaRPr lang="en-CA" sz="2400" dirty="0"/>
          </a:p>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35</a:t>
            </a:fld>
            <a:endParaRPr lang="en-CA"/>
          </a:p>
        </p:txBody>
      </p:sp>
    </p:spTree>
    <p:extLst>
      <p:ext uri="{BB962C8B-B14F-4D97-AF65-F5344CB8AC3E}">
        <p14:creationId xmlns:p14="http://schemas.microsoft.com/office/powerpoint/2010/main" val="3117717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spcBef>
                <a:spcPts val="600"/>
              </a:spcBef>
              <a:buNone/>
            </a:pPr>
            <a:r>
              <a:rPr lang="en-CA" sz="2400" dirty="0">
                <a:solidFill>
                  <a:srgbClr val="FFFF00"/>
                </a:solidFill>
              </a:rPr>
              <a:t>If you want to loop through all documents every time any</a:t>
            </a:r>
            <a:r>
              <a:rPr lang="en-CA" sz="2400" baseline="0" dirty="0">
                <a:solidFill>
                  <a:srgbClr val="FFFF00"/>
                </a:solidFill>
              </a:rPr>
              <a:t> change happens, </a:t>
            </a:r>
            <a:r>
              <a:rPr lang="en-CA" sz="2400" dirty="0">
                <a:solidFill>
                  <a:srgbClr val="FFFF00"/>
                </a:solidFill>
              </a:rPr>
              <a:t>use </a:t>
            </a:r>
            <a:r>
              <a:rPr lang="en-CA" sz="2400" dirty="0" err="1">
                <a:solidFill>
                  <a:srgbClr val="FFFF00"/>
                </a:solidFill>
              </a:rPr>
              <a:t>snapshot.forEach</a:t>
            </a:r>
            <a:r>
              <a:rPr lang="en-CA" sz="2400" dirty="0">
                <a:solidFill>
                  <a:srgbClr val="FFFF00"/>
                </a:solidFill>
              </a:rPr>
              <a:t>()</a:t>
            </a:r>
            <a:r>
              <a:rPr lang="en-CA" sz="2400" baseline="0" dirty="0">
                <a:solidFill>
                  <a:srgbClr val="FFFF00"/>
                </a:solidFill>
              </a:rPr>
              <a:t> instead of  </a:t>
            </a:r>
            <a:r>
              <a:rPr lang="en-CA" sz="2400" dirty="0" err="1">
                <a:solidFill>
                  <a:srgbClr val="FFFF00"/>
                </a:solidFill>
              </a:rPr>
              <a:t>snapshot</a:t>
            </a:r>
            <a:r>
              <a:rPr lang="en-CA" sz="2400" b="1" dirty="0" err="1">
                <a:solidFill>
                  <a:srgbClr val="FFFF00"/>
                </a:solidFill>
              </a:rPr>
              <a:t>.</a:t>
            </a:r>
            <a:r>
              <a:rPr lang="en-CA" sz="2400" b="1" dirty="0" err="1">
                <a:solidFill>
                  <a:srgbClr val="FFC000"/>
                </a:solidFill>
              </a:rPr>
              <a:t>docChanges</a:t>
            </a:r>
            <a:r>
              <a:rPr lang="en-CA" sz="2400" dirty="0">
                <a:solidFill>
                  <a:srgbClr val="FFFF00"/>
                </a:solidFill>
              </a:rPr>
              <a:t>().</a:t>
            </a:r>
            <a:r>
              <a:rPr lang="en-CA" sz="2400" dirty="0" err="1">
                <a:solidFill>
                  <a:srgbClr val="FFFF00"/>
                </a:solidFill>
              </a:rPr>
              <a:t>forEach</a:t>
            </a:r>
            <a:r>
              <a:rPr lang="en-CA" sz="2400" dirty="0">
                <a:solidFill>
                  <a:srgbClr val="FFFF00"/>
                </a:solidFill>
              </a:rPr>
              <a:t>()</a:t>
            </a:r>
          </a:p>
          <a:p>
            <a:pPr marL="457200" lvl="1" indent="0">
              <a:spcBef>
                <a:spcPts val="600"/>
              </a:spcBef>
              <a:buNone/>
            </a:pPr>
            <a:r>
              <a:rPr lang="en-CA" sz="2400" dirty="0">
                <a:solidFill>
                  <a:srgbClr val="FFFF00"/>
                </a:solidFill>
              </a:rPr>
              <a:t>e.g.</a:t>
            </a:r>
          </a:p>
          <a:p>
            <a:pPr marL="457200" lvl="1" indent="0">
              <a:spcBef>
                <a:spcPts val="600"/>
              </a:spcBef>
              <a:buNone/>
            </a:pPr>
            <a:endParaRPr lang="en-CA" sz="2400" dirty="0">
              <a:solidFill>
                <a:srgbClr val="FFFF00"/>
              </a:solidFill>
            </a:endParaRPr>
          </a:p>
          <a:p>
            <a:pPr marL="457200" lvl="1" indent="0">
              <a:spcBef>
                <a:spcPts val="600"/>
              </a:spcBef>
              <a:buNone/>
            </a:pPr>
            <a:r>
              <a:rPr lang="en-CA" sz="2400" dirty="0" err="1">
                <a:solidFill>
                  <a:srgbClr val="FFFF00"/>
                </a:solidFill>
              </a:rPr>
              <a:t>db.collection</a:t>
            </a:r>
            <a:r>
              <a:rPr lang="en-CA" sz="2400" dirty="0">
                <a:solidFill>
                  <a:srgbClr val="FFFF00"/>
                </a:solidFill>
              </a:rPr>
              <a:t>("myCollection").</a:t>
            </a:r>
            <a:r>
              <a:rPr lang="en-CA" sz="2400" b="1" dirty="0" err="1">
                <a:solidFill>
                  <a:srgbClr val="FFC000"/>
                </a:solidFill>
              </a:rPr>
              <a:t>onSnapshot</a:t>
            </a:r>
            <a:r>
              <a:rPr lang="en-CA" sz="2400" b="1" dirty="0">
                <a:solidFill>
                  <a:srgbClr val="FFFF00"/>
                </a:solidFill>
              </a:rPr>
              <a:t> </a:t>
            </a:r>
            <a:r>
              <a:rPr lang="en-CA" sz="2400" dirty="0">
                <a:solidFill>
                  <a:srgbClr val="FFFF00"/>
                </a:solidFill>
              </a:rPr>
              <a:t>( (snapshot) =&gt; {  </a:t>
            </a:r>
            <a:r>
              <a:rPr lang="en-CA" sz="2400" dirty="0">
                <a:solidFill>
                  <a:schemeClr val="tx1">
                    <a:lumMod val="65000"/>
                  </a:schemeClr>
                </a:solidFill>
              </a:rPr>
              <a:t>//the callback function</a:t>
            </a:r>
          </a:p>
          <a:p>
            <a:pPr marL="457200" lvl="1" indent="0">
              <a:spcBef>
                <a:spcPts val="600"/>
              </a:spcBef>
              <a:buNone/>
            </a:pPr>
            <a:r>
              <a:rPr lang="en-CA" sz="2400" dirty="0">
                <a:solidFill>
                  <a:srgbClr val="FFFF00"/>
                </a:solidFill>
              </a:rPr>
              <a:t>        </a:t>
            </a:r>
            <a:r>
              <a:rPr lang="en-CA" sz="2400" dirty="0" err="1">
                <a:solidFill>
                  <a:srgbClr val="FFFF00"/>
                </a:solidFill>
              </a:rPr>
              <a:t>snapshot</a:t>
            </a:r>
            <a:r>
              <a:rPr lang="en-CA" sz="2400" b="1" dirty="0" err="1">
                <a:solidFill>
                  <a:srgbClr val="FFFF00"/>
                </a:solidFill>
              </a:rPr>
              <a:t>.</a:t>
            </a:r>
            <a:r>
              <a:rPr lang="en-CA" sz="2400" dirty="0" err="1">
                <a:solidFill>
                  <a:srgbClr val="FFFF00"/>
                </a:solidFill>
              </a:rPr>
              <a:t>forEach</a:t>
            </a:r>
            <a:r>
              <a:rPr lang="en-CA" sz="2400" dirty="0">
                <a:solidFill>
                  <a:srgbClr val="FFFF00"/>
                </a:solidFill>
              </a:rPr>
              <a:t>( (doc) =&gt; {</a:t>
            </a:r>
          </a:p>
          <a:p>
            <a:pPr marL="457200" lvl="1" indent="0">
              <a:spcBef>
                <a:spcPts val="600"/>
              </a:spcBef>
              <a:buNone/>
            </a:pPr>
            <a:r>
              <a:rPr lang="en-CA" sz="2400" dirty="0">
                <a:solidFill>
                  <a:srgbClr val="FFFF00"/>
                </a:solidFill>
              </a:rPr>
              <a:t>	console.log("New doc: ", </a:t>
            </a:r>
            <a:r>
              <a:rPr lang="en-CA" sz="2400" dirty="0" err="1">
                <a:solidFill>
                  <a:srgbClr val="FFFF00"/>
                </a:solidFill>
              </a:rPr>
              <a:t>doc.data</a:t>
            </a:r>
            <a:r>
              <a:rPr lang="en-CA" sz="2400" dirty="0">
                <a:solidFill>
                  <a:srgbClr val="FFFF00"/>
                </a:solidFill>
              </a:rPr>
              <a:t>());</a:t>
            </a:r>
          </a:p>
          <a:p>
            <a:pPr marL="457200" lvl="1" indent="0">
              <a:spcBef>
                <a:spcPts val="600"/>
              </a:spcBef>
              <a:buNone/>
            </a:pPr>
            <a:r>
              <a:rPr lang="en-CA" sz="2400" dirty="0">
                <a:solidFill>
                  <a:srgbClr val="FFFF00"/>
                </a:solidFill>
              </a:rPr>
              <a:t>        });</a:t>
            </a:r>
          </a:p>
          <a:p>
            <a:pPr marL="457200" lvl="1" indent="0">
              <a:spcBef>
                <a:spcPts val="600"/>
              </a:spcBef>
              <a:buNone/>
            </a:pPr>
            <a:r>
              <a:rPr lang="en-CA" sz="2400" dirty="0">
                <a:solidFill>
                  <a:srgbClr val="FFFF00"/>
                </a:solidFill>
              </a:rPr>
              <a:t> });</a:t>
            </a:r>
            <a:endParaRPr lang="en-CA" sz="2400" dirty="0"/>
          </a:p>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36</a:t>
            </a:fld>
            <a:endParaRPr lang="en-CA"/>
          </a:p>
        </p:txBody>
      </p:sp>
    </p:spTree>
    <p:extLst>
      <p:ext uri="{BB962C8B-B14F-4D97-AF65-F5344CB8AC3E}">
        <p14:creationId xmlns:p14="http://schemas.microsoft.com/office/powerpoint/2010/main" val="1990354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compare</a:t>
            </a:r>
            <a:r>
              <a:rPr lang="en-CA" baseline="0" dirty="0"/>
              <a:t> NoSQL with Relational DB</a:t>
            </a:r>
            <a:endParaRPr lang="en-CA" dirty="0"/>
          </a:p>
          <a:p>
            <a:r>
              <a:rPr lang="en-CA" dirty="0"/>
              <a:t>Collection</a:t>
            </a:r>
            <a:r>
              <a:rPr lang="en-CA" baseline="0" dirty="0"/>
              <a:t> is substituted for Table</a:t>
            </a:r>
          </a:p>
          <a:p>
            <a:r>
              <a:rPr lang="en-CA" baseline="0" dirty="0"/>
              <a:t>Document is substituted for Record</a:t>
            </a:r>
          </a:p>
          <a:p>
            <a:r>
              <a:rPr lang="en-CA" baseline="0" dirty="0"/>
              <a:t>Key/value is substituted for Field/value</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5</a:t>
            </a:fld>
            <a:endParaRPr lang="en-CA"/>
          </a:p>
        </p:txBody>
      </p:sp>
    </p:spTree>
    <p:extLst>
      <p:ext uri="{BB962C8B-B14F-4D97-AF65-F5344CB8AC3E}">
        <p14:creationId xmlns:p14="http://schemas.microsoft.com/office/powerpoint/2010/main" val="3717793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a:t>
            </a:r>
            <a:r>
              <a:rPr lang="en-CA" baseline="0" dirty="0"/>
              <a:t> advantage of Document over Record is that if a document doesn’t have a value for some field (key) it doesn’t waster any space for that key at all. </a:t>
            </a:r>
          </a:p>
          <a:p>
            <a:endParaRPr lang="en-CA" baseline="0" dirty="0"/>
          </a:p>
          <a:p>
            <a:r>
              <a:rPr lang="en-CA" baseline="0" dirty="0"/>
              <a:t>Also note, in complex cases a document can contain a collection (i.e.. a sub collection). But be careful not </a:t>
            </a:r>
            <a:r>
              <a:rPr lang="en-CA" baseline="0"/>
              <a:t>to end </a:t>
            </a:r>
            <a:r>
              <a:rPr lang="en-CA" baseline="0" dirty="0"/>
              <a:t>up with a hard to handle data model.</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6</a:t>
            </a:fld>
            <a:endParaRPr lang="en-CA"/>
          </a:p>
        </p:txBody>
      </p:sp>
    </p:spTree>
    <p:extLst>
      <p:ext uri="{BB962C8B-B14F-4D97-AF65-F5344CB8AC3E}">
        <p14:creationId xmlns:p14="http://schemas.microsoft.com/office/powerpoint/2010/main" val="292705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7</a:t>
            </a:fld>
            <a:endParaRPr lang="en-CA"/>
          </a:p>
        </p:txBody>
      </p:sp>
    </p:spTree>
    <p:extLst>
      <p:ext uri="{BB962C8B-B14F-4D97-AF65-F5344CB8AC3E}">
        <p14:creationId xmlns:p14="http://schemas.microsoft.com/office/powerpoint/2010/main" val="3307879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8</a:t>
            </a:fld>
            <a:endParaRPr lang="en-CA"/>
          </a:p>
        </p:txBody>
      </p:sp>
    </p:spTree>
    <p:extLst>
      <p:ext uri="{BB962C8B-B14F-4D97-AF65-F5344CB8AC3E}">
        <p14:creationId xmlns:p14="http://schemas.microsoft.com/office/powerpoint/2010/main" val="1344887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10</a:t>
            </a:fld>
            <a:endParaRPr lang="en-CA"/>
          </a:p>
        </p:txBody>
      </p:sp>
    </p:spTree>
    <p:extLst>
      <p:ext uri="{BB962C8B-B14F-4D97-AF65-F5344CB8AC3E}">
        <p14:creationId xmlns:p14="http://schemas.microsoft.com/office/powerpoint/2010/main" val="89090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API</a:t>
            </a:r>
            <a:r>
              <a:rPr lang="en-CA" baseline="0" dirty="0"/>
              <a:t> Key ? generally cloud services use it to identify and track your usage of their services </a:t>
            </a:r>
          </a:p>
          <a:p>
            <a:r>
              <a:rPr lang="en-CA" baseline="0" dirty="0"/>
              <a:t>So they can cap your usage or charge accordingly .</a:t>
            </a:r>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11</a:t>
            </a:fld>
            <a:endParaRPr lang="en-CA"/>
          </a:p>
        </p:txBody>
      </p:sp>
    </p:spTree>
    <p:extLst>
      <p:ext uri="{BB962C8B-B14F-4D97-AF65-F5344CB8AC3E}">
        <p14:creationId xmlns:p14="http://schemas.microsoft.com/office/powerpoint/2010/main" val="2860179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Each service has a separate module to import , see this list : </a:t>
            </a:r>
            <a:r>
              <a:rPr lang="en-CA" b="1" i="1" dirty="0">
                <a:solidFill>
                  <a:srgbClr val="00B0F0"/>
                </a:solidFill>
              </a:rPr>
              <a:t>https://firebase.google.com/docs/web/learn-more#available-libraries</a:t>
            </a:r>
          </a:p>
          <a:p>
            <a:pPr marL="0" indent="0">
              <a:buFont typeface="Arial" panose="020B0604020202020204" pitchFamily="34" charset="0"/>
              <a:buNone/>
            </a:pPr>
            <a:endParaRPr lang="en-CA" dirty="0"/>
          </a:p>
          <a:p>
            <a:endParaRPr lang="en-CA" dirty="0"/>
          </a:p>
        </p:txBody>
      </p:sp>
      <p:sp>
        <p:nvSpPr>
          <p:cNvPr id="4" name="Slide Number Placeholder 3"/>
          <p:cNvSpPr>
            <a:spLocks noGrp="1"/>
          </p:cNvSpPr>
          <p:nvPr>
            <p:ph type="sldNum" sz="quarter" idx="10"/>
          </p:nvPr>
        </p:nvSpPr>
        <p:spPr/>
        <p:txBody>
          <a:bodyPr/>
          <a:lstStyle/>
          <a:p>
            <a:fld id="{9ABDC118-CEAF-4393-9410-072D56142503}" type="slidenum">
              <a:rPr lang="en-CA" smtClean="0"/>
              <a:t>12</a:t>
            </a:fld>
            <a:endParaRPr lang="en-CA"/>
          </a:p>
        </p:txBody>
      </p:sp>
    </p:spTree>
    <p:extLst>
      <p:ext uri="{BB962C8B-B14F-4D97-AF65-F5344CB8AC3E}">
        <p14:creationId xmlns:p14="http://schemas.microsoft.com/office/powerpoint/2010/main" val="231331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603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9062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4EB90BD-B6CE-46B7-997F-7313B992CCDC}"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3953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022774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1604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B24536-994D-4021-A283-9F449C0DB509}" type="datetimeFigureOut">
              <a:rPr lang="en-US" smtClean="0"/>
              <a:t>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32723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BBBB78-C96F-47B7-AB17-D852CA960AC9}" type="datetimeFigureOut">
              <a:rPr lang="en-US" smtClean="0"/>
              <a:t>12/1/2023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4045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4589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78E61D-D431-422C-9764-11DAFE33AB63}"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5785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2DE42F4-6EEF-4EF7-8ED4-2208F0F89A08}"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3473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7780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688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4557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99F462-093F-4566-844B-4C71F2739DA5}" type="datetimeFigureOut">
              <a:rPr lang="en-US" smtClean="0"/>
              <a:t>12/1/2023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9524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D24A7AC-904D-4781-85BA-7D10C17ED021}" type="datetimeFigureOut">
              <a:rPr lang="en-US" smtClean="0"/>
              <a:t>12/1/2023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417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E331444B-B92B-4E27-8C94-BB93EAF5CB18}" type="datetimeFigureOut">
              <a:rPr lang="en-US" smtClean="0"/>
              <a:t>12/1/2023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7885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935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D6E9DEC-419B-4CC5-A080-3B06BD5A8291}" type="datetimeFigureOut">
              <a:rPr lang="en-US" smtClean="0"/>
              <a:t>12/1/2023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6148840"/>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firebase.google.com/docs/firestore/query-data/get-dat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firebase.google.com/docs/firestore/manage-data/add-data#update-dat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irebase.google.com/docs/firestore/manage-data/delete-dat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irebase.google.com/docs/firestore/manage-data/add-data#set-dat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irebase.google.com/docs/firestore/query-data/queries#query_operator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irebase.google.com/docs/firestore/query-data/get-data" TargetMode="External"/><Relationship Id="rId4" Type="http://schemas.openxmlformats.org/officeDocument/2006/relationships/hyperlink" Target="https://firebase.google.com/docs/firestore/query-data/order-limit-dat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firebase.google.com/docs/firestore/query-data/listen" TargetMode="External"/><Relationship Id="rId2" Type="http://schemas.openxmlformats.org/officeDocument/2006/relationships/hyperlink" Target="https://firebase.google.com/docs/functions/firestore-ev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irebase.google.com/docs/firestore/query-data/liste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irebase.google.com/docs/reference/node/firebase.firestore.QuerySnapshot"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firebase.google.com/docs/reference/node/firebase.firestore.QuerySnapshot#docchanges"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tackblitz.com/edit/web-platform-m1cmkf?file=script.j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irebase.google.com/docs/firestore/query-data/indexing" TargetMode="External"/><Relationship Id="rId2" Type="http://schemas.openxmlformats.org/officeDocument/2006/relationships/hyperlink" Target="https://firebase.google.com/docs/firestore/manage-data/transactions" TargetMode="External"/><Relationship Id="rId1" Type="http://schemas.openxmlformats.org/officeDocument/2006/relationships/slideLayout" Target="../slideLayouts/slideLayout2.xml"/><Relationship Id="rId5" Type="http://schemas.openxmlformats.org/officeDocument/2006/relationships/hyperlink" Target="https://codelabs.developers.google.com/codelabs/firestore-web/#0" TargetMode="External"/><Relationship Id="rId4" Type="http://schemas.openxmlformats.org/officeDocument/2006/relationships/hyperlink" Target="https://firebase.google.com/docs/firestore/"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firebase.google.com/docs/storage/security/start" TargetMode="External"/><Relationship Id="rId2" Type="http://schemas.openxmlformats.org/officeDocument/2006/relationships/hyperlink" Target="https://firebase.google.com/docs/firestore/security/get-started" TargetMode="External"/><Relationship Id="rId1" Type="http://schemas.openxmlformats.org/officeDocument/2006/relationships/slideLayout" Target="../slideLayouts/slideLayout2.xml"/><Relationship Id="rId4" Type="http://schemas.openxmlformats.org/officeDocument/2006/relationships/hyperlink" Target="https://firebase.google.com/docs/firestore/solutions/role-based-acces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firebase/friendlyeats-web" TargetMode="External"/><Relationship Id="rId2" Type="http://schemas.openxmlformats.org/officeDocument/2006/relationships/hyperlink" Target="https://firebase.google.com/doc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firebase.google.com/docs/firestore/query-data/get-data"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irebase.google.com/docs/firestore/manage-data/add-data#update-data"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firebase.google.com/docs/firestore/manage-data/delete-data"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irebase.google.com/docs/firestore/manage-data/add-data#set-data"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firebase.google.com/docs/firestore/query-data/querie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firebase.google.com/docs/firestore/query-data/get-data" TargetMode="External"/><Relationship Id="rId4" Type="http://schemas.openxmlformats.org/officeDocument/2006/relationships/hyperlink" Target="https://firebase.google.com/docs/firestore/query-data/order-limit-data"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firebase.google.com/docs/firestore/query-data/listen"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irebase.google.com/docs/reference/node/firebase.firestore.QuerySnapshot"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firebase.google.com/docs/reference/node/firebase.firestore.QuerySnapshot#docchanges"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stackblitz.com/edit/web-platform-7cvvzz?file=script.j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onsole.firebase.google.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hyperlink" Target="https://console.firebase.google.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46F5-0997-2745-8D6D-6C9E41B0294E}"/>
              </a:ext>
            </a:extLst>
          </p:cNvPr>
          <p:cNvSpPr>
            <a:spLocks noGrp="1"/>
          </p:cNvSpPr>
          <p:nvPr>
            <p:ph type="ctrTitle"/>
          </p:nvPr>
        </p:nvSpPr>
        <p:spPr/>
        <p:txBody>
          <a:bodyPr/>
          <a:lstStyle/>
          <a:p>
            <a:r>
              <a:rPr lang="en-US" dirty="0"/>
              <a:t>Using Firebase Firestore </a:t>
            </a:r>
          </a:p>
        </p:txBody>
      </p:sp>
      <p:sp>
        <p:nvSpPr>
          <p:cNvPr id="3" name="Subtitle 2">
            <a:extLst>
              <a:ext uri="{FF2B5EF4-FFF2-40B4-BE49-F238E27FC236}">
                <a16:creationId xmlns:a16="http://schemas.microsoft.com/office/drawing/2014/main" id="{32FC1DA4-030E-A943-9249-749CBCDE6871}"/>
              </a:ext>
            </a:extLst>
          </p:cNvPr>
          <p:cNvSpPr>
            <a:spLocks noGrp="1"/>
          </p:cNvSpPr>
          <p:nvPr>
            <p:ph type="subTitle" idx="1"/>
          </p:nvPr>
        </p:nvSpPr>
        <p:spPr/>
        <p:txBody>
          <a:bodyPr/>
          <a:lstStyle/>
          <a:p>
            <a:r>
              <a:rPr lang="en-US" dirty="0"/>
              <a:t>Reza Etemadi</a:t>
            </a:r>
          </a:p>
        </p:txBody>
      </p:sp>
    </p:spTree>
    <p:extLst>
      <p:ext uri="{BB962C8B-B14F-4D97-AF65-F5344CB8AC3E}">
        <p14:creationId xmlns:p14="http://schemas.microsoft.com/office/powerpoint/2010/main" val="32163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5211"/>
          </a:xfrm>
        </p:spPr>
        <p:txBody>
          <a:bodyPr/>
          <a:lstStyle/>
          <a:p>
            <a:r>
              <a:rPr lang="en-CA" dirty="0"/>
              <a:t>Basic Database Operations</a:t>
            </a:r>
          </a:p>
        </p:txBody>
      </p:sp>
      <p:sp>
        <p:nvSpPr>
          <p:cNvPr id="3" name="Content Placeholder 2"/>
          <p:cNvSpPr>
            <a:spLocks noGrp="1"/>
          </p:cNvSpPr>
          <p:nvPr>
            <p:ph idx="1"/>
          </p:nvPr>
        </p:nvSpPr>
        <p:spPr>
          <a:xfrm>
            <a:off x="680321" y="1730829"/>
            <a:ext cx="9980980" cy="4674453"/>
          </a:xfrm>
        </p:spPr>
        <p:txBody>
          <a:bodyPr>
            <a:normAutofit fontScale="77500" lnSpcReduction="20000"/>
          </a:bodyPr>
          <a:lstStyle/>
          <a:p>
            <a:pPr>
              <a:lnSpc>
                <a:spcPct val="120000"/>
              </a:lnSpc>
            </a:pPr>
            <a:r>
              <a:rPr lang="en-CA" dirty="0"/>
              <a:t>Regardless of the type of a database (i.e., </a:t>
            </a:r>
            <a:r>
              <a:rPr lang="en-CA" b="1" dirty="0"/>
              <a:t>SQL</a:t>
            </a:r>
            <a:r>
              <a:rPr lang="en-CA" dirty="0"/>
              <a:t> or </a:t>
            </a:r>
            <a:r>
              <a:rPr lang="en-CA" b="1" dirty="0"/>
              <a:t>NoSQL)</a:t>
            </a:r>
            <a:r>
              <a:rPr lang="en-CA" dirty="0"/>
              <a:t>, the basic interaction with a database includes these four operations :</a:t>
            </a:r>
          </a:p>
          <a:p>
            <a:pPr lvl="1">
              <a:lnSpc>
                <a:spcPct val="120000"/>
              </a:lnSpc>
            </a:pPr>
            <a:r>
              <a:rPr lang="en-CA" sz="2400" b="1" dirty="0">
                <a:solidFill>
                  <a:srgbClr val="FFC000"/>
                </a:solidFill>
              </a:rPr>
              <a:t>C</a:t>
            </a:r>
            <a:r>
              <a:rPr lang="en-CA" dirty="0">
                <a:solidFill>
                  <a:srgbClr val="FFC000"/>
                </a:solidFill>
              </a:rPr>
              <a:t>reate : 	</a:t>
            </a:r>
            <a:r>
              <a:rPr lang="en-CA" dirty="0">
                <a:solidFill>
                  <a:schemeClr val="tx1">
                    <a:lumMod val="95000"/>
                  </a:schemeClr>
                </a:solidFill>
              </a:rPr>
              <a:t>Create a new entity (e.g., a new record or document)</a:t>
            </a:r>
          </a:p>
          <a:p>
            <a:pPr lvl="1">
              <a:lnSpc>
                <a:spcPct val="120000"/>
              </a:lnSpc>
            </a:pPr>
            <a:r>
              <a:rPr lang="en-CA" sz="2400" b="1" dirty="0">
                <a:solidFill>
                  <a:srgbClr val="FFC000"/>
                </a:solidFill>
              </a:rPr>
              <a:t>R</a:t>
            </a:r>
            <a:r>
              <a:rPr lang="en-CA" dirty="0">
                <a:solidFill>
                  <a:srgbClr val="FFC000"/>
                </a:solidFill>
              </a:rPr>
              <a:t>ead : 	</a:t>
            </a:r>
            <a:r>
              <a:rPr lang="en-CA" dirty="0">
                <a:solidFill>
                  <a:schemeClr val="tx1">
                    <a:lumMod val="95000"/>
                  </a:schemeClr>
                </a:solidFill>
              </a:rPr>
              <a:t>Read the data of an existing entity.</a:t>
            </a:r>
          </a:p>
          <a:p>
            <a:pPr lvl="1">
              <a:lnSpc>
                <a:spcPct val="120000"/>
              </a:lnSpc>
            </a:pPr>
            <a:r>
              <a:rPr lang="en-CA" sz="2400" b="1" dirty="0">
                <a:solidFill>
                  <a:srgbClr val="FFC000"/>
                </a:solidFill>
              </a:rPr>
              <a:t>U</a:t>
            </a:r>
            <a:r>
              <a:rPr lang="en-CA" dirty="0">
                <a:solidFill>
                  <a:srgbClr val="FFC000"/>
                </a:solidFill>
              </a:rPr>
              <a:t>pdate : 	</a:t>
            </a:r>
            <a:r>
              <a:rPr lang="en-CA" dirty="0">
                <a:solidFill>
                  <a:schemeClr val="tx1">
                    <a:lumMod val="95000"/>
                  </a:schemeClr>
                </a:solidFill>
              </a:rPr>
              <a:t>Update the data in an entity</a:t>
            </a:r>
          </a:p>
          <a:p>
            <a:pPr lvl="1">
              <a:lnSpc>
                <a:spcPct val="120000"/>
              </a:lnSpc>
            </a:pPr>
            <a:r>
              <a:rPr lang="en-CA" sz="2200" b="1" dirty="0">
                <a:solidFill>
                  <a:srgbClr val="FFC000"/>
                </a:solidFill>
              </a:rPr>
              <a:t>D</a:t>
            </a:r>
            <a:r>
              <a:rPr lang="en-CA" dirty="0">
                <a:solidFill>
                  <a:srgbClr val="FFC000"/>
                </a:solidFill>
              </a:rPr>
              <a:t>elete : 	</a:t>
            </a:r>
            <a:r>
              <a:rPr lang="en-CA" dirty="0">
                <a:solidFill>
                  <a:schemeClr val="tx1">
                    <a:lumMod val="95000"/>
                  </a:schemeClr>
                </a:solidFill>
              </a:rPr>
              <a:t>Remove an entity from database.</a:t>
            </a:r>
          </a:p>
          <a:p>
            <a:pPr>
              <a:lnSpc>
                <a:spcPct val="120000"/>
              </a:lnSpc>
            </a:pPr>
            <a:r>
              <a:rPr lang="en-CA" dirty="0"/>
              <a:t>These operations are also known as </a:t>
            </a:r>
            <a:r>
              <a:rPr lang="en-CA" b="1" u="sng" dirty="0">
                <a:solidFill>
                  <a:srgbClr val="FFC000"/>
                </a:solidFill>
              </a:rPr>
              <a:t>CRUD</a:t>
            </a:r>
            <a:r>
              <a:rPr lang="en-CA" dirty="0"/>
              <a:t> </a:t>
            </a:r>
          </a:p>
          <a:p>
            <a:pPr>
              <a:lnSpc>
                <a:spcPct val="120000"/>
              </a:lnSpc>
            </a:pPr>
            <a:r>
              <a:rPr lang="en-CA" dirty="0"/>
              <a:t>In addition to </a:t>
            </a:r>
            <a:r>
              <a:rPr lang="en-CA" b="1" dirty="0"/>
              <a:t>CRUD</a:t>
            </a:r>
            <a:r>
              <a:rPr lang="en-CA" dirty="0"/>
              <a:t> operations a database provides some form of </a:t>
            </a:r>
            <a:r>
              <a:rPr lang="en-CA" b="1" dirty="0"/>
              <a:t>query</a:t>
            </a:r>
            <a:r>
              <a:rPr lang="en-CA" dirty="0"/>
              <a:t> operations to find specific entities on demand and with different orders and limits.</a:t>
            </a:r>
          </a:p>
          <a:p>
            <a:pPr>
              <a:lnSpc>
                <a:spcPct val="120000"/>
              </a:lnSpc>
            </a:pPr>
            <a:r>
              <a:rPr lang="en-CA" dirty="0"/>
              <a:t>To perform any of these operations programmatically, databases provide some </a:t>
            </a:r>
            <a:r>
              <a:rPr lang="en-CA" b="1" dirty="0"/>
              <a:t>APIs </a:t>
            </a:r>
            <a:r>
              <a:rPr lang="en-CA" dirty="0"/>
              <a:t>(</a:t>
            </a:r>
            <a:r>
              <a:rPr lang="en-CA" sz="1800" dirty="0"/>
              <a:t>Application Programming Interface</a:t>
            </a:r>
            <a:r>
              <a:rPr lang="en-CA" dirty="0"/>
              <a:t>) through </a:t>
            </a:r>
            <a:r>
              <a:rPr lang="en-CA" b="1" dirty="0"/>
              <a:t>SDKs</a:t>
            </a:r>
            <a:r>
              <a:rPr lang="en-CA" dirty="0"/>
              <a:t> (Software Development Kit) for different programming languages that you can choose.</a:t>
            </a:r>
          </a:p>
          <a:p>
            <a:pPr>
              <a:lnSpc>
                <a:spcPct val="120000"/>
              </a:lnSpc>
            </a:pPr>
            <a:r>
              <a:rPr lang="en-CA" dirty="0"/>
              <a:t>Firebase Firestore provides such API through its own SDK for different programming languages including JavaScript.</a:t>
            </a:r>
          </a:p>
        </p:txBody>
      </p:sp>
    </p:spTree>
    <p:extLst>
      <p:ext uri="{BB962C8B-B14F-4D97-AF65-F5344CB8AC3E}">
        <p14:creationId xmlns:p14="http://schemas.microsoft.com/office/powerpoint/2010/main" val="191331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03939"/>
          </a:xfrm>
        </p:spPr>
        <p:txBody>
          <a:bodyPr/>
          <a:lstStyle/>
          <a:p>
            <a:r>
              <a:rPr lang="en-CA" dirty="0"/>
              <a:t>Firebase initialization and API Key</a:t>
            </a:r>
          </a:p>
        </p:txBody>
      </p:sp>
      <p:sp>
        <p:nvSpPr>
          <p:cNvPr id="3" name="Content Placeholder 2"/>
          <p:cNvSpPr>
            <a:spLocks noGrp="1"/>
          </p:cNvSpPr>
          <p:nvPr>
            <p:ph idx="1"/>
          </p:nvPr>
        </p:nvSpPr>
        <p:spPr>
          <a:xfrm>
            <a:off x="667554" y="1670958"/>
            <a:ext cx="7238771" cy="4757056"/>
          </a:xfrm>
        </p:spPr>
        <p:txBody>
          <a:bodyPr>
            <a:normAutofit fontScale="77500" lnSpcReduction="20000"/>
          </a:bodyPr>
          <a:lstStyle/>
          <a:p>
            <a:pPr>
              <a:lnSpc>
                <a:spcPct val="120000"/>
              </a:lnSpc>
            </a:pPr>
            <a:r>
              <a:rPr lang="en-CA" sz="2100" dirty="0"/>
              <a:t>Before using any of Firebase </a:t>
            </a:r>
            <a:r>
              <a:rPr lang="en-CA" sz="2100" b="1" dirty="0"/>
              <a:t>APIs</a:t>
            </a:r>
            <a:r>
              <a:rPr lang="en-CA" sz="2100" dirty="0"/>
              <a:t> (including </a:t>
            </a:r>
            <a:r>
              <a:rPr lang="en-CA" sz="2100" b="1" dirty="0"/>
              <a:t>Firestore</a:t>
            </a:r>
            <a:r>
              <a:rPr lang="en-CA" sz="2100" dirty="0"/>
              <a:t> </a:t>
            </a:r>
            <a:r>
              <a:rPr lang="en-CA" sz="2100" b="1" dirty="0"/>
              <a:t>API</a:t>
            </a:r>
            <a:r>
              <a:rPr lang="en-CA" sz="2100" dirty="0"/>
              <a:t>) you will need to import the Firebase client SDK into your codebase &amp; initialize the SDK using your firebase project ID &amp; API Key.</a:t>
            </a:r>
          </a:p>
          <a:p>
            <a:pPr>
              <a:lnSpc>
                <a:spcPct val="120000"/>
              </a:lnSpc>
            </a:pPr>
            <a:r>
              <a:rPr lang="en-CA" sz="2100" dirty="0"/>
              <a:t>Every Firebase project comes with a unique </a:t>
            </a:r>
            <a:r>
              <a:rPr lang="en-CA" sz="2100" b="1" u="sng" dirty="0"/>
              <a:t>API Key</a:t>
            </a:r>
            <a:r>
              <a:rPr lang="en-CA" sz="2100" dirty="0"/>
              <a:t> that can be found in the Project Settings page. </a:t>
            </a:r>
          </a:p>
          <a:p>
            <a:pPr>
              <a:lnSpc>
                <a:spcPct val="120000"/>
              </a:lnSpc>
            </a:pPr>
            <a:r>
              <a:rPr lang="en-CA" sz="2100" dirty="0"/>
              <a:t>Firebase also gives sample codes in the project settings page on how to import and initialize the SDK in a Web or Mobile app.</a:t>
            </a:r>
          </a:p>
          <a:p>
            <a:pPr>
              <a:lnSpc>
                <a:spcPct val="120000"/>
              </a:lnSpc>
            </a:pPr>
            <a:r>
              <a:rPr lang="en-CA" sz="2100" dirty="0"/>
              <a:t>For web or hybrid apps, simply click on        icon &amp; copy the code into your HTML page (or JS file)</a:t>
            </a:r>
          </a:p>
          <a:p>
            <a:pPr>
              <a:lnSpc>
                <a:spcPct val="120000"/>
              </a:lnSpc>
            </a:pPr>
            <a:r>
              <a:rPr lang="en-CA" sz="2100" dirty="0"/>
              <a:t>API keys are not for security of your firebase services, although you shouldn’t share them publicly. To secure your firebase services, you should setup proper access rules for each service &amp; enable authentication and create users in your project. (Subject of another session)</a:t>
            </a:r>
          </a:p>
          <a:p>
            <a:endParaRPr lang="en-CA" dirty="0"/>
          </a:p>
          <a:p>
            <a:endParaRPr lang="en-CA" dirty="0"/>
          </a:p>
          <a:p>
            <a:endParaRPr lang="en-CA" dirty="0"/>
          </a:p>
        </p:txBody>
      </p:sp>
      <p:pic>
        <p:nvPicPr>
          <p:cNvPr id="4" name="Picture 3"/>
          <p:cNvPicPr>
            <a:picLocks noChangeAspect="1"/>
          </p:cNvPicPr>
          <p:nvPr/>
        </p:nvPicPr>
        <p:blipFill>
          <a:blip r:embed="rId3"/>
          <a:stretch>
            <a:fillRect/>
          </a:stretch>
        </p:blipFill>
        <p:spPr>
          <a:xfrm>
            <a:off x="7821560" y="1853248"/>
            <a:ext cx="3988214" cy="2184454"/>
          </a:xfrm>
          <a:prstGeom prst="rect">
            <a:avLst/>
          </a:prstGeom>
        </p:spPr>
      </p:pic>
      <p:pic>
        <p:nvPicPr>
          <p:cNvPr id="7" name="Picture 6"/>
          <p:cNvPicPr>
            <a:picLocks noChangeAspect="1"/>
          </p:cNvPicPr>
          <p:nvPr/>
        </p:nvPicPr>
        <p:blipFill>
          <a:blip r:embed="rId4"/>
          <a:stretch>
            <a:fillRect/>
          </a:stretch>
        </p:blipFill>
        <p:spPr>
          <a:xfrm>
            <a:off x="8230066" y="3613839"/>
            <a:ext cx="2924175" cy="847725"/>
          </a:xfrm>
          <a:prstGeom prst="rect">
            <a:avLst/>
          </a:prstGeom>
        </p:spPr>
      </p:pic>
      <p:pic>
        <p:nvPicPr>
          <p:cNvPr id="8" name="Picture 7"/>
          <p:cNvPicPr>
            <a:picLocks noChangeAspect="1"/>
          </p:cNvPicPr>
          <p:nvPr/>
        </p:nvPicPr>
        <p:blipFill>
          <a:blip r:embed="rId5"/>
          <a:stretch>
            <a:fillRect/>
          </a:stretch>
        </p:blipFill>
        <p:spPr>
          <a:xfrm>
            <a:off x="4918487" y="3758185"/>
            <a:ext cx="342422" cy="372459"/>
          </a:xfrm>
          <a:prstGeom prst="rect">
            <a:avLst/>
          </a:prstGeom>
        </p:spPr>
      </p:pic>
      <p:pic>
        <p:nvPicPr>
          <p:cNvPr id="5" name="Picture 4"/>
          <p:cNvPicPr>
            <a:picLocks noChangeAspect="1"/>
          </p:cNvPicPr>
          <p:nvPr/>
        </p:nvPicPr>
        <p:blipFill>
          <a:blip r:embed="rId6"/>
          <a:stretch>
            <a:fillRect/>
          </a:stretch>
        </p:blipFill>
        <p:spPr>
          <a:xfrm>
            <a:off x="8877547" y="4401615"/>
            <a:ext cx="2932227" cy="2277982"/>
          </a:xfrm>
          <a:prstGeom prst="rect">
            <a:avLst/>
          </a:prstGeom>
        </p:spPr>
      </p:pic>
    </p:spTree>
    <p:extLst>
      <p:ext uri="{BB962C8B-B14F-4D97-AF65-F5344CB8AC3E}">
        <p14:creationId xmlns:p14="http://schemas.microsoft.com/office/powerpoint/2010/main" val="1170946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7368"/>
          </a:xfrm>
        </p:spPr>
        <p:txBody>
          <a:bodyPr/>
          <a:lstStyle/>
          <a:p>
            <a:r>
              <a:rPr lang="en-CA" dirty="0"/>
              <a:t>Initializing Firebase (v.9</a:t>
            </a:r>
            <a:r>
              <a:rPr lang="en-CA" sz="3600" dirty="0"/>
              <a:t>+) </a:t>
            </a:r>
            <a:r>
              <a:rPr lang="en-CA" sz="3200" dirty="0"/>
              <a:t>(w. Module)</a:t>
            </a:r>
          </a:p>
        </p:txBody>
      </p:sp>
      <p:sp>
        <p:nvSpPr>
          <p:cNvPr id="3" name="Content Placeholder 2"/>
          <p:cNvSpPr>
            <a:spLocks noGrp="1"/>
          </p:cNvSpPr>
          <p:nvPr>
            <p:ph idx="1"/>
          </p:nvPr>
        </p:nvSpPr>
        <p:spPr>
          <a:xfrm>
            <a:off x="680321" y="1578429"/>
            <a:ext cx="10379106" cy="4904013"/>
          </a:xfrm>
        </p:spPr>
        <p:txBody>
          <a:bodyPr>
            <a:normAutofit fontScale="70000" lnSpcReduction="20000"/>
          </a:bodyPr>
          <a:lstStyle/>
          <a:p>
            <a:r>
              <a:rPr lang="en-CA" dirty="0"/>
              <a:t>Here is a basic step to import and initialize firebase in your application using ES module </a:t>
            </a:r>
          </a:p>
          <a:p>
            <a:pPr>
              <a:lnSpc>
                <a:spcPct val="120000"/>
              </a:lnSpc>
            </a:pPr>
            <a:r>
              <a:rPr lang="en-CA" dirty="0"/>
              <a:t>You need to import </a:t>
            </a:r>
            <a:r>
              <a:rPr lang="en-CA" sz="2000" b="1" dirty="0" err="1">
                <a:solidFill>
                  <a:srgbClr val="FFC000"/>
                </a:solidFill>
                <a:latin typeface="Consolas" panose="020B0609020204030204" pitchFamily="49" charset="0"/>
                <a:cs typeface="Courier New" panose="02070309020205020404" pitchFamily="49" charset="0"/>
              </a:rPr>
              <a:t>initializeApp</a:t>
            </a:r>
            <a:r>
              <a:rPr lang="en-CA" sz="2000" b="1" dirty="0">
                <a:solidFill>
                  <a:srgbClr val="FFC000"/>
                </a:solidFill>
                <a:latin typeface="Consolas" panose="020B0609020204030204" pitchFamily="49" charset="0"/>
                <a:cs typeface="Courier New" panose="02070309020205020404" pitchFamily="49" charset="0"/>
              </a:rPr>
              <a:t> </a:t>
            </a:r>
            <a:r>
              <a:rPr lang="en-CA" dirty="0"/>
              <a:t>function from </a:t>
            </a:r>
            <a:r>
              <a:rPr lang="en-CA" dirty="0">
                <a:solidFill>
                  <a:srgbClr val="FFFF00"/>
                </a:solidFill>
              </a:rPr>
              <a:t>firebase-app </a:t>
            </a:r>
            <a:r>
              <a:rPr lang="en-CA" dirty="0"/>
              <a:t>module &amp; some functions from </a:t>
            </a:r>
            <a:r>
              <a:rPr lang="en-CA" dirty="0">
                <a:solidFill>
                  <a:srgbClr val="FFFF00"/>
                </a:solidFill>
              </a:rPr>
              <a:t>firebase-</a:t>
            </a:r>
            <a:r>
              <a:rPr lang="en-CA" dirty="0" err="1">
                <a:solidFill>
                  <a:srgbClr val="FFFF00"/>
                </a:solidFill>
              </a:rPr>
              <a:t>firestore</a:t>
            </a:r>
            <a:r>
              <a:rPr lang="en-CA" dirty="0"/>
              <a:t>  module that are in Firebase JavaScript client SDK e.g. :</a:t>
            </a:r>
          </a:p>
          <a:p>
            <a:pPr marL="0" indent="0">
              <a:buNone/>
            </a:pPr>
            <a:r>
              <a:rPr lang="en-CA" dirty="0">
                <a:latin typeface="Courier New" panose="02070309020205020404" pitchFamily="49" charset="0"/>
                <a:cs typeface="Courier New" panose="02070309020205020404" pitchFamily="49" charset="0"/>
              </a:rPr>
              <a:t>  </a:t>
            </a:r>
            <a:r>
              <a:rPr lang="en-CA" dirty="0">
                <a:latin typeface="Consolas" panose="020B0609020204030204" pitchFamily="49" charset="0"/>
                <a:cs typeface="Courier New" panose="02070309020205020404" pitchFamily="49" charset="0"/>
              </a:rPr>
              <a:t>	</a:t>
            </a:r>
            <a:r>
              <a:rPr lang="en-CA" sz="1700" dirty="0">
                <a:solidFill>
                  <a:srgbClr val="FFFF00"/>
                </a:solidFill>
                <a:latin typeface="Consolas" panose="020B0609020204030204" pitchFamily="49" charset="0"/>
                <a:cs typeface="Courier New" panose="02070309020205020404" pitchFamily="49" charset="0"/>
              </a:rPr>
              <a:t>import { </a:t>
            </a:r>
            <a:r>
              <a:rPr lang="en-CA" sz="1700" b="1" dirty="0" err="1">
                <a:solidFill>
                  <a:srgbClr val="FFC000"/>
                </a:solidFill>
                <a:latin typeface="Consolas" panose="020B0609020204030204" pitchFamily="49" charset="0"/>
                <a:cs typeface="Courier New" panose="02070309020205020404" pitchFamily="49" charset="0"/>
              </a:rPr>
              <a:t>initializeApp</a:t>
            </a:r>
            <a:r>
              <a:rPr lang="en-CA" sz="1700" dirty="0">
                <a:solidFill>
                  <a:srgbClr val="FFFF00"/>
                </a:solidFill>
                <a:latin typeface="Consolas" panose="020B0609020204030204" pitchFamily="49" charset="0"/>
                <a:cs typeface="Courier New" panose="02070309020205020404" pitchFamily="49" charset="0"/>
              </a:rPr>
              <a:t> } from "https://www.gstatic.com/firebasejs/9.12.1/firebase-app.js";</a:t>
            </a:r>
          </a:p>
          <a:p>
            <a:pPr marL="0" indent="0">
              <a:buNone/>
            </a:pPr>
            <a:r>
              <a:rPr lang="en-CA" sz="1800" dirty="0">
                <a:latin typeface="Consolas" panose="020B0609020204030204" pitchFamily="49" charset="0"/>
                <a:cs typeface="Courier New" panose="02070309020205020404" pitchFamily="49" charset="0"/>
              </a:rPr>
              <a:t> 	</a:t>
            </a:r>
            <a:r>
              <a:rPr lang="en-CA" sz="1800" dirty="0">
                <a:solidFill>
                  <a:schemeClr val="tx1">
                    <a:lumMod val="85000"/>
                  </a:schemeClr>
                </a:solidFill>
                <a:latin typeface="Consolas" panose="020B0609020204030204" pitchFamily="49" charset="0"/>
                <a:cs typeface="Courier New" panose="02070309020205020404" pitchFamily="49" charset="0"/>
              </a:rPr>
              <a:t>// Import functions that you need from the SDKs* e.g.</a:t>
            </a:r>
            <a:endParaRPr lang="en-CA" sz="1900" dirty="0">
              <a:solidFill>
                <a:schemeClr val="tx1">
                  <a:lumMod val="85000"/>
                </a:schemeClr>
              </a:solidFill>
              <a:latin typeface="Consolas" panose="020B0609020204030204" pitchFamily="49" charset="0"/>
              <a:cs typeface="Courier New" panose="02070309020205020404" pitchFamily="49" charset="0"/>
            </a:endParaRPr>
          </a:p>
          <a:p>
            <a:pPr marL="0" indent="0">
              <a:buNone/>
            </a:pPr>
            <a:r>
              <a:rPr lang="en-CA" sz="1900" dirty="0">
                <a:solidFill>
                  <a:srgbClr val="FFFF00"/>
                </a:solidFill>
                <a:latin typeface="Consolas" panose="020B0609020204030204" pitchFamily="49" charset="0"/>
                <a:cs typeface="Courier New" panose="02070309020205020404" pitchFamily="49" charset="0"/>
              </a:rPr>
              <a:t>	</a:t>
            </a:r>
            <a:r>
              <a:rPr lang="en-CA" sz="1700" dirty="0">
                <a:solidFill>
                  <a:srgbClr val="FFFF00"/>
                </a:solidFill>
                <a:latin typeface="Consolas" panose="020B0609020204030204" pitchFamily="49" charset="0"/>
                <a:cs typeface="Courier New" panose="02070309020205020404" pitchFamily="49" charset="0"/>
              </a:rPr>
              <a:t>import { </a:t>
            </a:r>
            <a:r>
              <a:rPr lang="en-CA" sz="1700" b="1" dirty="0" err="1">
                <a:solidFill>
                  <a:srgbClr val="FFC000"/>
                </a:solidFill>
                <a:latin typeface="Consolas" panose="020B0609020204030204" pitchFamily="49" charset="0"/>
                <a:cs typeface="Courier New" panose="02070309020205020404" pitchFamily="49" charset="0"/>
              </a:rPr>
              <a:t>getFirestore</a:t>
            </a:r>
            <a:r>
              <a:rPr lang="en-CA" sz="1700" dirty="0">
                <a:solidFill>
                  <a:srgbClr val="FFFF00"/>
                </a:solidFill>
                <a:latin typeface="Consolas" panose="020B0609020204030204" pitchFamily="49" charset="0"/>
                <a:cs typeface="Courier New" panose="02070309020205020404" pitchFamily="49" charset="0"/>
              </a:rPr>
              <a:t>, </a:t>
            </a:r>
            <a:r>
              <a:rPr lang="en-CA" sz="1700" b="1" dirty="0">
                <a:solidFill>
                  <a:srgbClr val="FFC000"/>
                </a:solidFill>
                <a:latin typeface="Consolas" panose="020B0609020204030204" pitchFamily="49" charset="0"/>
                <a:cs typeface="Courier New" panose="02070309020205020404" pitchFamily="49" charset="0"/>
              </a:rPr>
              <a:t>collection</a:t>
            </a:r>
            <a:r>
              <a:rPr lang="en-CA" sz="1700" dirty="0">
                <a:solidFill>
                  <a:srgbClr val="FFFF00"/>
                </a:solidFill>
                <a:latin typeface="Consolas" panose="020B0609020204030204" pitchFamily="49" charset="0"/>
                <a:cs typeface="Courier New" panose="02070309020205020404" pitchFamily="49" charset="0"/>
              </a:rPr>
              <a:t>, … } from "https://www.gstatic.com/firebasejs/9.12.1/firebase-firestore.js"; </a:t>
            </a:r>
          </a:p>
          <a:p>
            <a:endParaRPr lang="en-US" dirty="0"/>
          </a:p>
          <a:p>
            <a:r>
              <a:rPr lang="en-US" dirty="0"/>
              <a:t>Then initialize the firebase with your project ID and API key that you obtained from project setting page </a:t>
            </a:r>
            <a:r>
              <a:rPr lang="en-CA" b="1" dirty="0">
                <a:solidFill>
                  <a:schemeClr val="tx1">
                    <a:lumMod val="85000"/>
                  </a:schemeClr>
                </a:solidFill>
                <a:latin typeface="Consolas" panose="020B0609020204030204" pitchFamily="49" charset="0"/>
                <a:cs typeface="Courier New" panose="02070309020205020404" pitchFamily="49" charset="0"/>
              </a:rPr>
              <a:t>  </a:t>
            </a:r>
            <a:endParaRPr lang="en-CA" dirty="0">
              <a:solidFill>
                <a:srgbClr val="FFFF00"/>
              </a:solidFill>
              <a:latin typeface="Consolas" panose="020B0609020204030204" pitchFamily="49" charset="0"/>
              <a:cs typeface="Courier New" panose="02070309020205020404" pitchFamily="49" charset="0"/>
            </a:endParaRPr>
          </a:p>
          <a:p>
            <a:pPr marL="457200" lvl="1" indent="0">
              <a:buNone/>
            </a:pPr>
            <a:r>
              <a:rPr lang="en-CA" dirty="0">
                <a:solidFill>
                  <a:srgbClr val="FFFF00"/>
                </a:solidFill>
                <a:latin typeface="Consolas" panose="020B0609020204030204" pitchFamily="49" charset="0"/>
                <a:cs typeface="Courier New" panose="02070309020205020404" pitchFamily="49" charset="0"/>
              </a:rPr>
              <a:t>  const </a:t>
            </a:r>
            <a:r>
              <a:rPr lang="en-CA" b="1" dirty="0" err="1">
                <a:solidFill>
                  <a:schemeClr val="accent1">
                    <a:lumMod val="20000"/>
                    <a:lumOff val="80000"/>
                  </a:schemeClr>
                </a:solidFill>
                <a:latin typeface="Consolas" panose="020B0609020204030204" pitchFamily="49" charset="0"/>
                <a:cs typeface="Courier New" panose="02070309020205020404" pitchFamily="49" charset="0"/>
              </a:rPr>
              <a:t>firebaseConfig</a:t>
            </a:r>
            <a:r>
              <a:rPr lang="en-CA" dirty="0">
                <a:solidFill>
                  <a:srgbClr val="FFFF00"/>
                </a:solidFill>
                <a:latin typeface="Consolas" panose="020B0609020204030204" pitchFamily="49" charset="0"/>
                <a:cs typeface="Courier New" panose="02070309020205020404" pitchFamily="49" charset="0"/>
              </a:rPr>
              <a:t> = </a:t>
            </a:r>
            <a:r>
              <a:rPr lang="en-CA" b="1" dirty="0">
                <a:solidFill>
                  <a:srgbClr val="FFFF00"/>
                </a:solidFill>
                <a:latin typeface="Consolas" panose="020B0609020204030204" pitchFamily="49" charset="0"/>
                <a:cs typeface="Courier New" panose="02070309020205020404" pitchFamily="49" charset="0"/>
              </a:rPr>
              <a:t>{</a:t>
            </a:r>
            <a:r>
              <a:rPr lang="en-CA" dirty="0">
                <a:solidFill>
                  <a:srgbClr val="FFFF00"/>
                </a:solidFill>
                <a:latin typeface="Consolas" panose="020B0609020204030204" pitchFamily="49" charset="0"/>
                <a:cs typeface="Courier New" panose="02070309020205020404" pitchFamily="49" charset="0"/>
              </a:rPr>
              <a:t> </a:t>
            </a:r>
          </a:p>
          <a:p>
            <a:pPr marL="457200" lvl="1" indent="0">
              <a:buNone/>
            </a:pPr>
            <a:r>
              <a:rPr lang="en-CA" b="1" dirty="0">
                <a:solidFill>
                  <a:schemeClr val="bg2">
                    <a:lumMod val="20000"/>
                    <a:lumOff val="80000"/>
                  </a:schemeClr>
                </a:solidFill>
                <a:latin typeface="Consolas" panose="020B0609020204030204" pitchFamily="49" charset="0"/>
                <a:cs typeface="Courier New" panose="02070309020205020404" pitchFamily="49" charset="0"/>
              </a:rPr>
              <a:t>					   </a:t>
            </a:r>
            <a:r>
              <a:rPr lang="en-CA" b="1" dirty="0" err="1">
                <a:solidFill>
                  <a:schemeClr val="bg2">
                    <a:lumMod val="20000"/>
                    <a:lumOff val="80000"/>
                  </a:schemeClr>
                </a:solidFill>
                <a:latin typeface="Consolas" panose="020B0609020204030204" pitchFamily="49" charset="0"/>
                <a:cs typeface="Courier New" panose="02070309020205020404" pitchFamily="49" charset="0"/>
              </a:rPr>
              <a:t>apiKey</a:t>
            </a:r>
            <a:r>
              <a:rPr lang="en-CA" dirty="0">
                <a:solidFill>
                  <a:schemeClr val="bg2">
                    <a:lumMod val="20000"/>
                    <a:lumOff val="80000"/>
                  </a:schemeClr>
                </a:solidFill>
                <a:latin typeface="Consolas" panose="020B0609020204030204" pitchFamily="49" charset="0"/>
                <a:cs typeface="Courier New" panose="02070309020205020404" pitchFamily="49" charset="0"/>
              </a:rPr>
              <a:t>: "...",</a:t>
            </a:r>
            <a:endParaRPr lang="en-CA" b="1" dirty="0">
              <a:solidFill>
                <a:srgbClr val="FFFF00"/>
              </a:solidFill>
              <a:latin typeface="Consolas" panose="020B0609020204030204" pitchFamily="49" charset="0"/>
              <a:cs typeface="Courier New" panose="02070309020205020404" pitchFamily="49" charset="0"/>
            </a:endParaRPr>
          </a:p>
          <a:p>
            <a:pPr marL="457200" lvl="1" indent="0">
              <a:buNone/>
            </a:pPr>
            <a:r>
              <a:rPr lang="en-CA" dirty="0">
                <a:solidFill>
                  <a:srgbClr val="FFFF00"/>
                </a:solidFill>
                <a:latin typeface="Consolas" panose="020B0609020204030204" pitchFamily="49" charset="0"/>
                <a:cs typeface="Courier New" panose="02070309020205020404" pitchFamily="49" charset="0"/>
              </a:rPr>
              <a:t>		   	   	    	   </a:t>
            </a:r>
            <a:r>
              <a:rPr lang="en-CA" b="1" dirty="0" err="1">
                <a:solidFill>
                  <a:schemeClr val="bg2">
                    <a:lumMod val="20000"/>
                    <a:lumOff val="80000"/>
                  </a:schemeClr>
                </a:solidFill>
                <a:latin typeface="Consolas" panose="020B0609020204030204" pitchFamily="49" charset="0"/>
                <a:cs typeface="Courier New" panose="02070309020205020404" pitchFamily="49" charset="0"/>
              </a:rPr>
              <a:t>projectId</a:t>
            </a:r>
            <a:r>
              <a:rPr lang="en-CA" dirty="0">
                <a:solidFill>
                  <a:schemeClr val="bg2">
                    <a:lumMod val="20000"/>
                    <a:lumOff val="80000"/>
                  </a:schemeClr>
                </a:solidFill>
                <a:latin typeface="Consolas" panose="020B0609020204030204" pitchFamily="49" charset="0"/>
                <a:cs typeface="Courier New" panose="02070309020205020404" pitchFamily="49" charset="0"/>
              </a:rPr>
              <a:t>: "...",</a:t>
            </a:r>
          </a:p>
          <a:p>
            <a:pPr marL="457200" lvl="1" indent="0">
              <a:buNone/>
            </a:pPr>
            <a:r>
              <a:rPr lang="en-CA" sz="1900" dirty="0">
                <a:solidFill>
                  <a:schemeClr val="tx1">
                    <a:lumMod val="85000"/>
                  </a:schemeClr>
                </a:solidFill>
                <a:latin typeface="Consolas" panose="020B0609020204030204" pitchFamily="49" charset="0"/>
                <a:cs typeface="Courier New" panose="02070309020205020404" pitchFamily="49" charset="0"/>
              </a:rPr>
              <a:t>				        </a:t>
            </a:r>
            <a:r>
              <a:rPr lang="en-CA" dirty="0">
                <a:solidFill>
                  <a:schemeClr val="bg2">
                    <a:lumMod val="20000"/>
                    <a:lumOff val="80000"/>
                  </a:schemeClr>
                </a:solidFill>
                <a:latin typeface="Consolas" panose="020B0609020204030204" pitchFamily="49" charset="0"/>
                <a:cs typeface="Courier New" panose="02070309020205020404" pitchFamily="49" charset="0"/>
              </a:rPr>
              <a:t>. . . </a:t>
            </a:r>
            <a:r>
              <a:rPr lang="en-CA" dirty="0">
                <a:solidFill>
                  <a:srgbClr val="FFFF00"/>
                </a:solidFill>
                <a:latin typeface="Consolas" panose="020B0609020204030204" pitchFamily="49" charset="0"/>
                <a:cs typeface="Courier New" panose="02070309020205020404" pitchFamily="49" charset="0"/>
              </a:rPr>
              <a:t>   	 </a:t>
            </a:r>
            <a:r>
              <a:rPr lang="en-CA" b="1" dirty="0">
                <a:solidFill>
                  <a:srgbClr val="FFFF00"/>
                </a:solidFill>
                <a:latin typeface="Consolas" panose="020B0609020204030204" pitchFamily="49" charset="0"/>
                <a:cs typeface="Courier New" panose="02070309020205020404" pitchFamily="49" charset="0"/>
              </a:rPr>
              <a:t>    </a:t>
            </a:r>
          </a:p>
          <a:p>
            <a:pPr marL="457200" lvl="1" indent="0">
              <a:buNone/>
            </a:pPr>
            <a:r>
              <a:rPr lang="en-CA" b="1" dirty="0">
                <a:solidFill>
                  <a:srgbClr val="FFFF00"/>
                </a:solidFill>
                <a:latin typeface="Consolas" panose="020B0609020204030204" pitchFamily="49" charset="0"/>
                <a:cs typeface="Courier New" panose="02070309020205020404" pitchFamily="49" charset="0"/>
              </a:rPr>
              <a:t>				     };</a:t>
            </a:r>
          </a:p>
          <a:p>
            <a:pPr marL="457200" lvl="1" indent="0">
              <a:buNone/>
            </a:pPr>
            <a:r>
              <a:rPr lang="en-CA" dirty="0">
                <a:solidFill>
                  <a:srgbClr val="FFFF00"/>
                </a:solidFill>
                <a:latin typeface="Consolas" panose="020B0609020204030204" pitchFamily="49" charset="0"/>
                <a:cs typeface="Courier New" panose="02070309020205020404" pitchFamily="49" charset="0"/>
              </a:rPr>
              <a:t>  const </a:t>
            </a:r>
            <a:r>
              <a:rPr lang="en-CA" b="1" dirty="0">
                <a:solidFill>
                  <a:schemeClr val="accent1">
                    <a:lumMod val="20000"/>
                    <a:lumOff val="80000"/>
                  </a:schemeClr>
                </a:solidFill>
                <a:latin typeface="Consolas" panose="020B0609020204030204" pitchFamily="49" charset="0"/>
                <a:cs typeface="Courier New" panose="02070309020205020404" pitchFamily="49" charset="0"/>
              </a:rPr>
              <a:t>app</a:t>
            </a:r>
            <a:r>
              <a:rPr lang="en-CA" dirty="0">
                <a:solidFill>
                  <a:srgbClr val="FFFF00"/>
                </a:solidFill>
                <a:latin typeface="Consolas" panose="020B0609020204030204" pitchFamily="49" charset="0"/>
                <a:cs typeface="Courier New" panose="02070309020205020404" pitchFamily="49" charset="0"/>
              </a:rPr>
              <a:t> =</a:t>
            </a:r>
            <a:r>
              <a:rPr lang="en-CA" b="1" dirty="0">
                <a:solidFill>
                  <a:srgbClr val="FFC000"/>
                </a:solidFill>
                <a:latin typeface="Consolas" panose="020B0609020204030204" pitchFamily="49" charset="0"/>
                <a:cs typeface="Courier New" panose="02070309020205020404" pitchFamily="49" charset="0"/>
              </a:rPr>
              <a:t> </a:t>
            </a:r>
            <a:r>
              <a:rPr lang="en-CA" b="1" dirty="0" err="1">
                <a:solidFill>
                  <a:srgbClr val="FFC000"/>
                </a:solidFill>
                <a:latin typeface="Consolas" panose="020B0609020204030204" pitchFamily="49" charset="0"/>
                <a:cs typeface="Courier New" panose="02070309020205020404" pitchFamily="49" charset="0"/>
              </a:rPr>
              <a:t>initializeApp</a:t>
            </a:r>
            <a:r>
              <a:rPr lang="en-CA" b="1" dirty="0">
                <a:solidFill>
                  <a:srgbClr val="FFC000"/>
                </a:solidFill>
                <a:latin typeface="Consolas" panose="020B0609020204030204" pitchFamily="49" charset="0"/>
                <a:cs typeface="Courier New" panose="02070309020205020404" pitchFamily="49" charset="0"/>
              </a:rPr>
              <a:t>( </a:t>
            </a:r>
            <a:r>
              <a:rPr lang="en-CA" b="1" dirty="0" err="1">
                <a:solidFill>
                  <a:schemeClr val="accent1">
                    <a:lumMod val="20000"/>
                    <a:lumOff val="80000"/>
                  </a:schemeClr>
                </a:solidFill>
                <a:latin typeface="Consolas" panose="020B0609020204030204" pitchFamily="49" charset="0"/>
                <a:cs typeface="Courier New" panose="02070309020205020404" pitchFamily="49" charset="0"/>
              </a:rPr>
              <a:t>firebaseConfig</a:t>
            </a:r>
            <a:r>
              <a:rPr lang="en-CA" b="1" dirty="0">
                <a:solidFill>
                  <a:srgbClr val="FFC000"/>
                </a:solidFill>
                <a:latin typeface="Consolas" panose="020B0609020204030204" pitchFamily="49" charset="0"/>
                <a:cs typeface="Courier New" panose="02070309020205020404" pitchFamily="49" charset="0"/>
              </a:rPr>
              <a:t> </a:t>
            </a:r>
            <a:r>
              <a:rPr lang="en-CA" dirty="0">
                <a:solidFill>
                  <a:srgbClr val="FFC000"/>
                </a:solidFill>
                <a:latin typeface="Consolas" panose="020B0609020204030204" pitchFamily="49" charset="0"/>
                <a:cs typeface="Courier New" panose="02070309020205020404" pitchFamily="49" charset="0"/>
              </a:rPr>
              <a:t>); </a:t>
            </a:r>
            <a:r>
              <a:rPr lang="en-CA" dirty="0">
                <a:solidFill>
                  <a:schemeClr val="tx1">
                    <a:lumMod val="85000"/>
                  </a:schemeClr>
                </a:solidFill>
                <a:latin typeface="Consolas" panose="020B0609020204030204" pitchFamily="49" charset="0"/>
                <a:cs typeface="Courier New" panose="02070309020205020404" pitchFamily="49" charset="0"/>
              </a:rPr>
              <a:t>// Initialize Firebase with your project settings</a:t>
            </a:r>
          </a:p>
          <a:p>
            <a:pPr lvl="1"/>
            <a:r>
              <a:rPr lang="en-CA" b="1" dirty="0">
                <a:solidFill>
                  <a:schemeClr val="accent1">
                    <a:lumMod val="20000"/>
                    <a:lumOff val="80000"/>
                  </a:schemeClr>
                </a:solidFill>
              </a:rPr>
              <a:t>app</a:t>
            </a:r>
            <a:r>
              <a:rPr lang="en-CA" dirty="0"/>
              <a:t> object is  now a reference to your firebase project .</a:t>
            </a:r>
          </a:p>
          <a:p>
            <a:r>
              <a:rPr lang="en-CA" dirty="0"/>
              <a:t>After above initialization, you can use </a:t>
            </a:r>
            <a:r>
              <a:rPr lang="en-CA" b="1" dirty="0" err="1">
                <a:solidFill>
                  <a:srgbClr val="FFC000"/>
                </a:solidFill>
              </a:rPr>
              <a:t>getFirestore</a:t>
            </a:r>
            <a:r>
              <a:rPr lang="en-CA" b="1" dirty="0">
                <a:solidFill>
                  <a:srgbClr val="FFFF00"/>
                </a:solidFill>
              </a:rPr>
              <a:t>(</a:t>
            </a:r>
            <a:r>
              <a:rPr lang="en-CA" b="1" dirty="0">
                <a:solidFill>
                  <a:schemeClr val="accent1">
                    <a:lumMod val="20000"/>
                    <a:lumOff val="80000"/>
                  </a:schemeClr>
                </a:solidFill>
              </a:rPr>
              <a:t>app</a:t>
            </a:r>
            <a:r>
              <a:rPr lang="en-CA" b="1" dirty="0">
                <a:solidFill>
                  <a:srgbClr val="FFFF00"/>
                </a:solidFill>
              </a:rPr>
              <a:t>) </a:t>
            </a:r>
            <a:r>
              <a:rPr lang="en-CA" dirty="0"/>
              <a:t>to perform CRUD and query operations of </a:t>
            </a:r>
            <a:r>
              <a:rPr lang="en-CA" b="1" dirty="0"/>
              <a:t>Firestore</a:t>
            </a:r>
            <a:r>
              <a:rPr lang="en-CA" dirty="0"/>
              <a:t> Database as we see next.</a:t>
            </a:r>
          </a:p>
          <a:p>
            <a:pPr marL="0" indent="0">
              <a:buNone/>
            </a:pPr>
            <a:endParaRPr lang="en-CA" dirty="0"/>
          </a:p>
        </p:txBody>
      </p:sp>
      <p:pic>
        <p:nvPicPr>
          <p:cNvPr id="4" name="Picture 3"/>
          <p:cNvPicPr>
            <a:picLocks noChangeAspect="1"/>
          </p:cNvPicPr>
          <p:nvPr/>
        </p:nvPicPr>
        <p:blipFill>
          <a:blip r:embed="rId3"/>
          <a:stretch>
            <a:fillRect/>
          </a:stretch>
        </p:blipFill>
        <p:spPr>
          <a:xfrm>
            <a:off x="10050832" y="3547292"/>
            <a:ext cx="306925" cy="333847"/>
          </a:xfrm>
          <a:prstGeom prst="rect">
            <a:avLst/>
          </a:prstGeom>
        </p:spPr>
      </p:pic>
    </p:spTree>
    <p:extLst>
      <p:ext uri="{BB962C8B-B14F-4D97-AF65-F5344CB8AC3E}">
        <p14:creationId xmlns:p14="http://schemas.microsoft.com/office/powerpoint/2010/main" val="1331771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59011"/>
          </a:xfrm>
        </p:spPr>
        <p:txBody>
          <a:bodyPr/>
          <a:lstStyle/>
          <a:p>
            <a:r>
              <a:rPr lang="en-CA" dirty="0"/>
              <a:t>Firestore JS API (</a:t>
            </a:r>
            <a:r>
              <a:rPr lang="en-CA" b="1" dirty="0"/>
              <a:t>Create</a:t>
            </a:r>
            <a:r>
              <a:rPr lang="en-CA" dirty="0"/>
              <a:t>) V.9+ (</a:t>
            </a:r>
            <a:r>
              <a:rPr lang="en-CA" sz="2000" dirty="0"/>
              <a:t>w. module</a:t>
            </a:r>
            <a:r>
              <a:rPr lang="en-CA" dirty="0"/>
              <a:t>)</a:t>
            </a:r>
          </a:p>
        </p:txBody>
      </p:sp>
      <p:sp>
        <p:nvSpPr>
          <p:cNvPr id="3" name="Content Placeholder 2"/>
          <p:cNvSpPr>
            <a:spLocks noGrp="1"/>
          </p:cNvSpPr>
          <p:nvPr>
            <p:ph idx="1"/>
          </p:nvPr>
        </p:nvSpPr>
        <p:spPr>
          <a:xfrm>
            <a:off x="680319" y="1687286"/>
            <a:ext cx="10825044" cy="4855028"/>
          </a:xfrm>
        </p:spPr>
        <p:txBody>
          <a:bodyPr>
            <a:normAutofit fontScale="70000" lnSpcReduction="20000"/>
          </a:bodyPr>
          <a:lstStyle/>
          <a:p>
            <a:r>
              <a:rPr lang="en-CA" dirty="0"/>
              <a:t>After you have imported and initialized firebase, get a handle to </a:t>
            </a:r>
            <a:r>
              <a:rPr lang="en-CA" b="1" dirty="0" err="1"/>
              <a:t>firestore</a:t>
            </a:r>
            <a:r>
              <a:rPr lang="en-CA" dirty="0"/>
              <a:t> service using initialized app. e.g. :</a:t>
            </a:r>
          </a:p>
          <a:p>
            <a:pPr marL="0" indent="0">
              <a:buNone/>
            </a:pPr>
            <a:r>
              <a:rPr lang="en-US" dirty="0">
                <a:solidFill>
                  <a:srgbClr val="FFFF00"/>
                </a:solidFill>
              </a:rPr>
              <a:t>   	const </a:t>
            </a:r>
            <a:r>
              <a:rPr lang="en-US" b="1" dirty="0" err="1">
                <a:solidFill>
                  <a:srgbClr val="92D050"/>
                </a:solidFill>
              </a:rPr>
              <a:t>db</a:t>
            </a:r>
            <a:r>
              <a:rPr lang="en-US" dirty="0">
                <a:solidFill>
                  <a:srgbClr val="FFFF00"/>
                </a:solidFill>
              </a:rPr>
              <a:t> = </a:t>
            </a:r>
            <a:r>
              <a:rPr lang="en-CA" b="1" dirty="0" err="1">
                <a:solidFill>
                  <a:srgbClr val="FFC000"/>
                </a:solidFill>
              </a:rPr>
              <a:t>getFirestore</a:t>
            </a:r>
            <a:r>
              <a:rPr lang="en-CA" b="1" dirty="0">
                <a:solidFill>
                  <a:srgbClr val="FFFF00"/>
                </a:solidFill>
              </a:rPr>
              <a:t>(</a:t>
            </a:r>
            <a:r>
              <a:rPr lang="en-CA" b="1" dirty="0">
                <a:solidFill>
                  <a:schemeClr val="accent1">
                    <a:lumMod val="20000"/>
                    <a:lumOff val="80000"/>
                  </a:schemeClr>
                </a:solidFill>
              </a:rPr>
              <a:t>app</a:t>
            </a:r>
            <a:r>
              <a:rPr lang="en-CA" b="1" dirty="0">
                <a:solidFill>
                  <a:srgbClr val="FFFF00"/>
                </a:solidFill>
              </a:rPr>
              <a:t>) </a:t>
            </a:r>
          </a:p>
          <a:p>
            <a:r>
              <a:rPr lang="en-CA" dirty="0"/>
              <a:t>You need to </a:t>
            </a:r>
            <a:r>
              <a:rPr lang="en-CA" u="sng" dirty="0"/>
              <a:t>import</a:t>
            </a:r>
            <a:r>
              <a:rPr lang="en-CA" dirty="0"/>
              <a:t> </a:t>
            </a:r>
            <a:r>
              <a:rPr lang="en-CA" b="1" dirty="0">
                <a:solidFill>
                  <a:srgbClr val="FFC000"/>
                </a:solidFill>
              </a:rPr>
              <a:t>collection</a:t>
            </a:r>
            <a:r>
              <a:rPr lang="en-CA" dirty="0"/>
              <a:t>, </a:t>
            </a:r>
            <a:r>
              <a:rPr lang="en-CA" b="1" dirty="0">
                <a:solidFill>
                  <a:srgbClr val="FFC000"/>
                </a:solidFill>
              </a:rPr>
              <a:t>doc</a:t>
            </a:r>
            <a:r>
              <a:rPr lang="en-CA" dirty="0"/>
              <a:t> and </a:t>
            </a:r>
            <a:r>
              <a:rPr lang="en-CA" b="1" dirty="0" err="1">
                <a:solidFill>
                  <a:srgbClr val="FFC000"/>
                </a:solidFill>
              </a:rPr>
              <a:t>addDoc</a:t>
            </a:r>
            <a:r>
              <a:rPr lang="en-CA" dirty="0"/>
              <a:t> as well as the </a:t>
            </a:r>
            <a:r>
              <a:rPr lang="en-CA" b="1" dirty="0" err="1">
                <a:solidFill>
                  <a:srgbClr val="FFC000"/>
                </a:solidFill>
              </a:rPr>
              <a:t>getFirebase</a:t>
            </a:r>
            <a:r>
              <a:rPr lang="en-CA" dirty="0"/>
              <a:t> from the </a:t>
            </a:r>
            <a:r>
              <a:rPr lang="en-CA" dirty="0">
                <a:solidFill>
                  <a:srgbClr val="FFFF00"/>
                </a:solidFill>
              </a:rPr>
              <a:t>firebase-</a:t>
            </a:r>
            <a:r>
              <a:rPr lang="en-CA" dirty="0" err="1">
                <a:solidFill>
                  <a:srgbClr val="FFFF00"/>
                </a:solidFill>
              </a:rPr>
              <a:t>firestore</a:t>
            </a:r>
            <a:r>
              <a:rPr lang="en-CA" dirty="0"/>
              <a:t>  module. </a:t>
            </a:r>
          </a:p>
          <a:p>
            <a:pPr>
              <a:lnSpc>
                <a:spcPct val="120000"/>
              </a:lnSpc>
            </a:pPr>
            <a:r>
              <a:rPr lang="en-CA" dirty="0"/>
              <a:t>To </a:t>
            </a:r>
            <a:r>
              <a:rPr lang="en-CA" u="sng" dirty="0"/>
              <a:t>add</a:t>
            </a:r>
            <a:r>
              <a:rPr lang="en-CA" dirty="0"/>
              <a:t> a new document to a collection you can use </a:t>
            </a:r>
            <a:r>
              <a:rPr lang="en-CA" b="1" dirty="0" err="1">
                <a:solidFill>
                  <a:srgbClr val="FFC000"/>
                </a:solidFill>
              </a:rPr>
              <a:t>addDoc</a:t>
            </a:r>
            <a:r>
              <a:rPr lang="en-CA" b="1" dirty="0">
                <a:solidFill>
                  <a:srgbClr val="FFFF00"/>
                </a:solidFill>
              </a:rPr>
              <a:t> </a:t>
            </a:r>
            <a:r>
              <a:rPr lang="en-CA" dirty="0"/>
              <a:t>function by passing a collection reference using </a:t>
            </a:r>
            <a:r>
              <a:rPr lang="en-CA" b="1" dirty="0">
                <a:solidFill>
                  <a:srgbClr val="FFC000"/>
                </a:solidFill>
              </a:rPr>
              <a:t>collection</a:t>
            </a:r>
            <a:r>
              <a:rPr lang="en-CA" b="1" dirty="0">
                <a:solidFill>
                  <a:srgbClr val="FFFF00"/>
                </a:solidFill>
              </a:rPr>
              <a:t>() </a:t>
            </a:r>
            <a:r>
              <a:rPr lang="en-CA" dirty="0"/>
              <a:t>function and the data that need to be stored as new document as below :</a:t>
            </a:r>
          </a:p>
          <a:p>
            <a:pPr marL="0" indent="0">
              <a:buNone/>
            </a:pPr>
            <a:r>
              <a:rPr lang="en-US" b="0" dirty="0">
                <a:solidFill>
                  <a:srgbClr val="C7A65D"/>
                </a:solidFill>
                <a:effectLst/>
                <a:latin typeface="Consolas" panose="020B0609020204030204" pitchFamily="49" charset="0"/>
              </a:rPr>
              <a:t>	</a:t>
            </a:r>
            <a:r>
              <a:rPr lang="en-US" b="1" dirty="0" err="1">
                <a:solidFill>
                  <a:srgbClr val="FFC000"/>
                </a:solidFill>
                <a:effectLst/>
                <a:latin typeface="Consolas" panose="020B0609020204030204" pitchFamily="49" charset="0"/>
              </a:rPr>
              <a:t>addDoc</a:t>
            </a:r>
            <a:r>
              <a:rPr lang="en-US" b="0" dirty="0">
                <a:solidFill>
                  <a:srgbClr val="C9C9D1"/>
                </a:solidFill>
                <a:effectLst/>
                <a:latin typeface="Consolas" panose="020B0609020204030204" pitchFamily="49" charset="0"/>
              </a:rPr>
              <a:t>( </a:t>
            </a:r>
            <a:r>
              <a:rPr lang="en-US" b="0" dirty="0">
                <a:solidFill>
                  <a:srgbClr val="FFFF00"/>
                </a:solidFill>
                <a:effectLst/>
                <a:latin typeface="Consolas" panose="020B0609020204030204" pitchFamily="49" charset="0"/>
              </a:rPr>
              <a:t>collection(</a:t>
            </a:r>
            <a:r>
              <a:rPr lang="en-US" b="0" dirty="0">
                <a:solidFill>
                  <a:srgbClr val="C9C9D1"/>
                </a:solidFill>
                <a:effectLst/>
                <a:latin typeface="Consolas" panose="020B0609020204030204" pitchFamily="49" charset="0"/>
              </a:rPr>
              <a:t> </a:t>
            </a:r>
            <a:r>
              <a:rPr lang="en-US" b="1" dirty="0" err="1">
                <a:solidFill>
                  <a:srgbClr val="92D050"/>
                </a:solidFill>
                <a:effectLst/>
                <a:latin typeface="Consolas" panose="020B0609020204030204" pitchFamily="49" charset="0"/>
              </a:rPr>
              <a:t>db</a:t>
            </a:r>
            <a:r>
              <a:rPr lang="en-US" b="0" dirty="0">
                <a:solidFill>
                  <a:srgbClr val="92D050"/>
                </a:solidFill>
                <a:effectLst/>
                <a:latin typeface="Consolas" panose="020B0609020204030204" pitchFamily="49" charset="0"/>
              </a:rPr>
              <a:t> </a:t>
            </a:r>
            <a:r>
              <a:rPr lang="en-US" b="0" dirty="0">
                <a:solidFill>
                  <a:srgbClr val="E0957B"/>
                </a:solidFill>
                <a:effectLst/>
                <a:latin typeface="Consolas" panose="020B0609020204030204" pitchFamily="49" charset="0"/>
              </a:rPr>
              <a:t>, </a:t>
            </a:r>
            <a:r>
              <a:rPr lang="en-US" dirty="0">
                <a:solidFill>
                  <a:schemeClr val="bg2">
                    <a:lumMod val="20000"/>
                    <a:lumOff val="80000"/>
                  </a:schemeClr>
                </a:solidFill>
                <a:latin typeface="Consolas" panose="020B0609020204030204" pitchFamily="49" charset="0"/>
              </a:rPr>
              <a:t>&lt;collection name &gt; </a:t>
            </a:r>
            <a:r>
              <a:rPr lang="en-US" dirty="0">
                <a:solidFill>
                  <a:srgbClr val="FFFF00"/>
                </a:solidFill>
                <a:latin typeface="Consolas" panose="020B0609020204030204" pitchFamily="49" charset="0"/>
              </a:rPr>
              <a:t>) </a:t>
            </a:r>
            <a:r>
              <a:rPr lang="en-US" dirty="0">
                <a:solidFill>
                  <a:schemeClr val="bg2">
                    <a:lumMod val="20000"/>
                    <a:lumOff val="80000"/>
                  </a:schemeClr>
                </a:solidFill>
                <a:latin typeface="Consolas" panose="020B0609020204030204" pitchFamily="49" charset="0"/>
              </a:rPr>
              <a:t>, </a:t>
            </a:r>
            <a:r>
              <a:rPr lang="en-US" dirty="0">
                <a:solidFill>
                  <a:schemeClr val="accent1">
                    <a:lumMod val="20000"/>
                    <a:lumOff val="80000"/>
                  </a:schemeClr>
                </a:solidFill>
                <a:latin typeface="Consolas" panose="020B0609020204030204" pitchFamily="49" charset="0"/>
              </a:rPr>
              <a:t>&lt;object to add&gt; </a:t>
            </a:r>
            <a:r>
              <a:rPr lang="en-US" dirty="0">
                <a:solidFill>
                  <a:srgbClr val="FFFF00"/>
                </a:solidFill>
                <a:latin typeface="Consolas" panose="020B0609020204030204" pitchFamily="49" charset="0"/>
              </a:rPr>
              <a:t>); </a:t>
            </a:r>
          </a:p>
          <a:p>
            <a:r>
              <a:rPr lang="en-CA" dirty="0"/>
              <a:t>For example, the code below adds a JavaScript object as a document to a collection named “</a:t>
            </a:r>
            <a:r>
              <a:rPr lang="en-CA" dirty="0" err="1"/>
              <a:t>TestCollection</a:t>
            </a:r>
            <a:r>
              <a:rPr lang="en-CA" dirty="0"/>
              <a:t>”</a:t>
            </a:r>
          </a:p>
          <a:p>
            <a:pPr marL="0" indent="0">
              <a:buNone/>
            </a:pPr>
            <a:r>
              <a:rPr lang="en-US" dirty="0">
                <a:solidFill>
                  <a:srgbClr val="FFFF00"/>
                </a:solidFill>
              </a:rPr>
              <a:t>   	const  </a:t>
            </a:r>
            <a:r>
              <a:rPr lang="en-US" b="1" dirty="0">
                <a:solidFill>
                  <a:schemeClr val="accent1">
                    <a:lumMod val="20000"/>
                    <a:lumOff val="80000"/>
                  </a:schemeClr>
                </a:solidFill>
              </a:rPr>
              <a:t>object</a:t>
            </a:r>
            <a:r>
              <a:rPr lang="en-US" dirty="0">
                <a:solidFill>
                  <a:srgbClr val="FFFF00"/>
                </a:solidFill>
              </a:rPr>
              <a:t> = </a:t>
            </a:r>
            <a:r>
              <a:rPr lang="en-US" dirty="0">
                <a:solidFill>
                  <a:schemeClr val="accent1">
                    <a:lumMod val="40000"/>
                    <a:lumOff val="60000"/>
                  </a:schemeClr>
                </a:solidFill>
              </a:rPr>
              <a:t>{</a:t>
            </a:r>
            <a:r>
              <a:rPr lang="en-US" dirty="0">
                <a:solidFill>
                  <a:schemeClr val="tx2"/>
                </a:solidFill>
              </a:rPr>
              <a:t>   </a:t>
            </a:r>
            <a:r>
              <a:rPr lang="en-US" b="1" dirty="0">
                <a:solidFill>
                  <a:schemeClr val="bg2">
                    <a:lumMod val="20000"/>
                    <a:lumOff val="80000"/>
                  </a:schemeClr>
                </a:solidFill>
              </a:rPr>
              <a:t>first</a:t>
            </a:r>
            <a:r>
              <a:rPr lang="en-US" dirty="0">
                <a:solidFill>
                  <a:schemeClr val="bg2">
                    <a:lumMod val="20000"/>
                    <a:lumOff val="80000"/>
                  </a:schemeClr>
                </a:solidFill>
              </a:rPr>
              <a:t>: "John",   </a:t>
            </a:r>
            <a:r>
              <a:rPr lang="en-US" i="1" dirty="0">
                <a:solidFill>
                  <a:schemeClr val="bg2">
                    <a:lumMod val="20000"/>
                    <a:lumOff val="80000"/>
                  </a:schemeClr>
                </a:solidFill>
              </a:rPr>
              <a:t>  			</a:t>
            </a:r>
            <a:endParaRPr lang="en-US" dirty="0">
              <a:solidFill>
                <a:schemeClr val="tx1">
                  <a:lumMod val="65000"/>
                </a:schemeClr>
              </a:solidFill>
            </a:endParaRPr>
          </a:p>
          <a:p>
            <a:pPr marL="457200" lvl="1" indent="0">
              <a:buNone/>
            </a:pPr>
            <a:r>
              <a:rPr lang="en-US" sz="2000" dirty="0">
                <a:solidFill>
                  <a:schemeClr val="bg2">
                    <a:lumMod val="20000"/>
                    <a:lumOff val="80000"/>
                  </a:schemeClr>
                </a:solidFill>
              </a:rPr>
              <a:t>			    </a:t>
            </a:r>
            <a:r>
              <a:rPr lang="en-US" sz="2000" b="1" dirty="0">
                <a:solidFill>
                  <a:schemeClr val="bg2">
                    <a:lumMod val="20000"/>
                    <a:lumOff val="80000"/>
                  </a:schemeClr>
                </a:solidFill>
              </a:rPr>
              <a:t>last</a:t>
            </a:r>
            <a:r>
              <a:rPr lang="en-US" sz="2000" dirty="0">
                <a:solidFill>
                  <a:schemeClr val="bg2">
                    <a:lumMod val="20000"/>
                    <a:lumOff val="80000"/>
                  </a:schemeClr>
                </a:solidFill>
              </a:rPr>
              <a:t>: "Doe",</a:t>
            </a:r>
          </a:p>
          <a:p>
            <a:pPr marL="457200" lvl="1" indent="0">
              <a:buNone/>
            </a:pPr>
            <a:r>
              <a:rPr lang="en-US" sz="2000" dirty="0">
                <a:solidFill>
                  <a:schemeClr val="bg2">
                    <a:lumMod val="20000"/>
                    <a:lumOff val="80000"/>
                  </a:schemeClr>
                </a:solidFill>
              </a:rPr>
              <a:t>	    		    </a:t>
            </a:r>
            <a:r>
              <a:rPr lang="en-US" sz="2000" b="1" dirty="0">
                <a:solidFill>
                  <a:schemeClr val="bg2">
                    <a:lumMod val="20000"/>
                    <a:lumOff val="80000"/>
                  </a:schemeClr>
                </a:solidFill>
              </a:rPr>
              <a:t>status</a:t>
            </a:r>
            <a:r>
              <a:rPr lang="en-US" sz="2000" dirty="0">
                <a:solidFill>
                  <a:schemeClr val="bg2">
                    <a:lumMod val="20000"/>
                    <a:lumOff val="80000"/>
                  </a:schemeClr>
                </a:solidFill>
              </a:rPr>
              <a:t>: "unknown" </a:t>
            </a:r>
            <a:r>
              <a:rPr lang="en-US" sz="2000" dirty="0">
                <a:solidFill>
                  <a:schemeClr val="accent1">
                    <a:lumMod val="40000"/>
                    <a:lumOff val="60000"/>
                  </a:schemeClr>
                </a:solidFill>
              </a:rPr>
              <a:t> 	</a:t>
            </a:r>
          </a:p>
          <a:p>
            <a:pPr marL="457200" lvl="1" indent="0">
              <a:buNone/>
            </a:pPr>
            <a:r>
              <a:rPr lang="en-US" sz="2000" dirty="0">
                <a:solidFill>
                  <a:schemeClr val="accent1">
                    <a:lumMod val="40000"/>
                    <a:lumOff val="60000"/>
                  </a:schemeClr>
                </a:solidFill>
              </a:rPr>
              <a:t>			 } ;</a:t>
            </a:r>
            <a:endParaRPr lang="en-US" sz="2000" dirty="0">
              <a:solidFill>
                <a:srgbClr val="FFFF00"/>
              </a:solidFill>
            </a:endParaRPr>
          </a:p>
          <a:p>
            <a:pPr marL="0" indent="0">
              <a:buNone/>
            </a:pPr>
            <a:r>
              <a:rPr lang="en-US" dirty="0">
                <a:solidFill>
                  <a:srgbClr val="FFFF00"/>
                </a:solidFill>
              </a:rPr>
              <a:t>	 </a:t>
            </a:r>
            <a:r>
              <a:rPr lang="en-US" dirty="0">
                <a:solidFill>
                  <a:srgbClr val="FFFF00"/>
                </a:solidFill>
                <a:latin typeface="Consolas" panose="020B0609020204030204" pitchFamily="49" charset="0"/>
              </a:rPr>
              <a:t>const </a:t>
            </a:r>
            <a:r>
              <a:rPr lang="en-US" dirty="0" err="1">
                <a:solidFill>
                  <a:srgbClr val="FFFF00"/>
                </a:solidFill>
                <a:latin typeface="Consolas" panose="020B0609020204030204" pitchFamily="49" charset="0"/>
              </a:rPr>
              <a:t>docRefPromise</a:t>
            </a:r>
            <a:r>
              <a:rPr lang="en-US" dirty="0">
                <a:solidFill>
                  <a:srgbClr val="FFFF00"/>
                </a:solidFill>
                <a:latin typeface="Consolas" panose="020B0609020204030204" pitchFamily="49" charset="0"/>
              </a:rPr>
              <a:t> = </a:t>
            </a:r>
            <a:r>
              <a:rPr lang="en-US" b="1" dirty="0" err="1">
                <a:solidFill>
                  <a:srgbClr val="FFC000"/>
                </a:solidFill>
                <a:effectLst/>
                <a:latin typeface="Consolas" panose="020B0609020204030204" pitchFamily="49" charset="0"/>
              </a:rPr>
              <a:t>addDoc</a:t>
            </a:r>
            <a:r>
              <a:rPr lang="en-US" b="0" dirty="0">
                <a:solidFill>
                  <a:srgbClr val="C9C9D1"/>
                </a:solidFill>
                <a:effectLst/>
                <a:latin typeface="Consolas" panose="020B0609020204030204" pitchFamily="49" charset="0"/>
              </a:rPr>
              <a:t>( </a:t>
            </a:r>
            <a:r>
              <a:rPr lang="en-US" b="0" dirty="0">
                <a:solidFill>
                  <a:srgbClr val="FFFF00"/>
                </a:solidFill>
                <a:effectLst/>
                <a:latin typeface="Consolas" panose="020B0609020204030204" pitchFamily="49" charset="0"/>
              </a:rPr>
              <a:t>collection( </a:t>
            </a:r>
            <a:r>
              <a:rPr lang="en-US" b="0" dirty="0" err="1">
                <a:solidFill>
                  <a:srgbClr val="92D050"/>
                </a:solidFill>
                <a:effectLst/>
                <a:latin typeface="Consolas" panose="020B0609020204030204" pitchFamily="49" charset="0"/>
              </a:rPr>
              <a:t>db</a:t>
            </a:r>
            <a:r>
              <a:rPr lang="en-US" b="0" dirty="0">
                <a:solidFill>
                  <a:srgbClr val="92D050"/>
                </a:solidFill>
                <a:effectLst/>
                <a:latin typeface="Consolas" panose="020B0609020204030204" pitchFamily="49" charset="0"/>
              </a:rPr>
              <a:t> </a:t>
            </a:r>
            <a:r>
              <a:rPr lang="en-US" b="0" dirty="0">
                <a:solidFill>
                  <a:srgbClr val="E0957B"/>
                </a:solidFill>
                <a:effectLst/>
                <a:latin typeface="Consolas" panose="020B0609020204030204" pitchFamily="49" charset="0"/>
              </a:rPr>
              <a:t>, </a:t>
            </a:r>
            <a:r>
              <a:rPr lang="en-US" b="0" dirty="0">
                <a:solidFill>
                  <a:schemeClr val="tx2"/>
                </a:solidFill>
                <a:effectLst/>
                <a:latin typeface="Consolas" panose="020B0609020204030204" pitchFamily="49" charset="0"/>
              </a:rPr>
              <a:t>"</a:t>
            </a:r>
            <a:r>
              <a:rPr lang="en-US" dirty="0" err="1">
                <a:solidFill>
                  <a:schemeClr val="bg2">
                    <a:lumMod val="20000"/>
                    <a:lumOff val="80000"/>
                  </a:schemeClr>
                </a:solidFill>
                <a:latin typeface="Consolas" panose="020B0609020204030204" pitchFamily="49" charset="0"/>
              </a:rPr>
              <a:t>TestCollection</a:t>
            </a:r>
            <a:r>
              <a:rPr lang="en-US" b="1" dirty="0">
                <a:solidFill>
                  <a:schemeClr val="tx2"/>
                </a:solidFill>
                <a:latin typeface="Consolas" panose="020B0609020204030204" pitchFamily="49" charset="0"/>
              </a:rPr>
              <a:t>"</a:t>
            </a:r>
            <a:r>
              <a:rPr lang="en-US" dirty="0">
                <a:solidFill>
                  <a:srgbClr val="FFFF00"/>
                </a:solidFill>
                <a:latin typeface="Consolas" panose="020B0609020204030204" pitchFamily="49" charset="0"/>
              </a:rPr>
              <a:t>)</a:t>
            </a:r>
            <a:r>
              <a:rPr lang="en-US" dirty="0">
                <a:solidFill>
                  <a:schemeClr val="bg2">
                    <a:lumMod val="20000"/>
                    <a:lumOff val="80000"/>
                  </a:schemeClr>
                </a:solidFill>
                <a:latin typeface="Consolas" panose="020B0609020204030204" pitchFamily="49" charset="0"/>
              </a:rPr>
              <a:t> , </a:t>
            </a:r>
            <a:r>
              <a:rPr lang="en-US" b="1" dirty="0">
                <a:solidFill>
                  <a:schemeClr val="accent1">
                    <a:lumMod val="20000"/>
                    <a:lumOff val="80000"/>
                  </a:schemeClr>
                </a:solidFill>
                <a:latin typeface="Consolas" panose="020B0609020204030204" pitchFamily="49" charset="0"/>
              </a:rPr>
              <a:t>object</a:t>
            </a:r>
            <a:r>
              <a:rPr lang="en-US" dirty="0">
                <a:solidFill>
                  <a:schemeClr val="bg2">
                    <a:lumMod val="40000"/>
                    <a:lumOff val="60000"/>
                  </a:schemeClr>
                </a:solidFill>
                <a:latin typeface="Consolas" panose="020B0609020204030204" pitchFamily="49" charset="0"/>
              </a:rPr>
              <a:t> </a:t>
            </a:r>
            <a:r>
              <a:rPr lang="en-US" dirty="0">
                <a:solidFill>
                  <a:srgbClr val="FFFF00"/>
                </a:solidFill>
                <a:latin typeface="Consolas" panose="020B0609020204030204" pitchFamily="49" charset="0"/>
              </a:rPr>
              <a:t>);</a:t>
            </a:r>
            <a:r>
              <a:rPr lang="en-US" i="1" dirty="0">
                <a:solidFill>
                  <a:schemeClr val="tx1">
                    <a:lumMod val="65000"/>
                  </a:schemeClr>
                </a:solidFill>
                <a:latin typeface="Consolas" panose="020B0609020204030204" pitchFamily="49" charset="0"/>
              </a:rPr>
              <a:t>   </a:t>
            </a:r>
          </a:p>
          <a:p>
            <a:endParaRPr lang="en-CA" dirty="0"/>
          </a:p>
          <a:p>
            <a:r>
              <a:rPr lang="en-CA" dirty="0"/>
              <a:t>The </a:t>
            </a:r>
            <a:r>
              <a:rPr lang="en-US" b="1" dirty="0" err="1">
                <a:solidFill>
                  <a:srgbClr val="FFC000"/>
                </a:solidFill>
                <a:effectLst/>
                <a:latin typeface="Consolas" panose="020B0609020204030204" pitchFamily="49" charset="0"/>
              </a:rPr>
              <a:t>addDoc</a:t>
            </a:r>
            <a:r>
              <a:rPr lang="en-CA" b="1" dirty="0"/>
              <a:t>() </a:t>
            </a:r>
            <a:r>
              <a:rPr lang="en-CA" dirty="0"/>
              <a:t>method returns a </a:t>
            </a:r>
            <a:r>
              <a:rPr lang="en-CA" b="1" dirty="0">
                <a:solidFill>
                  <a:srgbClr val="FFC000"/>
                </a:solidFill>
              </a:rPr>
              <a:t>Promise</a:t>
            </a:r>
            <a:r>
              <a:rPr lang="en-CA" dirty="0"/>
              <a:t> object. </a:t>
            </a:r>
          </a:p>
          <a:p>
            <a:r>
              <a:rPr lang="en-CA" dirty="0"/>
              <a:t>if add is successful the new document will get a unique auto-generated id that can be seen in </a:t>
            </a:r>
            <a:r>
              <a:rPr lang="en-CA" b="1" dirty="0">
                <a:solidFill>
                  <a:srgbClr val="FFC000"/>
                </a:solidFill>
              </a:rPr>
              <a:t>then</a:t>
            </a:r>
            <a:r>
              <a:rPr lang="en-CA" dirty="0"/>
              <a:t>() callback.</a:t>
            </a:r>
          </a:p>
          <a:p>
            <a:pPr lvl="1"/>
            <a:r>
              <a:rPr lang="en-CA" sz="2000" dirty="0"/>
              <a:t>E.g., use </a:t>
            </a:r>
            <a:r>
              <a:rPr lang="en-US" sz="2000" dirty="0" err="1">
                <a:solidFill>
                  <a:srgbClr val="FFFF00"/>
                </a:solidFill>
                <a:latin typeface="Consolas" panose="020B0609020204030204" pitchFamily="49" charset="0"/>
              </a:rPr>
              <a:t>docRefPromise</a:t>
            </a:r>
            <a:r>
              <a:rPr lang="en-CA" sz="2000" dirty="0">
                <a:solidFill>
                  <a:srgbClr val="FFFF00"/>
                </a:solidFill>
              </a:rPr>
              <a:t>.</a:t>
            </a:r>
            <a:r>
              <a:rPr lang="en-CA" sz="2000" dirty="0">
                <a:solidFill>
                  <a:schemeClr val="accent3">
                    <a:lumMod val="60000"/>
                    <a:lumOff val="40000"/>
                  </a:schemeClr>
                </a:solidFill>
              </a:rPr>
              <a:t>then</a:t>
            </a:r>
            <a:r>
              <a:rPr lang="en-CA" sz="2000" dirty="0"/>
              <a:t>(…) in above example to receive the document id if the add is successful.</a:t>
            </a:r>
          </a:p>
          <a:p>
            <a:pPr marL="0" indent="0">
              <a:buNone/>
            </a:pPr>
            <a:endParaRPr lang="en-CA" dirty="0"/>
          </a:p>
        </p:txBody>
      </p:sp>
    </p:spTree>
    <p:extLst>
      <p:ext uri="{BB962C8B-B14F-4D97-AF65-F5344CB8AC3E}">
        <p14:creationId xmlns:p14="http://schemas.microsoft.com/office/powerpoint/2010/main" val="56772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967868"/>
          </a:xfrm>
        </p:spPr>
        <p:txBody>
          <a:bodyPr/>
          <a:lstStyle/>
          <a:p>
            <a:r>
              <a:rPr lang="en-CA" dirty="0"/>
              <a:t>Firestore JavaScript API (</a:t>
            </a:r>
            <a:r>
              <a:rPr lang="en-CA" b="1" dirty="0"/>
              <a:t>Read</a:t>
            </a:r>
            <a:r>
              <a:rPr lang="en-CA" dirty="0"/>
              <a:t>) V.9+</a:t>
            </a:r>
          </a:p>
        </p:txBody>
      </p:sp>
      <p:sp>
        <p:nvSpPr>
          <p:cNvPr id="3" name="Content Placeholder 2"/>
          <p:cNvSpPr>
            <a:spLocks noGrp="1"/>
          </p:cNvSpPr>
          <p:nvPr>
            <p:ph idx="1"/>
          </p:nvPr>
        </p:nvSpPr>
        <p:spPr>
          <a:xfrm>
            <a:off x="680319" y="1763486"/>
            <a:ext cx="10385010" cy="4523015"/>
          </a:xfrm>
        </p:spPr>
        <p:txBody>
          <a:bodyPr>
            <a:normAutofit fontScale="70000" lnSpcReduction="20000"/>
          </a:bodyPr>
          <a:lstStyle/>
          <a:p>
            <a:r>
              <a:rPr lang="en-CA" dirty="0"/>
              <a:t>To </a:t>
            </a:r>
            <a:r>
              <a:rPr lang="en-CA" u="sng" dirty="0"/>
              <a:t>read</a:t>
            </a:r>
            <a:r>
              <a:rPr lang="en-CA" dirty="0"/>
              <a:t> a document, you need to </a:t>
            </a:r>
            <a:r>
              <a:rPr lang="en-CA" u="sng" dirty="0"/>
              <a:t>import</a:t>
            </a:r>
            <a:r>
              <a:rPr lang="en-CA" dirty="0"/>
              <a:t> </a:t>
            </a:r>
            <a:r>
              <a:rPr lang="en-CA" b="1" dirty="0">
                <a:solidFill>
                  <a:srgbClr val="FFC000"/>
                </a:solidFill>
              </a:rPr>
              <a:t>doc</a:t>
            </a:r>
            <a:r>
              <a:rPr lang="en-CA" dirty="0"/>
              <a:t> and </a:t>
            </a:r>
            <a:r>
              <a:rPr lang="en-CA" b="1" dirty="0" err="1">
                <a:solidFill>
                  <a:srgbClr val="FFC000"/>
                </a:solidFill>
              </a:rPr>
              <a:t>getDoc</a:t>
            </a:r>
            <a:r>
              <a:rPr lang="en-CA" dirty="0"/>
              <a:t> as well as the </a:t>
            </a:r>
            <a:r>
              <a:rPr lang="en-CA" b="1" dirty="0" err="1">
                <a:solidFill>
                  <a:srgbClr val="FFC000"/>
                </a:solidFill>
              </a:rPr>
              <a:t>getFirebase</a:t>
            </a:r>
            <a:r>
              <a:rPr lang="en-CA" dirty="0"/>
              <a:t> from the </a:t>
            </a:r>
            <a:r>
              <a:rPr lang="en-CA" dirty="0">
                <a:solidFill>
                  <a:srgbClr val="FFFF00"/>
                </a:solidFill>
              </a:rPr>
              <a:t>firebase-</a:t>
            </a:r>
            <a:r>
              <a:rPr lang="en-CA" dirty="0" err="1">
                <a:solidFill>
                  <a:srgbClr val="FFFF00"/>
                </a:solidFill>
              </a:rPr>
              <a:t>firestore</a:t>
            </a:r>
            <a:r>
              <a:rPr lang="en-CA" dirty="0"/>
              <a:t>  module. </a:t>
            </a:r>
          </a:p>
          <a:p>
            <a:pPr>
              <a:lnSpc>
                <a:spcPct val="120000"/>
              </a:lnSpc>
            </a:pPr>
            <a:r>
              <a:rPr lang="en-CA" dirty="0"/>
              <a:t>Get the </a:t>
            </a:r>
            <a:r>
              <a:rPr lang="en-CA" b="1" dirty="0" err="1"/>
              <a:t>db</a:t>
            </a:r>
            <a:r>
              <a:rPr lang="en-CA" dirty="0"/>
              <a:t> handle from </a:t>
            </a:r>
            <a:r>
              <a:rPr lang="en-CA" b="1" dirty="0" err="1">
                <a:solidFill>
                  <a:srgbClr val="FFC000"/>
                </a:solidFill>
              </a:rPr>
              <a:t>getFirestore</a:t>
            </a:r>
            <a:r>
              <a:rPr lang="en-CA" b="1" dirty="0"/>
              <a:t>()</a:t>
            </a:r>
            <a:r>
              <a:rPr lang="en-CA" dirty="0"/>
              <a:t> function (if not already): e.g.,</a:t>
            </a:r>
            <a:r>
              <a:rPr lang="en-US" sz="2600" dirty="0">
                <a:solidFill>
                  <a:srgbClr val="FFFF00"/>
                </a:solidFill>
              </a:rPr>
              <a:t> 	</a:t>
            </a:r>
            <a:br>
              <a:rPr lang="en-US" sz="2600" dirty="0">
                <a:solidFill>
                  <a:srgbClr val="FFFF00"/>
                </a:solidFill>
              </a:rPr>
            </a:br>
            <a:r>
              <a:rPr lang="en-US" sz="2600" dirty="0">
                <a:solidFill>
                  <a:srgbClr val="FFFF00"/>
                </a:solidFill>
              </a:rPr>
              <a:t>	const </a:t>
            </a:r>
            <a:r>
              <a:rPr lang="en-US" sz="2600" b="1" dirty="0" err="1">
                <a:solidFill>
                  <a:srgbClr val="92D050"/>
                </a:solidFill>
              </a:rPr>
              <a:t>db</a:t>
            </a:r>
            <a:r>
              <a:rPr lang="en-US" sz="2600" dirty="0">
                <a:solidFill>
                  <a:srgbClr val="FFFF00"/>
                </a:solidFill>
              </a:rPr>
              <a:t> = </a:t>
            </a:r>
            <a:r>
              <a:rPr lang="en-CA" sz="2600" b="1" dirty="0" err="1">
                <a:solidFill>
                  <a:srgbClr val="FFC000"/>
                </a:solidFill>
              </a:rPr>
              <a:t>getFirestore</a:t>
            </a:r>
            <a:r>
              <a:rPr lang="en-CA" sz="2600" b="1" dirty="0">
                <a:solidFill>
                  <a:srgbClr val="FFFF00"/>
                </a:solidFill>
              </a:rPr>
              <a:t>(</a:t>
            </a:r>
            <a:r>
              <a:rPr lang="en-CA" sz="2600" b="1" dirty="0">
                <a:solidFill>
                  <a:schemeClr val="accent1">
                    <a:lumMod val="20000"/>
                    <a:lumOff val="80000"/>
                  </a:schemeClr>
                </a:solidFill>
              </a:rPr>
              <a:t>app</a:t>
            </a:r>
            <a:r>
              <a:rPr lang="en-CA" sz="2600" b="1" dirty="0">
                <a:solidFill>
                  <a:srgbClr val="FFFF00"/>
                </a:solidFill>
              </a:rPr>
              <a:t>);</a:t>
            </a:r>
          </a:p>
          <a:p>
            <a:pPr>
              <a:lnSpc>
                <a:spcPct val="120000"/>
              </a:lnSpc>
            </a:pPr>
            <a:r>
              <a:rPr lang="en-CA" dirty="0"/>
              <a:t>Use </a:t>
            </a:r>
            <a:r>
              <a:rPr lang="en-CA" b="1" dirty="0" err="1">
                <a:solidFill>
                  <a:srgbClr val="FFC000"/>
                </a:solidFill>
              </a:rPr>
              <a:t>getDoc</a:t>
            </a:r>
            <a:r>
              <a:rPr lang="en-CA" b="1" dirty="0">
                <a:solidFill>
                  <a:srgbClr val="FFFF00"/>
                </a:solidFill>
              </a:rPr>
              <a:t>() </a:t>
            </a:r>
            <a:r>
              <a:rPr lang="en-CA" dirty="0"/>
              <a:t>function by passing a document reference from </a:t>
            </a:r>
            <a:r>
              <a:rPr lang="en-CA" b="1" dirty="0">
                <a:solidFill>
                  <a:srgbClr val="FFC000"/>
                </a:solidFill>
              </a:rPr>
              <a:t>doc</a:t>
            </a:r>
            <a:r>
              <a:rPr lang="en-CA" b="1" dirty="0">
                <a:solidFill>
                  <a:srgbClr val="FFFF00"/>
                </a:solidFill>
              </a:rPr>
              <a:t>() </a:t>
            </a:r>
            <a:r>
              <a:rPr lang="en-CA" dirty="0"/>
              <a:t>function with the following syntax:</a:t>
            </a:r>
          </a:p>
          <a:p>
            <a:pPr lvl="1">
              <a:lnSpc>
                <a:spcPct val="120000"/>
              </a:lnSpc>
            </a:pPr>
            <a:r>
              <a:rPr lang="en-CA" dirty="0"/>
              <a:t>To get the document reference, the </a:t>
            </a:r>
            <a:r>
              <a:rPr lang="en-CA" b="1" dirty="0">
                <a:solidFill>
                  <a:srgbClr val="FFFF00"/>
                </a:solidFill>
              </a:rPr>
              <a:t>doc</a:t>
            </a:r>
            <a:r>
              <a:rPr lang="en-CA" dirty="0"/>
              <a:t>() function needs the </a:t>
            </a:r>
            <a:r>
              <a:rPr lang="en-CA" dirty="0" err="1"/>
              <a:t>db</a:t>
            </a:r>
            <a:r>
              <a:rPr lang="en-CA" dirty="0"/>
              <a:t> handle, collection name and document id</a:t>
            </a:r>
          </a:p>
          <a:p>
            <a:pPr marL="0" indent="0">
              <a:lnSpc>
                <a:spcPct val="120000"/>
              </a:lnSpc>
              <a:buNone/>
            </a:pPr>
            <a:r>
              <a:rPr lang="en-US" b="1" dirty="0">
                <a:solidFill>
                  <a:srgbClr val="FFC000"/>
                </a:solidFill>
                <a:latin typeface="Consolas" panose="020B0609020204030204" pitchFamily="49" charset="0"/>
              </a:rPr>
              <a:t>	</a:t>
            </a:r>
            <a:r>
              <a:rPr lang="en-US" sz="2600" b="1" dirty="0" err="1">
                <a:solidFill>
                  <a:srgbClr val="FFC000"/>
                </a:solidFill>
                <a:latin typeface="Consolas" panose="020B0609020204030204" pitchFamily="49" charset="0"/>
              </a:rPr>
              <a:t>get</a:t>
            </a:r>
            <a:r>
              <a:rPr lang="en-US" sz="2600" b="1" dirty="0" err="1">
                <a:solidFill>
                  <a:srgbClr val="FFC000"/>
                </a:solidFill>
                <a:effectLst/>
                <a:latin typeface="Consolas" panose="020B0609020204030204" pitchFamily="49" charset="0"/>
              </a:rPr>
              <a:t>Doc</a:t>
            </a:r>
            <a:r>
              <a:rPr lang="en-US" sz="2600" b="0" dirty="0">
                <a:solidFill>
                  <a:srgbClr val="FFFF00"/>
                </a:solidFill>
                <a:effectLst/>
                <a:latin typeface="Consolas" panose="020B0609020204030204" pitchFamily="49" charset="0"/>
              </a:rPr>
              <a:t>(</a:t>
            </a:r>
            <a:r>
              <a:rPr lang="en-US" sz="2600" b="0" dirty="0">
                <a:solidFill>
                  <a:srgbClr val="C9C9D1"/>
                </a:solidFill>
                <a:effectLst/>
                <a:latin typeface="Consolas" panose="020B0609020204030204" pitchFamily="49" charset="0"/>
              </a:rPr>
              <a:t> </a:t>
            </a:r>
            <a:r>
              <a:rPr lang="en-US" sz="2600" b="0" dirty="0">
                <a:solidFill>
                  <a:srgbClr val="FFFF00"/>
                </a:solidFill>
                <a:effectLst/>
                <a:latin typeface="Consolas" panose="020B0609020204030204" pitchFamily="49" charset="0"/>
              </a:rPr>
              <a:t>doc(</a:t>
            </a:r>
            <a:r>
              <a:rPr lang="en-US" sz="2600" b="0" dirty="0">
                <a:solidFill>
                  <a:srgbClr val="C9C9D1"/>
                </a:solidFill>
                <a:effectLst/>
                <a:latin typeface="Consolas" panose="020B0609020204030204" pitchFamily="49" charset="0"/>
              </a:rPr>
              <a:t> </a:t>
            </a:r>
            <a:r>
              <a:rPr lang="en-US" sz="2600" b="0" dirty="0" err="1">
                <a:solidFill>
                  <a:srgbClr val="92D050"/>
                </a:solidFill>
                <a:effectLst/>
                <a:latin typeface="Consolas" panose="020B0609020204030204" pitchFamily="49" charset="0"/>
              </a:rPr>
              <a:t>db</a:t>
            </a:r>
            <a:r>
              <a:rPr lang="en-US" sz="2600" b="0" dirty="0">
                <a:solidFill>
                  <a:srgbClr val="92D050"/>
                </a:solidFill>
                <a:effectLst/>
                <a:latin typeface="Consolas" panose="020B0609020204030204" pitchFamily="49" charset="0"/>
              </a:rPr>
              <a:t> </a:t>
            </a:r>
            <a:r>
              <a:rPr lang="en-US" sz="2600" b="0" dirty="0">
                <a:solidFill>
                  <a:srgbClr val="E0957B"/>
                </a:solidFill>
                <a:effectLst/>
                <a:latin typeface="Consolas" panose="020B0609020204030204" pitchFamily="49" charset="0"/>
              </a:rPr>
              <a:t>, </a:t>
            </a:r>
            <a:r>
              <a:rPr lang="en-US" sz="2600" dirty="0">
                <a:solidFill>
                  <a:schemeClr val="bg2">
                    <a:lumMod val="20000"/>
                    <a:lumOff val="80000"/>
                  </a:schemeClr>
                </a:solidFill>
                <a:latin typeface="Consolas" panose="020B0609020204030204" pitchFamily="49" charset="0"/>
              </a:rPr>
              <a:t>&lt;collection name &gt; , </a:t>
            </a:r>
            <a:r>
              <a:rPr lang="en-US" sz="2600" dirty="0">
                <a:solidFill>
                  <a:schemeClr val="bg2">
                    <a:lumMod val="20000"/>
                    <a:lumOff val="80000"/>
                  </a:schemeClr>
                </a:solidFill>
              </a:rPr>
              <a:t>&lt;doc id&gt; </a:t>
            </a:r>
            <a:r>
              <a:rPr lang="en-US" sz="2600" dirty="0">
                <a:solidFill>
                  <a:srgbClr val="FFFF00"/>
                </a:solidFill>
                <a:latin typeface="Consolas" panose="020B0609020204030204" pitchFamily="49" charset="0"/>
              </a:rPr>
              <a:t>) ); </a:t>
            </a:r>
            <a:endParaRPr lang="en-US" sz="2600" dirty="0"/>
          </a:p>
          <a:p>
            <a:endParaRPr lang="en-CA" sz="2400" dirty="0"/>
          </a:p>
          <a:p>
            <a:pPr>
              <a:lnSpc>
                <a:spcPct val="120000"/>
              </a:lnSpc>
            </a:pPr>
            <a:r>
              <a:rPr lang="en-CA" sz="2400" dirty="0"/>
              <a:t>E.g., the following code retrieves the document with id “</a:t>
            </a:r>
            <a:r>
              <a:rPr lang="en-CA" sz="2400" b="1" dirty="0">
                <a:solidFill>
                  <a:schemeClr val="bg2">
                    <a:lumMod val="20000"/>
                    <a:lumOff val="80000"/>
                  </a:schemeClr>
                </a:solidFill>
              </a:rPr>
              <a:t>doc1</a:t>
            </a:r>
            <a:r>
              <a:rPr lang="en-CA" sz="2400" dirty="0"/>
              <a:t>” from a collection named “</a:t>
            </a:r>
            <a:r>
              <a:rPr lang="en-CA" sz="2400" dirty="0" err="1">
                <a:solidFill>
                  <a:schemeClr val="bg2">
                    <a:lumMod val="20000"/>
                    <a:lumOff val="80000"/>
                  </a:schemeClr>
                </a:solidFill>
              </a:rPr>
              <a:t>TestCollection</a:t>
            </a:r>
            <a:r>
              <a:rPr lang="en-CA" sz="2400" dirty="0"/>
              <a:t>” (if it exists).</a:t>
            </a:r>
          </a:p>
          <a:p>
            <a:pPr marL="0" indent="0">
              <a:buNone/>
            </a:pPr>
            <a:r>
              <a:rPr lang="en-US" sz="2400" b="1" dirty="0">
                <a:solidFill>
                  <a:srgbClr val="FFC000"/>
                </a:solidFill>
                <a:latin typeface="Consolas" panose="020B0609020204030204" pitchFamily="49" charset="0"/>
              </a:rPr>
              <a:t>	</a:t>
            </a:r>
            <a:r>
              <a:rPr lang="en-US" sz="2600" b="1" dirty="0" err="1">
                <a:solidFill>
                  <a:srgbClr val="FFC000"/>
                </a:solidFill>
                <a:latin typeface="Consolas" panose="020B0609020204030204" pitchFamily="49" charset="0"/>
              </a:rPr>
              <a:t>get</a:t>
            </a:r>
            <a:r>
              <a:rPr lang="en-US" sz="2600" b="1" dirty="0" err="1">
                <a:solidFill>
                  <a:srgbClr val="FFC000"/>
                </a:solidFill>
                <a:effectLst/>
                <a:latin typeface="Consolas" panose="020B0609020204030204" pitchFamily="49" charset="0"/>
              </a:rPr>
              <a:t>Doc</a:t>
            </a:r>
            <a:r>
              <a:rPr lang="en-US" sz="2600" b="0" dirty="0">
                <a:solidFill>
                  <a:srgbClr val="C9C9D1"/>
                </a:solidFill>
                <a:effectLst/>
                <a:latin typeface="Consolas" panose="020B0609020204030204" pitchFamily="49" charset="0"/>
              </a:rPr>
              <a:t>( </a:t>
            </a:r>
            <a:r>
              <a:rPr lang="en-US" sz="2600" b="0" dirty="0">
                <a:solidFill>
                  <a:srgbClr val="FFFF00"/>
                </a:solidFill>
                <a:effectLst/>
                <a:latin typeface="Consolas" panose="020B0609020204030204" pitchFamily="49" charset="0"/>
              </a:rPr>
              <a:t>doc(</a:t>
            </a:r>
            <a:r>
              <a:rPr lang="en-US" sz="2600" b="0" dirty="0">
                <a:solidFill>
                  <a:srgbClr val="C9C9D1"/>
                </a:solidFill>
                <a:effectLst/>
                <a:latin typeface="Consolas" panose="020B0609020204030204" pitchFamily="49" charset="0"/>
              </a:rPr>
              <a:t> </a:t>
            </a:r>
            <a:r>
              <a:rPr lang="en-US" sz="2600" b="0" dirty="0" err="1">
                <a:solidFill>
                  <a:srgbClr val="92D050"/>
                </a:solidFill>
                <a:effectLst/>
                <a:latin typeface="Consolas" panose="020B0609020204030204" pitchFamily="49" charset="0"/>
              </a:rPr>
              <a:t>db</a:t>
            </a:r>
            <a:r>
              <a:rPr lang="en-US" sz="2600" b="0" dirty="0">
                <a:solidFill>
                  <a:srgbClr val="92D050"/>
                </a:solidFill>
                <a:effectLst/>
                <a:latin typeface="Consolas" panose="020B0609020204030204" pitchFamily="49" charset="0"/>
              </a:rPr>
              <a:t> </a:t>
            </a:r>
            <a:r>
              <a:rPr lang="en-US" sz="2600" b="0" dirty="0">
                <a:solidFill>
                  <a:srgbClr val="E0957B"/>
                </a:solidFill>
                <a:effectLst/>
                <a:latin typeface="Consolas" panose="020B0609020204030204" pitchFamily="49" charset="0"/>
              </a:rPr>
              <a:t>, </a:t>
            </a:r>
            <a:r>
              <a:rPr lang="en-US" sz="2600" dirty="0">
                <a:solidFill>
                  <a:srgbClr val="FFFF00"/>
                </a:solidFill>
                <a:latin typeface="Consolas" panose="020B0609020204030204" pitchFamily="49" charset="0"/>
              </a:rPr>
              <a:t>"</a:t>
            </a:r>
            <a:r>
              <a:rPr lang="en-US" sz="2600" dirty="0" err="1">
                <a:solidFill>
                  <a:schemeClr val="bg2">
                    <a:lumMod val="20000"/>
                    <a:lumOff val="80000"/>
                  </a:schemeClr>
                </a:solidFill>
                <a:latin typeface="Consolas" panose="020B0609020204030204" pitchFamily="49" charset="0"/>
              </a:rPr>
              <a:t>TestCollection</a:t>
            </a:r>
            <a:r>
              <a:rPr lang="en-US" sz="2600" dirty="0">
                <a:solidFill>
                  <a:schemeClr val="tx2"/>
                </a:solidFill>
                <a:latin typeface="Consolas" panose="020B0609020204030204" pitchFamily="49" charset="0"/>
              </a:rPr>
              <a:t>"</a:t>
            </a:r>
            <a:r>
              <a:rPr lang="en-US" sz="2600" dirty="0">
                <a:solidFill>
                  <a:schemeClr val="bg2">
                    <a:lumMod val="20000"/>
                    <a:lumOff val="80000"/>
                  </a:schemeClr>
                </a:solidFill>
                <a:latin typeface="Consolas" panose="020B0609020204030204" pitchFamily="49" charset="0"/>
              </a:rPr>
              <a:t> , </a:t>
            </a:r>
            <a:r>
              <a:rPr lang="en-US" sz="2600" dirty="0">
                <a:solidFill>
                  <a:schemeClr val="tx2"/>
                </a:solidFill>
                <a:latin typeface="Consolas" panose="020B0609020204030204" pitchFamily="49" charset="0"/>
              </a:rPr>
              <a:t>"</a:t>
            </a:r>
            <a:r>
              <a:rPr lang="en-US" sz="2600" b="1" dirty="0">
                <a:solidFill>
                  <a:schemeClr val="bg2">
                    <a:lumMod val="20000"/>
                    <a:lumOff val="80000"/>
                  </a:schemeClr>
                </a:solidFill>
                <a:latin typeface="Consolas" panose="020B0609020204030204" pitchFamily="49" charset="0"/>
              </a:rPr>
              <a:t>doc1</a:t>
            </a:r>
            <a:r>
              <a:rPr lang="en-US" sz="2600" dirty="0">
                <a:solidFill>
                  <a:schemeClr val="tx2"/>
                </a:solidFill>
                <a:latin typeface="Consolas" panose="020B0609020204030204" pitchFamily="49" charset="0"/>
              </a:rPr>
              <a:t>"</a:t>
            </a:r>
            <a:r>
              <a:rPr lang="en-US" sz="2600" dirty="0">
                <a:solidFill>
                  <a:schemeClr val="bg2">
                    <a:lumMod val="20000"/>
                    <a:lumOff val="80000"/>
                  </a:schemeClr>
                </a:solidFill>
                <a:latin typeface="Consolas" panose="020B0609020204030204" pitchFamily="49" charset="0"/>
              </a:rPr>
              <a:t> </a:t>
            </a:r>
            <a:r>
              <a:rPr lang="en-US" sz="2600" dirty="0">
                <a:solidFill>
                  <a:srgbClr val="FFFF00"/>
                </a:solidFill>
                <a:latin typeface="Consolas" panose="020B0609020204030204" pitchFamily="49" charset="0"/>
              </a:rPr>
              <a:t>) );</a:t>
            </a:r>
          </a:p>
          <a:p>
            <a:pPr marL="0" indent="0">
              <a:buNone/>
            </a:pPr>
            <a:endParaRPr lang="en-US" sz="2400" dirty="0">
              <a:solidFill>
                <a:srgbClr val="FFFF00"/>
              </a:solidFill>
              <a:latin typeface="Consolas" panose="020B0609020204030204" pitchFamily="49" charset="0"/>
            </a:endParaRPr>
          </a:p>
          <a:p>
            <a:r>
              <a:rPr lang="en-US" sz="2400" dirty="0"/>
              <a:t>The </a:t>
            </a:r>
            <a:r>
              <a:rPr lang="en-US" sz="2400" b="1" dirty="0" err="1">
                <a:solidFill>
                  <a:srgbClr val="FFC000"/>
                </a:solidFill>
              </a:rPr>
              <a:t>getDoc</a:t>
            </a:r>
            <a:r>
              <a:rPr lang="en-US" sz="2400" b="1" dirty="0">
                <a:solidFill>
                  <a:srgbClr val="FFC000"/>
                </a:solidFill>
              </a:rPr>
              <a:t>() </a:t>
            </a:r>
            <a:r>
              <a:rPr lang="en-US" sz="2400" dirty="0"/>
              <a:t> function also returns a </a:t>
            </a:r>
            <a:r>
              <a:rPr lang="en-US" sz="2400" dirty="0">
                <a:solidFill>
                  <a:srgbClr val="FFC000"/>
                </a:solidFill>
              </a:rPr>
              <a:t>Promise</a:t>
            </a:r>
            <a:r>
              <a:rPr lang="en-US" sz="2400" dirty="0"/>
              <a:t> object.</a:t>
            </a:r>
          </a:p>
          <a:p>
            <a:r>
              <a:rPr lang="en-CA" sz="2200" dirty="0"/>
              <a:t>More at : </a:t>
            </a:r>
            <a:r>
              <a:rPr lang="en-CA" sz="1700" dirty="0">
                <a:solidFill>
                  <a:schemeClr val="bg2">
                    <a:lumMod val="50000"/>
                  </a:schemeClr>
                </a:solidFill>
                <a:hlinkClick r:id="rId3"/>
              </a:rPr>
              <a:t>https://firebase.google.com/docs/firestore/query-data/get-data</a:t>
            </a:r>
            <a:endParaRPr lang="en-CA" sz="1700" dirty="0">
              <a:solidFill>
                <a:schemeClr val="bg2">
                  <a:lumMod val="50000"/>
                </a:schemeClr>
              </a:solidFill>
            </a:endParaRPr>
          </a:p>
          <a:p>
            <a:endParaRPr lang="en-CA" sz="1700" dirty="0">
              <a:solidFill>
                <a:schemeClr val="bg2">
                  <a:lumMod val="50000"/>
                </a:schemeClr>
              </a:solidFill>
            </a:endParaRPr>
          </a:p>
          <a:p>
            <a:pPr marL="0" indent="0">
              <a:buNone/>
            </a:pPr>
            <a:endParaRPr lang="en-CA" sz="2200" dirty="0">
              <a:solidFill>
                <a:schemeClr val="bg2">
                  <a:lumMod val="50000"/>
                </a:schemeClr>
              </a:solidFill>
            </a:endParaRPr>
          </a:p>
        </p:txBody>
      </p:sp>
    </p:spTree>
    <p:extLst>
      <p:ext uri="{BB962C8B-B14F-4D97-AF65-F5344CB8AC3E}">
        <p14:creationId xmlns:p14="http://schemas.microsoft.com/office/powerpoint/2010/main" val="18095963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38860" cy="978753"/>
          </a:xfrm>
        </p:spPr>
        <p:txBody>
          <a:bodyPr/>
          <a:lstStyle/>
          <a:p>
            <a:r>
              <a:rPr lang="en-CA" dirty="0"/>
              <a:t>Firestore JavaScript API (</a:t>
            </a:r>
            <a:r>
              <a:rPr lang="en-CA" b="1" dirty="0"/>
              <a:t>Update</a:t>
            </a:r>
            <a:r>
              <a:rPr lang="en-CA" dirty="0"/>
              <a:t>)V.9+</a:t>
            </a:r>
          </a:p>
        </p:txBody>
      </p:sp>
      <p:sp>
        <p:nvSpPr>
          <p:cNvPr id="3" name="Content Placeholder 2"/>
          <p:cNvSpPr>
            <a:spLocks noGrp="1"/>
          </p:cNvSpPr>
          <p:nvPr>
            <p:ph idx="1"/>
          </p:nvPr>
        </p:nvSpPr>
        <p:spPr>
          <a:xfrm>
            <a:off x="680320" y="1654629"/>
            <a:ext cx="10109600" cy="4963885"/>
          </a:xfrm>
        </p:spPr>
        <p:txBody>
          <a:bodyPr>
            <a:normAutofit fontScale="47500" lnSpcReduction="20000"/>
          </a:bodyPr>
          <a:lstStyle/>
          <a:p>
            <a:pPr>
              <a:lnSpc>
                <a:spcPct val="120000"/>
              </a:lnSpc>
            </a:pPr>
            <a:r>
              <a:rPr lang="en-CA" sz="2500" dirty="0"/>
              <a:t>To </a:t>
            </a:r>
            <a:r>
              <a:rPr lang="en-CA" sz="2500" u="sng" dirty="0"/>
              <a:t>update</a:t>
            </a:r>
            <a:r>
              <a:rPr lang="en-CA" sz="2500" dirty="0"/>
              <a:t> a document, you need to </a:t>
            </a:r>
            <a:r>
              <a:rPr lang="en-CA" sz="2500" u="sng" dirty="0"/>
              <a:t>import</a:t>
            </a:r>
            <a:r>
              <a:rPr lang="en-CA" sz="2500" dirty="0"/>
              <a:t> </a:t>
            </a:r>
            <a:r>
              <a:rPr lang="en-CA" sz="2500" b="1" dirty="0">
                <a:solidFill>
                  <a:srgbClr val="FFC000"/>
                </a:solidFill>
              </a:rPr>
              <a:t>doc</a:t>
            </a:r>
            <a:r>
              <a:rPr lang="en-CA" sz="2500" dirty="0"/>
              <a:t> &amp; </a:t>
            </a:r>
            <a:r>
              <a:rPr lang="en-CA" sz="2500" b="1" dirty="0" err="1">
                <a:solidFill>
                  <a:srgbClr val="FFC000"/>
                </a:solidFill>
              </a:rPr>
              <a:t>updateDoc</a:t>
            </a:r>
            <a:r>
              <a:rPr lang="en-CA" sz="2500" dirty="0"/>
              <a:t> as well as the </a:t>
            </a:r>
            <a:r>
              <a:rPr lang="en-CA" sz="2500" b="1" dirty="0" err="1">
                <a:solidFill>
                  <a:srgbClr val="FFC000"/>
                </a:solidFill>
              </a:rPr>
              <a:t>getFirebase</a:t>
            </a:r>
            <a:r>
              <a:rPr lang="en-CA" sz="2500" dirty="0"/>
              <a:t> from the </a:t>
            </a:r>
            <a:r>
              <a:rPr lang="en-CA" sz="2500" dirty="0">
                <a:solidFill>
                  <a:srgbClr val="FFFF00"/>
                </a:solidFill>
              </a:rPr>
              <a:t>firebase-</a:t>
            </a:r>
            <a:r>
              <a:rPr lang="en-CA" sz="2500" dirty="0" err="1">
                <a:solidFill>
                  <a:srgbClr val="FFFF00"/>
                </a:solidFill>
              </a:rPr>
              <a:t>firestore</a:t>
            </a:r>
            <a:r>
              <a:rPr lang="en-CA" sz="2500" dirty="0"/>
              <a:t>  module. </a:t>
            </a:r>
          </a:p>
          <a:p>
            <a:pPr>
              <a:lnSpc>
                <a:spcPct val="120000"/>
              </a:lnSpc>
            </a:pPr>
            <a:r>
              <a:rPr lang="en-CA" sz="2500" dirty="0"/>
              <a:t>Get the </a:t>
            </a:r>
            <a:r>
              <a:rPr lang="en-CA" sz="2500" dirty="0" err="1"/>
              <a:t>db</a:t>
            </a:r>
            <a:r>
              <a:rPr lang="en-CA" sz="2500" dirty="0"/>
              <a:t> handle from </a:t>
            </a:r>
            <a:r>
              <a:rPr lang="en-CA" sz="2500" b="1" dirty="0" err="1">
                <a:solidFill>
                  <a:srgbClr val="FFC000"/>
                </a:solidFill>
              </a:rPr>
              <a:t>getFirestore</a:t>
            </a:r>
            <a:r>
              <a:rPr lang="en-CA" sz="2500" b="1" dirty="0"/>
              <a:t>()</a:t>
            </a:r>
            <a:r>
              <a:rPr lang="en-CA" sz="2500" dirty="0"/>
              <a:t> function (if not already): e.g. </a:t>
            </a:r>
            <a:r>
              <a:rPr lang="en-US" sz="2500" dirty="0">
                <a:solidFill>
                  <a:srgbClr val="FFFF00"/>
                </a:solidFill>
              </a:rPr>
              <a:t>	const </a:t>
            </a:r>
            <a:r>
              <a:rPr lang="en-US" sz="2500" b="1" dirty="0" err="1">
                <a:solidFill>
                  <a:srgbClr val="92D050"/>
                </a:solidFill>
              </a:rPr>
              <a:t>db</a:t>
            </a:r>
            <a:r>
              <a:rPr lang="en-US" sz="2500" dirty="0">
                <a:solidFill>
                  <a:srgbClr val="FFFF00"/>
                </a:solidFill>
              </a:rPr>
              <a:t> = </a:t>
            </a:r>
            <a:r>
              <a:rPr lang="en-CA" sz="2500" b="1" dirty="0" err="1">
                <a:solidFill>
                  <a:srgbClr val="FFC000"/>
                </a:solidFill>
              </a:rPr>
              <a:t>getFirestore</a:t>
            </a:r>
            <a:r>
              <a:rPr lang="en-CA" sz="2500" b="1" dirty="0">
                <a:solidFill>
                  <a:srgbClr val="FFFF00"/>
                </a:solidFill>
              </a:rPr>
              <a:t>(</a:t>
            </a:r>
            <a:r>
              <a:rPr lang="en-CA" sz="2500" b="1" dirty="0">
                <a:solidFill>
                  <a:schemeClr val="accent1">
                    <a:lumMod val="20000"/>
                    <a:lumOff val="80000"/>
                  </a:schemeClr>
                </a:solidFill>
              </a:rPr>
              <a:t>app</a:t>
            </a:r>
            <a:r>
              <a:rPr lang="en-CA" sz="2500" b="1" dirty="0">
                <a:solidFill>
                  <a:srgbClr val="FFFF00"/>
                </a:solidFill>
              </a:rPr>
              <a:t>);</a:t>
            </a:r>
            <a:endParaRPr lang="en-CA" sz="2500" dirty="0"/>
          </a:p>
          <a:p>
            <a:pPr>
              <a:lnSpc>
                <a:spcPct val="120000"/>
              </a:lnSpc>
            </a:pPr>
            <a:r>
              <a:rPr lang="en-CA" sz="2500" dirty="0"/>
              <a:t>Use </a:t>
            </a:r>
            <a:r>
              <a:rPr lang="en-CA" sz="2500" b="1" dirty="0" err="1">
                <a:solidFill>
                  <a:srgbClr val="FFC000"/>
                </a:solidFill>
              </a:rPr>
              <a:t>updateDoc</a:t>
            </a:r>
            <a:r>
              <a:rPr lang="en-CA" sz="2500" b="1" dirty="0">
                <a:solidFill>
                  <a:srgbClr val="FFFF00"/>
                </a:solidFill>
              </a:rPr>
              <a:t>() </a:t>
            </a:r>
            <a:r>
              <a:rPr lang="en-CA" sz="2500" dirty="0"/>
              <a:t>function by passing a document reference from </a:t>
            </a:r>
            <a:r>
              <a:rPr lang="en-CA" sz="2500" b="1" dirty="0">
                <a:solidFill>
                  <a:srgbClr val="FFFF00"/>
                </a:solidFill>
              </a:rPr>
              <a:t>doc() </a:t>
            </a:r>
            <a:r>
              <a:rPr lang="en-CA" sz="2500" dirty="0"/>
              <a:t>function, as well as data to be updated with the following syntax:</a:t>
            </a:r>
          </a:p>
          <a:p>
            <a:pPr lvl="1">
              <a:lnSpc>
                <a:spcPct val="120000"/>
              </a:lnSpc>
            </a:pPr>
            <a:r>
              <a:rPr lang="en-CA" sz="2500" dirty="0"/>
              <a:t>To get the document reference the </a:t>
            </a:r>
            <a:r>
              <a:rPr lang="en-CA" sz="2500" b="1" dirty="0">
                <a:solidFill>
                  <a:srgbClr val="FFFF00"/>
                </a:solidFill>
              </a:rPr>
              <a:t>doc</a:t>
            </a:r>
            <a:r>
              <a:rPr lang="en-CA" sz="2500" dirty="0"/>
              <a:t>() function needs the </a:t>
            </a:r>
            <a:r>
              <a:rPr lang="en-CA" sz="2500" b="1" dirty="0" err="1"/>
              <a:t>db</a:t>
            </a:r>
            <a:r>
              <a:rPr lang="en-CA" sz="2500" dirty="0"/>
              <a:t> handle, collection name and document id</a:t>
            </a:r>
          </a:p>
          <a:p>
            <a:pPr marL="0" indent="0">
              <a:lnSpc>
                <a:spcPct val="120000"/>
              </a:lnSpc>
              <a:buNone/>
            </a:pPr>
            <a:r>
              <a:rPr lang="en-US" sz="2500" b="1" dirty="0">
                <a:solidFill>
                  <a:srgbClr val="FFC000"/>
                </a:solidFill>
                <a:effectLst/>
                <a:latin typeface="Consolas" panose="020B0609020204030204" pitchFamily="49" charset="0"/>
              </a:rPr>
              <a:t>	</a:t>
            </a:r>
            <a:r>
              <a:rPr lang="en-US" sz="2500" b="1" dirty="0" err="1">
                <a:solidFill>
                  <a:srgbClr val="FFC000"/>
                </a:solidFill>
                <a:effectLst/>
                <a:latin typeface="Consolas" panose="020B0609020204030204" pitchFamily="49" charset="0"/>
              </a:rPr>
              <a:t>updateDoc</a:t>
            </a:r>
            <a:r>
              <a:rPr lang="en-US" sz="2500" b="0" dirty="0">
                <a:solidFill>
                  <a:srgbClr val="FFFF00"/>
                </a:solidFill>
                <a:effectLst/>
                <a:latin typeface="Consolas" panose="020B0609020204030204" pitchFamily="49" charset="0"/>
              </a:rPr>
              <a:t>(</a:t>
            </a:r>
            <a:r>
              <a:rPr lang="en-US" sz="2500" b="0" dirty="0">
                <a:solidFill>
                  <a:srgbClr val="C9C9D1"/>
                </a:solidFill>
                <a:effectLst/>
                <a:latin typeface="Consolas" panose="020B0609020204030204" pitchFamily="49" charset="0"/>
              </a:rPr>
              <a:t> </a:t>
            </a:r>
            <a:r>
              <a:rPr lang="en-US" sz="2500" b="0" dirty="0">
                <a:solidFill>
                  <a:srgbClr val="FFFF00"/>
                </a:solidFill>
                <a:effectLst/>
                <a:latin typeface="Consolas" panose="020B0609020204030204" pitchFamily="49" charset="0"/>
              </a:rPr>
              <a:t>doc(</a:t>
            </a:r>
            <a:r>
              <a:rPr lang="en-US" sz="2500" b="0" dirty="0">
                <a:solidFill>
                  <a:srgbClr val="C9C9D1"/>
                </a:solidFill>
                <a:effectLst/>
                <a:latin typeface="Consolas" panose="020B0609020204030204" pitchFamily="49" charset="0"/>
              </a:rPr>
              <a:t> </a:t>
            </a:r>
            <a:r>
              <a:rPr lang="en-US" sz="2500" b="0" dirty="0" err="1">
                <a:solidFill>
                  <a:srgbClr val="92D050"/>
                </a:solidFill>
                <a:effectLst/>
                <a:latin typeface="Consolas" panose="020B0609020204030204" pitchFamily="49" charset="0"/>
              </a:rPr>
              <a:t>db</a:t>
            </a:r>
            <a:r>
              <a:rPr lang="en-US" sz="2500" b="0" dirty="0">
                <a:solidFill>
                  <a:srgbClr val="92D050"/>
                </a:solidFill>
                <a:effectLst/>
                <a:latin typeface="Consolas" panose="020B0609020204030204" pitchFamily="49" charset="0"/>
              </a:rPr>
              <a:t> </a:t>
            </a:r>
            <a:r>
              <a:rPr lang="en-US" sz="2500" b="0" dirty="0">
                <a:solidFill>
                  <a:srgbClr val="E0957B"/>
                </a:solidFill>
                <a:effectLst/>
                <a:latin typeface="Consolas" panose="020B0609020204030204" pitchFamily="49" charset="0"/>
              </a:rPr>
              <a:t>, </a:t>
            </a:r>
            <a:r>
              <a:rPr lang="en-US" sz="2500" dirty="0">
                <a:solidFill>
                  <a:schemeClr val="bg2">
                    <a:lumMod val="20000"/>
                    <a:lumOff val="80000"/>
                  </a:schemeClr>
                </a:solidFill>
                <a:latin typeface="Consolas" panose="020B0609020204030204" pitchFamily="49" charset="0"/>
              </a:rPr>
              <a:t>&lt;collection name &gt; , </a:t>
            </a:r>
            <a:r>
              <a:rPr lang="en-US" sz="2500" dirty="0">
                <a:solidFill>
                  <a:schemeClr val="bg2">
                    <a:lumMod val="20000"/>
                    <a:lumOff val="80000"/>
                  </a:schemeClr>
                </a:solidFill>
              </a:rPr>
              <a:t>&lt;doc id&gt; </a:t>
            </a:r>
            <a:r>
              <a:rPr lang="en-US" sz="2500" dirty="0">
                <a:solidFill>
                  <a:srgbClr val="FFFF00"/>
                </a:solidFill>
                <a:latin typeface="Consolas" panose="020B0609020204030204" pitchFamily="49" charset="0"/>
              </a:rPr>
              <a:t>) , </a:t>
            </a:r>
            <a:r>
              <a:rPr lang="en-US" sz="2500" dirty="0">
                <a:solidFill>
                  <a:srgbClr val="FFFF00"/>
                </a:solidFill>
              </a:rPr>
              <a:t>{ </a:t>
            </a:r>
            <a:r>
              <a:rPr lang="en-US" sz="2500" dirty="0">
                <a:solidFill>
                  <a:schemeClr val="bg2">
                    <a:lumMod val="40000"/>
                    <a:lumOff val="60000"/>
                  </a:schemeClr>
                </a:solidFill>
              </a:rPr>
              <a:t>field : value, … </a:t>
            </a:r>
            <a:r>
              <a:rPr lang="en-US" sz="2500" dirty="0">
                <a:solidFill>
                  <a:srgbClr val="FFFF00"/>
                </a:solidFill>
              </a:rPr>
              <a:t>}</a:t>
            </a:r>
            <a:r>
              <a:rPr lang="en-US" sz="2500" dirty="0">
                <a:solidFill>
                  <a:srgbClr val="FFFF00"/>
                </a:solidFill>
                <a:latin typeface="Consolas" panose="020B0609020204030204" pitchFamily="49" charset="0"/>
              </a:rPr>
              <a:t> ); </a:t>
            </a:r>
            <a:endParaRPr lang="en-US" sz="2500" dirty="0"/>
          </a:p>
          <a:p>
            <a:pPr>
              <a:lnSpc>
                <a:spcPct val="120000"/>
              </a:lnSpc>
            </a:pPr>
            <a:r>
              <a:rPr lang="en-CA" sz="2500" dirty="0"/>
              <a:t>For example, following code updates the document with id “</a:t>
            </a:r>
            <a:r>
              <a:rPr lang="en-CA" sz="2500" b="1" dirty="0">
                <a:solidFill>
                  <a:schemeClr val="bg2">
                    <a:lumMod val="20000"/>
                    <a:lumOff val="80000"/>
                  </a:schemeClr>
                </a:solidFill>
              </a:rPr>
              <a:t>doc1</a:t>
            </a:r>
            <a:r>
              <a:rPr lang="en-CA" sz="2500" dirty="0"/>
              <a:t>” inside the collection “</a:t>
            </a:r>
            <a:r>
              <a:rPr lang="en-CA" sz="2500" dirty="0" err="1">
                <a:solidFill>
                  <a:schemeClr val="bg2">
                    <a:lumMod val="20000"/>
                    <a:lumOff val="80000"/>
                  </a:schemeClr>
                </a:solidFill>
              </a:rPr>
              <a:t>TestCollection</a:t>
            </a:r>
            <a:r>
              <a:rPr lang="en-CA" sz="2500" dirty="0"/>
              <a:t>” with the given field and value.</a:t>
            </a:r>
          </a:p>
          <a:p>
            <a:pPr marL="0" indent="0">
              <a:lnSpc>
                <a:spcPct val="120000"/>
              </a:lnSpc>
              <a:buNone/>
            </a:pPr>
            <a:r>
              <a:rPr lang="en-US" sz="2500" dirty="0">
                <a:solidFill>
                  <a:srgbClr val="FFFF00"/>
                </a:solidFill>
              </a:rPr>
              <a:t>	</a:t>
            </a:r>
            <a:r>
              <a:rPr lang="en-US" sz="2500" b="1" dirty="0" err="1">
                <a:solidFill>
                  <a:srgbClr val="FFC000"/>
                </a:solidFill>
                <a:effectLst/>
                <a:latin typeface="Consolas" panose="020B0609020204030204" pitchFamily="49" charset="0"/>
              </a:rPr>
              <a:t>updateDoc</a:t>
            </a:r>
            <a:r>
              <a:rPr lang="en-US" sz="2500" b="0" dirty="0">
                <a:solidFill>
                  <a:srgbClr val="FFFF00"/>
                </a:solidFill>
                <a:effectLst/>
                <a:latin typeface="Consolas" panose="020B0609020204030204" pitchFamily="49" charset="0"/>
              </a:rPr>
              <a:t>(</a:t>
            </a:r>
            <a:r>
              <a:rPr lang="en-US" sz="2500" b="0" dirty="0">
                <a:solidFill>
                  <a:srgbClr val="C9C9D1"/>
                </a:solidFill>
                <a:effectLst/>
                <a:latin typeface="Consolas" panose="020B0609020204030204" pitchFamily="49" charset="0"/>
              </a:rPr>
              <a:t> </a:t>
            </a:r>
            <a:r>
              <a:rPr lang="en-US" sz="2500" b="0" dirty="0">
                <a:solidFill>
                  <a:srgbClr val="FFFF00"/>
                </a:solidFill>
                <a:effectLst/>
                <a:latin typeface="Consolas" panose="020B0609020204030204" pitchFamily="49" charset="0"/>
              </a:rPr>
              <a:t>doc(</a:t>
            </a:r>
            <a:r>
              <a:rPr lang="en-US" sz="2500" b="0" dirty="0">
                <a:solidFill>
                  <a:srgbClr val="C9C9D1"/>
                </a:solidFill>
                <a:effectLst/>
                <a:latin typeface="Consolas" panose="020B0609020204030204" pitchFamily="49" charset="0"/>
              </a:rPr>
              <a:t> </a:t>
            </a:r>
            <a:r>
              <a:rPr lang="en-US" sz="2500" b="0" dirty="0" err="1">
                <a:solidFill>
                  <a:srgbClr val="92D050"/>
                </a:solidFill>
                <a:effectLst/>
                <a:latin typeface="Consolas" panose="020B0609020204030204" pitchFamily="49" charset="0"/>
              </a:rPr>
              <a:t>db</a:t>
            </a:r>
            <a:r>
              <a:rPr lang="en-US" sz="2500" b="0" dirty="0">
                <a:solidFill>
                  <a:srgbClr val="92D050"/>
                </a:solidFill>
                <a:effectLst/>
                <a:latin typeface="Consolas" panose="020B0609020204030204" pitchFamily="49" charset="0"/>
              </a:rPr>
              <a:t> </a:t>
            </a:r>
            <a:r>
              <a:rPr lang="en-US" sz="2500" b="0" dirty="0">
                <a:solidFill>
                  <a:srgbClr val="E0957B"/>
                </a:solidFill>
                <a:effectLst/>
                <a:latin typeface="Consolas" panose="020B0609020204030204" pitchFamily="49" charset="0"/>
              </a:rPr>
              <a:t>, </a:t>
            </a:r>
            <a:r>
              <a:rPr lang="en-US" sz="2500" dirty="0">
                <a:solidFill>
                  <a:schemeClr val="tx2"/>
                </a:solidFill>
              </a:rPr>
              <a:t>“</a:t>
            </a:r>
            <a:r>
              <a:rPr lang="en-US" sz="2500" dirty="0" err="1">
                <a:solidFill>
                  <a:schemeClr val="bg2">
                    <a:lumMod val="20000"/>
                    <a:lumOff val="80000"/>
                  </a:schemeClr>
                </a:solidFill>
              </a:rPr>
              <a:t>TestCollection</a:t>
            </a:r>
            <a:r>
              <a:rPr lang="en-US" sz="2500" b="1" dirty="0">
                <a:solidFill>
                  <a:schemeClr val="tx2"/>
                </a:solidFill>
              </a:rPr>
              <a:t>“</a:t>
            </a:r>
            <a:r>
              <a:rPr lang="en-US" sz="2500" dirty="0">
                <a:solidFill>
                  <a:schemeClr val="bg2">
                    <a:lumMod val="20000"/>
                    <a:lumOff val="80000"/>
                  </a:schemeClr>
                </a:solidFill>
                <a:latin typeface="Consolas" panose="020B0609020204030204" pitchFamily="49" charset="0"/>
              </a:rPr>
              <a:t> , </a:t>
            </a:r>
            <a:r>
              <a:rPr lang="en-US" sz="2500" dirty="0">
                <a:solidFill>
                  <a:schemeClr val="tx2"/>
                </a:solidFill>
              </a:rPr>
              <a:t>"</a:t>
            </a:r>
            <a:r>
              <a:rPr lang="en-US" sz="2500" b="1" dirty="0">
                <a:solidFill>
                  <a:schemeClr val="bg2">
                    <a:lumMod val="20000"/>
                    <a:lumOff val="80000"/>
                  </a:schemeClr>
                </a:solidFill>
              </a:rPr>
              <a:t>doc1</a:t>
            </a:r>
            <a:r>
              <a:rPr lang="en-US" sz="2500" dirty="0">
                <a:solidFill>
                  <a:schemeClr val="tx2"/>
                </a:solidFill>
              </a:rPr>
              <a:t>“ </a:t>
            </a:r>
            <a:r>
              <a:rPr lang="en-US" sz="2500" dirty="0">
                <a:solidFill>
                  <a:srgbClr val="FFFF00"/>
                </a:solidFill>
                <a:latin typeface="Consolas" panose="020B0609020204030204" pitchFamily="49" charset="0"/>
              </a:rPr>
              <a:t>) , </a:t>
            </a:r>
            <a:r>
              <a:rPr lang="en-US" sz="2500" dirty="0">
                <a:solidFill>
                  <a:srgbClr val="FFFF00"/>
                </a:solidFill>
              </a:rPr>
              <a:t>{ </a:t>
            </a:r>
            <a:r>
              <a:rPr lang="en-US" sz="2500" dirty="0">
                <a:solidFill>
                  <a:schemeClr val="bg2">
                    <a:lumMod val="40000"/>
                    <a:lumOff val="60000"/>
                  </a:schemeClr>
                </a:solidFill>
              </a:rPr>
              <a:t>field : value, … </a:t>
            </a:r>
            <a:r>
              <a:rPr lang="en-US" sz="2500" dirty="0">
                <a:solidFill>
                  <a:srgbClr val="FFFF00"/>
                </a:solidFill>
              </a:rPr>
              <a:t>}</a:t>
            </a:r>
            <a:r>
              <a:rPr lang="en-US" sz="2500" dirty="0">
                <a:solidFill>
                  <a:srgbClr val="FFFF00"/>
                </a:solidFill>
                <a:latin typeface="Consolas" panose="020B0609020204030204" pitchFamily="49" charset="0"/>
              </a:rPr>
              <a:t> ); </a:t>
            </a:r>
            <a:endParaRPr lang="en-US" sz="2500" dirty="0"/>
          </a:p>
          <a:p>
            <a:pPr marL="0" indent="0">
              <a:lnSpc>
                <a:spcPct val="120000"/>
              </a:lnSpc>
              <a:buNone/>
            </a:pPr>
            <a:endParaRPr lang="en-US" sz="2500" dirty="0">
              <a:solidFill>
                <a:srgbClr val="FFFF00"/>
              </a:solidFill>
            </a:endParaRPr>
          </a:p>
          <a:p>
            <a:pPr>
              <a:lnSpc>
                <a:spcPct val="120000"/>
              </a:lnSpc>
            </a:pPr>
            <a:r>
              <a:rPr lang="en-CA" sz="2500" b="1" dirty="0"/>
              <a:t>NOTE</a:t>
            </a:r>
            <a:r>
              <a:rPr lang="en-CA" sz="2500" dirty="0"/>
              <a:t>: </a:t>
            </a:r>
            <a:r>
              <a:rPr lang="en-US" sz="2500" b="1" dirty="0" err="1">
                <a:solidFill>
                  <a:srgbClr val="FFC000"/>
                </a:solidFill>
                <a:effectLst/>
                <a:latin typeface="Consolas" panose="020B0609020204030204" pitchFamily="49" charset="0"/>
              </a:rPr>
              <a:t>updateDoc</a:t>
            </a:r>
            <a:r>
              <a:rPr lang="en-CA" sz="2500" dirty="0"/>
              <a:t>() </a:t>
            </a:r>
            <a:r>
              <a:rPr lang="en-CA" sz="2500" u="sng" dirty="0"/>
              <a:t>Can Not</a:t>
            </a:r>
            <a:r>
              <a:rPr lang="en-CA" sz="2500" dirty="0"/>
              <a:t> create a new document. It can only modify existing documents. (But it still can add new fields to an existing document). If no document with given &lt;doc id&gt; exists in the collection, </a:t>
            </a:r>
            <a:r>
              <a:rPr lang="en-CA" sz="2500" dirty="0" err="1"/>
              <a:t>updateDoc</a:t>
            </a:r>
            <a:r>
              <a:rPr lang="en-CA" sz="2500" dirty="0"/>
              <a:t>() will fail.</a:t>
            </a:r>
          </a:p>
          <a:p>
            <a:pPr>
              <a:lnSpc>
                <a:spcPct val="120000"/>
              </a:lnSpc>
            </a:pPr>
            <a:r>
              <a:rPr lang="en-CA" sz="2500" dirty="0"/>
              <a:t>If you want to delete a field you can still use update, but, set the new value to </a:t>
            </a:r>
            <a:r>
              <a:rPr lang="en-CA" sz="2500" dirty="0" err="1"/>
              <a:t>firebase.firestore.FieldValue.delete</a:t>
            </a:r>
            <a:r>
              <a:rPr lang="en-CA" sz="2500" dirty="0"/>
              <a:t>() . </a:t>
            </a:r>
            <a:br>
              <a:rPr lang="en-CA" sz="2500" dirty="0"/>
            </a:br>
            <a:r>
              <a:rPr lang="en-CA" sz="2500" dirty="0"/>
              <a:t>E.g.  { </a:t>
            </a:r>
            <a:r>
              <a:rPr lang="en-CA" sz="2500" b="1" dirty="0"/>
              <a:t>status</a:t>
            </a:r>
            <a:r>
              <a:rPr lang="en-CA" sz="2500" dirty="0"/>
              <a:t> : </a:t>
            </a:r>
            <a:r>
              <a:rPr lang="en-CA" sz="2500" dirty="0" err="1"/>
              <a:t>firebase.firestore.FieldValue.delete</a:t>
            </a:r>
            <a:r>
              <a:rPr lang="en-CA" sz="2500" dirty="0"/>
              <a:t>() }</a:t>
            </a:r>
          </a:p>
          <a:p>
            <a:pPr>
              <a:lnSpc>
                <a:spcPct val="120000"/>
              </a:lnSpc>
            </a:pPr>
            <a:r>
              <a:rPr lang="en-CA" sz="2500" dirty="0"/>
              <a:t>The </a:t>
            </a:r>
            <a:r>
              <a:rPr lang="en-US" sz="2500" b="1" dirty="0" err="1">
                <a:solidFill>
                  <a:srgbClr val="FFC000"/>
                </a:solidFill>
                <a:effectLst/>
                <a:latin typeface="Consolas" panose="020B0609020204030204" pitchFamily="49" charset="0"/>
              </a:rPr>
              <a:t>updateDoc</a:t>
            </a:r>
            <a:r>
              <a:rPr lang="en-CA" sz="2500" dirty="0">
                <a:solidFill>
                  <a:srgbClr val="FFC000"/>
                </a:solidFill>
              </a:rPr>
              <a:t>() </a:t>
            </a:r>
            <a:r>
              <a:rPr lang="en-CA" sz="2500" dirty="0"/>
              <a:t>method returns a </a:t>
            </a:r>
            <a:r>
              <a:rPr lang="en-CA" sz="2500" dirty="0">
                <a:solidFill>
                  <a:srgbClr val="FFC000"/>
                </a:solidFill>
              </a:rPr>
              <a:t>Promise</a:t>
            </a:r>
            <a:r>
              <a:rPr lang="en-CA" sz="2500" dirty="0"/>
              <a:t> object too.</a:t>
            </a:r>
          </a:p>
          <a:p>
            <a:pPr>
              <a:lnSpc>
                <a:spcPct val="120000"/>
              </a:lnSpc>
            </a:pPr>
            <a:r>
              <a:rPr lang="en-CA" sz="2500" dirty="0"/>
              <a:t>More at : </a:t>
            </a:r>
            <a:r>
              <a:rPr lang="en-CA" sz="2500" dirty="0">
                <a:hlinkClick r:id="rId3"/>
              </a:rPr>
              <a:t>https://firebase.google.com/docs/firestore/manage-data/add-data#update-data</a:t>
            </a:r>
            <a:endParaRPr lang="en-CA" sz="2500" dirty="0"/>
          </a:p>
          <a:p>
            <a:endParaRPr lang="en-CA" sz="1900" dirty="0"/>
          </a:p>
          <a:p>
            <a:pPr marL="457200" lvl="1" indent="0">
              <a:buNone/>
            </a:pPr>
            <a:endParaRPr lang="en-CA" sz="2200" dirty="0">
              <a:solidFill>
                <a:srgbClr val="FFFF00"/>
              </a:solidFill>
            </a:endParaRPr>
          </a:p>
        </p:txBody>
      </p:sp>
    </p:spTree>
    <p:extLst>
      <p:ext uri="{BB962C8B-B14F-4D97-AF65-F5344CB8AC3E}">
        <p14:creationId xmlns:p14="http://schemas.microsoft.com/office/powerpoint/2010/main" val="314392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89875" cy="984196"/>
          </a:xfrm>
        </p:spPr>
        <p:txBody>
          <a:bodyPr/>
          <a:lstStyle/>
          <a:p>
            <a:r>
              <a:rPr lang="en-CA" dirty="0"/>
              <a:t>Firestore JavaScript API (</a:t>
            </a:r>
            <a:r>
              <a:rPr lang="en-CA" b="1" dirty="0"/>
              <a:t>Delete</a:t>
            </a:r>
            <a:r>
              <a:rPr lang="en-CA" dirty="0"/>
              <a:t>)V.9+</a:t>
            </a:r>
          </a:p>
        </p:txBody>
      </p:sp>
      <p:sp>
        <p:nvSpPr>
          <p:cNvPr id="3" name="Content Placeholder 2"/>
          <p:cNvSpPr>
            <a:spLocks noGrp="1"/>
          </p:cNvSpPr>
          <p:nvPr>
            <p:ph idx="1"/>
          </p:nvPr>
        </p:nvSpPr>
        <p:spPr>
          <a:xfrm>
            <a:off x="680320" y="1676400"/>
            <a:ext cx="9880498" cy="4654061"/>
          </a:xfrm>
        </p:spPr>
        <p:txBody>
          <a:bodyPr>
            <a:normAutofit fontScale="70000" lnSpcReduction="20000"/>
          </a:bodyPr>
          <a:lstStyle/>
          <a:p>
            <a:pPr>
              <a:lnSpc>
                <a:spcPct val="110000"/>
              </a:lnSpc>
            </a:pPr>
            <a:r>
              <a:rPr lang="en-CA" dirty="0"/>
              <a:t>To </a:t>
            </a:r>
            <a:r>
              <a:rPr lang="en-CA" u="sng" dirty="0"/>
              <a:t>delete</a:t>
            </a:r>
            <a:r>
              <a:rPr lang="en-CA" dirty="0"/>
              <a:t> a document, you need to have imported </a:t>
            </a:r>
            <a:r>
              <a:rPr lang="en-CA" b="1" dirty="0">
                <a:solidFill>
                  <a:srgbClr val="FFC000"/>
                </a:solidFill>
              </a:rPr>
              <a:t>doc</a:t>
            </a:r>
            <a:r>
              <a:rPr lang="en-CA" dirty="0"/>
              <a:t> and </a:t>
            </a:r>
            <a:r>
              <a:rPr lang="en-CA" b="1" dirty="0" err="1">
                <a:solidFill>
                  <a:srgbClr val="FFC000"/>
                </a:solidFill>
              </a:rPr>
              <a:t>deleteDoc</a:t>
            </a:r>
            <a:r>
              <a:rPr lang="en-CA" dirty="0"/>
              <a:t> as well as the </a:t>
            </a:r>
            <a:r>
              <a:rPr lang="en-CA" b="1" dirty="0" err="1">
                <a:solidFill>
                  <a:srgbClr val="FFC000"/>
                </a:solidFill>
              </a:rPr>
              <a:t>getFirebase</a:t>
            </a:r>
            <a:r>
              <a:rPr lang="en-CA" dirty="0"/>
              <a:t> from the </a:t>
            </a:r>
            <a:r>
              <a:rPr lang="en-CA" dirty="0">
                <a:solidFill>
                  <a:srgbClr val="FFFF00"/>
                </a:solidFill>
              </a:rPr>
              <a:t>firebase-</a:t>
            </a:r>
            <a:r>
              <a:rPr lang="en-CA" dirty="0" err="1">
                <a:solidFill>
                  <a:srgbClr val="FFFF00"/>
                </a:solidFill>
              </a:rPr>
              <a:t>firestore</a:t>
            </a:r>
            <a:r>
              <a:rPr lang="en-CA" dirty="0"/>
              <a:t>  module. </a:t>
            </a:r>
          </a:p>
          <a:p>
            <a:r>
              <a:rPr lang="en-CA" dirty="0"/>
              <a:t>Get the </a:t>
            </a:r>
            <a:r>
              <a:rPr lang="en-CA" b="1" dirty="0" err="1"/>
              <a:t>db</a:t>
            </a:r>
            <a:r>
              <a:rPr lang="en-CA" dirty="0"/>
              <a:t> handle from </a:t>
            </a:r>
            <a:r>
              <a:rPr lang="en-CA" b="1" dirty="0" err="1">
                <a:solidFill>
                  <a:srgbClr val="FFC000"/>
                </a:solidFill>
              </a:rPr>
              <a:t>getFirestore</a:t>
            </a:r>
            <a:r>
              <a:rPr lang="en-CA" b="1" dirty="0"/>
              <a:t>()</a:t>
            </a:r>
            <a:r>
              <a:rPr lang="en-CA" dirty="0"/>
              <a:t> function (if not already):e.g. </a:t>
            </a:r>
            <a:r>
              <a:rPr lang="en-US" sz="2600" dirty="0">
                <a:solidFill>
                  <a:srgbClr val="FFFF00"/>
                </a:solidFill>
              </a:rPr>
              <a:t>  const </a:t>
            </a:r>
            <a:r>
              <a:rPr lang="en-US" sz="2600" dirty="0" err="1">
                <a:solidFill>
                  <a:srgbClr val="92D050"/>
                </a:solidFill>
              </a:rPr>
              <a:t>db</a:t>
            </a:r>
            <a:r>
              <a:rPr lang="en-US" sz="2600" dirty="0">
                <a:solidFill>
                  <a:srgbClr val="FFFF00"/>
                </a:solidFill>
              </a:rPr>
              <a:t> = </a:t>
            </a:r>
            <a:r>
              <a:rPr lang="en-CA" sz="2600" b="1" dirty="0" err="1">
                <a:solidFill>
                  <a:srgbClr val="FFC000"/>
                </a:solidFill>
              </a:rPr>
              <a:t>getFirestore</a:t>
            </a:r>
            <a:r>
              <a:rPr lang="en-CA" sz="2600" b="1" dirty="0">
                <a:solidFill>
                  <a:srgbClr val="FFFF00"/>
                </a:solidFill>
              </a:rPr>
              <a:t>(</a:t>
            </a:r>
            <a:r>
              <a:rPr lang="en-CA" sz="2600" b="1" dirty="0">
                <a:solidFill>
                  <a:schemeClr val="accent1">
                    <a:lumMod val="20000"/>
                    <a:lumOff val="80000"/>
                  </a:schemeClr>
                </a:solidFill>
              </a:rPr>
              <a:t>app</a:t>
            </a:r>
            <a:r>
              <a:rPr lang="en-CA" sz="2600" b="1" dirty="0">
                <a:solidFill>
                  <a:srgbClr val="FFFF00"/>
                </a:solidFill>
              </a:rPr>
              <a:t>);</a:t>
            </a:r>
            <a:endParaRPr lang="en-CA" dirty="0"/>
          </a:p>
          <a:p>
            <a:endParaRPr lang="en-CA" dirty="0"/>
          </a:p>
          <a:p>
            <a:pPr>
              <a:lnSpc>
                <a:spcPct val="120000"/>
              </a:lnSpc>
            </a:pPr>
            <a:r>
              <a:rPr lang="en-CA" dirty="0"/>
              <a:t>Use </a:t>
            </a:r>
            <a:r>
              <a:rPr lang="en-CA" b="1" dirty="0" err="1">
                <a:solidFill>
                  <a:srgbClr val="FFC000"/>
                </a:solidFill>
              </a:rPr>
              <a:t>deleteDoc</a:t>
            </a:r>
            <a:r>
              <a:rPr lang="en-CA" b="1" dirty="0">
                <a:solidFill>
                  <a:srgbClr val="FFFF00"/>
                </a:solidFill>
              </a:rPr>
              <a:t>() </a:t>
            </a:r>
            <a:r>
              <a:rPr lang="en-CA" dirty="0"/>
              <a:t>function by passing a document reference from </a:t>
            </a:r>
            <a:r>
              <a:rPr lang="en-CA" b="1" dirty="0">
                <a:solidFill>
                  <a:srgbClr val="FFFF00"/>
                </a:solidFill>
              </a:rPr>
              <a:t>doc() </a:t>
            </a:r>
            <a:r>
              <a:rPr lang="en-CA" dirty="0"/>
              <a:t>function with the following syntax </a:t>
            </a:r>
            <a:br>
              <a:rPr lang="en-CA" dirty="0"/>
            </a:br>
            <a:r>
              <a:rPr lang="en-CA" dirty="0"/>
              <a:t>(it is similar to </a:t>
            </a:r>
            <a:r>
              <a:rPr lang="en-CA" dirty="0" err="1"/>
              <a:t>getDoc</a:t>
            </a:r>
            <a:r>
              <a:rPr lang="en-CA" dirty="0"/>
              <a:t>() ):</a:t>
            </a:r>
          </a:p>
          <a:p>
            <a:pPr lvl="1">
              <a:lnSpc>
                <a:spcPct val="120000"/>
              </a:lnSpc>
            </a:pPr>
            <a:r>
              <a:rPr lang="en-CA" dirty="0"/>
              <a:t>To get the document reference the </a:t>
            </a:r>
            <a:r>
              <a:rPr lang="en-CA" b="1" dirty="0">
                <a:solidFill>
                  <a:srgbClr val="FFFF00"/>
                </a:solidFill>
              </a:rPr>
              <a:t>doc</a:t>
            </a:r>
            <a:r>
              <a:rPr lang="en-CA" dirty="0"/>
              <a:t>() function needs the </a:t>
            </a:r>
            <a:r>
              <a:rPr lang="en-CA" b="1" dirty="0" err="1"/>
              <a:t>db</a:t>
            </a:r>
            <a:r>
              <a:rPr lang="en-CA" dirty="0"/>
              <a:t> handle, collection name and document id</a:t>
            </a:r>
          </a:p>
          <a:p>
            <a:pPr marL="0" indent="0">
              <a:lnSpc>
                <a:spcPct val="110000"/>
              </a:lnSpc>
              <a:buNone/>
            </a:pPr>
            <a:r>
              <a:rPr lang="en-US" b="1" dirty="0">
                <a:solidFill>
                  <a:srgbClr val="FFC000"/>
                </a:solidFill>
                <a:effectLst/>
                <a:latin typeface="Consolas" panose="020B0609020204030204" pitchFamily="49" charset="0"/>
              </a:rPr>
              <a:t>	</a:t>
            </a:r>
            <a:r>
              <a:rPr lang="en-US" sz="2600" b="1" dirty="0" err="1">
                <a:solidFill>
                  <a:srgbClr val="FFC000"/>
                </a:solidFill>
                <a:latin typeface="Consolas" panose="020B0609020204030204" pitchFamily="49" charset="0"/>
              </a:rPr>
              <a:t>delete</a:t>
            </a:r>
            <a:r>
              <a:rPr lang="en-US" sz="2600" b="1" dirty="0" err="1">
                <a:solidFill>
                  <a:srgbClr val="FFC000"/>
                </a:solidFill>
                <a:effectLst/>
                <a:latin typeface="Consolas" panose="020B0609020204030204" pitchFamily="49" charset="0"/>
              </a:rPr>
              <a:t>Doc</a:t>
            </a:r>
            <a:r>
              <a:rPr lang="en-US" sz="2600" b="0" dirty="0">
                <a:solidFill>
                  <a:srgbClr val="FFFF00"/>
                </a:solidFill>
                <a:effectLst/>
                <a:latin typeface="Consolas" panose="020B0609020204030204" pitchFamily="49" charset="0"/>
              </a:rPr>
              <a:t>(</a:t>
            </a:r>
            <a:r>
              <a:rPr lang="en-US" sz="2600" b="0" dirty="0">
                <a:solidFill>
                  <a:srgbClr val="C9C9D1"/>
                </a:solidFill>
                <a:effectLst/>
                <a:latin typeface="Consolas" panose="020B0609020204030204" pitchFamily="49" charset="0"/>
              </a:rPr>
              <a:t> </a:t>
            </a:r>
            <a:r>
              <a:rPr lang="en-US" sz="2600" b="0" dirty="0">
                <a:solidFill>
                  <a:srgbClr val="FFFF00"/>
                </a:solidFill>
                <a:effectLst/>
                <a:latin typeface="Consolas" panose="020B0609020204030204" pitchFamily="49" charset="0"/>
              </a:rPr>
              <a:t>doc(</a:t>
            </a:r>
            <a:r>
              <a:rPr lang="en-US" sz="2600" b="0" dirty="0">
                <a:solidFill>
                  <a:srgbClr val="C9C9D1"/>
                </a:solidFill>
                <a:effectLst/>
                <a:latin typeface="Consolas" panose="020B0609020204030204" pitchFamily="49" charset="0"/>
              </a:rPr>
              <a:t> </a:t>
            </a:r>
            <a:r>
              <a:rPr lang="en-US" sz="2600" b="0" dirty="0" err="1">
                <a:solidFill>
                  <a:srgbClr val="92D050"/>
                </a:solidFill>
                <a:effectLst/>
                <a:latin typeface="Consolas" panose="020B0609020204030204" pitchFamily="49" charset="0"/>
              </a:rPr>
              <a:t>db</a:t>
            </a:r>
            <a:r>
              <a:rPr lang="en-US" sz="2600" b="0" dirty="0">
                <a:solidFill>
                  <a:srgbClr val="92D050"/>
                </a:solidFill>
                <a:effectLst/>
                <a:latin typeface="Consolas" panose="020B0609020204030204" pitchFamily="49" charset="0"/>
              </a:rPr>
              <a:t> </a:t>
            </a:r>
            <a:r>
              <a:rPr lang="en-US" sz="2600" b="0" dirty="0">
                <a:solidFill>
                  <a:srgbClr val="E0957B"/>
                </a:solidFill>
                <a:effectLst/>
                <a:latin typeface="Consolas" panose="020B0609020204030204" pitchFamily="49" charset="0"/>
              </a:rPr>
              <a:t>, </a:t>
            </a:r>
            <a:r>
              <a:rPr lang="en-US" sz="2600" dirty="0">
                <a:solidFill>
                  <a:schemeClr val="bg2">
                    <a:lumMod val="20000"/>
                    <a:lumOff val="80000"/>
                  </a:schemeClr>
                </a:solidFill>
                <a:latin typeface="Consolas" panose="020B0609020204030204" pitchFamily="49" charset="0"/>
              </a:rPr>
              <a:t>&lt;collection name &gt; , </a:t>
            </a:r>
            <a:r>
              <a:rPr lang="en-US" sz="2600" dirty="0">
                <a:solidFill>
                  <a:schemeClr val="bg2">
                    <a:lumMod val="20000"/>
                    <a:lumOff val="80000"/>
                  </a:schemeClr>
                </a:solidFill>
              </a:rPr>
              <a:t>&lt;doc id&gt; </a:t>
            </a:r>
            <a:r>
              <a:rPr lang="en-US" sz="2600" dirty="0">
                <a:solidFill>
                  <a:srgbClr val="FFFF00"/>
                </a:solidFill>
                <a:latin typeface="Consolas" panose="020B0609020204030204" pitchFamily="49" charset="0"/>
              </a:rPr>
              <a:t>) ); </a:t>
            </a:r>
            <a:endParaRPr lang="en-US" sz="2600" dirty="0"/>
          </a:p>
          <a:p>
            <a:pPr>
              <a:lnSpc>
                <a:spcPct val="110000"/>
              </a:lnSpc>
            </a:pPr>
            <a:endParaRPr lang="en-CA" dirty="0"/>
          </a:p>
          <a:p>
            <a:pPr>
              <a:lnSpc>
                <a:spcPct val="110000"/>
              </a:lnSpc>
            </a:pPr>
            <a:r>
              <a:rPr lang="en-CA" dirty="0"/>
              <a:t>For example, following code deletes the document with id “</a:t>
            </a:r>
            <a:r>
              <a:rPr lang="en-CA" b="1" dirty="0">
                <a:solidFill>
                  <a:schemeClr val="bg2">
                    <a:lumMod val="20000"/>
                    <a:lumOff val="80000"/>
                  </a:schemeClr>
                </a:solidFill>
              </a:rPr>
              <a:t>doc1</a:t>
            </a:r>
            <a:r>
              <a:rPr lang="en-CA" dirty="0"/>
              <a:t>” from the collection “</a:t>
            </a:r>
            <a:r>
              <a:rPr lang="en-CA" dirty="0" err="1">
                <a:solidFill>
                  <a:schemeClr val="bg2">
                    <a:lumMod val="20000"/>
                    <a:lumOff val="80000"/>
                  </a:schemeClr>
                </a:solidFill>
              </a:rPr>
              <a:t>TestCollection</a:t>
            </a:r>
            <a:r>
              <a:rPr lang="en-CA" dirty="0"/>
              <a:t>”.</a:t>
            </a:r>
          </a:p>
          <a:p>
            <a:pPr marL="0" indent="0">
              <a:buNone/>
            </a:pPr>
            <a:r>
              <a:rPr lang="en-US" sz="2200" dirty="0">
                <a:solidFill>
                  <a:srgbClr val="FFFF00"/>
                </a:solidFill>
              </a:rPr>
              <a:t>	</a:t>
            </a:r>
            <a:r>
              <a:rPr lang="en-US" sz="2600" b="1" dirty="0" err="1">
                <a:solidFill>
                  <a:srgbClr val="FFC000"/>
                </a:solidFill>
                <a:latin typeface="Consolas" panose="020B0609020204030204" pitchFamily="49" charset="0"/>
              </a:rPr>
              <a:t>delete</a:t>
            </a:r>
            <a:r>
              <a:rPr lang="en-US" sz="2600" b="1" dirty="0" err="1">
                <a:solidFill>
                  <a:srgbClr val="FFC000"/>
                </a:solidFill>
                <a:effectLst/>
                <a:latin typeface="Consolas" panose="020B0609020204030204" pitchFamily="49" charset="0"/>
              </a:rPr>
              <a:t>Doc</a:t>
            </a:r>
            <a:r>
              <a:rPr lang="en-US" sz="2600" b="0" dirty="0">
                <a:solidFill>
                  <a:srgbClr val="FFFF00"/>
                </a:solidFill>
                <a:effectLst/>
                <a:latin typeface="Consolas" panose="020B0609020204030204" pitchFamily="49" charset="0"/>
              </a:rPr>
              <a:t>(</a:t>
            </a:r>
            <a:r>
              <a:rPr lang="en-US" sz="2600" b="0" dirty="0">
                <a:solidFill>
                  <a:srgbClr val="C9C9D1"/>
                </a:solidFill>
                <a:effectLst/>
                <a:latin typeface="Consolas" panose="020B0609020204030204" pitchFamily="49" charset="0"/>
              </a:rPr>
              <a:t> </a:t>
            </a:r>
            <a:r>
              <a:rPr lang="en-US" sz="2600" b="0" dirty="0">
                <a:solidFill>
                  <a:srgbClr val="FFFF00"/>
                </a:solidFill>
                <a:effectLst/>
                <a:latin typeface="Consolas" panose="020B0609020204030204" pitchFamily="49" charset="0"/>
              </a:rPr>
              <a:t>doc(</a:t>
            </a:r>
            <a:r>
              <a:rPr lang="en-US" sz="2600" b="0" dirty="0">
                <a:solidFill>
                  <a:srgbClr val="C9C9D1"/>
                </a:solidFill>
                <a:effectLst/>
                <a:latin typeface="Consolas" panose="020B0609020204030204" pitchFamily="49" charset="0"/>
              </a:rPr>
              <a:t> </a:t>
            </a:r>
            <a:r>
              <a:rPr lang="en-US" sz="2600" b="0" dirty="0" err="1">
                <a:solidFill>
                  <a:srgbClr val="92D050"/>
                </a:solidFill>
                <a:effectLst/>
                <a:latin typeface="Consolas" panose="020B0609020204030204" pitchFamily="49" charset="0"/>
              </a:rPr>
              <a:t>db</a:t>
            </a:r>
            <a:r>
              <a:rPr lang="en-US" sz="2600" b="0" dirty="0">
                <a:solidFill>
                  <a:srgbClr val="92D050"/>
                </a:solidFill>
                <a:effectLst/>
                <a:latin typeface="Consolas" panose="020B0609020204030204" pitchFamily="49" charset="0"/>
              </a:rPr>
              <a:t> </a:t>
            </a:r>
            <a:r>
              <a:rPr lang="en-US" sz="2600" b="0" dirty="0">
                <a:solidFill>
                  <a:srgbClr val="E0957B"/>
                </a:solidFill>
                <a:effectLst/>
                <a:latin typeface="Consolas" panose="020B0609020204030204" pitchFamily="49" charset="0"/>
              </a:rPr>
              <a:t>, </a:t>
            </a:r>
            <a:r>
              <a:rPr lang="en-US" sz="2600" dirty="0">
                <a:solidFill>
                  <a:schemeClr val="tx2"/>
                </a:solidFill>
              </a:rPr>
              <a:t>“</a:t>
            </a:r>
            <a:r>
              <a:rPr lang="en-US" sz="2600" dirty="0" err="1">
                <a:solidFill>
                  <a:schemeClr val="bg2">
                    <a:lumMod val="20000"/>
                    <a:lumOff val="80000"/>
                  </a:schemeClr>
                </a:solidFill>
              </a:rPr>
              <a:t>TestCollection</a:t>
            </a:r>
            <a:r>
              <a:rPr lang="en-US" sz="2600" b="1" dirty="0">
                <a:solidFill>
                  <a:schemeClr val="tx2"/>
                </a:solidFill>
              </a:rPr>
              <a:t>“</a:t>
            </a:r>
            <a:r>
              <a:rPr lang="en-US" sz="2600" dirty="0">
                <a:solidFill>
                  <a:schemeClr val="bg2">
                    <a:lumMod val="20000"/>
                    <a:lumOff val="80000"/>
                  </a:schemeClr>
                </a:solidFill>
                <a:latin typeface="Consolas" panose="020B0609020204030204" pitchFamily="49" charset="0"/>
              </a:rPr>
              <a:t> , </a:t>
            </a:r>
            <a:r>
              <a:rPr lang="en-US" sz="2600" dirty="0">
                <a:solidFill>
                  <a:schemeClr val="tx2"/>
                </a:solidFill>
              </a:rPr>
              <a:t>"</a:t>
            </a:r>
            <a:r>
              <a:rPr lang="en-US" sz="2600" b="1" dirty="0">
                <a:solidFill>
                  <a:schemeClr val="bg2">
                    <a:lumMod val="20000"/>
                    <a:lumOff val="80000"/>
                  </a:schemeClr>
                </a:solidFill>
              </a:rPr>
              <a:t>doc1</a:t>
            </a:r>
            <a:r>
              <a:rPr lang="en-US" sz="2600" dirty="0">
                <a:solidFill>
                  <a:schemeClr val="tx2"/>
                </a:solidFill>
              </a:rPr>
              <a:t>“ </a:t>
            </a:r>
            <a:r>
              <a:rPr lang="en-US" sz="2600" dirty="0">
                <a:solidFill>
                  <a:srgbClr val="FFFF00"/>
                </a:solidFill>
                <a:latin typeface="Consolas" panose="020B0609020204030204" pitchFamily="49" charset="0"/>
              </a:rPr>
              <a:t>) ); </a:t>
            </a:r>
            <a:endParaRPr lang="en-US" sz="2600" dirty="0"/>
          </a:p>
          <a:p>
            <a:endParaRPr lang="en-CA" dirty="0"/>
          </a:p>
          <a:p>
            <a:r>
              <a:rPr lang="en-US" sz="2000" b="1" dirty="0" err="1">
                <a:solidFill>
                  <a:srgbClr val="FFC000"/>
                </a:solidFill>
                <a:latin typeface="Consolas" panose="020B0609020204030204" pitchFamily="49" charset="0"/>
              </a:rPr>
              <a:t>delete</a:t>
            </a:r>
            <a:r>
              <a:rPr lang="en-US" sz="2000" b="1" dirty="0" err="1">
                <a:solidFill>
                  <a:srgbClr val="FFC000"/>
                </a:solidFill>
                <a:effectLst/>
                <a:latin typeface="Consolas" panose="020B0609020204030204" pitchFamily="49" charset="0"/>
              </a:rPr>
              <a:t>Doc</a:t>
            </a:r>
            <a:r>
              <a:rPr lang="en-CA" dirty="0"/>
              <a:t> also returns a promise</a:t>
            </a:r>
            <a:endParaRPr lang="en-US" dirty="0">
              <a:solidFill>
                <a:schemeClr val="bg2">
                  <a:lumMod val="50000"/>
                </a:schemeClr>
              </a:solidFill>
            </a:endParaRPr>
          </a:p>
          <a:p>
            <a:r>
              <a:rPr lang="en-CA" dirty="0"/>
              <a:t>More at: </a:t>
            </a:r>
            <a:r>
              <a:rPr lang="en-CA" sz="1800" dirty="0">
                <a:hlinkClick r:id="rId3"/>
              </a:rPr>
              <a:t>https://firebase.google.com/docs/firestore/manage-data/delete-data</a:t>
            </a:r>
            <a:endParaRPr lang="en-CA" sz="1800" dirty="0"/>
          </a:p>
          <a:p>
            <a:endParaRPr lang="en-CA" dirty="0"/>
          </a:p>
        </p:txBody>
      </p:sp>
    </p:spTree>
    <p:extLst>
      <p:ext uri="{BB962C8B-B14F-4D97-AF65-F5344CB8AC3E}">
        <p14:creationId xmlns:p14="http://schemas.microsoft.com/office/powerpoint/2010/main" val="2470617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843" y="452719"/>
            <a:ext cx="9993086" cy="804582"/>
          </a:xfrm>
        </p:spPr>
        <p:txBody>
          <a:bodyPr/>
          <a:lstStyle/>
          <a:p>
            <a:r>
              <a:rPr lang="en-CA" dirty="0"/>
              <a:t>Firestore JavaScript API (</a:t>
            </a:r>
            <a:r>
              <a:rPr lang="en-CA" b="1" dirty="0"/>
              <a:t>Replace</a:t>
            </a:r>
            <a:r>
              <a:rPr lang="en-CA" dirty="0"/>
              <a:t>)V9.+</a:t>
            </a:r>
          </a:p>
        </p:txBody>
      </p:sp>
      <p:sp>
        <p:nvSpPr>
          <p:cNvPr id="3" name="Content Placeholder 2"/>
          <p:cNvSpPr>
            <a:spLocks noGrp="1"/>
          </p:cNvSpPr>
          <p:nvPr>
            <p:ph idx="1"/>
          </p:nvPr>
        </p:nvSpPr>
        <p:spPr>
          <a:xfrm>
            <a:off x="598674" y="1524000"/>
            <a:ext cx="10608169" cy="5274129"/>
          </a:xfrm>
        </p:spPr>
        <p:txBody>
          <a:bodyPr>
            <a:normAutofit fontScale="62500" lnSpcReduction="20000"/>
          </a:bodyPr>
          <a:lstStyle/>
          <a:p>
            <a:pPr>
              <a:lnSpc>
                <a:spcPct val="110000"/>
              </a:lnSpc>
            </a:pPr>
            <a:r>
              <a:rPr lang="en-CA" sz="2400" dirty="0"/>
              <a:t>To </a:t>
            </a:r>
            <a:r>
              <a:rPr lang="en-CA" sz="2400" u="sng" dirty="0"/>
              <a:t>replace</a:t>
            </a:r>
            <a:r>
              <a:rPr lang="en-CA" sz="2400" dirty="0"/>
              <a:t> a document, you need to </a:t>
            </a:r>
            <a:r>
              <a:rPr lang="en-CA" sz="2400" u="sng" dirty="0"/>
              <a:t>import</a:t>
            </a:r>
            <a:r>
              <a:rPr lang="en-CA" sz="2400" dirty="0"/>
              <a:t> </a:t>
            </a:r>
            <a:r>
              <a:rPr lang="en-CA" sz="2400" b="1" dirty="0">
                <a:solidFill>
                  <a:srgbClr val="FFC000"/>
                </a:solidFill>
              </a:rPr>
              <a:t>doc</a:t>
            </a:r>
            <a:r>
              <a:rPr lang="en-CA" sz="2400" dirty="0"/>
              <a:t> and </a:t>
            </a:r>
            <a:r>
              <a:rPr lang="en-CA" sz="2400" b="1" dirty="0" err="1">
                <a:solidFill>
                  <a:srgbClr val="FFC000"/>
                </a:solidFill>
              </a:rPr>
              <a:t>setDoc</a:t>
            </a:r>
            <a:r>
              <a:rPr lang="en-CA" sz="2400" dirty="0"/>
              <a:t> as well as the </a:t>
            </a:r>
            <a:r>
              <a:rPr lang="en-CA" sz="2400" b="1" dirty="0" err="1">
                <a:solidFill>
                  <a:srgbClr val="FFC000"/>
                </a:solidFill>
              </a:rPr>
              <a:t>getFirebase</a:t>
            </a:r>
            <a:r>
              <a:rPr lang="en-CA" sz="2400" dirty="0"/>
              <a:t> from the </a:t>
            </a:r>
            <a:r>
              <a:rPr lang="en-CA" sz="2400" dirty="0">
                <a:solidFill>
                  <a:srgbClr val="FFFF00"/>
                </a:solidFill>
              </a:rPr>
              <a:t>firebase-</a:t>
            </a:r>
            <a:r>
              <a:rPr lang="en-CA" sz="2400" dirty="0" err="1">
                <a:solidFill>
                  <a:srgbClr val="FFFF00"/>
                </a:solidFill>
              </a:rPr>
              <a:t>firestore</a:t>
            </a:r>
            <a:r>
              <a:rPr lang="en-CA" sz="2400" dirty="0"/>
              <a:t>  module. </a:t>
            </a:r>
          </a:p>
          <a:p>
            <a:r>
              <a:rPr lang="en-CA" sz="2400" dirty="0"/>
              <a:t>Get the </a:t>
            </a:r>
            <a:r>
              <a:rPr lang="en-CA" sz="2400" b="1" dirty="0" err="1"/>
              <a:t>db</a:t>
            </a:r>
            <a:r>
              <a:rPr lang="en-CA" sz="2400" dirty="0"/>
              <a:t> handle from </a:t>
            </a:r>
            <a:r>
              <a:rPr lang="en-CA" sz="2400" b="1" dirty="0" err="1">
                <a:solidFill>
                  <a:srgbClr val="FFC000"/>
                </a:solidFill>
              </a:rPr>
              <a:t>getFirestore</a:t>
            </a:r>
            <a:r>
              <a:rPr lang="en-CA" sz="2400" b="1" dirty="0"/>
              <a:t>()</a:t>
            </a:r>
            <a:r>
              <a:rPr lang="en-CA" sz="2400" dirty="0"/>
              <a:t> function (if not already): e.g.    </a:t>
            </a:r>
            <a:r>
              <a:rPr lang="en-US" sz="2600" dirty="0">
                <a:solidFill>
                  <a:srgbClr val="FFFF00"/>
                </a:solidFill>
              </a:rPr>
              <a:t>const </a:t>
            </a:r>
            <a:r>
              <a:rPr lang="en-US" sz="2600" dirty="0" err="1">
                <a:solidFill>
                  <a:srgbClr val="92D050"/>
                </a:solidFill>
              </a:rPr>
              <a:t>db</a:t>
            </a:r>
            <a:r>
              <a:rPr lang="en-US" sz="2600" dirty="0">
                <a:solidFill>
                  <a:srgbClr val="FFFF00"/>
                </a:solidFill>
              </a:rPr>
              <a:t> = </a:t>
            </a:r>
            <a:r>
              <a:rPr lang="en-CA" sz="2600" b="1" dirty="0" err="1">
                <a:solidFill>
                  <a:srgbClr val="FFC000"/>
                </a:solidFill>
              </a:rPr>
              <a:t>getFirestore</a:t>
            </a:r>
            <a:r>
              <a:rPr lang="en-CA" sz="2600" b="1" dirty="0">
                <a:solidFill>
                  <a:srgbClr val="FFFF00"/>
                </a:solidFill>
              </a:rPr>
              <a:t>(</a:t>
            </a:r>
            <a:r>
              <a:rPr lang="en-CA" sz="2600" b="1" dirty="0">
                <a:solidFill>
                  <a:schemeClr val="accent1">
                    <a:lumMod val="20000"/>
                    <a:lumOff val="80000"/>
                  </a:schemeClr>
                </a:solidFill>
              </a:rPr>
              <a:t>app</a:t>
            </a:r>
            <a:r>
              <a:rPr lang="en-CA" sz="2600" b="1" dirty="0">
                <a:solidFill>
                  <a:srgbClr val="FFFF00"/>
                </a:solidFill>
              </a:rPr>
              <a:t>);</a:t>
            </a:r>
            <a:endParaRPr lang="en-CA" sz="2600" dirty="0"/>
          </a:p>
          <a:p>
            <a:pPr>
              <a:lnSpc>
                <a:spcPct val="120000"/>
              </a:lnSpc>
            </a:pPr>
            <a:r>
              <a:rPr lang="en-CA" dirty="0"/>
              <a:t>To overwrite/ replace an existing document, use </a:t>
            </a:r>
            <a:r>
              <a:rPr lang="en-CA" b="1" dirty="0" err="1">
                <a:solidFill>
                  <a:srgbClr val="FFC000"/>
                </a:solidFill>
              </a:rPr>
              <a:t>setDoc</a:t>
            </a:r>
            <a:r>
              <a:rPr lang="en-CA" b="1" dirty="0">
                <a:solidFill>
                  <a:srgbClr val="FFFF00"/>
                </a:solidFill>
              </a:rPr>
              <a:t>() </a:t>
            </a:r>
            <a:r>
              <a:rPr lang="en-CA" dirty="0"/>
              <a:t>function by passing a document reference from </a:t>
            </a:r>
            <a:r>
              <a:rPr lang="en-CA" b="1" dirty="0">
                <a:solidFill>
                  <a:srgbClr val="FFFF00"/>
                </a:solidFill>
              </a:rPr>
              <a:t>doc() </a:t>
            </a:r>
            <a:r>
              <a:rPr lang="en-CA" dirty="0"/>
              <a:t>function as well as new data to replace the existing data with the following syntax</a:t>
            </a:r>
            <a:r>
              <a:rPr lang="en-CA" sz="2000" dirty="0"/>
              <a:t>:</a:t>
            </a:r>
            <a:endParaRPr lang="en-CA" dirty="0"/>
          </a:p>
          <a:p>
            <a:pPr lvl="1">
              <a:lnSpc>
                <a:spcPct val="120000"/>
              </a:lnSpc>
            </a:pPr>
            <a:r>
              <a:rPr lang="en-CA" sz="2200" dirty="0"/>
              <a:t>To get the document reference the </a:t>
            </a:r>
            <a:r>
              <a:rPr lang="en-CA" sz="2200" b="1" dirty="0">
                <a:solidFill>
                  <a:srgbClr val="FFFF00"/>
                </a:solidFill>
              </a:rPr>
              <a:t>doc</a:t>
            </a:r>
            <a:r>
              <a:rPr lang="en-CA" sz="2200" dirty="0"/>
              <a:t>() function needs the </a:t>
            </a:r>
            <a:r>
              <a:rPr lang="en-CA" sz="2200" b="1" dirty="0" err="1"/>
              <a:t>db</a:t>
            </a:r>
            <a:r>
              <a:rPr lang="en-CA" sz="2200" dirty="0"/>
              <a:t> handle, collection name and document id  </a:t>
            </a:r>
          </a:p>
          <a:p>
            <a:pPr marL="0" indent="0">
              <a:lnSpc>
                <a:spcPct val="110000"/>
              </a:lnSpc>
              <a:buNone/>
            </a:pPr>
            <a:r>
              <a:rPr lang="en-US" b="1" dirty="0">
                <a:solidFill>
                  <a:srgbClr val="FFC000"/>
                </a:solidFill>
                <a:effectLst/>
                <a:latin typeface="Consolas" panose="020B0609020204030204" pitchFamily="49" charset="0"/>
              </a:rPr>
              <a:t>	</a:t>
            </a:r>
            <a:r>
              <a:rPr lang="en-US" sz="2600" b="1" dirty="0" err="1">
                <a:solidFill>
                  <a:srgbClr val="FFC000"/>
                </a:solidFill>
                <a:latin typeface="Consolas" panose="020B0609020204030204" pitchFamily="49" charset="0"/>
              </a:rPr>
              <a:t>set</a:t>
            </a:r>
            <a:r>
              <a:rPr lang="en-US" sz="2600" b="1" dirty="0" err="1">
                <a:solidFill>
                  <a:srgbClr val="FFC000"/>
                </a:solidFill>
                <a:effectLst/>
                <a:latin typeface="Consolas" panose="020B0609020204030204" pitchFamily="49" charset="0"/>
              </a:rPr>
              <a:t>Doc</a:t>
            </a:r>
            <a:r>
              <a:rPr lang="en-US" sz="2600" b="0" dirty="0">
                <a:solidFill>
                  <a:srgbClr val="FFFF00"/>
                </a:solidFill>
                <a:effectLst/>
                <a:latin typeface="Consolas" panose="020B0609020204030204" pitchFamily="49" charset="0"/>
              </a:rPr>
              <a:t>(</a:t>
            </a:r>
            <a:r>
              <a:rPr lang="en-US" sz="2600" b="0" dirty="0">
                <a:solidFill>
                  <a:srgbClr val="C9C9D1"/>
                </a:solidFill>
                <a:effectLst/>
                <a:latin typeface="Consolas" panose="020B0609020204030204" pitchFamily="49" charset="0"/>
              </a:rPr>
              <a:t> </a:t>
            </a:r>
            <a:r>
              <a:rPr lang="en-US" sz="2600" b="0" dirty="0">
                <a:solidFill>
                  <a:srgbClr val="FFFF00"/>
                </a:solidFill>
                <a:effectLst/>
                <a:latin typeface="Consolas" panose="020B0609020204030204" pitchFamily="49" charset="0"/>
              </a:rPr>
              <a:t>doc(</a:t>
            </a:r>
            <a:r>
              <a:rPr lang="en-US" sz="2600" b="0" dirty="0">
                <a:solidFill>
                  <a:srgbClr val="C9C9D1"/>
                </a:solidFill>
                <a:effectLst/>
                <a:latin typeface="Consolas" panose="020B0609020204030204" pitchFamily="49" charset="0"/>
              </a:rPr>
              <a:t> </a:t>
            </a:r>
            <a:r>
              <a:rPr lang="en-US" sz="2600" b="0" dirty="0" err="1">
                <a:solidFill>
                  <a:srgbClr val="92D050"/>
                </a:solidFill>
                <a:effectLst/>
                <a:latin typeface="Consolas" panose="020B0609020204030204" pitchFamily="49" charset="0"/>
              </a:rPr>
              <a:t>db</a:t>
            </a:r>
            <a:r>
              <a:rPr lang="en-US" sz="2600" b="0" dirty="0">
                <a:solidFill>
                  <a:srgbClr val="92D050"/>
                </a:solidFill>
                <a:effectLst/>
                <a:latin typeface="Consolas" panose="020B0609020204030204" pitchFamily="49" charset="0"/>
              </a:rPr>
              <a:t> </a:t>
            </a:r>
            <a:r>
              <a:rPr lang="en-US" sz="2600" b="0" dirty="0">
                <a:solidFill>
                  <a:srgbClr val="E0957B"/>
                </a:solidFill>
                <a:effectLst/>
                <a:latin typeface="Consolas" panose="020B0609020204030204" pitchFamily="49" charset="0"/>
              </a:rPr>
              <a:t>, </a:t>
            </a:r>
            <a:r>
              <a:rPr lang="en-US" sz="2600" dirty="0">
                <a:solidFill>
                  <a:schemeClr val="bg2">
                    <a:lumMod val="20000"/>
                    <a:lumOff val="80000"/>
                  </a:schemeClr>
                </a:solidFill>
                <a:latin typeface="Consolas" panose="020B0609020204030204" pitchFamily="49" charset="0"/>
              </a:rPr>
              <a:t>&lt;collection name &gt; , </a:t>
            </a:r>
            <a:r>
              <a:rPr lang="en-US" sz="2600" dirty="0">
                <a:solidFill>
                  <a:schemeClr val="bg2">
                    <a:lumMod val="20000"/>
                    <a:lumOff val="80000"/>
                  </a:schemeClr>
                </a:solidFill>
              </a:rPr>
              <a:t>&lt;doc id&gt; </a:t>
            </a:r>
            <a:r>
              <a:rPr lang="en-US" sz="2600" dirty="0">
                <a:solidFill>
                  <a:srgbClr val="FFFF00"/>
                </a:solidFill>
                <a:latin typeface="Consolas" panose="020B0609020204030204" pitchFamily="49" charset="0"/>
              </a:rPr>
              <a:t>) , </a:t>
            </a:r>
            <a:r>
              <a:rPr lang="en-US" sz="2600" dirty="0">
                <a:solidFill>
                  <a:schemeClr val="bg2">
                    <a:lumMod val="20000"/>
                    <a:lumOff val="80000"/>
                  </a:schemeClr>
                </a:solidFill>
              </a:rPr>
              <a:t>&lt;object to set&gt; </a:t>
            </a:r>
            <a:r>
              <a:rPr lang="en-US" sz="2600" dirty="0">
                <a:solidFill>
                  <a:srgbClr val="FFFF00"/>
                </a:solidFill>
                <a:latin typeface="Consolas" panose="020B0609020204030204" pitchFamily="49" charset="0"/>
              </a:rPr>
              <a:t>); </a:t>
            </a:r>
            <a:endParaRPr lang="en-US" sz="2600" dirty="0"/>
          </a:p>
          <a:p>
            <a:pPr>
              <a:lnSpc>
                <a:spcPct val="120000"/>
              </a:lnSpc>
            </a:pPr>
            <a:r>
              <a:rPr lang="en-CA" sz="2300" dirty="0"/>
              <a:t>E.g.  The following code overwrites the document with id “</a:t>
            </a:r>
            <a:r>
              <a:rPr lang="en-CA" sz="2300" dirty="0">
                <a:solidFill>
                  <a:schemeClr val="bg2">
                    <a:lumMod val="20000"/>
                    <a:lumOff val="80000"/>
                  </a:schemeClr>
                </a:solidFill>
              </a:rPr>
              <a:t>doc1</a:t>
            </a:r>
            <a:r>
              <a:rPr lang="en-CA" sz="2300" dirty="0"/>
              <a:t>” in “</a:t>
            </a:r>
            <a:r>
              <a:rPr lang="en-CA" sz="2300" dirty="0" err="1">
                <a:solidFill>
                  <a:schemeClr val="bg2">
                    <a:lumMod val="20000"/>
                    <a:lumOff val="80000"/>
                  </a:schemeClr>
                </a:solidFill>
              </a:rPr>
              <a:t>TestCollection</a:t>
            </a:r>
            <a:r>
              <a:rPr lang="en-CA" sz="2300" dirty="0"/>
              <a:t>” collection w. given JS object </a:t>
            </a:r>
          </a:p>
          <a:p>
            <a:pPr marL="0" indent="0">
              <a:buNone/>
            </a:pPr>
            <a:r>
              <a:rPr lang="en-US" sz="2300" dirty="0">
                <a:solidFill>
                  <a:srgbClr val="FFFF00"/>
                </a:solidFill>
              </a:rPr>
              <a:t>  	</a:t>
            </a:r>
            <a:r>
              <a:rPr lang="en-US" sz="2600" dirty="0">
                <a:solidFill>
                  <a:srgbClr val="FFFF00"/>
                </a:solidFill>
              </a:rPr>
              <a:t>const </a:t>
            </a:r>
            <a:r>
              <a:rPr lang="en-US" sz="2600" b="1" dirty="0">
                <a:solidFill>
                  <a:schemeClr val="bg2">
                    <a:lumMod val="40000"/>
                    <a:lumOff val="60000"/>
                  </a:schemeClr>
                </a:solidFill>
              </a:rPr>
              <a:t>person</a:t>
            </a:r>
            <a:r>
              <a:rPr lang="en-US" sz="2600" dirty="0">
                <a:solidFill>
                  <a:srgbClr val="FFFF00"/>
                </a:solidFill>
              </a:rPr>
              <a:t> =   </a:t>
            </a:r>
            <a:r>
              <a:rPr lang="en-US" sz="2600" dirty="0">
                <a:solidFill>
                  <a:schemeClr val="accent1">
                    <a:lumMod val="40000"/>
                    <a:lumOff val="60000"/>
                  </a:schemeClr>
                </a:solidFill>
              </a:rPr>
              <a:t>{  </a:t>
            </a:r>
            <a:r>
              <a:rPr lang="en-US" sz="2600" b="1" dirty="0">
                <a:solidFill>
                  <a:schemeClr val="bg2">
                    <a:lumMod val="20000"/>
                    <a:lumOff val="80000"/>
                  </a:schemeClr>
                </a:solidFill>
              </a:rPr>
              <a:t>first</a:t>
            </a:r>
            <a:r>
              <a:rPr lang="en-US" sz="2600" dirty="0">
                <a:solidFill>
                  <a:schemeClr val="bg2">
                    <a:lumMod val="20000"/>
                    <a:lumOff val="80000"/>
                  </a:schemeClr>
                </a:solidFill>
              </a:rPr>
              <a:t>: "</a:t>
            </a:r>
            <a:r>
              <a:rPr lang="en-US" sz="2600" dirty="0" err="1">
                <a:solidFill>
                  <a:schemeClr val="bg2">
                    <a:lumMod val="20000"/>
                    <a:lumOff val="80000"/>
                  </a:schemeClr>
                </a:solidFill>
              </a:rPr>
              <a:t>Erlich</a:t>
            </a:r>
            <a:r>
              <a:rPr lang="en-US" sz="2600" dirty="0">
                <a:solidFill>
                  <a:schemeClr val="bg2">
                    <a:lumMod val="20000"/>
                    <a:lumOff val="80000"/>
                  </a:schemeClr>
                </a:solidFill>
              </a:rPr>
              <a:t>",    </a:t>
            </a:r>
            <a:r>
              <a:rPr lang="en-US" sz="2600" b="1" dirty="0">
                <a:solidFill>
                  <a:schemeClr val="bg2">
                    <a:lumMod val="20000"/>
                    <a:lumOff val="80000"/>
                  </a:schemeClr>
                </a:solidFill>
              </a:rPr>
              <a:t>last</a:t>
            </a:r>
            <a:r>
              <a:rPr lang="en-US" sz="2600" dirty="0">
                <a:solidFill>
                  <a:schemeClr val="bg2">
                    <a:lumMod val="20000"/>
                    <a:lumOff val="80000"/>
                  </a:schemeClr>
                </a:solidFill>
              </a:rPr>
              <a:t>: "Bachman",    </a:t>
            </a:r>
            <a:r>
              <a:rPr lang="en-US" sz="2600" b="1" dirty="0">
                <a:solidFill>
                  <a:schemeClr val="bg2">
                    <a:lumMod val="20000"/>
                    <a:lumOff val="80000"/>
                  </a:schemeClr>
                </a:solidFill>
              </a:rPr>
              <a:t>company</a:t>
            </a:r>
            <a:r>
              <a:rPr lang="en-US" sz="2600" dirty="0">
                <a:solidFill>
                  <a:schemeClr val="bg2">
                    <a:lumMod val="20000"/>
                    <a:lumOff val="80000"/>
                  </a:schemeClr>
                </a:solidFill>
              </a:rPr>
              <a:t>: "</a:t>
            </a:r>
            <a:r>
              <a:rPr lang="en-US" sz="2600" dirty="0" err="1">
                <a:solidFill>
                  <a:schemeClr val="bg2">
                    <a:lumMod val="20000"/>
                    <a:lumOff val="80000"/>
                  </a:schemeClr>
                </a:solidFill>
              </a:rPr>
              <a:t>Aviato</a:t>
            </a:r>
            <a:r>
              <a:rPr lang="en-US" sz="2600" dirty="0">
                <a:solidFill>
                  <a:schemeClr val="bg2">
                    <a:lumMod val="20000"/>
                    <a:lumOff val="80000"/>
                  </a:schemeClr>
                </a:solidFill>
              </a:rPr>
              <a:t>" </a:t>
            </a:r>
            <a:r>
              <a:rPr lang="en-US" sz="2600" dirty="0">
                <a:solidFill>
                  <a:schemeClr val="accent1">
                    <a:lumMod val="40000"/>
                    <a:lumOff val="60000"/>
                  </a:schemeClr>
                </a:solidFill>
              </a:rPr>
              <a:t>  };</a:t>
            </a:r>
            <a:endParaRPr lang="en-US" sz="2600" dirty="0">
              <a:solidFill>
                <a:srgbClr val="FFFF00"/>
              </a:solidFill>
            </a:endParaRPr>
          </a:p>
          <a:p>
            <a:pPr marL="0" indent="0">
              <a:buNone/>
            </a:pPr>
            <a:r>
              <a:rPr lang="en-US" sz="2600" dirty="0">
                <a:solidFill>
                  <a:srgbClr val="FFFF00"/>
                </a:solidFill>
              </a:rPr>
              <a:t>	</a:t>
            </a:r>
            <a:r>
              <a:rPr lang="en-US" sz="2600" b="1" dirty="0" err="1">
                <a:solidFill>
                  <a:srgbClr val="FFC000"/>
                </a:solidFill>
                <a:latin typeface="Consolas" panose="020B0609020204030204" pitchFamily="49" charset="0"/>
              </a:rPr>
              <a:t>set</a:t>
            </a:r>
            <a:r>
              <a:rPr lang="en-US" sz="2600" b="1" dirty="0" err="1">
                <a:solidFill>
                  <a:srgbClr val="FFC000"/>
                </a:solidFill>
                <a:effectLst/>
                <a:latin typeface="Consolas" panose="020B0609020204030204" pitchFamily="49" charset="0"/>
              </a:rPr>
              <a:t>Doc</a:t>
            </a:r>
            <a:r>
              <a:rPr lang="en-US" sz="2600" b="0" dirty="0">
                <a:solidFill>
                  <a:srgbClr val="FFFF00"/>
                </a:solidFill>
                <a:effectLst/>
                <a:latin typeface="Consolas" panose="020B0609020204030204" pitchFamily="49" charset="0"/>
              </a:rPr>
              <a:t>(</a:t>
            </a:r>
            <a:r>
              <a:rPr lang="en-US" sz="2600" b="0" dirty="0">
                <a:solidFill>
                  <a:srgbClr val="C9C9D1"/>
                </a:solidFill>
                <a:effectLst/>
                <a:latin typeface="Consolas" panose="020B0609020204030204" pitchFamily="49" charset="0"/>
              </a:rPr>
              <a:t> </a:t>
            </a:r>
            <a:r>
              <a:rPr lang="en-US" sz="2600" b="0" dirty="0">
                <a:solidFill>
                  <a:srgbClr val="FFFF00"/>
                </a:solidFill>
                <a:effectLst/>
                <a:latin typeface="Consolas" panose="020B0609020204030204" pitchFamily="49" charset="0"/>
              </a:rPr>
              <a:t>doc(</a:t>
            </a:r>
            <a:r>
              <a:rPr lang="en-US" sz="2600" b="0" dirty="0">
                <a:solidFill>
                  <a:srgbClr val="C9C9D1"/>
                </a:solidFill>
                <a:effectLst/>
                <a:latin typeface="Consolas" panose="020B0609020204030204" pitchFamily="49" charset="0"/>
              </a:rPr>
              <a:t> </a:t>
            </a:r>
            <a:r>
              <a:rPr lang="en-US" sz="2600" b="0" dirty="0" err="1">
                <a:solidFill>
                  <a:srgbClr val="92D050"/>
                </a:solidFill>
                <a:effectLst/>
                <a:latin typeface="Consolas" panose="020B0609020204030204" pitchFamily="49" charset="0"/>
              </a:rPr>
              <a:t>db</a:t>
            </a:r>
            <a:r>
              <a:rPr lang="en-US" sz="2600" b="0" dirty="0">
                <a:solidFill>
                  <a:srgbClr val="92D050"/>
                </a:solidFill>
                <a:effectLst/>
                <a:latin typeface="Consolas" panose="020B0609020204030204" pitchFamily="49" charset="0"/>
              </a:rPr>
              <a:t> </a:t>
            </a:r>
            <a:r>
              <a:rPr lang="en-US" sz="2600" b="0" dirty="0">
                <a:solidFill>
                  <a:srgbClr val="E0957B"/>
                </a:solidFill>
                <a:effectLst/>
                <a:latin typeface="Consolas" panose="020B0609020204030204" pitchFamily="49" charset="0"/>
              </a:rPr>
              <a:t>, </a:t>
            </a:r>
            <a:r>
              <a:rPr lang="en-US" sz="2600" dirty="0">
                <a:solidFill>
                  <a:schemeClr val="tx2"/>
                </a:solidFill>
              </a:rPr>
              <a:t>"</a:t>
            </a:r>
            <a:r>
              <a:rPr lang="en-US" sz="2600" dirty="0" err="1">
                <a:solidFill>
                  <a:schemeClr val="bg2">
                    <a:lumMod val="20000"/>
                    <a:lumOff val="80000"/>
                  </a:schemeClr>
                </a:solidFill>
              </a:rPr>
              <a:t>TestCollection</a:t>
            </a:r>
            <a:r>
              <a:rPr lang="en-US" sz="2600" b="1" dirty="0">
                <a:solidFill>
                  <a:schemeClr val="tx2"/>
                </a:solidFill>
              </a:rPr>
              <a:t>“ </a:t>
            </a:r>
            <a:r>
              <a:rPr lang="en-US" sz="2600" dirty="0">
                <a:solidFill>
                  <a:schemeClr val="bg2">
                    <a:lumMod val="20000"/>
                    <a:lumOff val="80000"/>
                  </a:schemeClr>
                </a:solidFill>
                <a:latin typeface="Consolas" panose="020B0609020204030204" pitchFamily="49" charset="0"/>
              </a:rPr>
              <a:t>, </a:t>
            </a:r>
            <a:r>
              <a:rPr lang="en-US" sz="2600" dirty="0">
                <a:solidFill>
                  <a:schemeClr val="tx2"/>
                </a:solidFill>
              </a:rPr>
              <a:t>"</a:t>
            </a:r>
            <a:r>
              <a:rPr lang="en-US" sz="2600" dirty="0">
                <a:solidFill>
                  <a:schemeClr val="bg2">
                    <a:lumMod val="20000"/>
                    <a:lumOff val="80000"/>
                  </a:schemeClr>
                </a:solidFill>
              </a:rPr>
              <a:t>doc1</a:t>
            </a:r>
            <a:r>
              <a:rPr lang="en-US" sz="2600" dirty="0">
                <a:solidFill>
                  <a:schemeClr val="tx2"/>
                </a:solidFill>
              </a:rPr>
              <a:t>“</a:t>
            </a:r>
            <a:r>
              <a:rPr lang="en-US" sz="2600" dirty="0">
                <a:solidFill>
                  <a:schemeClr val="bg2">
                    <a:lumMod val="20000"/>
                    <a:lumOff val="80000"/>
                  </a:schemeClr>
                </a:solidFill>
              </a:rPr>
              <a:t> </a:t>
            </a:r>
            <a:r>
              <a:rPr lang="en-US" sz="2600" dirty="0">
                <a:solidFill>
                  <a:srgbClr val="FFFF00"/>
                </a:solidFill>
                <a:latin typeface="Consolas" panose="020B0609020204030204" pitchFamily="49" charset="0"/>
              </a:rPr>
              <a:t>) , </a:t>
            </a:r>
            <a:r>
              <a:rPr lang="en-US" sz="2600" b="1" dirty="0">
                <a:solidFill>
                  <a:schemeClr val="bg2">
                    <a:lumMod val="40000"/>
                    <a:lumOff val="60000"/>
                  </a:schemeClr>
                </a:solidFill>
              </a:rPr>
              <a:t>person </a:t>
            </a:r>
            <a:r>
              <a:rPr lang="en-US" sz="2600" dirty="0">
                <a:solidFill>
                  <a:srgbClr val="FFFF00"/>
                </a:solidFill>
                <a:latin typeface="Consolas" panose="020B0609020204030204" pitchFamily="49" charset="0"/>
              </a:rPr>
              <a:t>); </a:t>
            </a:r>
          </a:p>
          <a:p>
            <a:r>
              <a:rPr lang="en-CA" sz="2300" dirty="0"/>
              <a:t>The good news is that that unlike update, if document with &lt;doc id&gt; doesn’t exist , the </a:t>
            </a:r>
            <a:r>
              <a:rPr lang="en-US" b="1" dirty="0" err="1">
                <a:solidFill>
                  <a:srgbClr val="FFC000"/>
                </a:solidFill>
                <a:latin typeface="Consolas" panose="020B0609020204030204" pitchFamily="49" charset="0"/>
              </a:rPr>
              <a:t>set</a:t>
            </a:r>
            <a:r>
              <a:rPr lang="en-US" b="1" dirty="0" err="1">
                <a:solidFill>
                  <a:srgbClr val="FFC000"/>
                </a:solidFill>
                <a:effectLst/>
                <a:latin typeface="Consolas" panose="020B0609020204030204" pitchFamily="49" charset="0"/>
              </a:rPr>
              <a:t>Doc</a:t>
            </a:r>
            <a:r>
              <a:rPr lang="en-CA" sz="2300" b="1" dirty="0"/>
              <a:t>() </a:t>
            </a:r>
            <a:r>
              <a:rPr lang="en-CA" sz="2300" dirty="0"/>
              <a:t>will simply create it.</a:t>
            </a:r>
          </a:p>
          <a:p>
            <a:pPr lvl="1"/>
            <a:r>
              <a:rPr lang="en-CA" sz="2300" dirty="0"/>
              <a:t>In other words, this way you can create a document with </a:t>
            </a:r>
            <a:r>
              <a:rPr lang="en-CA" sz="2300" u="sng" dirty="0"/>
              <a:t>pre-defined id </a:t>
            </a:r>
            <a:r>
              <a:rPr lang="en-CA" sz="2300" dirty="0"/>
              <a:t>instead of auto-generated id .</a:t>
            </a:r>
          </a:p>
          <a:p>
            <a:r>
              <a:rPr lang="en-CA" sz="2300" dirty="0"/>
              <a:t>NOTE: When using </a:t>
            </a:r>
            <a:r>
              <a:rPr lang="en-US" b="1" dirty="0" err="1">
                <a:solidFill>
                  <a:srgbClr val="FFC000"/>
                </a:solidFill>
                <a:latin typeface="Consolas" panose="020B0609020204030204" pitchFamily="49" charset="0"/>
              </a:rPr>
              <a:t>set</a:t>
            </a:r>
            <a:r>
              <a:rPr lang="en-US" b="1" dirty="0" err="1">
                <a:solidFill>
                  <a:srgbClr val="FFC000"/>
                </a:solidFill>
                <a:effectLst/>
                <a:latin typeface="Consolas" panose="020B0609020204030204" pitchFamily="49" charset="0"/>
              </a:rPr>
              <a:t>Doc</a:t>
            </a:r>
            <a:r>
              <a:rPr lang="en-CA" sz="2300" dirty="0"/>
              <a:t>() you also have the option to </a:t>
            </a:r>
            <a:r>
              <a:rPr lang="en-CA" sz="2300" u="sng" dirty="0"/>
              <a:t>merge</a:t>
            </a:r>
            <a:r>
              <a:rPr lang="en-CA" sz="2300" dirty="0"/>
              <a:t> with the existing document instead of overwriting it, </a:t>
            </a:r>
            <a:br>
              <a:rPr lang="en-CA" sz="2300" dirty="0"/>
            </a:br>
            <a:r>
              <a:rPr lang="en-CA" sz="2300" dirty="0"/>
              <a:t>by passing </a:t>
            </a:r>
            <a:r>
              <a:rPr lang="en-CA" sz="2300" b="1" dirty="0">
                <a:solidFill>
                  <a:schemeClr val="bg2">
                    <a:lumMod val="40000"/>
                    <a:lumOff val="60000"/>
                  </a:schemeClr>
                </a:solidFill>
                <a:latin typeface="Courier New" panose="02070309020205020404" pitchFamily="49" charset="0"/>
                <a:cs typeface="Courier New" panose="02070309020205020404" pitchFamily="49" charset="0"/>
              </a:rPr>
              <a:t>{ merge : true }</a:t>
            </a:r>
            <a:r>
              <a:rPr lang="en-CA" sz="2300" b="1" dirty="0">
                <a:latin typeface="Courier New" panose="02070309020205020404" pitchFamily="49" charset="0"/>
                <a:cs typeface="Courier New" panose="02070309020205020404" pitchFamily="49" charset="0"/>
              </a:rPr>
              <a:t> </a:t>
            </a:r>
            <a:r>
              <a:rPr lang="en-CA" sz="2300" dirty="0"/>
              <a:t>as 3</a:t>
            </a:r>
            <a:r>
              <a:rPr lang="en-CA" sz="2300" baseline="30000" dirty="0"/>
              <a:t>rd</a:t>
            </a:r>
            <a:r>
              <a:rPr lang="en-CA" sz="2300" dirty="0"/>
              <a:t>  parameter. </a:t>
            </a:r>
          </a:p>
          <a:p>
            <a:pPr lvl="1"/>
            <a:r>
              <a:rPr lang="en-CA" sz="2300" dirty="0"/>
              <a:t>This way </a:t>
            </a:r>
            <a:r>
              <a:rPr lang="en-US" sz="2400" b="1" dirty="0" err="1">
                <a:solidFill>
                  <a:srgbClr val="FFC000"/>
                </a:solidFill>
                <a:latin typeface="Consolas" panose="020B0609020204030204" pitchFamily="49" charset="0"/>
              </a:rPr>
              <a:t>set</a:t>
            </a:r>
            <a:r>
              <a:rPr lang="en-US" sz="2400" b="1" dirty="0" err="1">
                <a:solidFill>
                  <a:srgbClr val="FFC000"/>
                </a:solidFill>
                <a:effectLst/>
                <a:latin typeface="Consolas" panose="020B0609020204030204" pitchFamily="49" charset="0"/>
              </a:rPr>
              <a:t>Doc</a:t>
            </a:r>
            <a:r>
              <a:rPr lang="en-CA" sz="2300" dirty="0"/>
              <a:t>() works like </a:t>
            </a:r>
            <a:r>
              <a:rPr lang="en-CA" sz="2300" dirty="0" err="1"/>
              <a:t>updateDoc</a:t>
            </a:r>
            <a:r>
              <a:rPr lang="en-CA" sz="2300" dirty="0"/>
              <a:t>() but has the advantage that it creates if document doesn’t exist.</a:t>
            </a:r>
          </a:p>
          <a:p>
            <a:r>
              <a:rPr lang="en-CA" sz="2300" dirty="0"/>
              <a:t>More at : </a:t>
            </a:r>
            <a:r>
              <a:rPr lang="en-CA" sz="2300" dirty="0">
                <a:hlinkClick r:id="rId3"/>
              </a:rPr>
              <a:t>https://firebase.google.com/docs/firestore/manage-data/add-data#set-data</a:t>
            </a:r>
            <a:endParaRPr lang="en-CA" sz="2300" dirty="0"/>
          </a:p>
        </p:txBody>
      </p:sp>
    </p:spTree>
    <p:extLst>
      <p:ext uri="{BB962C8B-B14F-4D97-AF65-F5344CB8AC3E}">
        <p14:creationId xmlns:p14="http://schemas.microsoft.com/office/powerpoint/2010/main" val="1661061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2682"/>
          </a:xfrm>
        </p:spPr>
        <p:txBody>
          <a:bodyPr/>
          <a:lstStyle/>
          <a:p>
            <a:r>
              <a:rPr lang="en-CA" dirty="0"/>
              <a:t>Firestore JavaScript API (</a:t>
            </a:r>
            <a:r>
              <a:rPr lang="en-CA" b="1" dirty="0"/>
              <a:t>query</a:t>
            </a:r>
            <a:r>
              <a:rPr lang="en-CA" dirty="0"/>
              <a:t>)V.9+</a:t>
            </a:r>
          </a:p>
        </p:txBody>
      </p:sp>
      <p:sp>
        <p:nvSpPr>
          <p:cNvPr id="3" name="Content Placeholder 2"/>
          <p:cNvSpPr>
            <a:spLocks noGrp="1"/>
          </p:cNvSpPr>
          <p:nvPr>
            <p:ph idx="1"/>
          </p:nvPr>
        </p:nvSpPr>
        <p:spPr>
          <a:xfrm>
            <a:off x="680319" y="1545771"/>
            <a:ext cx="10490443" cy="4963886"/>
          </a:xfrm>
        </p:spPr>
        <p:txBody>
          <a:bodyPr>
            <a:normAutofit fontScale="40000" lnSpcReduction="20000"/>
          </a:bodyPr>
          <a:lstStyle/>
          <a:p>
            <a:pPr>
              <a:lnSpc>
                <a:spcPct val="120000"/>
              </a:lnSpc>
            </a:pPr>
            <a:r>
              <a:rPr lang="en-CA" sz="2800" dirty="0"/>
              <a:t>To query a group of documents you need to </a:t>
            </a:r>
            <a:r>
              <a:rPr lang="en-CA" sz="2800" u="sng" dirty="0"/>
              <a:t>import</a:t>
            </a:r>
            <a:r>
              <a:rPr lang="en-CA" sz="2800" dirty="0"/>
              <a:t> </a:t>
            </a:r>
            <a:r>
              <a:rPr lang="en-CA" sz="2800" b="1" dirty="0">
                <a:solidFill>
                  <a:srgbClr val="FFC000"/>
                </a:solidFill>
              </a:rPr>
              <a:t>collection</a:t>
            </a:r>
            <a:r>
              <a:rPr lang="en-CA" sz="2800" b="1" dirty="0">
                <a:solidFill>
                  <a:srgbClr val="FFFF00"/>
                </a:solidFill>
              </a:rPr>
              <a:t>, </a:t>
            </a:r>
            <a:r>
              <a:rPr lang="en-CA" sz="2800" b="1" dirty="0">
                <a:solidFill>
                  <a:srgbClr val="FFC000"/>
                </a:solidFill>
              </a:rPr>
              <a:t>query</a:t>
            </a:r>
            <a:r>
              <a:rPr lang="en-CA" sz="2800" b="1" dirty="0">
                <a:solidFill>
                  <a:srgbClr val="FFFF00"/>
                </a:solidFill>
              </a:rPr>
              <a:t>, </a:t>
            </a:r>
            <a:r>
              <a:rPr lang="en-CA" sz="2800" b="1" dirty="0">
                <a:solidFill>
                  <a:srgbClr val="FFC000"/>
                </a:solidFill>
              </a:rPr>
              <a:t>where,</a:t>
            </a:r>
            <a:r>
              <a:rPr lang="en-CA" sz="2800" dirty="0"/>
              <a:t> </a:t>
            </a:r>
            <a:r>
              <a:rPr lang="en-CA" sz="2800" b="1" dirty="0" err="1">
                <a:solidFill>
                  <a:srgbClr val="FFC000"/>
                </a:solidFill>
              </a:rPr>
              <a:t>getDocs</a:t>
            </a:r>
            <a:r>
              <a:rPr lang="en-CA" sz="2800" dirty="0"/>
              <a:t> (notice the ending S) &amp; </a:t>
            </a:r>
            <a:r>
              <a:rPr lang="en-CA" sz="2800" b="1" dirty="0" err="1">
                <a:solidFill>
                  <a:srgbClr val="FFC000"/>
                </a:solidFill>
              </a:rPr>
              <a:t>getFirebase</a:t>
            </a:r>
            <a:r>
              <a:rPr lang="en-CA" sz="2800" dirty="0"/>
              <a:t> from </a:t>
            </a:r>
            <a:r>
              <a:rPr lang="en-CA" sz="2800" dirty="0">
                <a:solidFill>
                  <a:srgbClr val="FFFF00"/>
                </a:solidFill>
              </a:rPr>
              <a:t>firebase-</a:t>
            </a:r>
            <a:r>
              <a:rPr lang="en-CA" sz="2800" dirty="0" err="1">
                <a:solidFill>
                  <a:srgbClr val="FFFF00"/>
                </a:solidFill>
              </a:rPr>
              <a:t>firestore</a:t>
            </a:r>
            <a:r>
              <a:rPr lang="en-CA" sz="2800" dirty="0"/>
              <a:t>  module. </a:t>
            </a:r>
          </a:p>
          <a:p>
            <a:r>
              <a:rPr lang="en-CA" sz="2800" dirty="0"/>
              <a:t>Get the </a:t>
            </a:r>
            <a:r>
              <a:rPr lang="en-CA" sz="2800" b="1" dirty="0" err="1"/>
              <a:t>db</a:t>
            </a:r>
            <a:r>
              <a:rPr lang="en-CA" sz="2800" dirty="0"/>
              <a:t> handle from </a:t>
            </a:r>
            <a:r>
              <a:rPr lang="en-CA" sz="2800" b="1" dirty="0" err="1">
                <a:solidFill>
                  <a:srgbClr val="FFC000"/>
                </a:solidFill>
              </a:rPr>
              <a:t>getFirestore</a:t>
            </a:r>
            <a:r>
              <a:rPr lang="en-CA" sz="2800" b="1" dirty="0"/>
              <a:t>()</a:t>
            </a:r>
            <a:r>
              <a:rPr lang="en-CA" sz="2800" dirty="0"/>
              <a:t> function (if not already) e.g.: </a:t>
            </a:r>
            <a:r>
              <a:rPr lang="en-US" sz="2800" dirty="0">
                <a:solidFill>
                  <a:srgbClr val="FFFF00"/>
                </a:solidFill>
              </a:rPr>
              <a:t>   	const </a:t>
            </a:r>
            <a:r>
              <a:rPr lang="en-US" sz="2800" b="1" dirty="0" err="1">
                <a:solidFill>
                  <a:srgbClr val="92D050"/>
                </a:solidFill>
              </a:rPr>
              <a:t>db</a:t>
            </a:r>
            <a:r>
              <a:rPr lang="en-US" sz="2800" dirty="0">
                <a:solidFill>
                  <a:srgbClr val="FFFF00"/>
                </a:solidFill>
              </a:rPr>
              <a:t> = </a:t>
            </a:r>
            <a:r>
              <a:rPr lang="en-CA" sz="2800" b="1" dirty="0" err="1">
                <a:solidFill>
                  <a:srgbClr val="FFC000"/>
                </a:solidFill>
              </a:rPr>
              <a:t>getFirestore</a:t>
            </a:r>
            <a:r>
              <a:rPr lang="en-CA" sz="2800" b="1" dirty="0">
                <a:solidFill>
                  <a:srgbClr val="FFFF00"/>
                </a:solidFill>
              </a:rPr>
              <a:t>(</a:t>
            </a:r>
            <a:r>
              <a:rPr lang="en-CA" sz="2800" b="1" dirty="0">
                <a:solidFill>
                  <a:schemeClr val="accent1">
                    <a:lumMod val="20000"/>
                    <a:lumOff val="80000"/>
                  </a:schemeClr>
                </a:solidFill>
              </a:rPr>
              <a:t>app</a:t>
            </a:r>
            <a:r>
              <a:rPr lang="en-CA" sz="2800" b="1" dirty="0">
                <a:solidFill>
                  <a:srgbClr val="FFFF00"/>
                </a:solidFill>
              </a:rPr>
              <a:t>);</a:t>
            </a:r>
          </a:p>
          <a:p>
            <a:pPr>
              <a:lnSpc>
                <a:spcPct val="120000"/>
              </a:lnSpc>
            </a:pPr>
            <a:r>
              <a:rPr lang="en-CA" sz="2800" dirty="0"/>
              <a:t>If you want to query </a:t>
            </a:r>
            <a:r>
              <a:rPr lang="en-CA" sz="2800" u="sng" dirty="0"/>
              <a:t>all documents </a:t>
            </a:r>
            <a:r>
              <a:rPr lang="en-CA" sz="2800" dirty="0"/>
              <a:t> of a </a:t>
            </a:r>
            <a:r>
              <a:rPr lang="en-CA" sz="2800" u="sng" dirty="0"/>
              <a:t>collection</a:t>
            </a:r>
            <a:r>
              <a:rPr lang="en-CA" sz="2800" dirty="0"/>
              <a:t> then use </a:t>
            </a:r>
            <a:r>
              <a:rPr lang="en-CA" sz="2800" b="1" dirty="0" err="1">
                <a:solidFill>
                  <a:srgbClr val="FFC000"/>
                </a:solidFill>
              </a:rPr>
              <a:t>getDocs</a:t>
            </a:r>
            <a:r>
              <a:rPr lang="en-CA" sz="2800" b="1" dirty="0">
                <a:solidFill>
                  <a:srgbClr val="FFFF00"/>
                </a:solidFill>
              </a:rPr>
              <a:t>() </a:t>
            </a:r>
            <a:r>
              <a:rPr lang="en-CA" sz="2800" dirty="0"/>
              <a:t>function using a reference to the collection as follow</a:t>
            </a:r>
          </a:p>
          <a:p>
            <a:pPr marL="0" indent="0">
              <a:lnSpc>
                <a:spcPct val="120000"/>
              </a:lnSpc>
              <a:buNone/>
            </a:pPr>
            <a:r>
              <a:rPr lang="en-US" sz="2800" b="1" dirty="0">
                <a:solidFill>
                  <a:srgbClr val="FFC000"/>
                </a:solidFill>
                <a:latin typeface="Consolas" panose="020B0609020204030204" pitchFamily="49" charset="0"/>
              </a:rPr>
              <a:t>	</a:t>
            </a:r>
            <a:r>
              <a:rPr lang="en-US" sz="2800" b="1" dirty="0" err="1">
                <a:solidFill>
                  <a:srgbClr val="FFC000"/>
                </a:solidFill>
                <a:latin typeface="Consolas" panose="020B0609020204030204" pitchFamily="49" charset="0"/>
              </a:rPr>
              <a:t>get</a:t>
            </a:r>
            <a:r>
              <a:rPr lang="en-US" sz="2800" b="1" dirty="0" err="1">
                <a:solidFill>
                  <a:srgbClr val="FFC000"/>
                </a:solidFill>
                <a:effectLst/>
                <a:latin typeface="Consolas" panose="020B0609020204030204" pitchFamily="49" charset="0"/>
              </a:rPr>
              <a:t>Docs</a:t>
            </a:r>
            <a:r>
              <a:rPr lang="en-US" sz="2800" b="0" dirty="0">
                <a:solidFill>
                  <a:srgbClr val="FFFF00"/>
                </a:solidFill>
                <a:effectLst/>
                <a:latin typeface="Consolas" panose="020B0609020204030204" pitchFamily="49" charset="0"/>
              </a:rPr>
              <a:t>(</a:t>
            </a:r>
            <a:r>
              <a:rPr lang="en-US" sz="2800" b="0" dirty="0">
                <a:solidFill>
                  <a:srgbClr val="C9C9D1"/>
                </a:solidFill>
                <a:effectLst/>
                <a:latin typeface="Consolas" panose="020B0609020204030204" pitchFamily="49" charset="0"/>
              </a:rPr>
              <a:t> </a:t>
            </a:r>
            <a:r>
              <a:rPr lang="en-US" sz="2800" b="0" dirty="0">
                <a:solidFill>
                  <a:srgbClr val="FFFF00"/>
                </a:solidFill>
                <a:effectLst/>
                <a:latin typeface="Consolas" panose="020B0609020204030204" pitchFamily="49" charset="0"/>
              </a:rPr>
              <a:t>collection(</a:t>
            </a:r>
            <a:r>
              <a:rPr lang="en-US" sz="2800" b="0" dirty="0">
                <a:solidFill>
                  <a:srgbClr val="C9C9D1"/>
                </a:solidFill>
                <a:effectLst/>
                <a:latin typeface="Consolas" panose="020B0609020204030204" pitchFamily="49" charset="0"/>
              </a:rPr>
              <a:t> </a:t>
            </a:r>
            <a:r>
              <a:rPr lang="en-US" sz="2800" b="0" dirty="0" err="1">
                <a:solidFill>
                  <a:srgbClr val="92D050"/>
                </a:solidFill>
                <a:effectLst/>
                <a:latin typeface="Consolas" panose="020B0609020204030204" pitchFamily="49" charset="0"/>
              </a:rPr>
              <a:t>db</a:t>
            </a:r>
            <a:r>
              <a:rPr lang="en-US" sz="2800" b="0" dirty="0">
                <a:solidFill>
                  <a:srgbClr val="92D050"/>
                </a:solidFill>
                <a:effectLst/>
                <a:latin typeface="Consolas" panose="020B0609020204030204" pitchFamily="49" charset="0"/>
              </a:rPr>
              <a:t> </a:t>
            </a:r>
            <a:r>
              <a:rPr lang="en-US" sz="2800" b="0" dirty="0">
                <a:solidFill>
                  <a:srgbClr val="E0957B"/>
                </a:solidFill>
                <a:effectLst/>
                <a:latin typeface="Consolas" panose="020B0609020204030204" pitchFamily="49" charset="0"/>
              </a:rPr>
              <a:t>, </a:t>
            </a:r>
            <a:r>
              <a:rPr lang="en-US" sz="2800" dirty="0">
                <a:solidFill>
                  <a:schemeClr val="bg2">
                    <a:lumMod val="20000"/>
                    <a:lumOff val="80000"/>
                  </a:schemeClr>
                </a:solidFill>
                <a:latin typeface="Consolas" panose="020B0609020204030204" pitchFamily="49" charset="0"/>
              </a:rPr>
              <a:t>&lt;collection name &gt;</a:t>
            </a:r>
            <a:r>
              <a:rPr lang="en-US" sz="2800" dirty="0">
                <a:solidFill>
                  <a:schemeClr val="bg2">
                    <a:lumMod val="20000"/>
                    <a:lumOff val="80000"/>
                  </a:schemeClr>
                </a:solidFill>
              </a:rPr>
              <a:t> </a:t>
            </a:r>
            <a:r>
              <a:rPr lang="en-US" sz="2800" dirty="0">
                <a:solidFill>
                  <a:srgbClr val="FFFF00"/>
                </a:solidFill>
                <a:latin typeface="Consolas" panose="020B0609020204030204" pitchFamily="49" charset="0"/>
              </a:rPr>
              <a:t>) );   </a:t>
            </a:r>
            <a:r>
              <a:rPr lang="en-US" sz="2800" b="1" dirty="0">
                <a:solidFill>
                  <a:schemeClr val="tx1">
                    <a:lumMod val="75000"/>
                  </a:schemeClr>
                </a:solidFill>
                <a:latin typeface="Consolas" panose="020B0609020204030204" pitchFamily="49" charset="0"/>
              </a:rPr>
              <a:t>// it returns a Promise</a:t>
            </a:r>
            <a:endParaRPr lang="en-US" sz="2800" b="1" dirty="0">
              <a:solidFill>
                <a:schemeClr val="tx1">
                  <a:lumMod val="75000"/>
                </a:schemeClr>
              </a:solidFill>
            </a:endParaRPr>
          </a:p>
          <a:p>
            <a:pPr>
              <a:lnSpc>
                <a:spcPct val="120000"/>
              </a:lnSpc>
            </a:pPr>
            <a:r>
              <a:rPr lang="en-CA" sz="2800" dirty="0"/>
              <a:t>E.g., following code retrieves all documents in a collection named “</a:t>
            </a:r>
            <a:r>
              <a:rPr lang="en-CA" sz="2800" dirty="0" err="1">
                <a:solidFill>
                  <a:schemeClr val="bg2">
                    <a:lumMod val="20000"/>
                    <a:lumOff val="80000"/>
                  </a:schemeClr>
                </a:solidFill>
              </a:rPr>
              <a:t>TestCollection</a:t>
            </a:r>
            <a:r>
              <a:rPr lang="en-CA" sz="2800" dirty="0"/>
              <a:t>”</a:t>
            </a:r>
          </a:p>
          <a:p>
            <a:pPr marL="0" indent="0">
              <a:lnSpc>
                <a:spcPct val="120000"/>
              </a:lnSpc>
              <a:buNone/>
            </a:pPr>
            <a:r>
              <a:rPr lang="en-US" sz="2800" b="1" dirty="0">
                <a:solidFill>
                  <a:srgbClr val="FFC000"/>
                </a:solidFill>
                <a:latin typeface="Consolas" panose="020B0609020204030204" pitchFamily="49" charset="0"/>
              </a:rPr>
              <a:t>	</a:t>
            </a:r>
            <a:r>
              <a:rPr lang="en-US" sz="2800" dirty="0">
                <a:solidFill>
                  <a:srgbClr val="FFFF00"/>
                </a:solidFill>
                <a:latin typeface="Consolas" panose="020B0609020204030204" pitchFamily="49" charset="0"/>
              </a:rPr>
              <a:t>const</a:t>
            </a:r>
            <a:r>
              <a:rPr lang="en-US" sz="2800" b="1" dirty="0">
                <a:solidFill>
                  <a:srgbClr val="FFC000"/>
                </a:solidFill>
                <a:latin typeface="Consolas" panose="020B0609020204030204" pitchFamily="49" charset="0"/>
              </a:rPr>
              <a:t> </a:t>
            </a:r>
            <a:r>
              <a:rPr lang="en-US" sz="2800" b="1" dirty="0">
                <a:solidFill>
                  <a:schemeClr val="bg2">
                    <a:lumMod val="40000"/>
                    <a:lumOff val="60000"/>
                  </a:schemeClr>
                </a:solidFill>
                <a:latin typeface="Consolas" panose="020B0609020204030204" pitchFamily="49" charset="0"/>
              </a:rPr>
              <a:t>whole</a:t>
            </a:r>
            <a:r>
              <a:rPr lang="en-US" sz="2800" b="1" dirty="0">
                <a:solidFill>
                  <a:srgbClr val="FFC000"/>
                </a:solidFill>
                <a:latin typeface="Consolas" panose="020B0609020204030204" pitchFamily="49" charset="0"/>
              </a:rPr>
              <a:t> = </a:t>
            </a:r>
            <a:r>
              <a:rPr lang="en-US" sz="2800" b="1" dirty="0">
                <a:solidFill>
                  <a:srgbClr val="FFFF00"/>
                </a:solidFill>
                <a:latin typeface="Consolas" panose="020B0609020204030204" pitchFamily="49" charset="0"/>
              </a:rPr>
              <a:t>await</a:t>
            </a:r>
            <a:r>
              <a:rPr lang="en-US" sz="2800" b="1" dirty="0">
                <a:solidFill>
                  <a:srgbClr val="FFC000"/>
                </a:solidFill>
                <a:latin typeface="Consolas" panose="020B0609020204030204" pitchFamily="49" charset="0"/>
              </a:rPr>
              <a:t> </a:t>
            </a:r>
            <a:r>
              <a:rPr lang="en-US" sz="2800" b="1" dirty="0" err="1">
                <a:solidFill>
                  <a:srgbClr val="FFC000"/>
                </a:solidFill>
                <a:latin typeface="Consolas" panose="020B0609020204030204" pitchFamily="49" charset="0"/>
              </a:rPr>
              <a:t>get</a:t>
            </a:r>
            <a:r>
              <a:rPr lang="en-US" sz="2800" b="1" dirty="0" err="1">
                <a:solidFill>
                  <a:srgbClr val="FFC000"/>
                </a:solidFill>
                <a:effectLst/>
                <a:latin typeface="Consolas" panose="020B0609020204030204" pitchFamily="49" charset="0"/>
              </a:rPr>
              <a:t>Docs</a:t>
            </a:r>
            <a:r>
              <a:rPr lang="en-US" sz="2800" b="0" dirty="0">
                <a:solidFill>
                  <a:srgbClr val="FFFF00"/>
                </a:solidFill>
                <a:effectLst/>
                <a:latin typeface="Consolas" panose="020B0609020204030204" pitchFamily="49" charset="0"/>
              </a:rPr>
              <a:t>(</a:t>
            </a:r>
            <a:r>
              <a:rPr lang="en-US" sz="2800" b="0" dirty="0">
                <a:solidFill>
                  <a:srgbClr val="C9C9D1"/>
                </a:solidFill>
                <a:effectLst/>
                <a:latin typeface="Consolas" panose="020B0609020204030204" pitchFamily="49" charset="0"/>
              </a:rPr>
              <a:t> </a:t>
            </a:r>
            <a:r>
              <a:rPr lang="en-US" sz="2800" b="0" dirty="0">
                <a:solidFill>
                  <a:srgbClr val="FFFF00"/>
                </a:solidFill>
                <a:effectLst/>
                <a:latin typeface="Consolas" panose="020B0609020204030204" pitchFamily="49" charset="0"/>
              </a:rPr>
              <a:t>collection(</a:t>
            </a:r>
            <a:r>
              <a:rPr lang="en-US" sz="2800" b="0" dirty="0">
                <a:solidFill>
                  <a:srgbClr val="C9C9D1"/>
                </a:solidFill>
                <a:effectLst/>
                <a:latin typeface="Consolas" panose="020B0609020204030204" pitchFamily="49" charset="0"/>
              </a:rPr>
              <a:t> </a:t>
            </a:r>
            <a:r>
              <a:rPr lang="en-US" sz="2800" b="0" dirty="0" err="1">
                <a:solidFill>
                  <a:srgbClr val="92D050"/>
                </a:solidFill>
                <a:effectLst/>
                <a:latin typeface="Consolas" panose="020B0609020204030204" pitchFamily="49" charset="0"/>
              </a:rPr>
              <a:t>db</a:t>
            </a:r>
            <a:r>
              <a:rPr lang="en-US" sz="2800" b="0" dirty="0">
                <a:solidFill>
                  <a:srgbClr val="92D050"/>
                </a:solidFill>
                <a:effectLst/>
                <a:latin typeface="Consolas" panose="020B0609020204030204" pitchFamily="49" charset="0"/>
              </a:rPr>
              <a:t> </a:t>
            </a:r>
            <a:r>
              <a:rPr lang="en-US" sz="2800" b="0" dirty="0">
                <a:solidFill>
                  <a:srgbClr val="E0957B"/>
                </a:solidFill>
                <a:effectLst/>
                <a:latin typeface="Consolas" panose="020B0609020204030204" pitchFamily="49" charset="0"/>
              </a:rPr>
              <a:t>, </a:t>
            </a:r>
            <a:r>
              <a:rPr lang="en-US" sz="2800" dirty="0">
                <a:solidFill>
                  <a:schemeClr val="bg2">
                    <a:lumMod val="20000"/>
                    <a:lumOff val="80000"/>
                  </a:schemeClr>
                </a:solidFill>
                <a:latin typeface="Consolas" panose="020B0609020204030204" pitchFamily="49" charset="0"/>
              </a:rPr>
              <a:t>"</a:t>
            </a:r>
            <a:r>
              <a:rPr lang="en-US" sz="2800" dirty="0">
                <a:solidFill>
                  <a:schemeClr val="bg2">
                    <a:lumMod val="20000"/>
                    <a:lumOff val="80000"/>
                  </a:schemeClr>
                </a:solidFill>
              </a:rPr>
              <a:t> </a:t>
            </a:r>
            <a:r>
              <a:rPr lang="en-US" sz="2800" dirty="0" err="1">
                <a:solidFill>
                  <a:schemeClr val="bg2">
                    <a:lumMod val="20000"/>
                    <a:lumOff val="80000"/>
                  </a:schemeClr>
                </a:solidFill>
              </a:rPr>
              <a:t>TestCollection</a:t>
            </a:r>
            <a:r>
              <a:rPr lang="en-US" sz="2800" dirty="0">
                <a:solidFill>
                  <a:schemeClr val="bg2">
                    <a:lumMod val="20000"/>
                    <a:lumOff val="80000"/>
                  </a:schemeClr>
                </a:solidFill>
                <a:latin typeface="Consolas" panose="020B0609020204030204" pitchFamily="49" charset="0"/>
              </a:rPr>
              <a:t>"</a:t>
            </a:r>
            <a:r>
              <a:rPr lang="en-US" sz="2800" dirty="0">
                <a:solidFill>
                  <a:schemeClr val="bg2">
                    <a:lumMod val="20000"/>
                    <a:lumOff val="80000"/>
                  </a:schemeClr>
                </a:solidFill>
              </a:rPr>
              <a:t> </a:t>
            </a:r>
            <a:r>
              <a:rPr lang="en-US" sz="2800" dirty="0">
                <a:solidFill>
                  <a:srgbClr val="FFFF00"/>
                </a:solidFill>
                <a:latin typeface="Consolas" panose="020B0609020204030204" pitchFamily="49" charset="0"/>
              </a:rPr>
              <a:t>) );   </a:t>
            </a:r>
            <a:r>
              <a:rPr lang="en-US" sz="2800" dirty="0">
                <a:solidFill>
                  <a:schemeClr val="tx1">
                    <a:lumMod val="75000"/>
                  </a:schemeClr>
                </a:solidFill>
                <a:latin typeface="Consolas" panose="020B0609020204030204" pitchFamily="49" charset="0"/>
              </a:rPr>
              <a:t>// using await inside a async function</a:t>
            </a:r>
            <a:endParaRPr lang="en-US" sz="2800" dirty="0">
              <a:solidFill>
                <a:schemeClr val="tx1">
                  <a:lumMod val="75000"/>
                </a:schemeClr>
              </a:solidFill>
            </a:endParaRPr>
          </a:p>
          <a:p>
            <a:pPr>
              <a:lnSpc>
                <a:spcPct val="120000"/>
              </a:lnSpc>
            </a:pPr>
            <a:r>
              <a:rPr lang="en-CA" sz="2800" dirty="0"/>
              <a:t>If you want to query a subset of a collection you need to create a query object using  </a:t>
            </a:r>
            <a:r>
              <a:rPr lang="en-CA" sz="2800" b="1" dirty="0">
                <a:solidFill>
                  <a:srgbClr val="FFC000"/>
                </a:solidFill>
              </a:rPr>
              <a:t>query</a:t>
            </a:r>
            <a:r>
              <a:rPr lang="en-CA" sz="2800" b="1" dirty="0">
                <a:solidFill>
                  <a:srgbClr val="FFFF00"/>
                </a:solidFill>
              </a:rPr>
              <a:t>()</a:t>
            </a:r>
            <a:r>
              <a:rPr lang="en-CA" sz="2800" b="1" dirty="0">
                <a:solidFill>
                  <a:srgbClr val="FFC000"/>
                </a:solidFill>
              </a:rPr>
              <a:t> </a:t>
            </a:r>
            <a:r>
              <a:rPr lang="en-CA" sz="2800" dirty="0"/>
              <a:t>function &amp; using a </a:t>
            </a:r>
            <a:r>
              <a:rPr lang="en-CA" sz="2800" b="1" dirty="0">
                <a:solidFill>
                  <a:srgbClr val="FFC000"/>
                </a:solidFill>
              </a:rPr>
              <a:t>collection</a:t>
            </a:r>
            <a:r>
              <a:rPr lang="en-CA" sz="2800" b="1" dirty="0">
                <a:solidFill>
                  <a:srgbClr val="FFFF00"/>
                </a:solidFill>
              </a:rPr>
              <a:t>()</a:t>
            </a:r>
            <a:r>
              <a:rPr lang="en-CA" sz="2800" dirty="0">
                <a:solidFill>
                  <a:srgbClr val="FFFF00"/>
                </a:solidFill>
              </a:rPr>
              <a:t> </a:t>
            </a:r>
            <a:r>
              <a:rPr lang="en-CA" sz="2800" dirty="0"/>
              <a:t>and </a:t>
            </a:r>
            <a:r>
              <a:rPr lang="en-CA" sz="2800" b="1" dirty="0">
                <a:solidFill>
                  <a:srgbClr val="FFC000"/>
                </a:solidFill>
              </a:rPr>
              <a:t>where</a:t>
            </a:r>
            <a:r>
              <a:rPr lang="en-CA" sz="2800" dirty="0">
                <a:solidFill>
                  <a:srgbClr val="FFFF00"/>
                </a:solidFill>
              </a:rPr>
              <a:t>()</a:t>
            </a:r>
            <a:r>
              <a:rPr lang="en-CA" sz="2800" dirty="0"/>
              <a:t> </a:t>
            </a:r>
            <a:br>
              <a:rPr lang="en-CA" sz="2800" dirty="0"/>
            </a:br>
            <a:r>
              <a:rPr lang="en-CA" sz="2800" dirty="0"/>
              <a:t>function and passing that query object as parameter to </a:t>
            </a:r>
            <a:r>
              <a:rPr lang="en-CA" sz="2800" b="1" dirty="0" err="1">
                <a:solidFill>
                  <a:srgbClr val="FFC000"/>
                </a:solidFill>
              </a:rPr>
              <a:t>getDocs</a:t>
            </a:r>
            <a:r>
              <a:rPr lang="en-CA" sz="2800" dirty="0">
                <a:solidFill>
                  <a:srgbClr val="FFFF00"/>
                </a:solidFill>
              </a:rPr>
              <a:t>()</a:t>
            </a:r>
            <a:r>
              <a:rPr lang="en-CA" sz="2800" dirty="0"/>
              <a:t> function as filter condition.</a:t>
            </a:r>
          </a:p>
          <a:p>
            <a:pPr marL="0" indent="0">
              <a:lnSpc>
                <a:spcPct val="120000"/>
              </a:lnSpc>
              <a:buNone/>
            </a:pPr>
            <a:r>
              <a:rPr lang="en-US" sz="2800" dirty="0">
                <a:solidFill>
                  <a:srgbClr val="FFFF00"/>
                </a:solidFill>
              </a:rPr>
              <a:t>	</a:t>
            </a:r>
            <a:r>
              <a:rPr lang="en-CA" sz="2800" dirty="0">
                <a:solidFill>
                  <a:srgbClr val="FFFF00"/>
                </a:solidFill>
                <a:latin typeface="Consolas" panose="020B0609020204030204" pitchFamily="49" charset="0"/>
              </a:rPr>
              <a:t>const </a:t>
            </a:r>
            <a:r>
              <a:rPr lang="en-CA" sz="2800" dirty="0" err="1">
                <a:solidFill>
                  <a:schemeClr val="bg2">
                    <a:lumMod val="40000"/>
                    <a:lumOff val="60000"/>
                  </a:schemeClr>
                </a:solidFill>
                <a:latin typeface="Consolas" panose="020B0609020204030204" pitchFamily="49" charset="0"/>
              </a:rPr>
              <a:t>qu</a:t>
            </a:r>
            <a:r>
              <a:rPr lang="en-CA" sz="2800" dirty="0">
                <a:solidFill>
                  <a:srgbClr val="FFFF00"/>
                </a:solidFill>
                <a:latin typeface="Consolas" panose="020B0609020204030204" pitchFamily="49" charset="0"/>
              </a:rPr>
              <a:t> = </a:t>
            </a:r>
            <a:r>
              <a:rPr lang="en-CA" sz="2800" b="1" dirty="0">
                <a:solidFill>
                  <a:srgbClr val="FFC000"/>
                </a:solidFill>
                <a:latin typeface="Consolas" panose="020B0609020204030204" pitchFamily="49" charset="0"/>
              </a:rPr>
              <a:t>query</a:t>
            </a:r>
            <a:r>
              <a:rPr lang="en-CA" sz="2800" dirty="0">
                <a:solidFill>
                  <a:srgbClr val="FFFF00"/>
                </a:solidFill>
                <a:latin typeface="Consolas" panose="020B0609020204030204" pitchFamily="49" charset="0"/>
              </a:rPr>
              <a:t>( </a:t>
            </a:r>
            <a:r>
              <a:rPr lang="en-CA" sz="2800" dirty="0">
                <a:solidFill>
                  <a:srgbClr val="FFC000"/>
                </a:solidFill>
                <a:latin typeface="Consolas" panose="020B0609020204030204" pitchFamily="49" charset="0"/>
              </a:rPr>
              <a:t>collection</a:t>
            </a:r>
            <a:r>
              <a:rPr lang="en-CA" sz="2800" dirty="0">
                <a:solidFill>
                  <a:srgbClr val="FFFF00"/>
                </a:solidFill>
                <a:latin typeface="Consolas" panose="020B0609020204030204" pitchFamily="49" charset="0"/>
              </a:rPr>
              <a:t>(</a:t>
            </a:r>
            <a:r>
              <a:rPr lang="en-US" sz="2800" b="0" dirty="0" err="1">
                <a:solidFill>
                  <a:srgbClr val="92D050"/>
                </a:solidFill>
                <a:effectLst/>
                <a:latin typeface="Consolas" panose="020B0609020204030204" pitchFamily="49" charset="0"/>
              </a:rPr>
              <a:t>db</a:t>
            </a:r>
            <a:r>
              <a:rPr lang="en-CA" sz="2800" dirty="0">
                <a:solidFill>
                  <a:srgbClr val="FFFF00"/>
                </a:solidFill>
                <a:latin typeface="Consolas" panose="020B0609020204030204" pitchFamily="49" charset="0"/>
              </a:rPr>
              <a:t>, </a:t>
            </a:r>
            <a:r>
              <a:rPr lang="en-US" sz="2800" dirty="0">
                <a:solidFill>
                  <a:schemeClr val="bg2">
                    <a:lumMod val="20000"/>
                    <a:lumOff val="80000"/>
                  </a:schemeClr>
                </a:solidFill>
                <a:latin typeface="Consolas" panose="020B0609020204030204" pitchFamily="49" charset="0"/>
              </a:rPr>
              <a:t>&lt;collection name&gt; </a:t>
            </a:r>
            <a:r>
              <a:rPr lang="en-CA" sz="2800" dirty="0">
                <a:solidFill>
                  <a:srgbClr val="FFFF00"/>
                </a:solidFill>
                <a:latin typeface="Consolas" panose="020B0609020204030204" pitchFamily="49" charset="0"/>
              </a:rPr>
              <a:t>), </a:t>
            </a:r>
            <a:r>
              <a:rPr lang="en-CA" sz="2800" dirty="0">
                <a:solidFill>
                  <a:srgbClr val="FFC000"/>
                </a:solidFill>
                <a:latin typeface="Consolas" panose="020B0609020204030204" pitchFamily="49" charset="0"/>
              </a:rPr>
              <a:t>where</a:t>
            </a:r>
            <a:r>
              <a:rPr lang="en-CA" sz="2800" dirty="0">
                <a:solidFill>
                  <a:srgbClr val="FFFF00"/>
                </a:solidFill>
                <a:latin typeface="Consolas" panose="020B0609020204030204" pitchFamily="49" charset="0"/>
              </a:rPr>
              <a:t>(</a:t>
            </a:r>
            <a:r>
              <a:rPr lang="en-US" sz="2800" dirty="0">
                <a:solidFill>
                  <a:schemeClr val="bg2">
                    <a:lumMod val="20000"/>
                    <a:lumOff val="80000"/>
                  </a:schemeClr>
                </a:solidFill>
                <a:latin typeface="Consolas" panose="020B0609020204030204" pitchFamily="49" charset="0"/>
              </a:rPr>
              <a:t>&lt;condition&gt; </a:t>
            </a:r>
            <a:r>
              <a:rPr lang="en-CA" sz="2800" dirty="0">
                <a:solidFill>
                  <a:srgbClr val="FFFF00"/>
                </a:solidFill>
                <a:latin typeface="Consolas" panose="020B0609020204030204" pitchFamily="49" charset="0"/>
              </a:rPr>
              <a:t>));</a:t>
            </a:r>
            <a:br>
              <a:rPr lang="en-CA" sz="2800" dirty="0">
                <a:solidFill>
                  <a:srgbClr val="FFFF00"/>
                </a:solidFill>
                <a:latin typeface="Consolas" panose="020B0609020204030204" pitchFamily="49" charset="0"/>
              </a:rPr>
            </a:br>
            <a:r>
              <a:rPr lang="en-US" sz="2800" b="1" dirty="0">
                <a:solidFill>
                  <a:srgbClr val="FFC000"/>
                </a:solidFill>
                <a:latin typeface="Consolas" panose="020B0609020204030204" pitchFamily="49" charset="0"/>
              </a:rPr>
              <a:t>	</a:t>
            </a:r>
            <a:r>
              <a:rPr lang="en-US" sz="2800" dirty="0">
                <a:solidFill>
                  <a:srgbClr val="FFFF00"/>
                </a:solidFill>
                <a:latin typeface="Consolas" panose="020B0609020204030204" pitchFamily="49" charset="0"/>
              </a:rPr>
              <a:t>const</a:t>
            </a:r>
            <a:r>
              <a:rPr lang="en-US" sz="2800" b="1" dirty="0">
                <a:solidFill>
                  <a:srgbClr val="FFC000"/>
                </a:solidFill>
                <a:latin typeface="Consolas" panose="020B0609020204030204" pitchFamily="49" charset="0"/>
              </a:rPr>
              <a:t> </a:t>
            </a:r>
            <a:r>
              <a:rPr lang="en-US" sz="2800" b="1" dirty="0" err="1">
                <a:solidFill>
                  <a:schemeClr val="bg2">
                    <a:lumMod val="40000"/>
                    <a:lumOff val="60000"/>
                  </a:schemeClr>
                </a:solidFill>
                <a:latin typeface="Consolas" panose="020B0609020204030204" pitchFamily="49" charset="0"/>
              </a:rPr>
              <a:t>subCollection</a:t>
            </a:r>
            <a:r>
              <a:rPr lang="en-US" sz="2800" b="1" dirty="0">
                <a:solidFill>
                  <a:srgbClr val="FFC000"/>
                </a:solidFill>
                <a:latin typeface="Consolas" panose="020B0609020204030204" pitchFamily="49" charset="0"/>
              </a:rPr>
              <a:t> = </a:t>
            </a:r>
            <a:r>
              <a:rPr lang="en-US" sz="2800" b="1" dirty="0">
                <a:solidFill>
                  <a:srgbClr val="FFFF00"/>
                </a:solidFill>
                <a:latin typeface="Consolas" panose="020B0609020204030204" pitchFamily="49" charset="0"/>
              </a:rPr>
              <a:t>await</a:t>
            </a:r>
            <a:r>
              <a:rPr lang="en-US" sz="2800" b="1" dirty="0">
                <a:solidFill>
                  <a:srgbClr val="FFC000"/>
                </a:solidFill>
                <a:latin typeface="Consolas" panose="020B0609020204030204" pitchFamily="49" charset="0"/>
              </a:rPr>
              <a:t> </a:t>
            </a:r>
            <a:r>
              <a:rPr lang="en-US" sz="2800" b="1" dirty="0" err="1">
                <a:solidFill>
                  <a:srgbClr val="FFC000"/>
                </a:solidFill>
                <a:latin typeface="Consolas" panose="020B0609020204030204" pitchFamily="49" charset="0"/>
              </a:rPr>
              <a:t>get</a:t>
            </a:r>
            <a:r>
              <a:rPr lang="en-US" sz="2800" b="1" dirty="0" err="1">
                <a:solidFill>
                  <a:srgbClr val="FFC000"/>
                </a:solidFill>
                <a:effectLst/>
                <a:latin typeface="Consolas" panose="020B0609020204030204" pitchFamily="49" charset="0"/>
              </a:rPr>
              <a:t>Docs</a:t>
            </a:r>
            <a:r>
              <a:rPr lang="en-US" sz="2800" b="0" dirty="0">
                <a:solidFill>
                  <a:srgbClr val="FFFF00"/>
                </a:solidFill>
                <a:effectLst/>
                <a:latin typeface="Consolas" panose="020B0609020204030204" pitchFamily="49" charset="0"/>
              </a:rPr>
              <a:t>( </a:t>
            </a:r>
            <a:r>
              <a:rPr lang="en-US" sz="2800" b="0" dirty="0" err="1">
                <a:solidFill>
                  <a:schemeClr val="bg2">
                    <a:lumMod val="40000"/>
                    <a:lumOff val="60000"/>
                  </a:schemeClr>
                </a:solidFill>
                <a:effectLst/>
                <a:latin typeface="Consolas" panose="020B0609020204030204" pitchFamily="49" charset="0"/>
              </a:rPr>
              <a:t>qu</a:t>
            </a:r>
            <a:r>
              <a:rPr lang="en-US" sz="2800" b="0" dirty="0">
                <a:solidFill>
                  <a:srgbClr val="FFFF00"/>
                </a:solidFill>
                <a:effectLst/>
                <a:latin typeface="Consolas" panose="020B0609020204030204" pitchFamily="49" charset="0"/>
              </a:rPr>
              <a:t> </a:t>
            </a:r>
            <a:r>
              <a:rPr lang="en-US" sz="2800" dirty="0">
                <a:solidFill>
                  <a:srgbClr val="FFFF00"/>
                </a:solidFill>
                <a:latin typeface="Consolas" panose="020B0609020204030204" pitchFamily="49" charset="0"/>
              </a:rPr>
              <a:t>) );</a:t>
            </a:r>
          </a:p>
          <a:p>
            <a:pPr>
              <a:lnSpc>
                <a:spcPct val="120000"/>
              </a:lnSpc>
            </a:pPr>
            <a:r>
              <a:rPr lang="en-CA" sz="2800" dirty="0"/>
              <a:t>E.g., following code retrieves from “</a:t>
            </a:r>
            <a:r>
              <a:rPr lang="en-CA" sz="2800" dirty="0" err="1">
                <a:solidFill>
                  <a:schemeClr val="bg2">
                    <a:lumMod val="20000"/>
                    <a:lumOff val="80000"/>
                  </a:schemeClr>
                </a:solidFill>
              </a:rPr>
              <a:t>TestCollection</a:t>
            </a:r>
            <a:r>
              <a:rPr lang="en-CA" sz="2800" dirty="0"/>
              <a:t>” all documents that have a field named status with the value “known”.</a:t>
            </a:r>
          </a:p>
          <a:p>
            <a:pPr marL="0" indent="0">
              <a:lnSpc>
                <a:spcPct val="120000"/>
              </a:lnSpc>
              <a:buNone/>
            </a:pPr>
            <a:r>
              <a:rPr lang="en-US" sz="2800" dirty="0">
                <a:solidFill>
                  <a:srgbClr val="FFFF00"/>
                </a:solidFill>
              </a:rPr>
              <a:t>	</a:t>
            </a:r>
            <a:r>
              <a:rPr lang="en-US" sz="2800" dirty="0">
                <a:solidFill>
                  <a:srgbClr val="FFFF00"/>
                </a:solidFill>
                <a:latin typeface="Consolas" panose="020B0609020204030204" pitchFamily="49" charset="0"/>
              </a:rPr>
              <a:t>const</a:t>
            </a:r>
            <a:r>
              <a:rPr lang="en-US" sz="2800" b="1" dirty="0">
                <a:solidFill>
                  <a:srgbClr val="FFC000"/>
                </a:solidFill>
                <a:latin typeface="Consolas" panose="020B0609020204030204" pitchFamily="49" charset="0"/>
              </a:rPr>
              <a:t> </a:t>
            </a:r>
            <a:r>
              <a:rPr lang="en-US" sz="2800" b="1" dirty="0" err="1">
                <a:solidFill>
                  <a:schemeClr val="bg2">
                    <a:lumMod val="40000"/>
                    <a:lumOff val="60000"/>
                  </a:schemeClr>
                </a:solidFill>
                <a:latin typeface="Consolas" panose="020B0609020204030204" pitchFamily="49" charset="0"/>
              </a:rPr>
              <a:t>subCollection</a:t>
            </a:r>
            <a:r>
              <a:rPr lang="en-US" sz="2800" b="1" dirty="0">
                <a:solidFill>
                  <a:srgbClr val="FFC000"/>
                </a:solidFill>
                <a:latin typeface="Consolas" panose="020B0609020204030204" pitchFamily="49" charset="0"/>
              </a:rPr>
              <a:t> = </a:t>
            </a:r>
            <a:r>
              <a:rPr lang="en-US" sz="2800" b="1" dirty="0">
                <a:solidFill>
                  <a:srgbClr val="FFFF00"/>
                </a:solidFill>
                <a:latin typeface="Consolas" panose="020B0609020204030204" pitchFamily="49" charset="0"/>
              </a:rPr>
              <a:t>await</a:t>
            </a:r>
            <a:r>
              <a:rPr lang="en-US" sz="2800" b="1" dirty="0">
                <a:solidFill>
                  <a:srgbClr val="FFC000"/>
                </a:solidFill>
                <a:latin typeface="Consolas" panose="020B0609020204030204" pitchFamily="49" charset="0"/>
              </a:rPr>
              <a:t> </a:t>
            </a:r>
            <a:r>
              <a:rPr lang="en-US" sz="2800" b="1" dirty="0" err="1">
                <a:solidFill>
                  <a:srgbClr val="FFC000"/>
                </a:solidFill>
                <a:latin typeface="Consolas" panose="020B0609020204030204" pitchFamily="49" charset="0"/>
              </a:rPr>
              <a:t>get</a:t>
            </a:r>
            <a:r>
              <a:rPr lang="en-US" sz="2800" b="1" dirty="0" err="1">
                <a:solidFill>
                  <a:srgbClr val="FFC000"/>
                </a:solidFill>
                <a:effectLst/>
                <a:latin typeface="Consolas" panose="020B0609020204030204" pitchFamily="49" charset="0"/>
              </a:rPr>
              <a:t>Docs</a:t>
            </a:r>
            <a:r>
              <a:rPr lang="en-US" sz="2800" b="0" dirty="0">
                <a:solidFill>
                  <a:srgbClr val="FFFF00"/>
                </a:solidFill>
                <a:effectLst/>
                <a:latin typeface="Consolas" panose="020B0609020204030204" pitchFamily="49" charset="0"/>
              </a:rPr>
              <a:t>( </a:t>
            </a:r>
            <a:r>
              <a:rPr lang="en-CA" sz="2800" b="1" dirty="0">
                <a:solidFill>
                  <a:srgbClr val="FFC000"/>
                </a:solidFill>
                <a:latin typeface="Consolas" panose="020B0609020204030204" pitchFamily="49" charset="0"/>
              </a:rPr>
              <a:t>query</a:t>
            </a:r>
            <a:r>
              <a:rPr lang="en-CA" sz="2800" dirty="0">
                <a:solidFill>
                  <a:srgbClr val="FFFF00"/>
                </a:solidFill>
                <a:latin typeface="Consolas" panose="020B0609020204030204" pitchFamily="49" charset="0"/>
              </a:rPr>
              <a:t>( </a:t>
            </a:r>
            <a:r>
              <a:rPr lang="en-CA" sz="2800" dirty="0">
                <a:solidFill>
                  <a:srgbClr val="FFC000"/>
                </a:solidFill>
                <a:latin typeface="Consolas" panose="020B0609020204030204" pitchFamily="49" charset="0"/>
              </a:rPr>
              <a:t>collection</a:t>
            </a:r>
            <a:r>
              <a:rPr lang="en-CA" sz="2800" dirty="0">
                <a:solidFill>
                  <a:srgbClr val="FFFF00"/>
                </a:solidFill>
                <a:latin typeface="Consolas" panose="020B0609020204030204" pitchFamily="49" charset="0"/>
              </a:rPr>
              <a:t>(</a:t>
            </a:r>
            <a:r>
              <a:rPr lang="en-US" sz="2800" b="0" dirty="0" err="1">
                <a:solidFill>
                  <a:srgbClr val="92D050"/>
                </a:solidFill>
                <a:effectLst/>
                <a:latin typeface="Consolas" panose="020B0609020204030204" pitchFamily="49" charset="0"/>
              </a:rPr>
              <a:t>db</a:t>
            </a:r>
            <a:r>
              <a:rPr lang="en-CA" sz="2800" dirty="0">
                <a:solidFill>
                  <a:srgbClr val="FFFF00"/>
                </a:solidFill>
                <a:latin typeface="Consolas" panose="020B0609020204030204" pitchFamily="49" charset="0"/>
              </a:rPr>
              <a:t>, </a:t>
            </a:r>
            <a:r>
              <a:rPr lang="en-US" sz="2800" dirty="0">
                <a:solidFill>
                  <a:schemeClr val="tx2"/>
                </a:solidFill>
                <a:latin typeface="Consolas" panose="020B0609020204030204" pitchFamily="49" charset="0"/>
              </a:rPr>
              <a:t>"</a:t>
            </a:r>
            <a:r>
              <a:rPr lang="en-US" sz="2800" dirty="0" err="1">
                <a:solidFill>
                  <a:schemeClr val="bg2">
                    <a:lumMod val="20000"/>
                    <a:lumOff val="80000"/>
                  </a:schemeClr>
                </a:solidFill>
                <a:latin typeface="Consolas" panose="020B0609020204030204" pitchFamily="49" charset="0"/>
              </a:rPr>
              <a:t>TestCollection</a:t>
            </a:r>
            <a:r>
              <a:rPr lang="en-US" sz="2800" dirty="0">
                <a:solidFill>
                  <a:schemeClr val="tx2"/>
                </a:solidFill>
                <a:latin typeface="Consolas" panose="020B0609020204030204" pitchFamily="49" charset="0"/>
              </a:rPr>
              <a:t>" </a:t>
            </a:r>
            <a:r>
              <a:rPr lang="en-CA" sz="2800" dirty="0">
                <a:solidFill>
                  <a:srgbClr val="FFFF00"/>
                </a:solidFill>
                <a:latin typeface="Consolas" panose="020B0609020204030204" pitchFamily="49" charset="0"/>
              </a:rPr>
              <a:t>), </a:t>
            </a:r>
            <a:r>
              <a:rPr lang="en-CA" sz="2800" dirty="0">
                <a:solidFill>
                  <a:srgbClr val="FFC000"/>
                </a:solidFill>
                <a:latin typeface="Consolas" panose="020B0609020204030204" pitchFamily="49" charset="0"/>
              </a:rPr>
              <a:t>where</a:t>
            </a:r>
            <a:r>
              <a:rPr lang="en-CA" sz="2800" dirty="0">
                <a:solidFill>
                  <a:srgbClr val="FFFF00"/>
                </a:solidFill>
                <a:latin typeface="Consolas" panose="020B0609020204030204" pitchFamily="49" charset="0"/>
              </a:rPr>
              <a:t>(</a:t>
            </a:r>
            <a:r>
              <a:rPr lang="en-US" sz="2800" dirty="0">
                <a:solidFill>
                  <a:schemeClr val="tx2"/>
                </a:solidFill>
                <a:latin typeface="Consolas" panose="020B0609020204030204" pitchFamily="49" charset="0"/>
              </a:rPr>
              <a:t>"</a:t>
            </a:r>
            <a:r>
              <a:rPr lang="en-US" sz="2800" b="1" dirty="0">
                <a:solidFill>
                  <a:schemeClr val="tx2"/>
                </a:solidFill>
                <a:latin typeface="Consolas" panose="020B0609020204030204" pitchFamily="49" charset="0"/>
              </a:rPr>
              <a:t>status</a:t>
            </a:r>
            <a:r>
              <a:rPr lang="en-US" sz="2800" dirty="0">
                <a:solidFill>
                  <a:schemeClr val="tx2"/>
                </a:solidFill>
                <a:latin typeface="Consolas" panose="020B0609020204030204" pitchFamily="49" charset="0"/>
              </a:rPr>
              <a:t>", "==", "known" </a:t>
            </a:r>
            <a:r>
              <a:rPr lang="en-CA" sz="2800" dirty="0">
                <a:solidFill>
                  <a:srgbClr val="FFFF00"/>
                </a:solidFill>
                <a:latin typeface="Consolas" panose="020B0609020204030204" pitchFamily="49" charset="0"/>
              </a:rPr>
              <a:t>));</a:t>
            </a:r>
            <a:r>
              <a:rPr lang="en-US" sz="2800" b="0" dirty="0">
                <a:solidFill>
                  <a:srgbClr val="FFFF00"/>
                </a:solidFill>
                <a:effectLst/>
                <a:latin typeface="Consolas" panose="020B0609020204030204" pitchFamily="49" charset="0"/>
              </a:rPr>
              <a:t> </a:t>
            </a:r>
            <a:r>
              <a:rPr lang="en-US" sz="2800" dirty="0">
                <a:solidFill>
                  <a:srgbClr val="FFFF00"/>
                </a:solidFill>
                <a:latin typeface="Consolas" panose="020B0609020204030204" pitchFamily="49" charset="0"/>
              </a:rPr>
              <a:t>) );</a:t>
            </a:r>
          </a:p>
          <a:p>
            <a:pPr marL="0" indent="0">
              <a:buNone/>
            </a:pPr>
            <a:r>
              <a:rPr lang="en-CA" sz="2800" dirty="0"/>
              <a:t>	To see different condition operators, see: </a:t>
            </a:r>
            <a:r>
              <a:rPr lang="en-CA" sz="2800" dirty="0">
                <a:hlinkClick r:id="rId3"/>
              </a:rPr>
              <a:t>https://firebase.google.com/docs/firestore/query-data/queries#query_operators</a:t>
            </a:r>
            <a:endParaRPr lang="en-CA" sz="2800" dirty="0"/>
          </a:p>
          <a:p>
            <a:r>
              <a:rPr lang="en-CA" sz="2800" dirty="0"/>
              <a:t>You can also have </a:t>
            </a:r>
            <a:r>
              <a:rPr lang="en-CA" sz="2800" b="1" dirty="0"/>
              <a:t>limits</a:t>
            </a:r>
            <a:r>
              <a:rPr lang="en-CA" sz="2800" dirty="0"/>
              <a:t> and </a:t>
            </a:r>
            <a:r>
              <a:rPr lang="en-CA" sz="2800" b="1" dirty="0"/>
              <a:t>orders</a:t>
            </a:r>
            <a:r>
              <a:rPr lang="en-CA" sz="2800" dirty="0"/>
              <a:t> in your query by importing and using </a:t>
            </a:r>
            <a:r>
              <a:rPr lang="en-CA" sz="2800" b="1" dirty="0">
                <a:solidFill>
                  <a:srgbClr val="FFC000"/>
                </a:solidFill>
              </a:rPr>
              <a:t>limit</a:t>
            </a:r>
            <a:r>
              <a:rPr lang="en-CA" sz="2800" dirty="0"/>
              <a:t> and </a:t>
            </a:r>
            <a:r>
              <a:rPr lang="en-CA" sz="2800" b="1" dirty="0" err="1">
                <a:solidFill>
                  <a:srgbClr val="FFC000"/>
                </a:solidFill>
              </a:rPr>
              <a:t>orderBy</a:t>
            </a:r>
            <a:r>
              <a:rPr lang="en-CA" sz="2800" dirty="0"/>
              <a:t> functions from module. e.g.</a:t>
            </a:r>
          </a:p>
          <a:p>
            <a:pPr marL="0" indent="0">
              <a:lnSpc>
                <a:spcPct val="120000"/>
              </a:lnSpc>
              <a:buNone/>
            </a:pPr>
            <a:r>
              <a:rPr lang="en-CA" sz="2800" dirty="0">
                <a:solidFill>
                  <a:srgbClr val="FFFF00"/>
                </a:solidFill>
                <a:latin typeface="Consolas" panose="020B0609020204030204" pitchFamily="49" charset="0"/>
              </a:rPr>
              <a:t>	const </a:t>
            </a:r>
            <a:r>
              <a:rPr lang="en-CA" sz="2800" dirty="0" err="1">
                <a:solidFill>
                  <a:schemeClr val="bg2">
                    <a:lumMod val="40000"/>
                    <a:lumOff val="60000"/>
                  </a:schemeClr>
                </a:solidFill>
                <a:latin typeface="Consolas" panose="020B0609020204030204" pitchFamily="49" charset="0"/>
              </a:rPr>
              <a:t>qu</a:t>
            </a:r>
            <a:r>
              <a:rPr lang="en-CA" sz="2800" dirty="0">
                <a:solidFill>
                  <a:srgbClr val="FFFF00"/>
                </a:solidFill>
                <a:latin typeface="Consolas" panose="020B0609020204030204" pitchFamily="49" charset="0"/>
              </a:rPr>
              <a:t> = </a:t>
            </a:r>
            <a:r>
              <a:rPr lang="en-US" sz="2800" b="0" dirty="0">
                <a:solidFill>
                  <a:srgbClr val="FFFF00"/>
                </a:solidFill>
                <a:effectLst/>
                <a:latin typeface="Consolas" panose="020B0609020204030204" pitchFamily="49" charset="0"/>
              </a:rPr>
              <a:t> </a:t>
            </a:r>
            <a:r>
              <a:rPr lang="en-CA" sz="2800" b="1" dirty="0">
                <a:solidFill>
                  <a:srgbClr val="FFC000"/>
                </a:solidFill>
                <a:latin typeface="Consolas" panose="020B0609020204030204" pitchFamily="49" charset="0"/>
              </a:rPr>
              <a:t>query</a:t>
            </a:r>
            <a:r>
              <a:rPr lang="en-CA" sz="2800" dirty="0">
                <a:solidFill>
                  <a:srgbClr val="FFFF00"/>
                </a:solidFill>
                <a:latin typeface="Consolas" panose="020B0609020204030204" pitchFamily="49" charset="0"/>
              </a:rPr>
              <a:t>( </a:t>
            </a:r>
            <a:r>
              <a:rPr lang="en-CA" sz="2800" b="1" dirty="0">
                <a:solidFill>
                  <a:srgbClr val="FFC000"/>
                </a:solidFill>
                <a:latin typeface="Consolas" panose="020B0609020204030204" pitchFamily="49" charset="0"/>
              </a:rPr>
              <a:t>collection</a:t>
            </a:r>
            <a:r>
              <a:rPr lang="en-CA" sz="2800" dirty="0">
                <a:solidFill>
                  <a:srgbClr val="FFFF00"/>
                </a:solidFill>
                <a:latin typeface="Consolas" panose="020B0609020204030204" pitchFamily="49" charset="0"/>
              </a:rPr>
              <a:t>(</a:t>
            </a:r>
            <a:r>
              <a:rPr lang="en-US" sz="2800" b="0" dirty="0" err="1">
                <a:solidFill>
                  <a:srgbClr val="92D050"/>
                </a:solidFill>
                <a:effectLst/>
                <a:latin typeface="Consolas" panose="020B0609020204030204" pitchFamily="49" charset="0"/>
              </a:rPr>
              <a:t>db</a:t>
            </a:r>
            <a:r>
              <a:rPr lang="en-CA" sz="2800" dirty="0">
                <a:solidFill>
                  <a:srgbClr val="FFFF00"/>
                </a:solidFill>
                <a:latin typeface="Consolas" panose="020B0609020204030204" pitchFamily="49" charset="0"/>
              </a:rPr>
              <a:t>, </a:t>
            </a:r>
            <a:r>
              <a:rPr lang="en-US" sz="2800" dirty="0">
                <a:solidFill>
                  <a:schemeClr val="tx2"/>
                </a:solidFill>
                <a:latin typeface="Consolas" panose="020B0609020204030204" pitchFamily="49" charset="0"/>
              </a:rPr>
              <a:t>"</a:t>
            </a:r>
            <a:r>
              <a:rPr lang="en-US" sz="2800" dirty="0" err="1">
                <a:solidFill>
                  <a:schemeClr val="bg2">
                    <a:lumMod val="20000"/>
                    <a:lumOff val="80000"/>
                  </a:schemeClr>
                </a:solidFill>
                <a:latin typeface="Consolas" panose="020B0609020204030204" pitchFamily="49" charset="0"/>
              </a:rPr>
              <a:t>TestCollection</a:t>
            </a:r>
            <a:r>
              <a:rPr lang="en-US" sz="2800" dirty="0">
                <a:solidFill>
                  <a:schemeClr val="tx2"/>
                </a:solidFill>
                <a:latin typeface="Consolas" panose="020B0609020204030204" pitchFamily="49" charset="0"/>
              </a:rPr>
              <a:t>" </a:t>
            </a:r>
            <a:r>
              <a:rPr lang="en-CA" sz="2800" dirty="0">
                <a:solidFill>
                  <a:srgbClr val="FFFF00"/>
                </a:solidFill>
                <a:latin typeface="Consolas" panose="020B0609020204030204" pitchFamily="49" charset="0"/>
              </a:rPr>
              <a:t>), </a:t>
            </a:r>
            <a:r>
              <a:rPr lang="en-CA" sz="2800" b="1" dirty="0">
                <a:solidFill>
                  <a:srgbClr val="FFC000"/>
                </a:solidFill>
                <a:latin typeface="Consolas" panose="020B0609020204030204" pitchFamily="49" charset="0"/>
              </a:rPr>
              <a:t>where</a:t>
            </a:r>
            <a:r>
              <a:rPr lang="en-CA" sz="2800" dirty="0">
                <a:solidFill>
                  <a:srgbClr val="FFFF00"/>
                </a:solidFill>
                <a:latin typeface="Consolas" panose="020B0609020204030204" pitchFamily="49" charset="0"/>
              </a:rPr>
              <a:t>(</a:t>
            </a:r>
            <a:r>
              <a:rPr lang="en-US" sz="2800" dirty="0">
                <a:solidFill>
                  <a:schemeClr val="tx2"/>
                </a:solidFill>
                <a:latin typeface="Consolas" panose="020B0609020204030204" pitchFamily="49" charset="0"/>
              </a:rPr>
              <a:t>"</a:t>
            </a:r>
            <a:r>
              <a:rPr lang="en-US" sz="2800" b="1" dirty="0">
                <a:solidFill>
                  <a:schemeClr val="tx2"/>
                </a:solidFill>
                <a:latin typeface="Consolas" panose="020B0609020204030204" pitchFamily="49" charset="0"/>
              </a:rPr>
              <a:t>status</a:t>
            </a:r>
            <a:r>
              <a:rPr lang="en-US" sz="2800" dirty="0">
                <a:solidFill>
                  <a:schemeClr val="tx2"/>
                </a:solidFill>
                <a:latin typeface="Consolas" panose="020B0609020204030204" pitchFamily="49" charset="0"/>
              </a:rPr>
              <a:t>", "==", "known" </a:t>
            </a:r>
            <a:r>
              <a:rPr lang="en-CA" sz="2800" dirty="0">
                <a:solidFill>
                  <a:srgbClr val="FFFF00"/>
                </a:solidFill>
                <a:latin typeface="Consolas" panose="020B0609020204030204" pitchFamily="49" charset="0"/>
              </a:rPr>
              <a:t>), </a:t>
            </a:r>
            <a:r>
              <a:rPr lang="en-US" sz="2800" b="1" dirty="0" err="1">
                <a:solidFill>
                  <a:srgbClr val="FFC000"/>
                </a:solidFill>
                <a:latin typeface="Consolas" panose="020B0609020204030204" pitchFamily="49" charset="0"/>
              </a:rPr>
              <a:t>orderBy</a:t>
            </a:r>
            <a:r>
              <a:rPr lang="en-US" sz="2800" dirty="0">
                <a:solidFill>
                  <a:srgbClr val="FFFF00"/>
                </a:solidFill>
                <a:latin typeface="Consolas" panose="020B0609020204030204" pitchFamily="49" charset="0"/>
              </a:rPr>
              <a:t>("</a:t>
            </a:r>
            <a:r>
              <a:rPr lang="en-US" sz="2800" dirty="0">
                <a:solidFill>
                  <a:schemeClr val="bg2">
                    <a:lumMod val="20000"/>
                    <a:lumOff val="80000"/>
                  </a:schemeClr>
                </a:solidFill>
                <a:latin typeface="Consolas" panose="020B0609020204030204" pitchFamily="49" charset="0"/>
              </a:rPr>
              <a:t>name</a:t>
            </a:r>
            <a:r>
              <a:rPr lang="en-US" sz="2800" dirty="0">
                <a:solidFill>
                  <a:srgbClr val="FFFF00"/>
                </a:solidFill>
                <a:latin typeface="Consolas" panose="020B0609020204030204" pitchFamily="49" charset="0"/>
              </a:rPr>
              <a:t>"), </a:t>
            </a:r>
            <a:r>
              <a:rPr lang="en-US" sz="2800" b="1" dirty="0">
                <a:solidFill>
                  <a:srgbClr val="FFC000"/>
                </a:solidFill>
                <a:latin typeface="Consolas" panose="020B0609020204030204" pitchFamily="49" charset="0"/>
              </a:rPr>
              <a:t>limit</a:t>
            </a:r>
            <a:r>
              <a:rPr lang="en-US" sz="2800" dirty="0">
                <a:solidFill>
                  <a:srgbClr val="FFFF00"/>
                </a:solidFill>
                <a:latin typeface="Consolas" panose="020B0609020204030204" pitchFamily="49" charset="0"/>
              </a:rPr>
              <a:t>(</a:t>
            </a:r>
            <a:r>
              <a:rPr lang="en-US" sz="2800" dirty="0">
                <a:solidFill>
                  <a:schemeClr val="bg2">
                    <a:lumMod val="20000"/>
                    <a:lumOff val="80000"/>
                  </a:schemeClr>
                </a:solidFill>
                <a:latin typeface="Consolas" panose="020B0609020204030204" pitchFamily="49" charset="0"/>
              </a:rPr>
              <a:t>100</a:t>
            </a:r>
            <a:r>
              <a:rPr lang="en-US" sz="2800" dirty="0">
                <a:solidFill>
                  <a:srgbClr val="FFFF00"/>
                </a:solidFill>
                <a:latin typeface="Consolas" panose="020B0609020204030204" pitchFamily="49" charset="0"/>
              </a:rPr>
              <a:t>);</a:t>
            </a:r>
            <a:r>
              <a:rPr lang="en-CA" sz="2800" dirty="0">
                <a:solidFill>
                  <a:srgbClr val="FFFF00"/>
                </a:solidFill>
                <a:latin typeface="Consolas" panose="020B0609020204030204" pitchFamily="49" charset="0"/>
              </a:rPr>
              <a:t> </a:t>
            </a:r>
            <a:r>
              <a:rPr lang="en-US" sz="2800" dirty="0">
                <a:solidFill>
                  <a:srgbClr val="FFFF00"/>
                </a:solidFill>
                <a:latin typeface="Consolas" panose="020B0609020204030204" pitchFamily="49" charset="0"/>
              </a:rPr>
              <a:t>) ;</a:t>
            </a:r>
            <a:br>
              <a:rPr lang="en-US" sz="2800" dirty="0">
                <a:solidFill>
                  <a:srgbClr val="FFFF00"/>
                </a:solidFill>
                <a:latin typeface="Consolas" panose="020B0609020204030204" pitchFamily="49" charset="0"/>
              </a:rPr>
            </a:br>
            <a:r>
              <a:rPr lang="en-US" sz="2800" b="1" dirty="0">
                <a:solidFill>
                  <a:srgbClr val="FFC000"/>
                </a:solidFill>
                <a:latin typeface="Consolas" panose="020B0609020204030204" pitchFamily="49" charset="0"/>
              </a:rPr>
              <a:t>	</a:t>
            </a:r>
            <a:r>
              <a:rPr lang="en-US" sz="2800" dirty="0">
                <a:solidFill>
                  <a:srgbClr val="FFFF00"/>
                </a:solidFill>
                <a:latin typeface="Consolas" panose="020B0609020204030204" pitchFamily="49" charset="0"/>
              </a:rPr>
              <a:t>const</a:t>
            </a:r>
            <a:r>
              <a:rPr lang="en-US" sz="2800" b="1" dirty="0">
                <a:solidFill>
                  <a:srgbClr val="FFC000"/>
                </a:solidFill>
                <a:latin typeface="Consolas" panose="020B0609020204030204" pitchFamily="49" charset="0"/>
              </a:rPr>
              <a:t> </a:t>
            </a:r>
            <a:r>
              <a:rPr lang="en-US" sz="2800" b="1" dirty="0" err="1">
                <a:solidFill>
                  <a:schemeClr val="bg2">
                    <a:lumMod val="40000"/>
                    <a:lumOff val="60000"/>
                  </a:schemeClr>
                </a:solidFill>
                <a:latin typeface="Consolas" panose="020B0609020204030204" pitchFamily="49" charset="0"/>
              </a:rPr>
              <a:t>subCollection</a:t>
            </a:r>
            <a:r>
              <a:rPr lang="en-US" sz="2800" b="1" dirty="0">
                <a:solidFill>
                  <a:srgbClr val="FFC000"/>
                </a:solidFill>
                <a:latin typeface="Consolas" panose="020B0609020204030204" pitchFamily="49" charset="0"/>
              </a:rPr>
              <a:t> = </a:t>
            </a:r>
            <a:r>
              <a:rPr lang="en-US" sz="2800" b="1" dirty="0">
                <a:solidFill>
                  <a:srgbClr val="FFFF00"/>
                </a:solidFill>
                <a:latin typeface="Consolas" panose="020B0609020204030204" pitchFamily="49" charset="0"/>
              </a:rPr>
              <a:t>await</a:t>
            </a:r>
            <a:r>
              <a:rPr lang="en-US" sz="2800" b="1" dirty="0">
                <a:solidFill>
                  <a:srgbClr val="FFC000"/>
                </a:solidFill>
                <a:latin typeface="Consolas" panose="020B0609020204030204" pitchFamily="49" charset="0"/>
              </a:rPr>
              <a:t> </a:t>
            </a:r>
            <a:r>
              <a:rPr lang="en-US" sz="2800" b="1" dirty="0" err="1">
                <a:solidFill>
                  <a:srgbClr val="FFC000"/>
                </a:solidFill>
                <a:latin typeface="Consolas" panose="020B0609020204030204" pitchFamily="49" charset="0"/>
              </a:rPr>
              <a:t>get</a:t>
            </a:r>
            <a:r>
              <a:rPr lang="en-US" sz="2800" b="1" dirty="0" err="1">
                <a:solidFill>
                  <a:srgbClr val="FFC000"/>
                </a:solidFill>
                <a:effectLst/>
                <a:latin typeface="Consolas" panose="020B0609020204030204" pitchFamily="49" charset="0"/>
              </a:rPr>
              <a:t>Docs</a:t>
            </a:r>
            <a:r>
              <a:rPr lang="en-US" sz="2800" b="0" dirty="0">
                <a:solidFill>
                  <a:srgbClr val="FFFF00"/>
                </a:solidFill>
                <a:effectLst/>
                <a:latin typeface="Consolas" panose="020B0609020204030204" pitchFamily="49" charset="0"/>
              </a:rPr>
              <a:t>( </a:t>
            </a:r>
            <a:r>
              <a:rPr lang="en-US" sz="2800" b="0" dirty="0" err="1">
                <a:solidFill>
                  <a:schemeClr val="bg2">
                    <a:lumMod val="40000"/>
                    <a:lumOff val="60000"/>
                  </a:schemeClr>
                </a:solidFill>
                <a:effectLst/>
                <a:latin typeface="Consolas" panose="020B0609020204030204" pitchFamily="49" charset="0"/>
              </a:rPr>
              <a:t>qu</a:t>
            </a:r>
            <a:r>
              <a:rPr lang="en-US" sz="2800" b="0" dirty="0">
                <a:solidFill>
                  <a:srgbClr val="FFFF00"/>
                </a:solidFill>
                <a:effectLst/>
                <a:latin typeface="Consolas" panose="020B0609020204030204" pitchFamily="49" charset="0"/>
              </a:rPr>
              <a:t> </a:t>
            </a:r>
            <a:r>
              <a:rPr lang="en-US" sz="2800" dirty="0">
                <a:solidFill>
                  <a:srgbClr val="FFFF00"/>
                </a:solidFill>
                <a:latin typeface="Consolas" panose="020B0609020204030204" pitchFamily="49" charset="0"/>
              </a:rPr>
              <a:t>) );</a:t>
            </a:r>
          </a:p>
          <a:p>
            <a:pPr marL="0" indent="0">
              <a:buNone/>
            </a:pPr>
            <a:r>
              <a:rPr lang="en-US" sz="2800" dirty="0"/>
              <a:t>	For other examples see : </a:t>
            </a:r>
            <a:r>
              <a:rPr lang="en-CA" sz="2800" dirty="0">
                <a:hlinkClick r:id="rId4"/>
              </a:rPr>
              <a:t>https://firebase.google.com/docs/firestore/query-data/order-limit-data</a:t>
            </a:r>
            <a:endParaRPr lang="en-CA" sz="2800" dirty="0"/>
          </a:p>
          <a:p>
            <a:pPr marL="0" indent="0">
              <a:buNone/>
            </a:pPr>
            <a:r>
              <a:rPr lang="en-CA" sz="2800" dirty="0"/>
              <a:t>	More at : </a:t>
            </a:r>
            <a:r>
              <a:rPr lang="en-CA" sz="2800" dirty="0">
                <a:solidFill>
                  <a:schemeClr val="bg2">
                    <a:lumMod val="50000"/>
                  </a:schemeClr>
                </a:solidFill>
                <a:hlinkClick r:id="rId5"/>
              </a:rPr>
              <a:t>https://firebase.google.com/docs/firestore/query-data/get-data</a:t>
            </a:r>
            <a:endParaRPr lang="en-CA" sz="2800" dirty="0">
              <a:solidFill>
                <a:schemeClr val="bg2">
                  <a:lumMod val="50000"/>
                </a:schemeClr>
              </a:solidFill>
            </a:endParaRPr>
          </a:p>
          <a:p>
            <a:pPr marL="0" indent="0">
              <a:buNone/>
            </a:pPr>
            <a:endParaRPr lang="en-CA" sz="2200" dirty="0">
              <a:solidFill>
                <a:schemeClr val="bg2">
                  <a:lumMod val="50000"/>
                </a:schemeClr>
              </a:solidFill>
            </a:endParaRPr>
          </a:p>
          <a:p>
            <a:pPr marL="0" indent="0">
              <a:buNone/>
            </a:pPr>
            <a:endParaRPr lang="en-CA" sz="2200" dirty="0">
              <a:solidFill>
                <a:schemeClr val="bg2">
                  <a:lumMod val="50000"/>
                </a:schemeClr>
              </a:solidFill>
            </a:endParaRPr>
          </a:p>
        </p:txBody>
      </p:sp>
    </p:spTree>
    <p:extLst>
      <p:ext uri="{BB962C8B-B14F-4D97-AF65-F5344CB8AC3E}">
        <p14:creationId xmlns:p14="http://schemas.microsoft.com/office/powerpoint/2010/main" val="3245675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5339"/>
          </a:xfrm>
        </p:spPr>
        <p:txBody>
          <a:bodyPr/>
          <a:lstStyle/>
          <a:p>
            <a:r>
              <a:rPr lang="en-CA" dirty="0"/>
              <a:t>Firestore events</a:t>
            </a:r>
          </a:p>
        </p:txBody>
      </p:sp>
      <p:sp>
        <p:nvSpPr>
          <p:cNvPr id="3" name="Content Placeholder 2"/>
          <p:cNvSpPr>
            <a:spLocks noGrp="1"/>
          </p:cNvSpPr>
          <p:nvPr>
            <p:ph idx="1"/>
          </p:nvPr>
        </p:nvSpPr>
        <p:spPr>
          <a:xfrm>
            <a:off x="680321" y="1719946"/>
            <a:ext cx="10490442" cy="4560899"/>
          </a:xfrm>
        </p:spPr>
        <p:txBody>
          <a:bodyPr>
            <a:normAutofit fontScale="85000" lnSpcReduction="20000"/>
          </a:bodyPr>
          <a:lstStyle/>
          <a:p>
            <a:r>
              <a:rPr lang="en-CA" dirty="0"/>
              <a:t>In addition to various functions, Firestore API includes various events that can be listened </a:t>
            </a:r>
            <a:br>
              <a:rPr lang="en-CA" dirty="0"/>
            </a:br>
            <a:r>
              <a:rPr lang="en-CA" dirty="0"/>
              <a:t>to, on the client side.</a:t>
            </a:r>
          </a:p>
          <a:p>
            <a:r>
              <a:rPr lang="en-CA" dirty="0"/>
              <a:t>These events include:</a:t>
            </a:r>
          </a:p>
          <a:p>
            <a:endParaRPr lang="en-CA" dirty="0"/>
          </a:p>
          <a:p>
            <a:endParaRPr lang="en-CA" dirty="0"/>
          </a:p>
          <a:p>
            <a:endParaRPr lang="en-CA" dirty="0"/>
          </a:p>
          <a:p>
            <a:endParaRPr lang="en-CA" dirty="0"/>
          </a:p>
          <a:p>
            <a:endParaRPr lang="en-CA" dirty="0">
              <a:hlinkClick r:id="rId2"/>
            </a:endParaRPr>
          </a:p>
          <a:p>
            <a:endParaRPr lang="en-CA" dirty="0">
              <a:hlinkClick r:id="rId2"/>
            </a:endParaRPr>
          </a:p>
          <a:p>
            <a:r>
              <a:rPr lang="en-CA" dirty="0">
                <a:hlinkClick r:id="rId2"/>
              </a:rPr>
              <a:t>https://firebase.google.com/docs/functions/firestore-events</a:t>
            </a:r>
            <a:endParaRPr lang="en-CA" dirty="0"/>
          </a:p>
          <a:p>
            <a:r>
              <a:rPr lang="en-CA" dirty="0"/>
              <a:t>You can handle each event by registering an event handler callback function </a:t>
            </a:r>
          </a:p>
          <a:p>
            <a:r>
              <a:rPr lang="en-CA" dirty="0"/>
              <a:t>For tracking real time updates of the database, use </a:t>
            </a:r>
            <a:r>
              <a:rPr lang="en-CA" b="1" dirty="0" err="1">
                <a:solidFill>
                  <a:srgbClr val="FFC000"/>
                </a:solidFill>
              </a:rPr>
              <a:t>onSnapshot</a:t>
            </a:r>
            <a:r>
              <a:rPr lang="en-CA" dirty="0"/>
              <a:t> event at a collection or a document level as we see next.</a:t>
            </a:r>
          </a:p>
          <a:p>
            <a:r>
              <a:rPr lang="en-CA" dirty="0">
                <a:hlinkClick r:id="rId3"/>
              </a:rPr>
              <a:t>https://firebase.google.com/docs/firestore/query-data/listen</a:t>
            </a:r>
            <a:endParaRPr lang="en-CA" dirty="0"/>
          </a:p>
          <a:p>
            <a:endParaRPr lang="en-CA" dirty="0"/>
          </a:p>
          <a:p>
            <a:endParaRPr lang="en-CA" dirty="0"/>
          </a:p>
        </p:txBody>
      </p:sp>
      <p:graphicFrame>
        <p:nvGraphicFramePr>
          <p:cNvPr id="4" name="Table 3"/>
          <p:cNvGraphicFramePr>
            <a:graphicFrameLocks noGrp="1"/>
          </p:cNvGraphicFramePr>
          <p:nvPr>
            <p:extLst>
              <p:ext uri="{D42A27DB-BD31-4B8C-83A1-F6EECF244321}">
                <p14:modId xmlns:p14="http://schemas.microsoft.com/office/powerpoint/2010/main" val="1195047228"/>
              </p:ext>
            </p:extLst>
          </p:nvPr>
        </p:nvGraphicFramePr>
        <p:xfrm>
          <a:off x="1174403" y="2585016"/>
          <a:ext cx="9330311" cy="1619714"/>
        </p:xfrm>
        <a:graphic>
          <a:graphicData uri="http://schemas.openxmlformats.org/drawingml/2006/table">
            <a:tbl>
              <a:tblPr/>
              <a:tblGrid>
                <a:gridCol w="1517221">
                  <a:extLst>
                    <a:ext uri="{9D8B030D-6E8A-4147-A177-3AD203B41FA5}">
                      <a16:colId xmlns:a16="http://schemas.microsoft.com/office/drawing/2014/main" val="966670531"/>
                    </a:ext>
                  </a:extLst>
                </a:gridCol>
                <a:gridCol w="7813090">
                  <a:extLst>
                    <a:ext uri="{9D8B030D-6E8A-4147-A177-3AD203B41FA5}">
                      <a16:colId xmlns:a16="http://schemas.microsoft.com/office/drawing/2014/main" val="1707649321"/>
                    </a:ext>
                  </a:extLst>
                </a:gridCol>
              </a:tblGrid>
              <a:tr h="365285">
                <a:tc>
                  <a:txBody>
                    <a:bodyPr/>
                    <a:lstStyle/>
                    <a:p>
                      <a:pPr algn="l" fontAlgn="t"/>
                      <a:r>
                        <a:rPr lang="en-CA" sz="1600" b="1" dirty="0" err="1">
                          <a:solidFill>
                            <a:srgbClr val="212121"/>
                          </a:solidFill>
                          <a:effectLst/>
                        </a:rPr>
                        <a:t>onCreate</a:t>
                      </a:r>
                      <a:endParaRPr lang="en-CA" sz="1600" b="1" dirty="0">
                        <a:solidFill>
                          <a:srgbClr val="212121"/>
                        </a:solidFill>
                        <a:effectLst/>
                      </a:endParaRPr>
                    </a:p>
                  </a:txBody>
                  <a:tcPr marL="76200" marR="76200" marT="66675" marB="76200">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chemeClr val="accent5">
                        <a:lumMod val="20000"/>
                        <a:lumOff val="80000"/>
                      </a:schemeClr>
                    </a:solidFill>
                  </a:tcPr>
                </a:tc>
                <a:tc>
                  <a:txBody>
                    <a:bodyPr/>
                    <a:lstStyle/>
                    <a:p>
                      <a:pPr algn="l" fontAlgn="t"/>
                      <a:r>
                        <a:rPr lang="en-US" sz="1600" dirty="0">
                          <a:solidFill>
                            <a:srgbClr val="212121"/>
                          </a:solidFill>
                          <a:effectLst/>
                        </a:rPr>
                        <a:t>  It is triggered when a document is </a:t>
                      </a:r>
                      <a:r>
                        <a:rPr lang="en-US" sz="1600" u="sng" dirty="0">
                          <a:solidFill>
                            <a:srgbClr val="212121"/>
                          </a:solidFill>
                          <a:effectLst/>
                        </a:rPr>
                        <a:t>written</a:t>
                      </a:r>
                      <a:r>
                        <a:rPr lang="en-US" sz="1600" dirty="0">
                          <a:solidFill>
                            <a:srgbClr val="212121"/>
                          </a:solidFill>
                          <a:effectLst/>
                        </a:rPr>
                        <a:t> to for the </a:t>
                      </a:r>
                      <a:r>
                        <a:rPr lang="en-US" sz="1600" u="sng" dirty="0">
                          <a:solidFill>
                            <a:srgbClr val="212121"/>
                          </a:solidFill>
                          <a:effectLst/>
                        </a:rPr>
                        <a:t>first time</a:t>
                      </a:r>
                      <a:r>
                        <a:rPr lang="en-US" sz="1600" dirty="0">
                          <a:solidFill>
                            <a:srgbClr val="212121"/>
                          </a:solidFill>
                          <a:effectLst/>
                        </a:rPr>
                        <a:t>.</a:t>
                      </a:r>
                    </a:p>
                  </a:txBody>
                  <a:tcPr marL="76200" marR="76200" marT="66675" marB="76200">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636011666"/>
                  </a:ext>
                </a:extLst>
              </a:tr>
              <a:tr h="423142">
                <a:tc>
                  <a:txBody>
                    <a:bodyPr/>
                    <a:lstStyle/>
                    <a:p>
                      <a:pPr algn="l" fontAlgn="t"/>
                      <a:r>
                        <a:rPr lang="en-CA" sz="1600" b="1" dirty="0" err="1">
                          <a:solidFill>
                            <a:srgbClr val="212121"/>
                          </a:solidFill>
                          <a:effectLst/>
                        </a:rPr>
                        <a:t>onUpdate</a:t>
                      </a:r>
                      <a:endParaRPr lang="en-CA" sz="1600" b="1" dirty="0">
                        <a:solidFill>
                          <a:srgbClr val="212121"/>
                        </a:solidFill>
                        <a:effectLst/>
                      </a:endParaRPr>
                    </a:p>
                  </a:txBody>
                  <a:tcPr marL="76200" marR="76200" marT="66675" marB="76200">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chemeClr val="accent4">
                        <a:lumMod val="20000"/>
                        <a:lumOff val="80000"/>
                      </a:schemeClr>
                    </a:solidFill>
                  </a:tcPr>
                </a:tc>
                <a:tc>
                  <a:txBody>
                    <a:bodyPr/>
                    <a:lstStyle/>
                    <a:p>
                      <a:pPr algn="l" fontAlgn="t"/>
                      <a:r>
                        <a:rPr lang="en-US" sz="1600" dirty="0">
                          <a:solidFill>
                            <a:srgbClr val="212121"/>
                          </a:solidFill>
                          <a:effectLst/>
                        </a:rPr>
                        <a:t>  It is triggered when a document already exists and has any value </a:t>
                      </a:r>
                      <a:r>
                        <a:rPr lang="en-US" sz="1600" u="sng" dirty="0">
                          <a:solidFill>
                            <a:srgbClr val="212121"/>
                          </a:solidFill>
                          <a:effectLst/>
                        </a:rPr>
                        <a:t>changed</a:t>
                      </a:r>
                      <a:r>
                        <a:rPr lang="en-US" sz="1600" dirty="0">
                          <a:solidFill>
                            <a:srgbClr val="212121"/>
                          </a:solidFill>
                          <a:effectLst/>
                        </a:rPr>
                        <a:t>.</a:t>
                      </a:r>
                    </a:p>
                  </a:txBody>
                  <a:tcPr marL="76200" marR="76200" marT="66675" marB="76200">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583143805"/>
                  </a:ext>
                </a:extLst>
              </a:tr>
              <a:tr h="365285">
                <a:tc>
                  <a:txBody>
                    <a:bodyPr/>
                    <a:lstStyle/>
                    <a:p>
                      <a:pPr algn="l" fontAlgn="t"/>
                      <a:r>
                        <a:rPr lang="en-CA" sz="1600" b="1" dirty="0" err="1">
                          <a:solidFill>
                            <a:srgbClr val="212121"/>
                          </a:solidFill>
                          <a:effectLst/>
                        </a:rPr>
                        <a:t>onDelete</a:t>
                      </a:r>
                      <a:endParaRPr lang="en-CA" sz="1600" b="1" dirty="0">
                        <a:solidFill>
                          <a:srgbClr val="212121"/>
                        </a:solidFill>
                        <a:effectLst/>
                      </a:endParaRPr>
                    </a:p>
                  </a:txBody>
                  <a:tcPr marL="76200" marR="76200" marT="66675" marB="76200">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chemeClr val="accent5">
                        <a:lumMod val="20000"/>
                        <a:lumOff val="80000"/>
                      </a:schemeClr>
                    </a:solidFill>
                  </a:tcPr>
                </a:tc>
                <a:tc>
                  <a:txBody>
                    <a:bodyPr/>
                    <a:lstStyle/>
                    <a:p>
                      <a:pPr algn="l" fontAlgn="t"/>
                      <a:r>
                        <a:rPr lang="en-US" sz="1600" dirty="0">
                          <a:solidFill>
                            <a:srgbClr val="212121"/>
                          </a:solidFill>
                          <a:effectLst/>
                        </a:rPr>
                        <a:t>  It is triggered when a document with data is </a:t>
                      </a:r>
                      <a:r>
                        <a:rPr lang="en-US" sz="1600" u="sng" dirty="0">
                          <a:solidFill>
                            <a:srgbClr val="212121"/>
                          </a:solidFill>
                          <a:effectLst/>
                        </a:rPr>
                        <a:t>deleted</a:t>
                      </a:r>
                      <a:r>
                        <a:rPr lang="en-US" sz="1600" dirty="0">
                          <a:solidFill>
                            <a:srgbClr val="212121"/>
                          </a:solidFill>
                          <a:effectLst/>
                        </a:rPr>
                        <a:t>.</a:t>
                      </a:r>
                    </a:p>
                  </a:txBody>
                  <a:tcPr marL="76200" marR="76200" marT="66675" marB="76200">
                    <a:lnL>
                      <a:noFill/>
                    </a:lnL>
                    <a:lnR>
                      <a:noFill/>
                    </a:lnR>
                    <a:lnT w="9525" cap="flat" cmpd="sng" algn="ctr">
                      <a:solidFill>
                        <a:srgbClr val="CFD8DC"/>
                      </a:solidFill>
                      <a:prstDash val="solid"/>
                      <a:round/>
                      <a:headEnd type="none" w="med" len="med"/>
                      <a:tailEnd type="none" w="med" len="med"/>
                    </a:lnT>
                    <a:lnB w="9525" cap="flat" cmpd="sng" algn="ctr">
                      <a:solidFill>
                        <a:srgbClr val="CFD8DC"/>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097897983"/>
                  </a:ext>
                </a:extLst>
              </a:tr>
              <a:tr h="423142">
                <a:tc>
                  <a:txBody>
                    <a:bodyPr/>
                    <a:lstStyle/>
                    <a:p>
                      <a:pPr algn="l" fontAlgn="t"/>
                      <a:r>
                        <a:rPr lang="en-CA" sz="1600" b="1" dirty="0" err="1">
                          <a:solidFill>
                            <a:srgbClr val="212121"/>
                          </a:solidFill>
                          <a:effectLst/>
                        </a:rPr>
                        <a:t>onWrite</a:t>
                      </a:r>
                      <a:endParaRPr lang="en-CA" sz="1600" b="1" dirty="0">
                        <a:solidFill>
                          <a:srgbClr val="212121"/>
                        </a:solidFill>
                        <a:effectLst/>
                      </a:endParaRPr>
                    </a:p>
                  </a:txBody>
                  <a:tcPr marL="76200" marR="76200" marT="66675" marB="76200">
                    <a:lnL>
                      <a:noFill/>
                    </a:lnL>
                    <a:lnR>
                      <a:noFill/>
                    </a:lnR>
                    <a:lnT w="9525" cap="flat" cmpd="sng" algn="ctr">
                      <a:solidFill>
                        <a:srgbClr val="CFD8DC"/>
                      </a:solidFill>
                      <a:prstDash val="solid"/>
                      <a:round/>
                      <a:headEnd type="none" w="med" len="med"/>
                      <a:tailEnd type="none" w="med" len="med"/>
                    </a:lnT>
                    <a:lnB>
                      <a:noFill/>
                    </a:lnB>
                    <a:solidFill>
                      <a:schemeClr val="accent4">
                        <a:lumMod val="20000"/>
                        <a:lumOff val="80000"/>
                      </a:schemeClr>
                    </a:solidFill>
                  </a:tcPr>
                </a:tc>
                <a:tc>
                  <a:txBody>
                    <a:bodyPr/>
                    <a:lstStyle/>
                    <a:p>
                      <a:pPr algn="l" fontAlgn="t"/>
                      <a:r>
                        <a:rPr lang="en-US" sz="1600" dirty="0">
                          <a:solidFill>
                            <a:srgbClr val="212121"/>
                          </a:solidFill>
                          <a:effectLst/>
                        </a:rPr>
                        <a:t>  It is triggered when any of </a:t>
                      </a:r>
                      <a:r>
                        <a:rPr lang="en-US" sz="1600" b="1" dirty="0" err="1">
                          <a:solidFill>
                            <a:srgbClr val="212121"/>
                          </a:solidFill>
                          <a:effectLst/>
                        </a:rPr>
                        <a:t>onCreate</a:t>
                      </a:r>
                      <a:r>
                        <a:rPr lang="en-US" sz="1600" dirty="0">
                          <a:solidFill>
                            <a:srgbClr val="212121"/>
                          </a:solidFill>
                          <a:effectLst/>
                        </a:rPr>
                        <a:t>, </a:t>
                      </a:r>
                      <a:r>
                        <a:rPr lang="en-US" sz="1600" b="1" dirty="0" err="1">
                          <a:solidFill>
                            <a:srgbClr val="212121"/>
                          </a:solidFill>
                          <a:effectLst/>
                        </a:rPr>
                        <a:t>onUpdate</a:t>
                      </a:r>
                      <a:r>
                        <a:rPr lang="en-US" sz="1600" dirty="0">
                          <a:solidFill>
                            <a:srgbClr val="212121"/>
                          </a:solidFill>
                          <a:effectLst/>
                        </a:rPr>
                        <a:t> or </a:t>
                      </a:r>
                      <a:r>
                        <a:rPr lang="en-US" sz="1600" b="1" dirty="0" err="1">
                          <a:solidFill>
                            <a:srgbClr val="212121"/>
                          </a:solidFill>
                          <a:effectLst/>
                        </a:rPr>
                        <a:t>onDelete</a:t>
                      </a:r>
                      <a:r>
                        <a:rPr lang="en-US" sz="1600" dirty="0">
                          <a:solidFill>
                            <a:srgbClr val="212121"/>
                          </a:solidFill>
                          <a:effectLst/>
                        </a:rPr>
                        <a:t> is triggered.</a:t>
                      </a:r>
                    </a:p>
                  </a:txBody>
                  <a:tcPr marL="76200" marR="76200" marT="66675" marB="76200">
                    <a:lnL>
                      <a:noFill/>
                    </a:lnL>
                    <a:lnR>
                      <a:noFill/>
                    </a:lnR>
                    <a:lnT w="9525" cap="flat" cmpd="sng" algn="ctr">
                      <a:solidFill>
                        <a:srgbClr val="CFD8DC"/>
                      </a:solidFill>
                      <a:prstDash val="solid"/>
                      <a:round/>
                      <a:headEnd type="none" w="med" len="med"/>
                      <a:tailEnd type="none" w="med" len="med"/>
                    </a:lnT>
                    <a:lnB>
                      <a:noFill/>
                    </a:lnB>
                    <a:solidFill>
                      <a:schemeClr val="accent4">
                        <a:lumMod val="20000"/>
                        <a:lumOff val="80000"/>
                      </a:schemeClr>
                    </a:solidFill>
                  </a:tcPr>
                </a:tc>
                <a:extLst>
                  <a:ext uri="{0D108BD9-81ED-4DB2-BD59-A6C34878D82A}">
                    <a16:rowId xmlns:a16="http://schemas.microsoft.com/office/drawing/2014/main" val="495064247"/>
                  </a:ext>
                </a:extLst>
              </a:tr>
            </a:tbl>
          </a:graphicData>
        </a:graphic>
      </p:graphicFrame>
    </p:spTree>
    <p:extLst>
      <p:ext uri="{BB962C8B-B14F-4D97-AF65-F5344CB8AC3E}">
        <p14:creationId xmlns:p14="http://schemas.microsoft.com/office/powerpoint/2010/main" val="330513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76725"/>
          </a:xfrm>
        </p:spPr>
        <p:txBody>
          <a:bodyPr/>
          <a:lstStyle/>
          <a:p>
            <a:r>
              <a:rPr lang="en-CA" dirty="0"/>
              <a:t>Firebase</a:t>
            </a:r>
          </a:p>
        </p:txBody>
      </p:sp>
      <p:sp>
        <p:nvSpPr>
          <p:cNvPr id="3" name="Content Placeholder 2"/>
          <p:cNvSpPr>
            <a:spLocks noGrp="1"/>
          </p:cNvSpPr>
          <p:nvPr>
            <p:ph idx="1"/>
          </p:nvPr>
        </p:nvSpPr>
        <p:spPr>
          <a:xfrm>
            <a:off x="680321" y="1921330"/>
            <a:ext cx="10135960" cy="4202326"/>
          </a:xfrm>
        </p:spPr>
        <p:txBody>
          <a:bodyPr>
            <a:normAutofit fontScale="85000" lnSpcReduction="20000"/>
          </a:bodyPr>
          <a:lstStyle/>
          <a:p>
            <a:r>
              <a:rPr lang="en-CA" dirty="0"/>
              <a:t>Firebase is </a:t>
            </a:r>
            <a:r>
              <a:rPr lang="en-CA" b="1" dirty="0"/>
              <a:t>Backend as a Services </a:t>
            </a:r>
            <a:r>
              <a:rPr lang="en-CA" dirty="0"/>
              <a:t>(</a:t>
            </a:r>
            <a:r>
              <a:rPr lang="en-CA" dirty="0" err="1"/>
              <a:t>BaaS</a:t>
            </a:r>
            <a:r>
              <a:rPr lang="en-CA" dirty="0"/>
              <a:t>) platform that provides a collection of server-side services that can be used by web or mobile clients.</a:t>
            </a:r>
          </a:p>
          <a:p>
            <a:r>
              <a:rPr lang="en-CA" dirty="0"/>
              <a:t>These services include :</a:t>
            </a:r>
          </a:p>
          <a:p>
            <a:pPr lvl="1"/>
            <a:r>
              <a:rPr lang="en-CA" b="1" dirty="0"/>
              <a:t>Database</a:t>
            </a:r>
          </a:p>
          <a:p>
            <a:pPr lvl="1"/>
            <a:r>
              <a:rPr lang="en-CA" dirty="0"/>
              <a:t>Authentication</a:t>
            </a:r>
          </a:p>
          <a:p>
            <a:pPr lvl="1"/>
            <a:r>
              <a:rPr lang="en-CA" dirty="0"/>
              <a:t>Storage</a:t>
            </a:r>
          </a:p>
          <a:p>
            <a:pPr lvl="1"/>
            <a:r>
              <a:rPr lang="en-CA" dirty="0"/>
              <a:t>Messaging</a:t>
            </a:r>
          </a:p>
          <a:p>
            <a:pPr lvl="1"/>
            <a:r>
              <a:rPr lang="en-CA" dirty="0"/>
              <a:t>Firebase Functions</a:t>
            </a:r>
          </a:p>
          <a:p>
            <a:pPr lvl="1"/>
            <a:r>
              <a:rPr lang="en-CA" dirty="0"/>
              <a:t>Hosting</a:t>
            </a:r>
          </a:p>
          <a:p>
            <a:pPr lvl="1"/>
            <a:r>
              <a:rPr lang="en-CA" dirty="0"/>
              <a:t>Analytics</a:t>
            </a:r>
          </a:p>
          <a:p>
            <a:pPr lvl="1"/>
            <a:r>
              <a:rPr lang="en-CA" dirty="0"/>
              <a:t>Machine Learning Kit</a:t>
            </a:r>
          </a:p>
          <a:p>
            <a:pPr lvl="1"/>
            <a:r>
              <a:rPr lang="en-CA" dirty="0"/>
              <a:t>And more…</a:t>
            </a:r>
          </a:p>
          <a:p>
            <a:r>
              <a:rPr lang="en-CA" dirty="0"/>
              <a:t>In this session we will discuss the </a:t>
            </a:r>
            <a:r>
              <a:rPr lang="en-CA" b="1" dirty="0"/>
              <a:t>Database</a:t>
            </a:r>
            <a:r>
              <a:rPr lang="en-CA" dirty="0"/>
              <a:t> service and how to store data in Firebase.</a:t>
            </a:r>
          </a:p>
          <a:p>
            <a:pPr lvl="1"/>
            <a:endParaRPr lang="en-CA" dirty="0"/>
          </a:p>
        </p:txBody>
      </p:sp>
    </p:spTree>
    <p:extLst>
      <p:ext uri="{BB962C8B-B14F-4D97-AF65-F5344CB8AC3E}">
        <p14:creationId xmlns:p14="http://schemas.microsoft.com/office/powerpoint/2010/main" val="87128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448420"/>
            <a:ext cx="9613861" cy="896110"/>
          </a:xfrm>
        </p:spPr>
        <p:txBody>
          <a:bodyPr/>
          <a:lstStyle/>
          <a:p>
            <a:r>
              <a:rPr lang="en-CA" dirty="0"/>
              <a:t>Sample use of </a:t>
            </a:r>
            <a:r>
              <a:rPr lang="en-CA" b="1" dirty="0"/>
              <a:t>Snapshot</a:t>
            </a:r>
            <a:r>
              <a:rPr lang="en-CA" dirty="0"/>
              <a:t> event V.9+</a:t>
            </a:r>
          </a:p>
        </p:txBody>
      </p:sp>
      <p:sp>
        <p:nvSpPr>
          <p:cNvPr id="3" name="Content Placeholder 2"/>
          <p:cNvSpPr>
            <a:spLocks noGrp="1"/>
          </p:cNvSpPr>
          <p:nvPr>
            <p:ph idx="1"/>
          </p:nvPr>
        </p:nvSpPr>
        <p:spPr>
          <a:xfrm>
            <a:off x="680321" y="1654629"/>
            <a:ext cx="10204930" cy="4914899"/>
          </a:xfrm>
        </p:spPr>
        <p:txBody>
          <a:bodyPr>
            <a:normAutofit fontScale="62500" lnSpcReduction="20000"/>
          </a:bodyPr>
          <a:lstStyle/>
          <a:p>
            <a:r>
              <a:rPr lang="en-CA" dirty="0"/>
              <a:t>By listening to </a:t>
            </a:r>
            <a:r>
              <a:rPr lang="en-CA" b="1" dirty="0"/>
              <a:t>snapshot</a:t>
            </a:r>
            <a:r>
              <a:rPr lang="en-CA" dirty="0"/>
              <a:t> event, you can get the latest data in real time.</a:t>
            </a:r>
          </a:p>
          <a:p>
            <a:r>
              <a:rPr lang="en-CA" dirty="0"/>
              <a:t>The </a:t>
            </a:r>
            <a:r>
              <a:rPr lang="en-CA" b="1" dirty="0" err="1">
                <a:solidFill>
                  <a:srgbClr val="FFC000"/>
                </a:solidFill>
              </a:rPr>
              <a:t>onSnapshot</a:t>
            </a:r>
            <a:r>
              <a:rPr lang="en-CA" dirty="0"/>
              <a:t> function will be given a snapshot of a collection or a document every time there is a change.</a:t>
            </a:r>
          </a:p>
          <a:p>
            <a:r>
              <a:rPr lang="en-CA" dirty="0"/>
              <a:t>In addition to first parameter that can be a </a:t>
            </a:r>
            <a:r>
              <a:rPr lang="en-CA" b="1" dirty="0">
                <a:solidFill>
                  <a:srgbClr val="FFFF00"/>
                </a:solidFill>
              </a:rPr>
              <a:t>collection</a:t>
            </a:r>
            <a:r>
              <a:rPr lang="en-CA" dirty="0"/>
              <a:t>, </a:t>
            </a:r>
            <a:r>
              <a:rPr lang="en-CA" b="1" dirty="0">
                <a:solidFill>
                  <a:srgbClr val="FFFF00"/>
                </a:solidFill>
              </a:rPr>
              <a:t>query</a:t>
            </a:r>
            <a:r>
              <a:rPr lang="en-CA" dirty="0"/>
              <a:t> or </a:t>
            </a:r>
            <a:r>
              <a:rPr lang="en-CA" b="1" dirty="0">
                <a:solidFill>
                  <a:srgbClr val="FFFF00"/>
                </a:solidFill>
              </a:rPr>
              <a:t>doc</a:t>
            </a:r>
            <a:r>
              <a:rPr lang="en-CA" dirty="0"/>
              <a:t>, it takes a callback as 2</a:t>
            </a:r>
            <a:r>
              <a:rPr lang="en-CA" baseline="30000" dirty="0"/>
              <a:t>nd</a:t>
            </a:r>
            <a:r>
              <a:rPr lang="en-CA" dirty="0"/>
              <a:t>  parameter to pass the snapshot of data to it e.g.</a:t>
            </a:r>
          </a:p>
          <a:p>
            <a:pPr marL="0" indent="0">
              <a:buNone/>
            </a:pPr>
            <a:r>
              <a:rPr lang="en-CA" sz="2400" dirty="0">
                <a:solidFill>
                  <a:srgbClr val="FFFF00"/>
                </a:solidFill>
                <a:latin typeface="Courier New" panose="02070309020205020404" pitchFamily="49" charset="0"/>
                <a:cs typeface="Courier New" panose="02070309020205020404" pitchFamily="49" charset="0"/>
              </a:rPr>
              <a:t>	</a:t>
            </a:r>
            <a:r>
              <a:rPr lang="en-CA" sz="1900" b="1" dirty="0">
                <a:solidFill>
                  <a:srgbClr val="FFC000"/>
                </a:solidFill>
                <a:latin typeface="Courier New" panose="02070309020205020404" pitchFamily="49" charset="0"/>
                <a:cs typeface="Courier New" panose="02070309020205020404" pitchFamily="49" charset="0"/>
              </a:rPr>
              <a:t> </a:t>
            </a:r>
            <a:r>
              <a:rPr lang="en-CA" sz="1900" b="1" dirty="0" err="1">
                <a:solidFill>
                  <a:srgbClr val="FFC000"/>
                </a:solidFill>
                <a:latin typeface="Courier New" panose="02070309020205020404" pitchFamily="49" charset="0"/>
                <a:cs typeface="Courier New" panose="02070309020205020404" pitchFamily="49" charset="0"/>
              </a:rPr>
              <a:t>onSnapshot</a:t>
            </a:r>
            <a:r>
              <a:rPr lang="en-CA" sz="1900" b="1" dirty="0">
                <a:solidFill>
                  <a:srgbClr val="FFC000"/>
                </a:solidFill>
                <a:latin typeface="Courier New" panose="02070309020205020404" pitchFamily="49" charset="0"/>
                <a:cs typeface="Courier New" panose="02070309020205020404" pitchFamily="49" charset="0"/>
              </a:rPr>
              <a:t>( </a:t>
            </a:r>
            <a:r>
              <a:rPr lang="en-CA" sz="1900" dirty="0">
                <a:solidFill>
                  <a:srgbClr val="FFFF00"/>
                </a:solidFill>
                <a:latin typeface="Courier New" panose="02070309020205020404" pitchFamily="49" charset="0"/>
                <a:cs typeface="Courier New" panose="02070309020205020404" pitchFamily="49" charset="0"/>
              </a:rPr>
              <a:t>collection(</a:t>
            </a:r>
            <a:r>
              <a:rPr lang="en-CA" sz="1900" dirty="0" err="1">
                <a:solidFill>
                  <a:srgbClr val="FFFF00"/>
                </a:solidFill>
                <a:latin typeface="Courier New" panose="02070309020205020404" pitchFamily="49" charset="0"/>
                <a:cs typeface="Courier New" panose="02070309020205020404" pitchFamily="49" charset="0"/>
              </a:rPr>
              <a:t>db</a:t>
            </a:r>
            <a:r>
              <a:rPr lang="en-CA" sz="1900" dirty="0">
                <a:solidFill>
                  <a:srgbClr val="FFFF00"/>
                </a:solidFill>
                <a:latin typeface="Courier New" panose="02070309020205020404" pitchFamily="49" charset="0"/>
                <a:cs typeface="Courier New" panose="02070309020205020404" pitchFamily="49" charset="0"/>
              </a:rPr>
              <a:t>, </a:t>
            </a:r>
            <a:r>
              <a:rPr lang="en-CA" sz="1900" dirty="0">
                <a:solidFill>
                  <a:schemeClr val="bg2">
                    <a:lumMod val="20000"/>
                    <a:lumOff val="80000"/>
                  </a:schemeClr>
                </a:solidFill>
                <a:latin typeface="Courier New" panose="02070309020205020404" pitchFamily="49" charset="0"/>
                <a:cs typeface="Courier New" panose="02070309020205020404" pitchFamily="49" charset="0"/>
              </a:rPr>
              <a:t>"</a:t>
            </a:r>
            <a:r>
              <a:rPr lang="en-CA" sz="1900" dirty="0" err="1">
                <a:solidFill>
                  <a:schemeClr val="bg2">
                    <a:lumMod val="20000"/>
                    <a:lumOff val="80000"/>
                  </a:schemeClr>
                </a:solidFill>
                <a:latin typeface="Courier New" panose="02070309020205020404" pitchFamily="49" charset="0"/>
                <a:cs typeface="Courier New" panose="02070309020205020404" pitchFamily="49" charset="0"/>
              </a:rPr>
              <a:t>TestCollection</a:t>
            </a:r>
            <a:r>
              <a:rPr lang="en-CA" sz="1900" dirty="0">
                <a:solidFill>
                  <a:schemeClr val="bg2">
                    <a:lumMod val="20000"/>
                    <a:lumOff val="80000"/>
                  </a:schemeClr>
                </a:solidFill>
                <a:latin typeface="Courier New" panose="02070309020205020404" pitchFamily="49" charset="0"/>
                <a:cs typeface="Courier New" panose="02070309020205020404" pitchFamily="49" charset="0"/>
              </a:rPr>
              <a:t>"</a:t>
            </a:r>
            <a:r>
              <a:rPr lang="en-CA" sz="1900" dirty="0">
                <a:solidFill>
                  <a:srgbClr val="FFFF00"/>
                </a:solidFill>
                <a:latin typeface="Courier New" panose="02070309020205020404" pitchFamily="49" charset="0"/>
                <a:cs typeface="Courier New" panose="02070309020205020404" pitchFamily="49" charset="0"/>
              </a:rPr>
              <a:t>), (</a:t>
            </a:r>
            <a:r>
              <a:rPr lang="en-CA" sz="1900" b="1" dirty="0">
                <a:solidFill>
                  <a:schemeClr val="bg2">
                    <a:lumMod val="40000"/>
                    <a:lumOff val="60000"/>
                  </a:schemeClr>
                </a:solidFill>
                <a:latin typeface="Courier New" panose="02070309020205020404" pitchFamily="49" charset="0"/>
                <a:cs typeface="Courier New" panose="02070309020205020404" pitchFamily="49" charset="0"/>
              </a:rPr>
              <a:t>snapshot</a:t>
            </a:r>
            <a:r>
              <a:rPr lang="en-CA" sz="1900" dirty="0">
                <a:solidFill>
                  <a:srgbClr val="FFFF00"/>
                </a:solidFill>
                <a:latin typeface="Courier New" panose="02070309020205020404" pitchFamily="49" charset="0"/>
                <a:cs typeface="Courier New" panose="02070309020205020404" pitchFamily="49" charset="0"/>
              </a:rPr>
              <a:t>) =&gt; { </a:t>
            </a:r>
            <a:r>
              <a:rPr lang="en-CA" sz="1900" dirty="0">
                <a:solidFill>
                  <a:schemeClr val="tx1">
                    <a:lumMod val="65000"/>
                  </a:schemeClr>
                </a:solidFill>
                <a:latin typeface="Courier New" panose="02070309020205020404" pitchFamily="49" charset="0"/>
                <a:cs typeface="Courier New" panose="02070309020205020404" pitchFamily="49" charset="0"/>
              </a:rPr>
              <a:t>//the callback function</a:t>
            </a:r>
            <a:endParaRPr lang="en-CA" sz="1900" dirty="0">
              <a:solidFill>
                <a:srgbClr val="FFFF00"/>
              </a:solidFill>
              <a:latin typeface="Courier New" panose="02070309020205020404" pitchFamily="49" charset="0"/>
              <a:cs typeface="Courier New" panose="02070309020205020404" pitchFamily="49" charset="0"/>
            </a:endParaRPr>
          </a:p>
          <a:p>
            <a:pPr marL="457200" lvl="1" indent="0">
              <a:spcBef>
                <a:spcPts val="600"/>
              </a:spcBef>
              <a:buNone/>
            </a:pPr>
            <a:r>
              <a:rPr lang="en-CA" sz="1900" dirty="0">
                <a:solidFill>
                  <a:srgbClr val="FFFF00"/>
                </a:solidFill>
                <a:latin typeface="Courier New" panose="02070309020205020404" pitchFamily="49" charset="0"/>
                <a:cs typeface="Courier New" panose="02070309020205020404" pitchFamily="49" charset="0"/>
              </a:rPr>
              <a:t>	 console.log(`Total records : ${</a:t>
            </a:r>
            <a:r>
              <a:rPr lang="en-US" sz="1900" dirty="0">
                <a:latin typeface="Courier New" panose="02070309020205020404" pitchFamily="49" charset="0"/>
                <a:cs typeface="Courier New" panose="02070309020205020404" pitchFamily="49" charset="0"/>
              </a:rPr>
              <a:t> </a:t>
            </a:r>
            <a:r>
              <a:rPr lang="en-US" sz="1900" b="1" dirty="0" err="1">
                <a:solidFill>
                  <a:schemeClr val="bg2">
                    <a:lumMod val="40000"/>
                    <a:lumOff val="60000"/>
                  </a:schemeClr>
                </a:solidFill>
                <a:latin typeface="Courier New" panose="02070309020205020404" pitchFamily="49" charset="0"/>
                <a:cs typeface="Courier New" panose="02070309020205020404" pitchFamily="49" charset="0"/>
              </a:rPr>
              <a:t>snapshot</a:t>
            </a:r>
            <a:r>
              <a:rPr lang="en-US" sz="1900" dirty="0" err="1">
                <a:solidFill>
                  <a:srgbClr val="FFFF00"/>
                </a:solidFill>
                <a:latin typeface="Courier New" panose="02070309020205020404" pitchFamily="49" charset="0"/>
                <a:cs typeface="Courier New" panose="02070309020205020404" pitchFamily="49" charset="0"/>
              </a:rPr>
              <a:t>.size</a:t>
            </a:r>
            <a:r>
              <a:rPr lang="en-US" sz="1900" dirty="0">
                <a:latin typeface="Courier New" panose="02070309020205020404" pitchFamily="49" charset="0"/>
                <a:cs typeface="Courier New" panose="02070309020205020404" pitchFamily="49" charset="0"/>
              </a:rPr>
              <a:t> </a:t>
            </a:r>
            <a:r>
              <a:rPr lang="en-CA" sz="1900" dirty="0">
                <a:solidFill>
                  <a:srgbClr val="FFFF00"/>
                </a:solidFill>
                <a:latin typeface="Courier New" panose="02070309020205020404" pitchFamily="49" charset="0"/>
                <a:cs typeface="Courier New" panose="02070309020205020404" pitchFamily="49" charset="0"/>
              </a:rPr>
              <a:t>} `) </a:t>
            </a:r>
          </a:p>
          <a:p>
            <a:pPr marL="457200" lvl="1" indent="0">
              <a:spcBef>
                <a:spcPts val="600"/>
              </a:spcBef>
              <a:buNone/>
            </a:pPr>
            <a:r>
              <a:rPr lang="en-CA" sz="1900" dirty="0">
                <a:solidFill>
                  <a:srgbClr val="FFFF00"/>
                </a:solidFill>
                <a:latin typeface="Courier New" panose="02070309020205020404" pitchFamily="49" charset="0"/>
                <a:cs typeface="Courier New" panose="02070309020205020404" pitchFamily="49" charset="0"/>
              </a:rPr>
              <a:t>	 </a:t>
            </a:r>
            <a:r>
              <a:rPr lang="en-CA" sz="1900" b="1" dirty="0" err="1">
                <a:solidFill>
                  <a:schemeClr val="bg2">
                    <a:lumMod val="40000"/>
                    <a:lumOff val="60000"/>
                  </a:schemeClr>
                </a:solidFill>
                <a:latin typeface="Courier New" panose="02070309020205020404" pitchFamily="49" charset="0"/>
                <a:cs typeface="Courier New" panose="02070309020205020404" pitchFamily="49" charset="0"/>
              </a:rPr>
              <a:t>snapshot</a:t>
            </a:r>
            <a:r>
              <a:rPr lang="en-CA" sz="1900" dirty="0" err="1">
                <a:solidFill>
                  <a:srgbClr val="FFFF00"/>
                </a:solidFill>
                <a:latin typeface="Courier New" panose="02070309020205020404" pitchFamily="49" charset="0"/>
                <a:cs typeface="Courier New" panose="02070309020205020404" pitchFamily="49" charset="0"/>
              </a:rPr>
              <a:t>.forEach</a:t>
            </a:r>
            <a:r>
              <a:rPr lang="en-CA" sz="1900" dirty="0">
                <a:solidFill>
                  <a:srgbClr val="FFFF00"/>
                </a:solidFill>
                <a:latin typeface="Courier New" panose="02070309020205020404" pitchFamily="49" charset="0"/>
                <a:cs typeface="Courier New" panose="02070309020205020404" pitchFamily="49" charset="0"/>
              </a:rPr>
              <a:t>((</a:t>
            </a:r>
            <a:r>
              <a:rPr lang="en-CA" sz="1900" b="1" dirty="0">
                <a:solidFill>
                  <a:srgbClr val="FFC000"/>
                </a:solidFill>
                <a:latin typeface="Courier New" panose="02070309020205020404" pitchFamily="49" charset="0"/>
                <a:cs typeface="Courier New" panose="02070309020205020404" pitchFamily="49" charset="0"/>
              </a:rPr>
              <a:t>doc</a:t>
            </a:r>
            <a:r>
              <a:rPr lang="en-CA" sz="1900" dirty="0">
                <a:solidFill>
                  <a:srgbClr val="FFFF00"/>
                </a:solidFill>
                <a:latin typeface="Courier New" panose="02070309020205020404" pitchFamily="49" charset="0"/>
                <a:cs typeface="Courier New" panose="02070309020205020404" pitchFamily="49" charset="0"/>
              </a:rPr>
              <a:t>) =&gt; {</a:t>
            </a:r>
          </a:p>
          <a:p>
            <a:pPr marL="457200" lvl="1" indent="0">
              <a:spcBef>
                <a:spcPts val="600"/>
              </a:spcBef>
              <a:buNone/>
            </a:pPr>
            <a:r>
              <a:rPr lang="en-CA" sz="1900" dirty="0">
                <a:solidFill>
                  <a:srgbClr val="FFFF00"/>
                </a:solidFill>
                <a:latin typeface="Courier New" panose="02070309020205020404" pitchFamily="49" charset="0"/>
                <a:cs typeface="Courier New" panose="02070309020205020404" pitchFamily="49" charset="0"/>
              </a:rPr>
              <a:t>		 console.log(" Document id: ", </a:t>
            </a:r>
            <a:r>
              <a:rPr lang="en-CA" sz="1900" b="1" dirty="0">
                <a:solidFill>
                  <a:srgbClr val="FFC000"/>
                </a:solidFill>
                <a:latin typeface="Courier New" panose="02070309020205020404" pitchFamily="49" charset="0"/>
                <a:cs typeface="Courier New" panose="02070309020205020404" pitchFamily="49" charset="0"/>
              </a:rPr>
              <a:t>doc</a:t>
            </a:r>
            <a:r>
              <a:rPr lang="en-CA" sz="1900" dirty="0">
                <a:solidFill>
                  <a:srgbClr val="FFFF00"/>
                </a:solidFill>
                <a:latin typeface="Courier New" panose="02070309020205020404" pitchFamily="49" charset="0"/>
                <a:cs typeface="Courier New" panose="02070309020205020404" pitchFamily="49" charset="0"/>
              </a:rPr>
              <a:t>.id );</a:t>
            </a:r>
          </a:p>
          <a:p>
            <a:pPr marL="457200" lvl="1" indent="0">
              <a:spcBef>
                <a:spcPts val="600"/>
              </a:spcBef>
              <a:buNone/>
            </a:pPr>
            <a:r>
              <a:rPr lang="en-US" sz="1900" dirty="0">
                <a:latin typeface="Courier New" panose="02070309020205020404" pitchFamily="49" charset="0"/>
                <a:cs typeface="Courier New" panose="02070309020205020404" pitchFamily="49" charset="0"/>
              </a:rPr>
              <a:t>		 </a:t>
            </a:r>
            <a:r>
              <a:rPr lang="en-US" sz="1900" dirty="0">
                <a:solidFill>
                  <a:srgbClr val="FFFF00"/>
                </a:solidFill>
                <a:latin typeface="Courier New" panose="02070309020205020404" pitchFamily="49" charset="0"/>
                <a:cs typeface="Courier New" panose="02070309020205020404" pitchFamily="49" charset="0"/>
              </a:rPr>
              <a:t>console.log(`Document content: ${</a:t>
            </a:r>
            <a:r>
              <a:rPr lang="en-US" sz="1900" dirty="0" err="1">
                <a:solidFill>
                  <a:srgbClr val="FFFF00"/>
                </a:solidFill>
                <a:latin typeface="Courier New" panose="02070309020205020404" pitchFamily="49" charset="0"/>
                <a:cs typeface="Courier New" panose="02070309020205020404" pitchFamily="49" charset="0"/>
              </a:rPr>
              <a:t>JSON.stringify</a:t>
            </a:r>
            <a:r>
              <a:rPr lang="en-US" sz="1900" dirty="0">
                <a:solidFill>
                  <a:srgbClr val="FFFF00"/>
                </a:solidFill>
                <a:latin typeface="Courier New" panose="02070309020205020404" pitchFamily="49" charset="0"/>
                <a:cs typeface="Courier New" panose="02070309020205020404" pitchFamily="49" charset="0"/>
              </a:rPr>
              <a:t>(</a:t>
            </a:r>
            <a:r>
              <a:rPr lang="en-US" sz="1900" b="1" dirty="0" err="1">
                <a:solidFill>
                  <a:srgbClr val="FFC000"/>
                </a:solidFill>
                <a:latin typeface="Courier New" panose="02070309020205020404" pitchFamily="49" charset="0"/>
                <a:cs typeface="Courier New" panose="02070309020205020404" pitchFamily="49" charset="0"/>
              </a:rPr>
              <a:t>doc</a:t>
            </a:r>
            <a:r>
              <a:rPr lang="en-US" sz="1900" dirty="0" err="1">
                <a:solidFill>
                  <a:srgbClr val="FFFF00"/>
                </a:solidFill>
                <a:latin typeface="Courier New" panose="02070309020205020404" pitchFamily="49" charset="0"/>
                <a:cs typeface="Courier New" panose="02070309020205020404" pitchFamily="49" charset="0"/>
              </a:rPr>
              <a:t>.data</a:t>
            </a:r>
            <a:r>
              <a:rPr lang="en-US" sz="19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19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19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1900" b="1" dirty="0">
                <a:solidFill>
                  <a:srgbClr val="FFC000"/>
                </a:solidFill>
                <a:latin typeface="Courier New" panose="02070309020205020404" pitchFamily="49" charset="0"/>
                <a:cs typeface="Courier New" panose="02070309020205020404" pitchFamily="49" charset="0"/>
              </a:rPr>
              <a:t>)</a:t>
            </a:r>
            <a:r>
              <a:rPr lang="en-CA" sz="19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endParaRPr lang="en-CA" sz="1700" dirty="0"/>
          </a:p>
          <a:p>
            <a:r>
              <a:rPr lang="en-CA" dirty="0"/>
              <a:t>Similar to using </a:t>
            </a:r>
            <a:r>
              <a:rPr lang="en-US" sz="2000" b="1" dirty="0" err="1">
                <a:solidFill>
                  <a:srgbClr val="FFC000"/>
                </a:solidFill>
                <a:latin typeface="Consolas" panose="020B0609020204030204" pitchFamily="49" charset="0"/>
              </a:rPr>
              <a:t>get</a:t>
            </a:r>
            <a:r>
              <a:rPr lang="en-US" sz="2000" b="1" dirty="0" err="1">
                <a:solidFill>
                  <a:srgbClr val="FFC000"/>
                </a:solidFill>
                <a:effectLst/>
                <a:latin typeface="Consolas" panose="020B0609020204030204" pitchFamily="49" charset="0"/>
              </a:rPr>
              <a:t>Docs</a:t>
            </a:r>
            <a:r>
              <a:rPr lang="en-CA" dirty="0"/>
              <a:t>, you can pass a </a:t>
            </a:r>
            <a:r>
              <a:rPr lang="en-CA" sz="2000" b="1" dirty="0">
                <a:solidFill>
                  <a:srgbClr val="FFC000"/>
                </a:solidFill>
                <a:latin typeface="Consolas" panose="020B0609020204030204" pitchFamily="49" charset="0"/>
              </a:rPr>
              <a:t>query</a:t>
            </a:r>
            <a:r>
              <a:rPr lang="en-CA" dirty="0"/>
              <a:t>() as first parameter e.g.</a:t>
            </a:r>
          </a:p>
          <a:p>
            <a:pPr marL="0" indent="0">
              <a:buNone/>
            </a:pPr>
            <a:r>
              <a:rPr lang="en-CA" sz="2000" dirty="0">
                <a:solidFill>
                  <a:srgbClr val="FFFF00"/>
                </a:solidFill>
                <a:latin typeface="Consolas" panose="020B0609020204030204" pitchFamily="49" charset="0"/>
              </a:rPr>
              <a:t>	const </a:t>
            </a:r>
            <a:r>
              <a:rPr lang="en-CA" sz="2000" dirty="0" err="1">
                <a:solidFill>
                  <a:schemeClr val="bg2">
                    <a:lumMod val="40000"/>
                    <a:lumOff val="60000"/>
                  </a:schemeClr>
                </a:solidFill>
                <a:latin typeface="Consolas" panose="020B0609020204030204" pitchFamily="49" charset="0"/>
              </a:rPr>
              <a:t>qu</a:t>
            </a:r>
            <a:r>
              <a:rPr lang="en-CA" sz="2000" dirty="0">
                <a:solidFill>
                  <a:srgbClr val="FFFF00"/>
                </a:solidFill>
                <a:latin typeface="Consolas" panose="020B0609020204030204" pitchFamily="49" charset="0"/>
              </a:rPr>
              <a:t> = </a:t>
            </a:r>
            <a:r>
              <a:rPr lang="en-CA" sz="2000" b="1" dirty="0">
                <a:solidFill>
                  <a:srgbClr val="FFC000"/>
                </a:solidFill>
                <a:latin typeface="Consolas" panose="020B0609020204030204" pitchFamily="49" charset="0"/>
              </a:rPr>
              <a:t>query</a:t>
            </a:r>
            <a:r>
              <a:rPr lang="en-CA" sz="2000" dirty="0">
                <a:solidFill>
                  <a:srgbClr val="FFFF00"/>
                </a:solidFill>
                <a:latin typeface="Consolas" panose="020B0609020204030204" pitchFamily="49" charset="0"/>
              </a:rPr>
              <a:t>( </a:t>
            </a:r>
            <a:r>
              <a:rPr lang="en-CA" sz="2000" dirty="0">
                <a:solidFill>
                  <a:srgbClr val="FFC000"/>
                </a:solidFill>
                <a:latin typeface="Consolas" panose="020B0609020204030204" pitchFamily="49" charset="0"/>
              </a:rPr>
              <a:t>collection</a:t>
            </a:r>
            <a:r>
              <a:rPr lang="en-CA" sz="2000" dirty="0">
                <a:solidFill>
                  <a:srgbClr val="FFFF00"/>
                </a:solidFill>
                <a:latin typeface="Consolas" panose="020B0609020204030204" pitchFamily="49" charset="0"/>
              </a:rPr>
              <a:t>(</a:t>
            </a:r>
            <a:r>
              <a:rPr lang="en-CA" sz="2000" dirty="0" err="1">
                <a:solidFill>
                  <a:srgbClr val="FFFF00"/>
                </a:solidFill>
                <a:latin typeface="Courier New" panose="02070309020205020404" pitchFamily="49" charset="0"/>
                <a:cs typeface="Courier New" panose="02070309020205020404" pitchFamily="49" charset="0"/>
              </a:rPr>
              <a:t>db</a:t>
            </a:r>
            <a:r>
              <a:rPr lang="en-CA" sz="2000" dirty="0">
                <a:solidFill>
                  <a:srgbClr val="FFFF00"/>
                </a:solidFill>
                <a:latin typeface="Courier New" panose="02070309020205020404" pitchFamily="49" charset="0"/>
                <a:cs typeface="Courier New" panose="02070309020205020404" pitchFamily="49" charset="0"/>
              </a:rPr>
              <a:t>, </a:t>
            </a:r>
            <a:r>
              <a:rPr lang="en-CA" sz="2000" dirty="0">
                <a:solidFill>
                  <a:schemeClr val="bg2">
                    <a:lumMod val="20000"/>
                    <a:lumOff val="80000"/>
                  </a:schemeClr>
                </a:solidFill>
                <a:latin typeface="Courier New" panose="02070309020205020404" pitchFamily="49" charset="0"/>
                <a:cs typeface="Courier New" panose="02070309020205020404" pitchFamily="49" charset="0"/>
              </a:rPr>
              <a:t>"</a:t>
            </a:r>
            <a:r>
              <a:rPr lang="en-CA" sz="2000" dirty="0" err="1">
                <a:solidFill>
                  <a:schemeClr val="bg2">
                    <a:lumMod val="20000"/>
                    <a:lumOff val="80000"/>
                  </a:schemeClr>
                </a:solidFill>
                <a:latin typeface="Courier New" panose="02070309020205020404" pitchFamily="49" charset="0"/>
                <a:cs typeface="Courier New" panose="02070309020205020404" pitchFamily="49" charset="0"/>
              </a:rPr>
              <a:t>TestCollection</a:t>
            </a:r>
            <a:r>
              <a:rPr lang="en-CA" sz="2000" dirty="0">
                <a:solidFill>
                  <a:schemeClr val="bg2">
                    <a:lumMod val="20000"/>
                    <a:lumOff val="80000"/>
                  </a:schemeClr>
                </a:solidFill>
                <a:latin typeface="Courier New" panose="02070309020205020404" pitchFamily="49" charset="0"/>
                <a:cs typeface="Courier New" panose="02070309020205020404" pitchFamily="49" charset="0"/>
              </a:rPr>
              <a:t>"</a:t>
            </a:r>
            <a:r>
              <a:rPr lang="en-CA" sz="2000" dirty="0">
                <a:solidFill>
                  <a:srgbClr val="FFFF00"/>
                </a:solidFill>
                <a:latin typeface="Courier New" panose="02070309020205020404" pitchFamily="49" charset="0"/>
                <a:cs typeface="Courier New" panose="02070309020205020404" pitchFamily="49" charset="0"/>
              </a:rPr>
              <a:t>), </a:t>
            </a:r>
            <a:r>
              <a:rPr lang="en-CA" sz="2000" dirty="0" err="1">
                <a:solidFill>
                  <a:srgbClr val="FFC000"/>
                </a:solidFill>
                <a:latin typeface="Consolas" panose="020B0609020204030204" pitchFamily="49" charset="0"/>
              </a:rPr>
              <a:t>orderBy</a:t>
            </a:r>
            <a:r>
              <a:rPr lang="en-CA" sz="2000" dirty="0">
                <a:solidFill>
                  <a:srgbClr val="FFFF00"/>
                </a:solidFill>
                <a:latin typeface="Consolas" panose="020B0609020204030204" pitchFamily="49" charset="0"/>
              </a:rPr>
              <a:t>(</a:t>
            </a:r>
            <a:r>
              <a:rPr lang="en-US" dirty="0">
                <a:solidFill>
                  <a:schemeClr val="bg2">
                    <a:lumMod val="20000"/>
                    <a:lumOff val="80000"/>
                  </a:schemeClr>
                </a:solidFill>
                <a:latin typeface="Consolas" panose="020B0609020204030204" pitchFamily="49" charset="0"/>
              </a:rPr>
              <a:t>"name"</a:t>
            </a:r>
            <a:r>
              <a:rPr lang="en-CA" sz="2000" dirty="0">
                <a:solidFill>
                  <a:srgbClr val="FFFF00"/>
                </a:solidFill>
                <a:latin typeface="Consolas" panose="020B0609020204030204" pitchFamily="49" charset="0"/>
              </a:rPr>
              <a:t>));</a:t>
            </a:r>
            <a:endParaRPr lang="en-CA" dirty="0"/>
          </a:p>
          <a:p>
            <a:pPr marL="0" indent="0">
              <a:buNone/>
            </a:pPr>
            <a:r>
              <a:rPr lang="en-CA" sz="2000" b="1" dirty="0">
                <a:solidFill>
                  <a:srgbClr val="FFC000"/>
                </a:solidFill>
                <a:latin typeface="Courier New" panose="02070309020205020404" pitchFamily="49" charset="0"/>
                <a:cs typeface="Courier New" panose="02070309020205020404" pitchFamily="49" charset="0"/>
              </a:rPr>
              <a:t>	</a:t>
            </a:r>
            <a:r>
              <a:rPr lang="en-CA" sz="2000" b="1" dirty="0" err="1">
                <a:solidFill>
                  <a:srgbClr val="FFC000"/>
                </a:solidFill>
                <a:latin typeface="Courier New" panose="02070309020205020404" pitchFamily="49" charset="0"/>
                <a:cs typeface="Courier New" panose="02070309020205020404" pitchFamily="49" charset="0"/>
              </a:rPr>
              <a:t>onSnapshot</a:t>
            </a:r>
            <a:r>
              <a:rPr lang="en-CA" sz="2000" b="1" dirty="0">
                <a:solidFill>
                  <a:srgbClr val="FFC000"/>
                </a:solidFill>
                <a:latin typeface="Courier New" panose="02070309020205020404" pitchFamily="49" charset="0"/>
                <a:cs typeface="Courier New" panose="02070309020205020404" pitchFamily="49" charset="0"/>
              </a:rPr>
              <a:t>( </a:t>
            </a:r>
            <a:r>
              <a:rPr lang="en-CA" sz="2000" dirty="0" err="1">
                <a:solidFill>
                  <a:schemeClr val="bg2">
                    <a:lumMod val="40000"/>
                    <a:lumOff val="60000"/>
                  </a:schemeClr>
                </a:solidFill>
                <a:latin typeface="Consolas" panose="020B0609020204030204" pitchFamily="49" charset="0"/>
              </a:rPr>
              <a:t>qu</a:t>
            </a:r>
            <a:r>
              <a:rPr lang="en-CA" sz="2000" dirty="0">
                <a:solidFill>
                  <a:srgbClr val="FFFF00"/>
                </a:solidFill>
                <a:latin typeface="Courier New" panose="02070309020205020404" pitchFamily="49" charset="0"/>
                <a:cs typeface="Courier New" panose="02070309020205020404" pitchFamily="49" charset="0"/>
              </a:rPr>
              <a:t>, (</a:t>
            </a:r>
            <a:r>
              <a:rPr lang="en-CA" sz="2000" b="1" dirty="0">
                <a:solidFill>
                  <a:schemeClr val="bg2">
                    <a:lumMod val="40000"/>
                    <a:lumOff val="60000"/>
                  </a:schemeClr>
                </a:solidFill>
                <a:latin typeface="Courier New" panose="02070309020205020404" pitchFamily="49" charset="0"/>
                <a:cs typeface="Courier New" panose="02070309020205020404" pitchFamily="49" charset="0"/>
              </a:rPr>
              <a:t>snapshot</a:t>
            </a:r>
            <a:r>
              <a:rPr lang="en-CA" sz="2000" dirty="0">
                <a:solidFill>
                  <a:srgbClr val="FFFF00"/>
                </a:solidFill>
                <a:latin typeface="Courier New" panose="02070309020205020404" pitchFamily="49" charset="0"/>
                <a:cs typeface="Courier New" panose="02070309020205020404" pitchFamily="49" charset="0"/>
              </a:rPr>
              <a:t>) =&gt; { ... });</a:t>
            </a:r>
            <a:endParaRPr lang="en-CA" dirty="0"/>
          </a:p>
          <a:p>
            <a:r>
              <a:rPr lang="en-CA" dirty="0"/>
              <a:t>Alternatively, you can pass a document reference if you are only interested in </a:t>
            </a:r>
            <a:r>
              <a:rPr lang="en-CA" dirty="0" err="1"/>
              <a:t>realtime</a:t>
            </a:r>
            <a:r>
              <a:rPr lang="en-CA" dirty="0"/>
              <a:t> changes in one document</a:t>
            </a:r>
          </a:p>
          <a:p>
            <a:r>
              <a:rPr lang="en-CA" dirty="0"/>
              <a:t>More on : </a:t>
            </a:r>
            <a:r>
              <a:rPr lang="en-CA" dirty="0">
                <a:hlinkClick r:id="rId3"/>
              </a:rPr>
              <a:t>https://firebase.google.com/docs/firestore/query-data/listen</a:t>
            </a:r>
            <a:endParaRPr lang="en-CA" dirty="0"/>
          </a:p>
          <a:p>
            <a:pPr marL="0" indent="0">
              <a:buNone/>
            </a:pPr>
            <a:r>
              <a:rPr lang="en-CA" dirty="0">
                <a:hlinkClick r:id="rId4"/>
              </a:rPr>
              <a:t>https://firebase.google.com/docs/reference/node/firebase.firestore.QuerySnapshot</a:t>
            </a: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2356435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448420"/>
            <a:ext cx="9613861" cy="1151780"/>
          </a:xfrm>
        </p:spPr>
        <p:txBody>
          <a:bodyPr/>
          <a:lstStyle/>
          <a:p>
            <a:r>
              <a:rPr lang="en-CA" sz="4000" dirty="0"/>
              <a:t>Use of Snapshot docChanges V.9+</a:t>
            </a:r>
          </a:p>
        </p:txBody>
      </p:sp>
      <p:sp>
        <p:nvSpPr>
          <p:cNvPr id="3" name="Content Placeholder 2"/>
          <p:cNvSpPr>
            <a:spLocks noGrp="1"/>
          </p:cNvSpPr>
          <p:nvPr>
            <p:ph idx="1"/>
          </p:nvPr>
        </p:nvSpPr>
        <p:spPr>
          <a:xfrm>
            <a:off x="680321" y="1845129"/>
            <a:ext cx="10276150" cy="4833259"/>
          </a:xfrm>
        </p:spPr>
        <p:txBody>
          <a:bodyPr>
            <a:normAutofit fontScale="62500" lnSpcReduction="20000"/>
          </a:bodyPr>
          <a:lstStyle/>
          <a:p>
            <a:pPr>
              <a:lnSpc>
                <a:spcPct val="170000"/>
              </a:lnSpc>
            </a:pPr>
            <a:r>
              <a:rPr lang="en-CA" dirty="0"/>
              <a:t>Inside the callback function you can identify what has changed since the last snapshot using  </a:t>
            </a:r>
            <a:r>
              <a:rPr lang="en-CA" b="1" dirty="0">
                <a:solidFill>
                  <a:srgbClr val="FFC000"/>
                </a:solidFill>
              </a:rPr>
              <a:t>docChanges</a:t>
            </a:r>
            <a:r>
              <a:rPr lang="en-CA" dirty="0">
                <a:solidFill>
                  <a:srgbClr val="FFFF00"/>
                </a:solidFill>
              </a:rPr>
              <a:t>()</a:t>
            </a:r>
            <a:r>
              <a:rPr lang="en-CA" dirty="0"/>
              <a:t> method of the </a:t>
            </a:r>
            <a:r>
              <a:rPr lang="en-CA" b="1" dirty="0"/>
              <a:t>snapshot</a:t>
            </a:r>
            <a:r>
              <a:rPr lang="en-CA" dirty="0"/>
              <a:t> object that is given to event handler. e.g.</a:t>
            </a:r>
          </a:p>
          <a:p>
            <a:pPr marL="0" indent="0">
              <a:lnSpc>
                <a:spcPct val="170000"/>
              </a:lnSpc>
              <a:buNone/>
            </a:pPr>
            <a:r>
              <a:rPr lang="en-CA" sz="2400" b="1" dirty="0">
                <a:solidFill>
                  <a:srgbClr val="FFC000"/>
                </a:solidFill>
                <a:latin typeface="Courier New" panose="02070309020205020404" pitchFamily="49" charset="0"/>
                <a:cs typeface="Courier New" panose="02070309020205020404" pitchFamily="49" charset="0"/>
              </a:rPr>
              <a:t>	</a:t>
            </a:r>
            <a:r>
              <a:rPr lang="en-CA" sz="2400" b="1" dirty="0" err="1">
                <a:solidFill>
                  <a:srgbClr val="FFC000"/>
                </a:solidFill>
                <a:latin typeface="Courier New" panose="02070309020205020404" pitchFamily="49" charset="0"/>
                <a:cs typeface="Courier New" panose="02070309020205020404" pitchFamily="49" charset="0"/>
              </a:rPr>
              <a:t>onSnapshot</a:t>
            </a:r>
            <a:r>
              <a:rPr lang="en-CA" sz="2400" b="1" dirty="0">
                <a:solidFill>
                  <a:srgbClr val="FFC000"/>
                </a:solidFill>
                <a:latin typeface="Courier New" panose="02070309020205020404" pitchFamily="49" charset="0"/>
                <a:cs typeface="Courier New" panose="02070309020205020404" pitchFamily="49" charset="0"/>
              </a:rPr>
              <a:t>( </a:t>
            </a:r>
            <a:r>
              <a:rPr lang="en-CA" sz="2400" dirty="0">
                <a:solidFill>
                  <a:srgbClr val="FFFF00"/>
                </a:solidFill>
                <a:latin typeface="Courier New" panose="02070309020205020404" pitchFamily="49" charset="0"/>
                <a:cs typeface="Courier New" panose="02070309020205020404" pitchFamily="49" charset="0"/>
              </a:rPr>
              <a:t>collection(</a:t>
            </a:r>
            <a:r>
              <a:rPr lang="en-CA" sz="2400" dirty="0" err="1">
                <a:solidFill>
                  <a:srgbClr val="FFFF00"/>
                </a:solidFill>
                <a:latin typeface="Courier New" panose="02070309020205020404" pitchFamily="49" charset="0"/>
                <a:cs typeface="Courier New" panose="02070309020205020404" pitchFamily="49" charset="0"/>
              </a:rPr>
              <a:t>db</a:t>
            </a:r>
            <a:r>
              <a:rPr lang="en-CA" sz="2400" dirty="0">
                <a:solidFill>
                  <a:srgbClr val="FFFF00"/>
                </a:solidFill>
                <a:latin typeface="Courier New" panose="02070309020205020404" pitchFamily="49" charset="0"/>
                <a:cs typeface="Courier New" panose="02070309020205020404" pitchFamily="49" charset="0"/>
              </a:rPr>
              <a:t>, </a:t>
            </a:r>
            <a:r>
              <a:rPr lang="en-CA" sz="2400" dirty="0">
                <a:solidFill>
                  <a:schemeClr val="bg2">
                    <a:lumMod val="20000"/>
                    <a:lumOff val="80000"/>
                  </a:schemeClr>
                </a:solidFill>
                <a:latin typeface="Courier New" panose="02070309020205020404" pitchFamily="49" charset="0"/>
                <a:cs typeface="Courier New" panose="02070309020205020404" pitchFamily="49" charset="0"/>
              </a:rPr>
              <a:t>"</a:t>
            </a:r>
            <a:r>
              <a:rPr lang="en-CA" sz="2400" dirty="0" err="1">
                <a:solidFill>
                  <a:schemeClr val="bg2">
                    <a:lumMod val="20000"/>
                    <a:lumOff val="80000"/>
                  </a:schemeClr>
                </a:solidFill>
                <a:latin typeface="Courier New" panose="02070309020205020404" pitchFamily="49" charset="0"/>
                <a:cs typeface="Courier New" panose="02070309020205020404" pitchFamily="49" charset="0"/>
              </a:rPr>
              <a:t>TestCollection</a:t>
            </a:r>
            <a:r>
              <a:rPr lang="en-CA" sz="2400" dirty="0">
                <a:solidFill>
                  <a:schemeClr val="bg2">
                    <a:lumMod val="20000"/>
                    <a:lumOff val="80000"/>
                  </a:schemeClr>
                </a:solidFill>
                <a:latin typeface="Courier New" panose="02070309020205020404" pitchFamily="49" charset="0"/>
                <a:cs typeface="Courier New" panose="02070309020205020404" pitchFamily="49" charset="0"/>
              </a:rPr>
              <a:t>"</a:t>
            </a:r>
            <a:r>
              <a:rPr lang="en-CA" sz="2400" dirty="0">
                <a:solidFill>
                  <a:srgbClr val="FFFF00"/>
                </a:solidFill>
                <a:latin typeface="Courier New" panose="02070309020205020404" pitchFamily="49" charset="0"/>
                <a:cs typeface="Courier New" panose="02070309020205020404" pitchFamily="49" charset="0"/>
              </a:rPr>
              <a:t>), (</a:t>
            </a:r>
            <a:r>
              <a:rPr lang="en-CA" sz="2400" b="1" dirty="0">
                <a:solidFill>
                  <a:schemeClr val="bg2">
                    <a:lumMod val="40000"/>
                    <a:lumOff val="60000"/>
                  </a:schemeClr>
                </a:solidFill>
                <a:latin typeface="Courier New" panose="02070309020205020404" pitchFamily="49" charset="0"/>
                <a:cs typeface="Courier New" panose="02070309020205020404" pitchFamily="49" charset="0"/>
              </a:rPr>
              <a:t>snapshot</a:t>
            </a:r>
            <a:r>
              <a:rPr lang="en-CA" sz="2400" dirty="0">
                <a:solidFill>
                  <a:srgbClr val="FFFF00"/>
                </a:solidFill>
                <a:latin typeface="Courier New" panose="02070309020205020404" pitchFamily="49" charset="0"/>
                <a:cs typeface="Courier New" panose="02070309020205020404" pitchFamily="49" charset="0"/>
              </a:rPr>
              <a:t>) =&gt; {</a:t>
            </a:r>
            <a:r>
              <a:rPr lang="en-CA" sz="2400" dirty="0">
                <a:solidFill>
                  <a:schemeClr val="tx1">
                    <a:lumMod val="65000"/>
                  </a:schemeClr>
                </a:solidFill>
                <a:latin typeface="Courier New" panose="02070309020205020404" pitchFamily="49" charset="0"/>
                <a:cs typeface="Courier New" panose="02070309020205020404" pitchFamily="49" charset="0"/>
              </a:rPr>
              <a:t>//the callback function</a:t>
            </a:r>
            <a:endParaRPr lang="en-CA" sz="2400" dirty="0">
              <a:solidFill>
                <a:srgbClr val="FFFF00"/>
              </a:solidFill>
              <a:latin typeface="Courier New" panose="02070309020205020404" pitchFamily="49" charset="0"/>
              <a:cs typeface="Courier New" panose="02070309020205020404" pitchFamily="49" charset="0"/>
            </a:endParaRP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r>
              <a:rPr lang="en-CA" sz="2300" b="1" dirty="0" err="1">
                <a:solidFill>
                  <a:schemeClr val="bg2">
                    <a:lumMod val="40000"/>
                    <a:lumOff val="60000"/>
                  </a:schemeClr>
                </a:solidFill>
                <a:latin typeface="Courier New" panose="02070309020205020404" pitchFamily="49" charset="0"/>
                <a:cs typeface="Courier New" panose="02070309020205020404" pitchFamily="49" charset="0"/>
              </a:rPr>
              <a:t>snapshot</a:t>
            </a:r>
            <a:r>
              <a:rPr lang="en-CA" sz="2300" b="1" dirty="0" err="1">
                <a:solidFill>
                  <a:srgbClr val="FFFF00"/>
                </a:solidFill>
                <a:latin typeface="Courier New" panose="02070309020205020404" pitchFamily="49" charset="0"/>
                <a:cs typeface="Courier New" panose="02070309020205020404" pitchFamily="49" charset="0"/>
              </a:rPr>
              <a:t>.</a:t>
            </a:r>
            <a:r>
              <a:rPr lang="en-CA" sz="2300" b="1" dirty="0" err="1">
                <a:solidFill>
                  <a:srgbClr val="FFC000"/>
                </a:solidFill>
                <a:latin typeface="Courier New" panose="02070309020205020404" pitchFamily="49" charset="0"/>
                <a:cs typeface="Courier New" panose="02070309020205020404" pitchFamily="49" charset="0"/>
              </a:rPr>
              <a:t>docChanges</a:t>
            </a:r>
            <a:r>
              <a:rPr lang="en-CA" sz="2300" dirty="0">
                <a:solidFill>
                  <a:srgbClr val="FFFF00"/>
                </a:solidFill>
                <a:latin typeface="Courier New" panose="02070309020205020404" pitchFamily="49" charset="0"/>
                <a:cs typeface="Courier New" panose="02070309020205020404" pitchFamily="49" charset="0"/>
              </a:rPr>
              <a:t>().</a:t>
            </a:r>
            <a:r>
              <a:rPr lang="en-CA" sz="2300" dirty="0" err="1">
                <a:solidFill>
                  <a:srgbClr val="FFFF00"/>
                </a:solidFill>
                <a:latin typeface="Courier New" panose="02070309020205020404" pitchFamily="49" charset="0"/>
                <a:cs typeface="Courier New" panose="02070309020205020404" pitchFamily="49" charset="0"/>
              </a:rPr>
              <a:t>forEach</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rgbClr val="FFFF00"/>
                </a:solidFill>
                <a:latin typeface="Courier New" panose="02070309020205020404" pitchFamily="49" charset="0"/>
                <a:cs typeface="Courier New" panose="02070309020205020404" pitchFamily="49" charset="0"/>
              </a:rPr>
              <a:t>change </a:t>
            </a:r>
            <a:r>
              <a:rPr lang="en-CA" sz="2300" dirty="0">
                <a:solidFill>
                  <a:srgbClr val="FFFF00"/>
                </a:solidFill>
                <a:latin typeface="Courier New" panose="02070309020205020404" pitchFamily="49" charset="0"/>
                <a:cs typeface="Courier New" panose="02070309020205020404" pitchFamily="49" charset="0"/>
              </a:rPr>
              <a:t>) =&gt;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if (</a:t>
            </a:r>
            <a:r>
              <a:rPr lang="en-CA" sz="2300" b="1" dirty="0" err="1">
                <a:solidFill>
                  <a:srgbClr val="FFFF00"/>
                </a:solidFill>
                <a:latin typeface="Courier New" panose="02070309020205020404" pitchFamily="49" charset="0"/>
                <a:cs typeface="Courier New" panose="02070309020205020404" pitchFamily="49" charset="0"/>
              </a:rPr>
              <a:t>change</a:t>
            </a:r>
            <a:r>
              <a:rPr lang="en-CA" sz="2300" dirty="0" err="1">
                <a:solidFill>
                  <a:srgbClr val="FFFF00"/>
                </a:solidFill>
                <a:latin typeface="Courier New" panose="02070309020205020404" pitchFamily="49" charset="0"/>
                <a:cs typeface="Courier New" panose="02070309020205020404" pitchFamily="49" charset="0"/>
              </a:rPr>
              <a:t>.type</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chemeClr val="bg2">
                    <a:lumMod val="20000"/>
                    <a:lumOff val="80000"/>
                  </a:schemeClr>
                </a:solidFill>
                <a:latin typeface="Courier New" panose="02070309020205020404" pitchFamily="49" charset="0"/>
                <a:cs typeface="Courier New" panose="02070309020205020404" pitchFamily="49" charset="0"/>
              </a:rPr>
              <a:t>added</a:t>
            </a: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console.log("New doc: ", </a:t>
            </a:r>
            <a:r>
              <a:rPr lang="en-CA" sz="2300" dirty="0" err="1">
                <a:solidFill>
                  <a:srgbClr val="FFFF00"/>
                </a:solidFill>
                <a:latin typeface="Courier New" panose="02070309020205020404" pitchFamily="49" charset="0"/>
                <a:cs typeface="Courier New" panose="02070309020205020404" pitchFamily="49" charset="0"/>
              </a:rPr>
              <a:t>change.doc.data</a:t>
            </a:r>
            <a:r>
              <a:rPr lang="en-CA" sz="23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if (</a:t>
            </a:r>
            <a:r>
              <a:rPr lang="en-CA" sz="2300" b="1" dirty="0" err="1">
                <a:solidFill>
                  <a:srgbClr val="FFFF00"/>
                </a:solidFill>
                <a:latin typeface="Courier New" panose="02070309020205020404" pitchFamily="49" charset="0"/>
                <a:cs typeface="Courier New" panose="02070309020205020404" pitchFamily="49" charset="0"/>
              </a:rPr>
              <a:t>change</a:t>
            </a:r>
            <a:r>
              <a:rPr lang="en-CA" sz="2300" dirty="0" err="1">
                <a:solidFill>
                  <a:srgbClr val="FFFF00"/>
                </a:solidFill>
                <a:latin typeface="Courier New" panose="02070309020205020404" pitchFamily="49" charset="0"/>
                <a:cs typeface="Courier New" panose="02070309020205020404" pitchFamily="49" charset="0"/>
              </a:rPr>
              <a:t>.type</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chemeClr val="bg2">
                    <a:lumMod val="20000"/>
                    <a:lumOff val="80000"/>
                  </a:schemeClr>
                </a:solidFill>
                <a:latin typeface="Courier New" panose="02070309020205020404" pitchFamily="49" charset="0"/>
                <a:cs typeface="Courier New" panose="02070309020205020404" pitchFamily="49" charset="0"/>
              </a:rPr>
              <a:t>modified</a:t>
            </a: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console.log("Modified doc: ", </a:t>
            </a:r>
            <a:r>
              <a:rPr lang="en-CA" sz="2300" dirty="0" err="1">
                <a:solidFill>
                  <a:srgbClr val="FFFF00"/>
                </a:solidFill>
                <a:latin typeface="Courier New" panose="02070309020205020404" pitchFamily="49" charset="0"/>
                <a:cs typeface="Courier New" panose="02070309020205020404" pitchFamily="49" charset="0"/>
              </a:rPr>
              <a:t>change.doc.data</a:t>
            </a:r>
            <a:r>
              <a:rPr lang="en-CA" sz="23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if (</a:t>
            </a:r>
            <a:r>
              <a:rPr lang="en-CA" sz="2300" b="1" dirty="0" err="1">
                <a:solidFill>
                  <a:srgbClr val="FFFF00"/>
                </a:solidFill>
                <a:latin typeface="Courier New" panose="02070309020205020404" pitchFamily="49" charset="0"/>
                <a:cs typeface="Courier New" panose="02070309020205020404" pitchFamily="49" charset="0"/>
              </a:rPr>
              <a:t>change</a:t>
            </a:r>
            <a:r>
              <a:rPr lang="en-CA" sz="2300" dirty="0" err="1">
                <a:solidFill>
                  <a:srgbClr val="FFFF00"/>
                </a:solidFill>
                <a:latin typeface="Courier New" panose="02070309020205020404" pitchFamily="49" charset="0"/>
                <a:cs typeface="Courier New" panose="02070309020205020404" pitchFamily="49" charset="0"/>
              </a:rPr>
              <a:t>.type</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chemeClr val="bg2">
                    <a:lumMod val="20000"/>
                    <a:lumOff val="80000"/>
                  </a:schemeClr>
                </a:solidFill>
                <a:latin typeface="Courier New" panose="02070309020205020404" pitchFamily="49" charset="0"/>
                <a:cs typeface="Courier New" panose="02070309020205020404" pitchFamily="49" charset="0"/>
              </a:rPr>
              <a:t>removed</a:t>
            </a: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console.log("Removed doc: ", </a:t>
            </a:r>
            <a:r>
              <a:rPr lang="en-CA" sz="2300" dirty="0" err="1">
                <a:solidFill>
                  <a:srgbClr val="FFFF00"/>
                </a:solidFill>
                <a:latin typeface="Courier New" panose="02070309020205020404" pitchFamily="49" charset="0"/>
                <a:cs typeface="Courier New" panose="02070309020205020404" pitchFamily="49" charset="0"/>
              </a:rPr>
              <a:t>change.doc.data</a:t>
            </a:r>
            <a:r>
              <a:rPr lang="en-CA" sz="23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endParaRPr lang="en-CA" sz="2300" dirty="0">
              <a:latin typeface="Courier New" panose="02070309020205020404" pitchFamily="49" charset="0"/>
              <a:cs typeface="Courier New" panose="02070309020205020404" pitchFamily="49" charset="0"/>
            </a:endParaRPr>
          </a:p>
          <a:p>
            <a:pPr marL="0" indent="0">
              <a:buNone/>
            </a:pPr>
            <a:r>
              <a:rPr lang="en-CA" dirty="0"/>
              <a:t>More on : </a:t>
            </a:r>
            <a:r>
              <a:rPr lang="en-CA" dirty="0">
                <a:hlinkClick r:id="rId3"/>
              </a:rPr>
              <a:t>https://firebase.google.com/docs/reference/node/firebase.firestore.QuerySnapshot#docchanges</a:t>
            </a:r>
            <a:endParaRPr lang="en-CA" dirty="0"/>
          </a:p>
          <a:p>
            <a:pPr marL="0" indent="0">
              <a:buNone/>
            </a:pPr>
            <a:endParaRPr lang="en-CA" dirty="0"/>
          </a:p>
        </p:txBody>
      </p:sp>
    </p:spTree>
    <p:extLst>
      <p:ext uri="{BB962C8B-B14F-4D97-AF65-F5344CB8AC3E}">
        <p14:creationId xmlns:p14="http://schemas.microsoft.com/office/powerpoint/2010/main" val="163987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25711"/>
          </a:xfrm>
        </p:spPr>
        <p:txBody>
          <a:bodyPr/>
          <a:lstStyle/>
          <a:p>
            <a:r>
              <a:rPr lang="en-CA" dirty="0"/>
              <a:t>Exercise 2: V.9+</a:t>
            </a:r>
          </a:p>
        </p:txBody>
      </p:sp>
      <p:sp>
        <p:nvSpPr>
          <p:cNvPr id="3" name="Content Placeholder 2"/>
          <p:cNvSpPr>
            <a:spLocks noGrp="1"/>
          </p:cNvSpPr>
          <p:nvPr>
            <p:ph idx="1"/>
          </p:nvPr>
        </p:nvSpPr>
        <p:spPr/>
        <p:txBody>
          <a:bodyPr>
            <a:normAutofit/>
          </a:bodyPr>
          <a:lstStyle/>
          <a:p>
            <a:r>
              <a:rPr lang="en-CA" dirty="0"/>
              <a:t>Create a sample HTML </a:t>
            </a:r>
          </a:p>
          <a:p>
            <a:r>
              <a:rPr lang="en-CA" dirty="0"/>
              <a:t>Load and initialize firebase using your project settings</a:t>
            </a:r>
          </a:p>
          <a:p>
            <a:r>
              <a:rPr lang="en-CA" dirty="0"/>
              <a:t>Access the collection you created in Exercise 1</a:t>
            </a:r>
          </a:p>
          <a:p>
            <a:r>
              <a:rPr lang="en-CA" dirty="0"/>
              <a:t>Add a form to read TODO data from user</a:t>
            </a:r>
          </a:p>
          <a:p>
            <a:r>
              <a:rPr lang="en-CA" dirty="0"/>
              <a:t>Add a button to store the data into your Firestore collection.</a:t>
            </a:r>
          </a:p>
          <a:p>
            <a:r>
              <a:rPr lang="en-CA" dirty="0"/>
              <a:t>Add a snapshot event handler to get notified of changes in DB</a:t>
            </a:r>
          </a:p>
          <a:p>
            <a:r>
              <a:rPr lang="en-CA" dirty="0"/>
              <a:t>Use below page as starter if you need</a:t>
            </a:r>
          </a:p>
          <a:p>
            <a:endParaRPr lang="en-CA" dirty="0"/>
          </a:p>
          <a:p>
            <a:r>
              <a:rPr lang="en-CA" dirty="0">
                <a:hlinkClick r:id="rId2"/>
              </a:rPr>
              <a:t>https://stackblitz.com/edit/web-platform-m1cmkf?file=script.js</a:t>
            </a:r>
            <a:endParaRPr lang="en-CA" dirty="0"/>
          </a:p>
          <a:p>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473338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More on Firebase Firestore</a:t>
            </a:r>
          </a:p>
        </p:txBody>
      </p:sp>
      <p:sp>
        <p:nvSpPr>
          <p:cNvPr id="3" name="Content Placeholder 2"/>
          <p:cNvSpPr>
            <a:spLocks noGrp="1"/>
          </p:cNvSpPr>
          <p:nvPr>
            <p:ph idx="1"/>
          </p:nvPr>
        </p:nvSpPr>
        <p:spPr>
          <a:xfrm>
            <a:off x="680321" y="2073729"/>
            <a:ext cx="9802285" cy="3862460"/>
          </a:xfrm>
        </p:spPr>
        <p:txBody>
          <a:bodyPr>
            <a:normAutofit lnSpcReduction="10000"/>
          </a:bodyPr>
          <a:lstStyle/>
          <a:p>
            <a:r>
              <a:rPr lang="en-CA" dirty="0"/>
              <a:t>There are other features in Firestore database such as </a:t>
            </a:r>
            <a:r>
              <a:rPr lang="en-CA" b="1" dirty="0"/>
              <a:t>transactions</a:t>
            </a:r>
            <a:r>
              <a:rPr lang="en-CA" dirty="0"/>
              <a:t> and </a:t>
            </a:r>
            <a:r>
              <a:rPr lang="en-CA" b="1" dirty="0"/>
              <a:t>batch</a:t>
            </a:r>
            <a:r>
              <a:rPr lang="en-CA" dirty="0"/>
              <a:t> operations , custom indexes etc. </a:t>
            </a:r>
          </a:p>
          <a:p>
            <a:r>
              <a:rPr lang="en-CA" dirty="0">
                <a:hlinkClick r:id="rId2"/>
              </a:rPr>
              <a:t>https://firebase.google.com/docs/firestore/manage-data/transactions</a:t>
            </a:r>
            <a:endParaRPr lang="en-CA" dirty="0"/>
          </a:p>
          <a:p>
            <a:r>
              <a:rPr lang="en-CA" dirty="0">
                <a:hlinkClick r:id="rId3"/>
              </a:rPr>
              <a:t>https://firebase.google.com/docs/firestore/query-data/indexing</a:t>
            </a:r>
            <a:endParaRPr lang="en-CA" dirty="0"/>
          </a:p>
          <a:p>
            <a:pPr marL="0" indent="0">
              <a:buNone/>
            </a:pPr>
            <a:endParaRPr lang="en-CA" dirty="0"/>
          </a:p>
          <a:p>
            <a:r>
              <a:rPr lang="en-CA" dirty="0"/>
              <a:t>Full documentation available at : </a:t>
            </a:r>
            <a:r>
              <a:rPr lang="en-CA" dirty="0">
                <a:hlinkClick r:id="rId4"/>
              </a:rPr>
              <a:t>https://firebase.google.com/docs/firestore/</a:t>
            </a:r>
            <a:endParaRPr lang="en-CA" dirty="0"/>
          </a:p>
          <a:p>
            <a:endParaRPr lang="en-CA" dirty="0"/>
          </a:p>
          <a:p>
            <a:r>
              <a:rPr lang="en-CA" dirty="0" err="1"/>
              <a:t>CodeLab</a:t>
            </a:r>
            <a:r>
              <a:rPr lang="en-CA" dirty="0"/>
              <a:t> : Firestore documentation has a code lab exercise too:</a:t>
            </a:r>
          </a:p>
          <a:p>
            <a:pPr marL="0" indent="0">
              <a:buNone/>
            </a:pPr>
            <a:r>
              <a:rPr lang="en-CA" dirty="0">
                <a:hlinkClick r:id="rId5"/>
              </a:rPr>
              <a:t>https://codelabs.developers.google.com/codelabs/firestore-web/#0</a:t>
            </a:r>
            <a:endParaRPr lang="en-CA" dirty="0"/>
          </a:p>
          <a:p>
            <a:endParaRPr lang="en-CA" dirty="0"/>
          </a:p>
        </p:txBody>
      </p:sp>
    </p:spTree>
    <p:extLst>
      <p:ext uri="{BB962C8B-B14F-4D97-AF65-F5344CB8AC3E}">
        <p14:creationId xmlns:p14="http://schemas.microsoft.com/office/powerpoint/2010/main" val="266666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640889" cy="907996"/>
          </a:xfrm>
        </p:spPr>
        <p:txBody>
          <a:bodyPr/>
          <a:lstStyle/>
          <a:p>
            <a:r>
              <a:rPr lang="en-CA" dirty="0"/>
              <a:t>Sample Security Rule for Firestore</a:t>
            </a:r>
          </a:p>
        </p:txBody>
      </p:sp>
      <p:sp>
        <p:nvSpPr>
          <p:cNvPr id="3" name="Content Placeholder 2"/>
          <p:cNvSpPr>
            <a:spLocks noGrp="1"/>
          </p:cNvSpPr>
          <p:nvPr>
            <p:ph idx="1"/>
          </p:nvPr>
        </p:nvSpPr>
        <p:spPr>
          <a:xfrm>
            <a:off x="680321" y="1905000"/>
            <a:ext cx="10205852" cy="4605000"/>
          </a:xfrm>
        </p:spPr>
        <p:txBody>
          <a:bodyPr>
            <a:normAutofit fontScale="62500" lnSpcReduction="20000"/>
          </a:bodyPr>
          <a:lstStyle/>
          <a:p>
            <a:pPr>
              <a:lnSpc>
                <a:spcPct val="120000"/>
              </a:lnSpc>
            </a:pPr>
            <a:r>
              <a:rPr lang="en-CA" sz="2300" dirty="0"/>
              <a:t>In general, you should limit the read &amp; write access to authorized users only. </a:t>
            </a:r>
            <a:br>
              <a:rPr lang="en-CA" sz="2300" dirty="0"/>
            </a:br>
            <a:r>
              <a:rPr lang="en-CA" sz="2300" dirty="0"/>
              <a:t>And we will discuss this with Firebase Auth. </a:t>
            </a:r>
          </a:p>
          <a:p>
            <a:pPr>
              <a:lnSpc>
                <a:spcPct val="120000"/>
              </a:lnSpc>
            </a:pPr>
            <a:r>
              <a:rPr lang="en-CA" sz="2300" dirty="0"/>
              <a:t>For now, we define an open policy that allows anyone access to all documents in all your collection.</a:t>
            </a:r>
          </a:p>
          <a:p>
            <a:pPr>
              <a:lnSpc>
                <a:spcPct val="120000"/>
              </a:lnSpc>
            </a:pPr>
            <a:r>
              <a:rPr lang="en-CA" sz="2300" dirty="0"/>
              <a:t>To take effect, this code should be added to the </a:t>
            </a:r>
            <a:r>
              <a:rPr lang="en-CA" sz="2300" b="1" u="sng" dirty="0"/>
              <a:t>Rules</a:t>
            </a:r>
            <a:r>
              <a:rPr lang="en-CA" sz="2300" dirty="0"/>
              <a:t> section of your Firestore DB in firebase console.</a:t>
            </a:r>
          </a:p>
          <a:p>
            <a:pPr marL="457200" lvl="1" indent="0">
              <a:buNone/>
            </a:pPr>
            <a:r>
              <a:rPr lang="en-US" sz="1900" b="1" dirty="0">
                <a:solidFill>
                  <a:srgbClr val="FFFF00"/>
                </a:solidFill>
                <a:latin typeface="Consolas" panose="020B0609020204030204" pitchFamily="49" charset="0"/>
                <a:cs typeface="Courier New" panose="02070309020205020404" pitchFamily="49" charset="0"/>
              </a:rPr>
              <a:t>service</a:t>
            </a:r>
            <a:r>
              <a:rPr lang="en-US" sz="1900" b="1" dirty="0">
                <a:solidFill>
                  <a:srgbClr val="FFC000"/>
                </a:solidFill>
                <a:latin typeface="Consolas" panose="020B0609020204030204" pitchFamily="49" charset="0"/>
                <a:cs typeface="Courier New" panose="02070309020205020404" pitchFamily="49" charset="0"/>
              </a:rPr>
              <a:t> </a:t>
            </a:r>
            <a:r>
              <a:rPr lang="en-US" sz="1900" b="1" dirty="0" err="1">
                <a:solidFill>
                  <a:srgbClr val="FF9999"/>
                </a:solidFill>
                <a:latin typeface="Consolas" panose="020B0609020204030204" pitchFamily="49" charset="0"/>
                <a:cs typeface="Courier New" panose="02070309020205020404" pitchFamily="49" charset="0"/>
              </a:rPr>
              <a:t>cloud.firestore</a:t>
            </a:r>
            <a:r>
              <a:rPr lang="en-US" sz="1900" b="1" dirty="0">
                <a:solidFill>
                  <a:srgbClr val="FFC000"/>
                </a:solidFill>
                <a:latin typeface="Consolas" panose="020B0609020204030204" pitchFamily="49" charset="0"/>
                <a:cs typeface="Courier New" panose="02070309020205020404" pitchFamily="49" charset="0"/>
              </a:rPr>
              <a:t> {   			  </a:t>
            </a:r>
            <a:r>
              <a:rPr lang="en-CA" sz="1900" b="0" i="0" dirty="0">
                <a:solidFill>
                  <a:schemeClr val="tx1">
                    <a:lumMod val="85000"/>
                  </a:schemeClr>
                </a:solidFill>
                <a:effectLst/>
                <a:latin typeface="Roboto" panose="020F0502020204030204" pitchFamily="2" charset="0"/>
              </a:rPr>
              <a:t>// limit  the rules to Cloud Firestore service</a:t>
            </a:r>
            <a:endParaRPr lang="en-US" sz="1900" b="1" dirty="0">
              <a:solidFill>
                <a:schemeClr val="tx1">
                  <a:lumMod val="85000"/>
                </a:schemeClr>
              </a:solidFill>
              <a:latin typeface="Consolas" panose="020B0609020204030204" pitchFamily="49" charset="0"/>
              <a:cs typeface="Courier New" panose="02070309020205020404" pitchFamily="49" charset="0"/>
            </a:endParaRPr>
          </a:p>
          <a:p>
            <a:pPr marL="457200" lvl="1" indent="0">
              <a:buNone/>
            </a:pPr>
            <a:r>
              <a:rPr lang="en-US" sz="1900" b="1" dirty="0">
                <a:solidFill>
                  <a:srgbClr val="FFC000"/>
                </a:solidFill>
                <a:latin typeface="Consolas" panose="020B0609020204030204" pitchFamily="49" charset="0"/>
                <a:cs typeface="Courier New" panose="02070309020205020404" pitchFamily="49" charset="0"/>
              </a:rPr>
              <a:t>   </a:t>
            </a:r>
            <a:r>
              <a:rPr lang="en-US" sz="1900" b="1" dirty="0">
                <a:solidFill>
                  <a:srgbClr val="FFFF00"/>
                </a:solidFill>
                <a:latin typeface="Consolas" panose="020B0609020204030204" pitchFamily="49" charset="0"/>
                <a:cs typeface="Courier New" panose="02070309020205020404" pitchFamily="49" charset="0"/>
              </a:rPr>
              <a:t>match</a:t>
            </a:r>
            <a:r>
              <a:rPr lang="en-US" sz="1900" b="1" dirty="0">
                <a:solidFill>
                  <a:srgbClr val="FFC000"/>
                </a:solidFill>
                <a:latin typeface="Consolas" panose="020B0609020204030204" pitchFamily="49" charset="0"/>
                <a:cs typeface="Courier New" panose="02070309020205020404" pitchFamily="49" charset="0"/>
              </a:rPr>
              <a:t> </a:t>
            </a:r>
            <a:r>
              <a:rPr lang="en-US" sz="1900" b="1" dirty="0">
                <a:solidFill>
                  <a:schemeClr val="accent2">
                    <a:lumMod val="40000"/>
                    <a:lumOff val="60000"/>
                  </a:schemeClr>
                </a:solidFill>
                <a:latin typeface="Consolas" panose="020B0609020204030204" pitchFamily="49" charset="0"/>
                <a:cs typeface="Courier New" panose="02070309020205020404" pitchFamily="49" charset="0"/>
              </a:rPr>
              <a:t>/databases/{database}/documents </a:t>
            </a:r>
            <a:r>
              <a:rPr lang="en-US" sz="1900" b="1" dirty="0">
                <a:solidFill>
                  <a:srgbClr val="FFC000"/>
                </a:solidFill>
                <a:latin typeface="Consolas" panose="020B0609020204030204" pitchFamily="49" charset="0"/>
                <a:cs typeface="Courier New" panose="02070309020205020404" pitchFamily="49" charset="0"/>
              </a:rPr>
              <a:t>{  </a:t>
            </a:r>
            <a:r>
              <a:rPr lang="en-CA" sz="1900" b="0" i="0" dirty="0">
                <a:solidFill>
                  <a:schemeClr val="tx1">
                    <a:lumMod val="85000"/>
                  </a:schemeClr>
                </a:solidFill>
                <a:effectLst/>
                <a:latin typeface="Roboto" panose="02000000000000000000" pitchFamily="2" charset="0"/>
              </a:rPr>
              <a:t>// apply the rules to all databases in the project (currently a single DB exists)</a:t>
            </a:r>
            <a:endParaRPr lang="en-US" sz="1900" b="1" dirty="0">
              <a:solidFill>
                <a:schemeClr val="tx1">
                  <a:lumMod val="85000"/>
                </a:schemeClr>
              </a:solidFill>
              <a:latin typeface="Consolas" panose="020B0609020204030204" pitchFamily="49" charset="0"/>
              <a:cs typeface="Courier New" panose="02070309020205020404" pitchFamily="49" charset="0"/>
            </a:endParaRPr>
          </a:p>
          <a:p>
            <a:pPr marL="457200" lvl="1" indent="0">
              <a:buNone/>
            </a:pPr>
            <a:r>
              <a:rPr lang="en-US" sz="1900" b="1" dirty="0">
                <a:solidFill>
                  <a:srgbClr val="FFC000"/>
                </a:solidFill>
                <a:latin typeface="Consolas" panose="020B0609020204030204" pitchFamily="49" charset="0"/>
                <a:cs typeface="Courier New" panose="02070309020205020404" pitchFamily="49" charset="0"/>
              </a:rPr>
              <a:t>      </a:t>
            </a:r>
            <a:r>
              <a:rPr lang="en-US" sz="1900" b="1" dirty="0">
                <a:solidFill>
                  <a:srgbClr val="FFFF00"/>
                </a:solidFill>
                <a:latin typeface="Consolas" panose="020B0609020204030204" pitchFamily="49" charset="0"/>
                <a:cs typeface="Courier New" panose="02070309020205020404" pitchFamily="49" charset="0"/>
              </a:rPr>
              <a:t>match</a:t>
            </a:r>
            <a:r>
              <a:rPr lang="en-US" sz="1900" b="1" dirty="0">
                <a:solidFill>
                  <a:srgbClr val="FFC000"/>
                </a:solidFill>
                <a:latin typeface="Consolas" panose="020B0609020204030204" pitchFamily="49" charset="0"/>
                <a:cs typeface="Courier New" panose="02070309020205020404" pitchFamily="49" charset="0"/>
              </a:rPr>
              <a:t> </a:t>
            </a:r>
            <a:r>
              <a:rPr lang="en-US" sz="1900" b="1" dirty="0">
                <a:solidFill>
                  <a:schemeClr val="accent2">
                    <a:lumMod val="40000"/>
                    <a:lumOff val="60000"/>
                  </a:schemeClr>
                </a:solidFill>
                <a:latin typeface="Consolas" panose="020B0609020204030204" pitchFamily="49" charset="0"/>
                <a:cs typeface="Courier New" panose="02070309020205020404" pitchFamily="49" charset="0"/>
              </a:rPr>
              <a:t>/{document=**} </a:t>
            </a:r>
            <a:r>
              <a:rPr lang="en-US" sz="1900" b="1" dirty="0">
                <a:solidFill>
                  <a:srgbClr val="FFC000"/>
                </a:solidFill>
                <a:latin typeface="Consolas" panose="020B0609020204030204" pitchFamily="49" charset="0"/>
                <a:cs typeface="Courier New" panose="02070309020205020404" pitchFamily="49" charset="0"/>
              </a:rPr>
              <a:t>{	 		 </a:t>
            </a:r>
            <a:r>
              <a:rPr lang="en-CA" sz="1900" b="0" i="0" dirty="0">
                <a:solidFill>
                  <a:schemeClr val="tx1">
                    <a:lumMod val="85000"/>
                  </a:schemeClr>
                </a:solidFill>
                <a:effectLst/>
                <a:latin typeface="Roboto" panose="02000000000000000000" pitchFamily="2" charset="0"/>
              </a:rPr>
              <a:t>// apply the rules to all documents in DB  </a:t>
            </a:r>
            <a:endParaRPr lang="en-US" sz="1900" b="1" dirty="0">
              <a:solidFill>
                <a:schemeClr val="tx1">
                  <a:lumMod val="85000"/>
                </a:schemeClr>
              </a:solidFill>
              <a:latin typeface="Consolas" panose="020B0609020204030204" pitchFamily="49" charset="0"/>
              <a:cs typeface="Courier New" panose="02070309020205020404" pitchFamily="49" charset="0"/>
            </a:endParaRPr>
          </a:p>
          <a:p>
            <a:pPr marL="457200" lvl="1" indent="0">
              <a:buNone/>
            </a:pPr>
            <a:r>
              <a:rPr lang="en-US" sz="1900" b="1" dirty="0">
                <a:solidFill>
                  <a:srgbClr val="FFFF00"/>
                </a:solidFill>
                <a:latin typeface="Consolas" panose="020B0609020204030204" pitchFamily="49" charset="0"/>
                <a:cs typeface="Courier New" panose="02070309020205020404" pitchFamily="49" charset="0"/>
              </a:rPr>
              <a:t>	   allow</a:t>
            </a:r>
            <a:r>
              <a:rPr lang="en-US" sz="1900" b="1" dirty="0">
                <a:solidFill>
                  <a:srgbClr val="FFC000"/>
                </a:solidFill>
                <a:latin typeface="Consolas" panose="020B0609020204030204" pitchFamily="49" charset="0"/>
                <a:cs typeface="Courier New" panose="02070309020205020404" pitchFamily="49" charset="0"/>
              </a:rPr>
              <a:t> read, write; 		     </a:t>
            </a:r>
            <a:r>
              <a:rPr lang="en-US" sz="1900" dirty="0">
                <a:solidFill>
                  <a:schemeClr val="tx1">
                    <a:lumMod val="95000"/>
                  </a:schemeClr>
                </a:solidFill>
                <a:latin typeface="Consolas" panose="020B0609020204030204" pitchFamily="49" charset="0"/>
                <a:cs typeface="Courier New" panose="02070309020205020404" pitchFamily="49" charset="0"/>
              </a:rPr>
              <a:t>// allow read  and write to everyone </a:t>
            </a:r>
            <a:endParaRPr lang="en-US" sz="1900" b="1" dirty="0">
              <a:solidFill>
                <a:schemeClr val="tx1">
                  <a:lumMod val="95000"/>
                </a:schemeClr>
              </a:solidFill>
              <a:latin typeface="Consolas" panose="020B0609020204030204" pitchFamily="49" charset="0"/>
              <a:cs typeface="Courier New" panose="02070309020205020404" pitchFamily="49" charset="0"/>
            </a:endParaRPr>
          </a:p>
          <a:p>
            <a:pPr marL="457200" lvl="1" indent="0">
              <a:buNone/>
            </a:pPr>
            <a:r>
              <a:rPr lang="en-US" sz="1900" b="1" dirty="0">
                <a:solidFill>
                  <a:srgbClr val="FFC000"/>
                </a:solidFill>
                <a:latin typeface="Consolas" panose="020B0609020204030204" pitchFamily="49" charset="0"/>
                <a:cs typeface="Courier New" panose="02070309020205020404" pitchFamily="49" charset="0"/>
              </a:rPr>
              <a:t>      }</a:t>
            </a:r>
          </a:p>
          <a:p>
            <a:pPr marL="457200" lvl="1" indent="0">
              <a:buNone/>
            </a:pPr>
            <a:r>
              <a:rPr lang="en-US" sz="1900" b="1" dirty="0">
                <a:solidFill>
                  <a:srgbClr val="FFC000"/>
                </a:solidFill>
                <a:latin typeface="Consolas" panose="020B0609020204030204" pitchFamily="49" charset="0"/>
                <a:cs typeface="Courier New" panose="02070309020205020404" pitchFamily="49" charset="0"/>
              </a:rPr>
              <a:t>   }</a:t>
            </a:r>
          </a:p>
          <a:p>
            <a:pPr marL="457200" lvl="1" indent="0">
              <a:buNone/>
            </a:pPr>
            <a:r>
              <a:rPr lang="en-US" sz="1900" b="1" dirty="0">
                <a:solidFill>
                  <a:srgbClr val="FFC000"/>
                </a:solidFill>
                <a:latin typeface="Consolas" panose="020B0609020204030204" pitchFamily="49" charset="0"/>
                <a:cs typeface="Courier New" panose="02070309020205020404" pitchFamily="49" charset="0"/>
              </a:rPr>
              <a:t>}</a:t>
            </a:r>
          </a:p>
          <a:p>
            <a:pPr marL="457200" lvl="1" indent="0">
              <a:buNone/>
            </a:pPr>
            <a:endParaRPr lang="en-US" sz="1900" b="1" dirty="0">
              <a:solidFill>
                <a:srgbClr val="FFC000"/>
              </a:solidFill>
              <a:latin typeface="Consolas" panose="020B0609020204030204" pitchFamily="49" charset="0"/>
              <a:cs typeface="Courier New" panose="02070309020205020404" pitchFamily="49" charset="0"/>
            </a:endParaRPr>
          </a:p>
          <a:p>
            <a:pPr marL="0" indent="0">
              <a:buNone/>
            </a:pPr>
            <a:r>
              <a:rPr lang="en-CA" sz="2300" dirty="0"/>
              <a:t>For more on firestore security : </a:t>
            </a:r>
            <a:r>
              <a:rPr lang="en-CA" sz="2300" dirty="0">
                <a:hlinkClick r:id="rId2"/>
              </a:rPr>
              <a:t>https://firebase.google.com/docs/firestore/security/get-started</a:t>
            </a:r>
            <a:endParaRPr lang="en-CA" sz="2300" dirty="0"/>
          </a:p>
          <a:p>
            <a:pPr marL="0" indent="0">
              <a:buNone/>
            </a:pPr>
            <a:r>
              <a:rPr lang="en-CA" sz="2300" dirty="0"/>
              <a:t>For more on storage security: </a:t>
            </a:r>
            <a:r>
              <a:rPr lang="en-CA" sz="2300" dirty="0">
                <a:hlinkClick r:id="rId3"/>
              </a:rPr>
              <a:t>https://firebase.google.com/docs/storage/security/start</a:t>
            </a:r>
            <a:endParaRPr lang="en-CA" sz="2300" dirty="0"/>
          </a:p>
          <a:p>
            <a:pPr marL="0" indent="0">
              <a:buNone/>
            </a:pPr>
            <a:r>
              <a:rPr lang="en-CA" sz="2300" dirty="0"/>
              <a:t>For role base access see : </a:t>
            </a:r>
            <a:r>
              <a:rPr lang="en-CA" sz="2300" dirty="0">
                <a:hlinkClick r:id="rId4"/>
              </a:rPr>
              <a:t>https://firebase.google.com/docs/firestore/solutions/role-based-access</a:t>
            </a:r>
            <a:endParaRPr lang="en-CA" sz="2300" dirty="0"/>
          </a:p>
        </p:txBody>
      </p:sp>
    </p:spTree>
    <p:extLst>
      <p:ext uri="{BB962C8B-B14F-4D97-AF65-F5344CB8AC3E}">
        <p14:creationId xmlns:p14="http://schemas.microsoft.com/office/powerpoint/2010/main" val="1689479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352" y="452718"/>
            <a:ext cx="9923918" cy="1049511"/>
          </a:xfrm>
        </p:spPr>
        <p:txBody>
          <a:bodyPr/>
          <a:lstStyle/>
          <a:p>
            <a:r>
              <a:rPr lang="en-CA" dirty="0"/>
              <a:t>Some Common Errors w. writing to DB</a:t>
            </a:r>
          </a:p>
        </p:txBody>
      </p:sp>
      <p:sp>
        <p:nvSpPr>
          <p:cNvPr id="3" name="Content Placeholder 2"/>
          <p:cNvSpPr>
            <a:spLocks noGrp="1"/>
          </p:cNvSpPr>
          <p:nvPr>
            <p:ph idx="1"/>
          </p:nvPr>
        </p:nvSpPr>
        <p:spPr>
          <a:xfrm>
            <a:off x="680321" y="2215243"/>
            <a:ext cx="10526522" cy="3720946"/>
          </a:xfrm>
        </p:spPr>
        <p:txBody>
          <a:bodyPr>
            <a:normAutofit fontScale="92500" lnSpcReduction="20000"/>
          </a:bodyPr>
          <a:lstStyle/>
          <a:p>
            <a:r>
              <a:rPr lang="en-US" sz="1800" b="1" dirty="0">
                <a:solidFill>
                  <a:schemeClr val="accent1">
                    <a:lumMod val="40000"/>
                    <a:lumOff val="60000"/>
                  </a:schemeClr>
                </a:solidFill>
              </a:rPr>
              <a:t>ERROR : Function </a:t>
            </a:r>
            <a:r>
              <a:rPr lang="en-US" sz="1800" b="1" dirty="0" err="1">
                <a:solidFill>
                  <a:schemeClr val="accent1">
                    <a:lumMod val="40000"/>
                    <a:lumOff val="60000"/>
                  </a:schemeClr>
                </a:solidFill>
              </a:rPr>
              <a:t>DocumentReference.set</a:t>
            </a:r>
            <a:r>
              <a:rPr lang="en-US" sz="1800" b="1" dirty="0">
                <a:solidFill>
                  <a:schemeClr val="accent1">
                    <a:lumMod val="40000"/>
                    <a:lumOff val="60000"/>
                  </a:schemeClr>
                </a:solidFill>
              </a:rPr>
              <a:t>() called with invalid data. Unsupported field value: </a:t>
            </a:r>
            <a:r>
              <a:rPr lang="en-US" sz="1800" b="1" dirty="0">
                <a:solidFill>
                  <a:schemeClr val="accent1">
                    <a:lumMod val="60000"/>
                    <a:lumOff val="40000"/>
                  </a:schemeClr>
                </a:solidFill>
              </a:rPr>
              <a:t>undefined</a:t>
            </a:r>
            <a:r>
              <a:rPr lang="en-US" sz="1800" b="1" dirty="0">
                <a:solidFill>
                  <a:schemeClr val="accent1">
                    <a:lumMod val="40000"/>
                    <a:lumOff val="60000"/>
                  </a:schemeClr>
                </a:solidFill>
              </a:rPr>
              <a:t> …</a:t>
            </a:r>
          </a:p>
          <a:p>
            <a:pPr lvl="1"/>
            <a:r>
              <a:rPr lang="en-US" sz="1800" dirty="0"/>
              <a:t>This happens if you are trying to add or set a field with </a:t>
            </a:r>
            <a:r>
              <a:rPr lang="en-US" sz="1800" u="sng" dirty="0"/>
              <a:t>undefined</a:t>
            </a:r>
            <a:r>
              <a:rPr lang="en-US" sz="1800" dirty="0"/>
              <a:t> value.</a:t>
            </a:r>
          </a:p>
          <a:p>
            <a:pPr lvl="1"/>
            <a:r>
              <a:rPr lang="en-US" sz="1800" dirty="0"/>
              <a:t>Solution: check for value !== undefined before passing it to firestore and if you really don’t have value for it, either don’t include that field or set it to </a:t>
            </a:r>
            <a:r>
              <a:rPr lang="en-US" sz="1800" b="1" dirty="0"/>
              <a:t>null</a:t>
            </a:r>
          </a:p>
          <a:p>
            <a:pPr lvl="1"/>
            <a:endParaRPr lang="en-US" sz="1800" dirty="0"/>
          </a:p>
          <a:p>
            <a:r>
              <a:rPr lang="en-US" sz="1800" b="1" dirty="0">
                <a:solidFill>
                  <a:schemeClr val="accent1">
                    <a:lumMod val="40000"/>
                    <a:lumOff val="60000"/>
                  </a:schemeClr>
                </a:solidFill>
              </a:rPr>
              <a:t>ERROR : Function </a:t>
            </a:r>
            <a:r>
              <a:rPr lang="en-US" sz="1800" b="1" dirty="0" err="1">
                <a:solidFill>
                  <a:schemeClr val="accent1">
                    <a:lumMod val="40000"/>
                    <a:lumOff val="60000"/>
                  </a:schemeClr>
                </a:solidFill>
              </a:rPr>
              <a:t>DocumentReference.set</a:t>
            </a:r>
            <a:r>
              <a:rPr lang="en-US" sz="1800" b="1" dirty="0">
                <a:solidFill>
                  <a:schemeClr val="accent1">
                    <a:lumMod val="40000"/>
                    <a:lumOff val="60000"/>
                  </a:schemeClr>
                </a:solidFill>
              </a:rPr>
              <a:t>() called with invalid data. Unsupported field value: </a:t>
            </a:r>
            <a:r>
              <a:rPr lang="en-US" sz="1800" b="1" dirty="0">
                <a:solidFill>
                  <a:schemeClr val="accent1">
                    <a:lumMod val="60000"/>
                    <a:lumOff val="40000"/>
                  </a:schemeClr>
                </a:solidFill>
              </a:rPr>
              <a:t>a custom … object</a:t>
            </a:r>
          </a:p>
          <a:p>
            <a:pPr lvl="1"/>
            <a:r>
              <a:rPr lang="en-US" sz="1800" dirty="0"/>
              <a:t>This happens if you try to add or set a </a:t>
            </a:r>
            <a:r>
              <a:rPr lang="en-US" sz="1800" u="sng" dirty="0"/>
              <a:t>custom</a:t>
            </a:r>
            <a:r>
              <a:rPr lang="en-US" sz="1800" dirty="0"/>
              <a:t> JS object into DB. </a:t>
            </a:r>
          </a:p>
          <a:p>
            <a:pPr lvl="1"/>
            <a:r>
              <a:rPr lang="en-US" sz="1800" dirty="0"/>
              <a:t>Solution : Either stringify your custom object, or use spread operator { …your custom object </a:t>
            </a:r>
            <a:r>
              <a:rPr lang="en-US" dirty="0"/>
              <a:t>}</a:t>
            </a:r>
          </a:p>
          <a:p>
            <a:pPr lvl="2"/>
            <a:r>
              <a:rPr lang="en-US" dirty="0"/>
              <a:t>Note that if you have any setter/getter property, you need to explicitly set them as normal </a:t>
            </a:r>
            <a:r>
              <a:rPr lang="en-US"/>
              <a:t>property into </a:t>
            </a:r>
            <a:r>
              <a:rPr lang="en-US" dirty="0"/>
              <a:t>plain object</a:t>
            </a:r>
          </a:p>
          <a:p>
            <a:pPr marL="0" indent="0">
              <a:buNone/>
            </a:pPr>
            <a:endParaRPr lang="en-US" sz="1800" b="1" dirty="0"/>
          </a:p>
          <a:p>
            <a:endParaRPr lang="en-CA" sz="1800" dirty="0"/>
          </a:p>
        </p:txBody>
      </p:sp>
    </p:spTree>
    <p:extLst>
      <p:ext uri="{BB962C8B-B14F-4D97-AF65-F5344CB8AC3E}">
        <p14:creationId xmlns:p14="http://schemas.microsoft.com/office/powerpoint/2010/main" val="575423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References</a:t>
            </a:r>
          </a:p>
        </p:txBody>
      </p:sp>
      <p:sp>
        <p:nvSpPr>
          <p:cNvPr id="3" name="Content Placeholder 2"/>
          <p:cNvSpPr>
            <a:spLocks noGrp="1"/>
          </p:cNvSpPr>
          <p:nvPr>
            <p:ph idx="1"/>
          </p:nvPr>
        </p:nvSpPr>
        <p:spPr>
          <a:xfrm>
            <a:off x="680321" y="2336873"/>
            <a:ext cx="9917094" cy="3599316"/>
          </a:xfrm>
        </p:spPr>
        <p:txBody>
          <a:bodyPr>
            <a:normAutofit fontScale="92500" lnSpcReduction="20000"/>
          </a:bodyPr>
          <a:lstStyle/>
          <a:p>
            <a:pPr marL="0" indent="0">
              <a:buNone/>
            </a:pPr>
            <a:endParaRPr lang="en-CA" dirty="0">
              <a:hlinkClick r:id="" action="ppaction://noaction"/>
            </a:endParaRPr>
          </a:p>
          <a:p>
            <a:r>
              <a:rPr lang="en-CA" dirty="0">
                <a:hlinkClick r:id="rId2"/>
              </a:rPr>
              <a:t>https://firebase.google.com/docs/</a:t>
            </a:r>
            <a:endParaRPr lang="en-CA" dirty="0">
              <a:hlinkClick r:id="" action="ppaction://noaction"/>
            </a:endParaRPr>
          </a:p>
          <a:p>
            <a:pPr marL="0" indent="0">
              <a:buNone/>
            </a:pPr>
            <a:endParaRPr lang="en-CA" dirty="0">
              <a:hlinkClick r:id="" action="ppaction://noaction"/>
            </a:endParaRPr>
          </a:p>
          <a:p>
            <a:r>
              <a:rPr lang="en-CA" dirty="0">
                <a:hlinkClick r:id="" action="ppaction://noaction"/>
              </a:rPr>
              <a:t>https://firebase.google.com/docs/firestore/quickstart</a:t>
            </a:r>
          </a:p>
          <a:p>
            <a:endParaRPr lang="en-CA" dirty="0">
              <a:hlinkClick r:id="" action="ppaction://noaction"/>
            </a:endParaRPr>
          </a:p>
          <a:p>
            <a:r>
              <a:rPr lang="en-CA" dirty="0">
                <a:hlinkClick r:id="" action="ppaction://noaction"/>
              </a:rPr>
              <a:t>https://www.youtube.com/watch?v=4d-gIPGzmK4 </a:t>
            </a:r>
          </a:p>
          <a:p>
            <a:endParaRPr lang="en-CA" dirty="0">
              <a:hlinkClick r:id="" action="ppaction://noaction"/>
            </a:endParaRPr>
          </a:p>
          <a:p>
            <a:r>
              <a:rPr lang="en-CA" dirty="0">
                <a:hlinkClick r:id="" action="ppaction://noaction"/>
              </a:rPr>
              <a:t>git clone </a:t>
            </a:r>
            <a:r>
              <a:rPr lang="en-CA" dirty="0">
                <a:hlinkClick r:id="rId3"/>
              </a:rPr>
              <a:t>https://github.com/firebase/friendlyeats-web</a:t>
            </a:r>
            <a:endParaRPr lang="en-CA" dirty="0"/>
          </a:p>
          <a:p>
            <a:endParaRPr lang="en-CA" dirty="0">
              <a:hlinkClick r:id="" action="ppaction://noaction"/>
            </a:endParaRPr>
          </a:p>
          <a:p>
            <a:r>
              <a:rPr lang="en-CA" dirty="0">
                <a:hlinkClick r:id="" action="ppaction://noaction"/>
              </a:rPr>
              <a:t>https://firebase.google.com/docs/web/learn-more#available-libraries</a:t>
            </a:r>
          </a:p>
          <a:p>
            <a:endParaRPr lang="en-CA" dirty="0">
              <a:hlinkClick r:id="" action="ppaction://noaction"/>
            </a:endParaRPr>
          </a:p>
          <a:p>
            <a:endParaRPr lang="en-CA" dirty="0"/>
          </a:p>
          <a:p>
            <a:endParaRPr lang="en-CA"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15137429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Firebase SDK v.8 -</a:t>
            </a:r>
          </a:p>
        </p:txBody>
      </p:sp>
      <p:sp>
        <p:nvSpPr>
          <p:cNvPr id="3" name="Content Placeholder 2"/>
          <p:cNvSpPr>
            <a:spLocks noGrp="1"/>
          </p:cNvSpPr>
          <p:nvPr>
            <p:ph idx="1"/>
          </p:nvPr>
        </p:nvSpPr>
        <p:spPr>
          <a:xfrm>
            <a:off x="680321" y="2336873"/>
            <a:ext cx="9917094" cy="3599316"/>
          </a:xfrm>
        </p:spPr>
        <p:txBody>
          <a:bodyPr>
            <a:normAutofit/>
          </a:bodyPr>
          <a:lstStyle/>
          <a:p>
            <a:r>
              <a:rPr lang="en-CA" dirty="0"/>
              <a:t>Prior to version 9 of Firebase JavaScript SDK there was no ES module and the API was based on namespace style </a:t>
            </a:r>
          </a:p>
          <a:p>
            <a:r>
              <a:rPr lang="en-CA" dirty="0"/>
              <a:t>This API is still available in version 9 as compatibility with older version of SDK.</a:t>
            </a:r>
          </a:p>
          <a:p>
            <a:r>
              <a:rPr lang="en-CA" dirty="0"/>
              <a:t>Following slides shows how the namespace based API can be used in case you want to use that.</a:t>
            </a:r>
          </a:p>
          <a:p>
            <a:r>
              <a:rPr lang="en-CA" dirty="0"/>
              <a:t>In any case you should only use one approach in your code and stick with it. i.e. either use the newer API based on ES module or use the namespace style API. Do not mix and match</a:t>
            </a:r>
          </a:p>
          <a:p>
            <a:endParaRPr lang="en-CA" dirty="0">
              <a:hlinkClick r:id="" action="ppaction://noaction"/>
            </a:endParaRPr>
          </a:p>
          <a:p>
            <a:endParaRPr lang="en-CA" dirty="0"/>
          </a:p>
          <a:p>
            <a:endParaRPr lang="en-CA" dirty="0"/>
          </a:p>
          <a:p>
            <a:endParaRPr lang="en-CA" dirty="0"/>
          </a:p>
          <a:p>
            <a:endParaRPr lang="en-CA" dirty="0"/>
          </a:p>
          <a:p>
            <a:endParaRPr lang="en-CA" dirty="0"/>
          </a:p>
          <a:p>
            <a:endParaRPr lang="en-CA" dirty="0"/>
          </a:p>
          <a:p>
            <a:endParaRPr lang="en-CA" dirty="0"/>
          </a:p>
        </p:txBody>
      </p:sp>
    </p:spTree>
    <p:extLst>
      <p:ext uri="{BB962C8B-B14F-4D97-AF65-F5344CB8AC3E}">
        <p14:creationId xmlns:p14="http://schemas.microsoft.com/office/powerpoint/2010/main" val="3263657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r>
              <a:rPr lang="en-CA" dirty="0"/>
              <a:t>Initializing Firebase (V.8-)</a:t>
            </a:r>
            <a:r>
              <a:rPr lang="en-CA" sz="4400" dirty="0"/>
              <a:t> </a:t>
            </a:r>
            <a:r>
              <a:rPr lang="en-CA" sz="3200" dirty="0"/>
              <a:t>(</a:t>
            </a:r>
            <a:r>
              <a:rPr lang="en-CA" sz="3200" dirty="0" err="1"/>
              <a:t>w.o.</a:t>
            </a:r>
            <a:r>
              <a:rPr lang="en-CA" sz="3200" dirty="0"/>
              <a:t> Module)</a:t>
            </a:r>
          </a:p>
        </p:txBody>
      </p:sp>
      <p:sp>
        <p:nvSpPr>
          <p:cNvPr id="3" name="Content Placeholder 2"/>
          <p:cNvSpPr>
            <a:spLocks noGrp="1"/>
          </p:cNvSpPr>
          <p:nvPr>
            <p:ph idx="1"/>
          </p:nvPr>
        </p:nvSpPr>
        <p:spPr>
          <a:xfrm>
            <a:off x="680321" y="1692729"/>
            <a:ext cx="10379106" cy="4789713"/>
          </a:xfrm>
        </p:spPr>
        <p:txBody>
          <a:bodyPr>
            <a:normAutofit fontScale="62500" lnSpcReduction="20000"/>
          </a:bodyPr>
          <a:lstStyle/>
          <a:p>
            <a:r>
              <a:rPr lang="en-CA" dirty="0"/>
              <a:t>Here is a basic step to load and initialize firebase in your application.</a:t>
            </a:r>
          </a:p>
          <a:p>
            <a:r>
              <a:rPr lang="en-CA" dirty="0"/>
              <a:t>Load</a:t>
            </a:r>
            <a:r>
              <a:rPr lang="en-CA" dirty="0">
                <a:solidFill>
                  <a:srgbClr val="FFFF00"/>
                </a:solidFill>
              </a:rPr>
              <a:t> firebase-app </a:t>
            </a:r>
            <a:r>
              <a:rPr lang="en-CA" dirty="0"/>
              <a:t>and</a:t>
            </a:r>
            <a:r>
              <a:rPr lang="en-CA" b="1" dirty="0">
                <a:solidFill>
                  <a:srgbClr val="FFFF00"/>
                </a:solidFill>
              </a:rPr>
              <a:t> </a:t>
            </a:r>
            <a:r>
              <a:rPr lang="en-CA" dirty="0">
                <a:solidFill>
                  <a:srgbClr val="FFFF00"/>
                </a:solidFill>
              </a:rPr>
              <a:t>firebase-</a:t>
            </a:r>
            <a:r>
              <a:rPr lang="en-CA" dirty="0" err="1">
                <a:solidFill>
                  <a:srgbClr val="FFFF00"/>
                </a:solidFill>
              </a:rPr>
              <a:t>firestore</a:t>
            </a:r>
            <a:r>
              <a:rPr lang="en-CA" dirty="0">
                <a:solidFill>
                  <a:srgbClr val="FFFF00"/>
                </a:solidFill>
              </a:rPr>
              <a:t> </a:t>
            </a:r>
            <a:r>
              <a:rPr lang="en-CA" dirty="0"/>
              <a:t>JavaScript client SDK e.g. .</a:t>
            </a:r>
          </a:p>
          <a:p>
            <a:pPr marL="457200" lvl="1" indent="0">
              <a:buNone/>
            </a:pPr>
            <a:r>
              <a:rPr lang="en-US" sz="2200" dirty="0">
                <a:solidFill>
                  <a:srgbClr val="FFFF00"/>
                </a:solidFill>
                <a:latin typeface="Consolas" panose="020B0609020204030204" pitchFamily="49" charset="0"/>
              </a:rPr>
              <a:t>&lt;script </a:t>
            </a:r>
            <a:r>
              <a:rPr lang="en-US" sz="2200" dirty="0" err="1">
                <a:solidFill>
                  <a:srgbClr val="FFFF00"/>
                </a:solidFill>
                <a:latin typeface="Consolas" panose="020B0609020204030204" pitchFamily="49" charset="0"/>
              </a:rPr>
              <a:t>src</a:t>
            </a:r>
            <a:r>
              <a:rPr lang="en-US" sz="2200" dirty="0">
                <a:solidFill>
                  <a:srgbClr val="FFFF00"/>
                </a:solidFill>
                <a:latin typeface="Consolas" panose="020B0609020204030204" pitchFamily="49" charset="0"/>
              </a:rPr>
              <a:t>="https://www.gstatic.com/firebasejs/8.10.0/</a:t>
            </a:r>
            <a:r>
              <a:rPr lang="en-US" sz="2200" dirty="0">
                <a:solidFill>
                  <a:srgbClr val="FFC000"/>
                </a:solidFill>
                <a:latin typeface="Consolas" panose="020B0609020204030204" pitchFamily="49" charset="0"/>
              </a:rPr>
              <a:t>firebase-</a:t>
            </a:r>
            <a:r>
              <a:rPr lang="en-US" sz="2200" b="1" dirty="0">
                <a:solidFill>
                  <a:srgbClr val="FFC000"/>
                </a:solidFill>
                <a:latin typeface="Consolas" panose="020B0609020204030204" pitchFamily="49" charset="0"/>
              </a:rPr>
              <a:t>app</a:t>
            </a:r>
            <a:r>
              <a:rPr lang="en-US" sz="2200" dirty="0">
                <a:solidFill>
                  <a:srgbClr val="FFC000"/>
                </a:solidFill>
                <a:latin typeface="Consolas" panose="020B0609020204030204" pitchFamily="49" charset="0"/>
              </a:rPr>
              <a:t>.js</a:t>
            </a:r>
            <a:r>
              <a:rPr lang="en-US" sz="2200" dirty="0">
                <a:solidFill>
                  <a:srgbClr val="FFFF00"/>
                </a:solidFill>
                <a:latin typeface="Consolas" panose="020B0609020204030204" pitchFamily="49" charset="0"/>
              </a:rPr>
              <a:t>"&gt;&lt;/script&gt;</a:t>
            </a:r>
          </a:p>
          <a:p>
            <a:pPr marL="457200" lvl="1" indent="0">
              <a:buNone/>
            </a:pPr>
            <a:r>
              <a:rPr lang="en-US" sz="2200" dirty="0">
                <a:solidFill>
                  <a:srgbClr val="FFFF00"/>
                </a:solidFill>
                <a:latin typeface="Consolas" panose="020B0609020204030204" pitchFamily="49" charset="0"/>
              </a:rPr>
              <a:t>&lt;script src="https://www.gstatic.com/firebasejs/8.10.0/</a:t>
            </a:r>
            <a:r>
              <a:rPr lang="en-US" sz="2200" dirty="0">
                <a:solidFill>
                  <a:srgbClr val="FFC000"/>
                </a:solidFill>
                <a:latin typeface="Consolas" panose="020B0609020204030204" pitchFamily="49" charset="0"/>
              </a:rPr>
              <a:t>firebase-</a:t>
            </a:r>
            <a:r>
              <a:rPr lang="en-US" sz="2200" b="1" dirty="0">
                <a:solidFill>
                  <a:srgbClr val="FFC000"/>
                </a:solidFill>
                <a:latin typeface="Consolas" panose="020B0609020204030204" pitchFamily="49" charset="0"/>
              </a:rPr>
              <a:t>firestore</a:t>
            </a:r>
            <a:r>
              <a:rPr lang="en-US" sz="2200" dirty="0">
                <a:solidFill>
                  <a:srgbClr val="FFC000"/>
                </a:solidFill>
                <a:latin typeface="Consolas" panose="020B0609020204030204" pitchFamily="49" charset="0"/>
              </a:rPr>
              <a:t>.js</a:t>
            </a:r>
            <a:r>
              <a:rPr lang="en-US" sz="2200" dirty="0">
                <a:solidFill>
                  <a:srgbClr val="FFFF00"/>
                </a:solidFill>
                <a:latin typeface="Consolas" panose="020B0609020204030204" pitchFamily="49" charset="0"/>
              </a:rPr>
              <a:t>"&gt;&lt;/script&gt;</a:t>
            </a:r>
            <a:r>
              <a:rPr lang="en-US" sz="2200" b="0" dirty="0">
                <a:solidFill>
                  <a:srgbClr val="C9C9D1"/>
                </a:solidFill>
                <a:effectLst/>
                <a:latin typeface="Consolas" panose="020B0609020204030204" pitchFamily="49" charset="0"/>
              </a:rPr>
              <a:t>    </a:t>
            </a:r>
          </a:p>
          <a:p>
            <a:r>
              <a:rPr lang="en-US" b="0" dirty="0">
                <a:effectLst/>
                <a:latin typeface="+mn-lt"/>
              </a:rPr>
              <a:t>If you are going to use version 9+ , use the compatibility version</a:t>
            </a:r>
          </a:p>
          <a:p>
            <a:pPr marL="0" indent="0">
              <a:buNone/>
            </a:pPr>
            <a:r>
              <a:rPr lang="en-US" dirty="0">
                <a:solidFill>
                  <a:srgbClr val="E8BF6A"/>
                </a:solidFill>
                <a:latin typeface="Consolas" panose="020B0609020204030204" pitchFamily="49" charset="0"/>
              </a:rPr>
              <a:t>	</a:t>
            </a:r>
            <a:r>
              <a:rPr lang="en-US" b="0" dirty="0">
                <a:solidFill>
                  <a:srgbClr val="FFFF00"/>
                </a:solidFill>
                <a:effectLst/>
                <a:latin typeface="Consolas" panose="020B0609020204030204" pitchFamily="49" charset="0"/>
              </a:rPr>
              <a:t>&lt;script </a:t>
            </a:r>
            <a:r>
              <a:rPr lang="en-US" b="0" dirty="0" err="1">
                <a:solidFill>
                  <a:srgbClr val="FFFF00"/>
                </a:solidFill>
                <a:effectLst/>
                <a:latin typeface="Consolas" panose="020B0609020204030204" pitchFamily="49" charset="0"/>
              </a:rPr>
              <a:t>src</a:t>
            </a:r>
            <a:r>
              <a:rPr lang="en-US" b="0" dirty="0">
                <a:solidFill>
                  <a:srgbClr val="FFFF00"/>
                </a:solidFill>
                <a:effectLst/>
                <a:latin typeface="Consolas" panose="020B0609020204030204" pitchFamily="49" charset="0"/>
              </a:rPr>
              <a:t>="https://www.gstatic.com/firebasejs/9.8.4/</a:t>
            </a:r>
            <a:r>
              <a:rPr lang="en-US" b="0" dirty="0">
                <a:solidFill>
                  <a:srgbClr val="FFC000"/>
                </a:solidFill>
                <a:effectLst/>
                <a:latin typeface="Consolas" panose="020B0609020204030204" pitchFamily="49" charset="0"/>
              </a:rPr>
              <a:t>firebase-app-compat.js</a:t>
            </a:r>
            <a:r>
              <a:rPr lang="en-US" b="0" dirty="0">
                <a:solidFill>
                  <a:srgbClr val="FFFF00"/>
                </a:solidFill>
                <a:effectLst/>
                <a:latin typeface="Consolas" panose="020B0609020204030204" pitchFamily="49" charset="0"/>
              </a:rPr>
              <a:t>"&gt;&lt;/script&gt;</a:t>
            </a:r>
          </a:p>
          <a:p>
            <a:pPr marL="0" indent="0">
              <a:buNone/>
            </a:pPr>
            <a:r>
              <a:rPr lang="en-US" b="0" dirty="0">
                <a:solidFill>
                  <a:srgbClr val="FFFF00"/>
                </a:solidFill>
                <a:effectLst/>
                <a:latin typeface="Consolas" panose="020B0609020204030204" pitchFamily="49" charset="0"/>
              </a:rPr>
              <a:t>	&lt;script </a:t>
            </a:r>
            <a:r>
              <a:rPr lang="en-US" b="0" dirty="0" err="1">
                <a:solidFill>
                  <a:srgbClr val="FFFF00"/>
                </a:solidFill>
                <a:effectLst/>
                <a:latin typeface="Consolas" panose="020B0609020204030204" pitchFamily="49" charset="0"/>
              </a:rPr>
              <a:t>src</a:t>
            </a:r>
            <a:r>
              <a:rPr lang="en-US" b="0" dirty="0">
                <a:solidFill>
                  <a:srgbClr val="FFFF00"/>
                </a:solidFill>
                <a:effectLst/>
                <a:latin typeface="Consolas" panose="020B0609020204030204" pitchFamily="49" charset="0"/>
              </a:rPr>
              <a:t>="https://www.gstatic.com/firebasejs/9.8.4/</a:t>
            </a:r>
            <a:r>
              <a:rPr lang="en-US" b="0" dirty="0">
                <a:solidFill>
                  <a:srgbClr val="FFC000"/>
                </a:solidFill>
                <a:effectLst/>
                <a:latin typeface="Consolas" panose="020B0609020204030204" pitchFamily="49" charset="0"/>
              </a:rPr>
              <a:t>firebase-firestore-compat.js</a:t>
            </a:r>
            <a:r>
              <a:rPr lang="en-US" b="0" dirty="0">
                <a:solidFill>
                  <a:srgbClr val="FFFF00"/>
                </a:solidFill>
                <a:effectLst/>
                <a:latin typeface="Consolas" panose="020B0609020204030204" pitchFamily="49" charset="0"/>
              </a:rPr>
              <a:t>"&gt;&lt;/script&gt;</a:t>
            </a:r>
          </a:p>
          <a:p>
            <a:pPr marL="0" indent="0">
              <a:buNone/>
            </a:pPr>
            <a:endParaRPr lang="en-US" b="0" dirty="0">
              <a:solidFill>
                <a:srgbClr val="FFFF00"/>
              </a:solidFill>
              <a:effectLst/>
              <a:latin typeface="Consolas" panose="020B0609020204030204" pitchFamily="49" charset="0"/>
            </a:endParaRPr>
          </a:p>
          <a:p>
            <a:r>
              <a:rPr lang="en-US" dirty="0"/>
              <a:t>Then initialize the firebase with your project ID and API key e.g.</a:t>
            </a:r>
          </a:p>
          <a:p>
            <a:pPr marL="457200" lvl="1" indent="0">
              <a:buNone/>
            </a:pPr>
            <a:r>
              <a:rPr lang="en-CA" dirty="0">
                <a:solidFill>
                  <a:srgbClr val="FFFF00"/>
                </a:solidFill>
                <a:latin typeface="Courier New" panose="02070309020205020404" pitchFamily="49" charset="0"/>
                <a:cs typeface="Courier New" panose="02070309020205020404" pitchFamily="49" charset="0"/>
              </a:rPr>
              <a:t>&lt;script&gt;			</a:t>
            </a:r>
            <a:r>
              <a:rPr lang="en-CA" b="1" dirty="0">
                <a:solidFill>
                  <a:schemeClr val="tx1">
                    <a:lumMod val="85000"/>
                  </a:schemeClr>
                </a:solidFill>
                <a:latin typeface="Courier New" panose="02070309020205020404" pitchFamily="49" charset="0"/>
                <a:cs typeface="Courier New" panose="02070309020205020404" pitchFamily="49" charset="0"/>
              </a:rPr>
              <a:t>// copy paste from    settings of your project page</a:t>
            </a:r>
            <a:endParaRPr lang="en-CA" dirty="0">
              <a:solidFill>
                <a:srgbClr val="FFFF00"/>
              </a:solidFill>
              <a:latin typeface="Courier New" panose="02070309020205020404" pitchFamily="49" charset="0"/>
              <a:cs typeface="Courier New" panose="02070309020205020404" pitchFamily="49" charset="0"/>
            </a:endParaRPr>
          </a:p>
          <a:p>
            <a:pPr marL="457200" lvl="1" indent="0">
              <a:buNone/>
            </a:pPr>
            <a:r>
              <a:rPr lang="en-CA" dirty="0">
                <a:solidFill>
                  <a:srgbClr val="FFFF00"/>
                </a:solidFill>
                <a:latin typeface="Courier New" panose="02070309020205020404" pitchFamily="49" charset="0"/>
                <a:cs typeface="Courier New" panose="02070309020205020404" pitchFamily="49" charset="0"/>
              </a:rPr>
              <a:t>   const </a:t>
            </a:r>
            <a:r>
              <a:rPr lang="en-CA" b="1" dirty="0" err="1">
                <a:solidFill>
                  <a:srgbClr val="FFC000"/>
                </a:solidFill>
                <a:latin typeface="Courier New" panose="02070309020205020404" pitchFamily="49" charset="0"/>
                <a:cs typeface="Courier New" panose="02070309020205020404" pitchFamily="49" charset="0"/>
              </a:rPr>
              <a:t>firebaseConfig</a:t>
            </a:r>
            <a:r>
              <a:rPr lang="en-CA" dirty="0">
                <a:solidFill>
                  <a:srgbClr val="FFFF00"/>
                </a:solidFill>
                <a:latin typeface="Courier New" panose="02070309020205020404" pitchFamily="49" charset="0"/>
                <a:cs typeface="Courier New" panose="02070309020205020404" pitchFamily="49" charset="0"/>
              </a:rPr>
              <a:t> = </a:t>
            </a:r>
            <a:r>
              <a:rPr lang="en-CA" b="1" dirty="0">
                <a:solidFill>
                  <a:srgbClr val="FFFF00"/>
                </a:solidFill>
                <a:latin typeface="Courier New" panose="02070309020205020404" pitchFamily="49" charset="0"/>
                <a:cs typeface="Courier New" panose="02070309020205020404" pitchFamily="49" charset="0"/>
              </a:rPr>
              <a:t>{</a:t>
            </a:r>
            <a:r>
              <a:rPr lang="en-CA" dirty="0">
                <a:solidFill>
                  <a:srgbClr val="FFFF00"/>
                </a:solidFill>
                <a:latin typeface="Courier New" panose="02070309020205020404" pitchFamily="49" charset="0"/>
                <a:cs typeface="Courier New" panose="02070309020205020404" pitchFamily="49" charset="0"/>
              </a:rPr>
              <a:t>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apiKey</a:t>
            </a:r>
            <a:r>
              <a:rPr lang="en-CA" dirty="0">
                <a:solidFill>
                  <a:schemeClr val="bg2">
                    <a:lumMod val="20000"/>
                    <a:lumOff val="80000"/>
                  </a:schemeClr>
                </a:solidFill>
                <a:latin typeface="Courier New" panose="02070309020205020404" pitchFamily="49" charset="0"/>
                <a:cs typeface="Courier New" panose="02070309020205020404" pitchFamily="49" charset="0"/>
              </a:rPr>
              <a:t>: "..."</a:t>
            </a:r>
            <a:endParaRPr lang="en-CA" b="1" dirty="0">
              <a:solidFill>
                <a:srgbClr val="FFFF00"/>
              </a:solidFill>
              <a:latin typeface="Courier New" panose="02070309020205020404" pitchFamily="49" charset="0"/>
              <a:cs typeface="Courier New" panose="02070309020205020404" pitchFamily="49" charset="0"/>
            </a:endParaRP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b="1" dirty="0" err="1">
                <a:solidFill>
                  <a:schemeClr val="bg2">
                    <a:lumMod val="20000"/>
                    <a:lumOff val="80000"/>
                  </a:schemeClr>
                </a:solidFill>
                <a:latin typeface="Courier New" panose="02070309020205020404" pitchFamily="49" charset="0"/>
                <a:cs typeface="Courier New" panose="02070309020205020404" pitchFamily="49" charset="0"/>
              </a:rPr>
              <a:t>projectId</a:t>
            </a:r>
            <a:r>
              <a:rPr lang="en-CA" dirty="0">
                <a:solidFill>
                  <a:schemeClr val="bg2">
                    <a:lumMod val="20000"/>
                    <a:lumOff val="80000"/>
                  </a:schemeClr>
                </a:solidFill>
                <a:latin typeface="Courier New" panose="02070309020205020404" pitchFamily="49" charset="0"/>
                <a:cs typeface="Courier New" panose="02070309020205020404" pitchFamily="49" charset="0"/>
              </a:rPr>
              <a:t>: "..."</a:t>
            </a:r>
          </a:p>
          <a:p>
            <a:pPr marL="457200" lvl="1" indent="0">
              <a:buNone/>
            </a:pPr>
            <a:r>
              <a:rPr lang="en-CA" sz="1900" dirty="0">
                <a:solidFill>
                  <a:schemeClr val="tx1">
                    <a:lumMod val="85000"/>
                  </a:schemeClr>
                </a:solidFill>
                <a:latin typeface="Courier New" panose="02070309020205020404" pitchFamily="49" charset="0"/>
                <a:cs typeface="Courier New" panose="02070309020205020404" pitchFamily="49" charset="0"/>
              </a:rPr>
              <a:t>					 </a:t>
            </a:r>
            <a:r>
              <a:rPr lang="en-CA" dirty="0">
                <a:solidFill>
                  <a:schemeClr val="bg2">
                    <a:lumMod val="20000"/>
                    <a:lumOff val="80000"/>
                  </a:schemeClr>
                </a:solidFill>
                <a:latin typeface="Courier New" panose="02070309020205020404" pitchFamily="49" charset="0"/>
                <a:cs typeface="Courier New" panose="02070309020205020404" pitchFamily="49" charset="0"/>
              </a:rPr>
              <a:t>. . .</a:t>
            </a: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b="1" dirty="0">
                <a:solidFill>
                  <a:srgbClr val="FFFF00"/>
                </a:solidFill>
                <a:latin typeface="Courier New" panose="02070309020205020404" pitchFamily="49" charset="0"/>
                <a:cs typeface="Courier New" panose="02070309020205020404" pitchFamily="49" charset="0"/>
              </a:rPr>
              <a:t>     };</a:t>
            </a:r>
          </a:p>
          <a:p>
            <a:pPr marL="457200" lvl="1" indent="0">
              <a:buNone/>
            </a:pPr>
            <a:r>
              <a:rPr lang="en-CA" dirty="0">
                <a:solidFill>
                  <a:srgbClr val="FFFF00"/>
                </a:solidFill>
                <a:latin typeface="Courier New" panose="02070309020205020404" pitchFamily="49" charset="0"/>
                <a:cs typeface="Courier New" panose="02070309020205020404" pitchFamily="49" charset="0"/>
              </a:rPr>
              <a:t>  </a:t>
            </a:r>
            <a:r>
              <a:rPr lang="en-CA" b="1" dirty="0" err="1">
                <a:solidFill>
                  <a:srgbClr val="FFFF00"/>
                </a:solidFill>
                <a:latin typeface="Courier New" panose="02070309020205020404" pitchFamily="49" charset="0"/>
                <a:cs typeface="Courier New" panose="02070309020205020404" pitchFamily="49" charset="0"/>
              </a:rPr>
              <a:t>firebase</a:t>
            </a:r>
            <a:r>
              <a:rPr lang="en-CA" b="1" dirty="0" err="1">
                <a:solidFill>
                  <a:srgbClr val="FFC000"/>
                </a:solidFill>
                <a:latin typeface="Courier New" panose="02070309020205020404" pitchFamily="49" charset="0"/>
                <a:cs typeface="Courier New" panose="02070309020205020404" pitchFamily="49" charset="0"/>
              </a:rPr>
              <a:t>.</a:t>
            </a:r>
            <a:r>
              <a:rPr lang="en-CA" b="1" dirty="0" err="1">
                <a:solidFill>
                  <a:srgbClr val="FFFF00"/>
                </a:solidFill>
                <a:latin typeface="Courier New" panose="02070309020205020404" pitchFamily="49" charset="0"/>
                <a:cs typeface="Courier New" panose="02070309020205020404" pitchFamily="49" charset="0"/>
              </a:rPr>
              <a:t>initializeApp</a:t>
            </a:r>
            <a:r>
              <a:rPr lang="en-CA" b="1" dirty="0">
                <a:solidFill>
                  <a:srgbClr val="FFC000"/>
                </a:solidFill>
                <a:latin typeface="Courier New" panose="02070309020205020404" pitchFamily="49" charset="0"/>
                <a:cs typeface="Courier New" panose="02070309020205020404" pitchFamily="49" charset="0"/>
              </a:rPr>
              <a:t>( </a:t>
            </a:r>
            <a:r>
              <a:rPr lang="en-CA" b="1" dirty="0" err="1">
                <a:solidFill>
                  <a:srgbClr val="FFC000"/>
                </a:solidFill>
                <a:latin typeface="Courier New" panose="02070309020205020404" pitchFamily="49" charset="0"/>
                <a:cs typeface="Courier New" panose="02070309020205020404" pitchFamily="49" charset="0"/>
              </a:rPr>
              <a:t>firebaseConfig</a:t>
            </a:r>
            <a:r>
              <a:rPr lang="en-CA" b="1" dirty="0">
                <a:solidFill>
                  <a:srgbClr val="FFC000"/>
                </a:solidFill>
                <a:latin typeface="Courier New" panose="02070309020205020404" pitchFamily="49" charset="0"/>
                <a:cs typeface="Courier New" panose="02070309020205020404" pitchFamily="49" charset="0"/>
              </a:rPr>
              <a:t> </a:t>
            </a:r>
            <a:r>
              <a:rPr lang="en-CA" dirty="0">
                <a:solidFill>
                  <a:srgbClr val="FFC000"/>
                </a:solidFill>
                <a:latin typeface="Courier New" panose="02070309020205020404" pitchFamily="49" charset="0"/>
                <a:cs typeface="Courier New" panose="02070309020205020404" pitchFamily="49" charset="0"/>
              </a:rPr>
              <a:t>); </a:t>
            </a:r>
            <a:r>
              <a:rPr lang="en-CA" dirty="0">
                <a:solidFill>
                  <a:schemeClr val="tx1">
                    <a:lumMod val="85000"/>
                  </a:schemeClr>
                </a:solidFill>
                <a:latin typeface="Courier New" panose="02070309020205020404" pitchFamily="49" charset="0"/>
                <a:cs typeface="Courier New" panose="02070309020205020404" pitchFamily="49" charset="0"/>
              </a:rPr>
              <a:t>// Initialize Firebase w. your project settings</a:t>
            </a:r>
          </a:p>
          <a:p>
            <a:pPr marL="457200" lvl="1" indent="0">
              <a:buNone/>
            </a:pPr>
            <a:r>
              <a:rPr lang="en-CA" dirty="0">
                <a:solidFill>
                  <a:srgbClr val="FFFF00"/>
                </a:solidFill>
                <a:latin typeface="Courier New" panose="02070309020205020404" pitchFamily="49" charset="0"/>
                <a:cs typeface="Courier New" panose="02070309020205020404" pitchFamily="49" charset="0"/>
              </a:rPr>
              <a:t>&lt;/script&gt;</a:t>
            </a:r>
          </a:p>
          <a:p>
            <a:r>
              <a:rPr lang="en-CA" dirty="0"/>
              <a:t>After above initialization you can use </a:t>
            </a:r>
            <a:r>
              <a:rPr lang="en-CA" b="1" dirty="0">
                <a:solidFill>
                  <a:srgbClr val="FFFF00"/>
                </a:solidFill>
              </a:rPr>
              <a:t>firebase.firestore() </a:t>
            </a:r>
            <a:r>
              <a:rPr lang="en-CA" dirty="0"/>
              <a:t>to use Firestore Database API in your JavaScript code.</a:t>
            </a:r>
          </a:p>
        </p:txBody>
      </p:sp>
      <p:pic>
        <p:nvPicPr>
          <p:cNvPr id="4" name="Picture 3"/>
          <p:cNvPicPr>
            <a:picLocks noChangeAspect="1"/>
          </p:cNvPicPr>
          <p:nvPr/>
        </p:nvPicPr>
        <p:blipFill>
          <a:blip r:embed="rId3"/>
          <a:stretch>
            <a:fillRect/>
          </a:stretch>
        </p:blipFill>
        <p:spPr>
          <a:xfrm>
            <a:off x="4599214" y="4256150"/>
            <a:ext cx="222341" cy="241844"/>
          </a:xfrm>
          <a:prstGeom prst="rect">
            <a:avLst/>
          </a:prstGeom>
        </p:spPr>
      </p:pic>
    </p:spTree>
    <p:extLst>
      <p:ext uri="{BB962C8B-B14F-4D97-AF65-F5344CB8AC3E}">
        <p14:creationId xmlns:p14="http://schemas.microsoft.com/office/powerpoint/2010/main" val="1058256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46096"/>
          </a:xfrm>
        </p:spPr>
        <p:txBody>
          <a:bodyPr/>
          <a:lstStyle/>
          <a:p>
            <a:r>
              <a:rPr lang="en-CA" dirty="0"/>
              <a:t>Firestore JS API (</a:t>
            </a:r>
            <a:r>
              <a:rPr lang="en-CA" b="1" dirty="0"/>
              <a:t>Create</a:t>
            </a:r>
            <a:r>
              <a:rPr lang="en-CA" dirty="0"/>
              <a:t>) V.8- (</a:t>
            </a:r>
            <a:r>
              <a:rPr lang="en-CA" sz="1800" dirty="0" err="1"/>
              <a:t>w.o.</a:t>
            </a:r>
            <a:r>
              <a:rPr lang="en-CA" sz="1800" dirty="0"/>
              <a:t> Module</a:t>
            </a:r>
            <a:r>
              <a:rPr lang="en-CA" dirty="0"/>
              <a:t>)</a:t>
            </a:r>
          </a:p>
        </p:txBody>
      </p:sp>
      <p:sp>
        <p:nvSpPr>
          <p:cNvPr id="3" name="Content Placeholder 2"/>
          <p:cNvSpPr>
            <a:spLocks noGrp="1"/>
          </p:cNvSpPr>
          <p:nvPr>
            <p:ph idx="1"/>
          </p:nvPr>
        </p:nvSpPr>
        <p:spPr>
          <a:xfrm>
            <a:off x="680319" y="1817915"/>
            <a:ext cx="10825044" cy="4493342"/>
          </a:xfrm>
        </p:spPr>
        <p:txBody>
          <a:bodyPr>
            <a:normAutofit fontScale="62500" lnSpcReduction="20000"/>
          </a:bodyPr>
          <a:lstStyle/>
          <a:p>
            <a:r>
              <a:rPr lang="en-CA" dirty="0"/>
              <a:t>After you have loaded and initialized firebase (as discussed) you can get a handle to </a:t>
            </a:r>
            <a:r>
              <a:rPr lang="en-CA" b="1" dirty="0" err="1"/>
              <a:t>firestore</a:t>
            </a:r>
            <a:r>
              <a:rPr lang="en-CA" dirty="0"/>
              <a:t> service like this:</a:t>
            </a:r>
          </a:p>
          <a:p>
            <a:pPr marL="0" indent="0">
              <a:buNone/>
            </a:pPr>
            <a:r>
              <a:rPr lang="en-US" sz="2600" dirty="0">
                <a:solidFill>
                  <a:srgbClr val="FFFF00"/>
                </a:solidFill>
              </a:rPr>
              <a:t>   	const </a:t>
            </a:r>
            <a:r>
              <a:rPr lang="en-US" sz="2600" dirty="0" err="1">
                <a:solidFill>
                  <a:srgbClr val="92D050"/>
                </a:solidFill>
              </a:rPr>
              <a:t>db</a:t>
            </a:r>
            <a:r>
              <a:rPr lang="en-US" sz="2600" dirty="0">
                <a:solidFill>
                  <a:srgbClr val="FFFF00"/>
                </a:solidFill>
              </a:rPr>
              <a:t> = </a:t>
            </a:r>
            <a:r>
              <a:rPr lang="en-US" sz="2600" b="1" dirty="0" err="1">
                <a:solidFill>
                  <a:srgbClr val="FFFF00"/>
                </a:solidFill>
              </a:rPr>
              <a:t>firebase.firestore</a:t>
            </a:r>
            <a:r>
              <a:rPr lang="en-US" sz="2600" b="1" dirty="0">
                <a:solidFill>
                  <a:srgbClr val="FFFF00"/>
                </a:solidFill>
              </a:rPr>
              <a:t>();</a:t>
            </a:r>
            <a:endParaRPr lang="en-CA" sz="2600" b="1" dirty="0">
              <a:solidFill>
                <a:srgbClr val="FFFF00"/>
              </a:solidFill>
            </a:endParaRPr>
          </a:p>
          <a:p>
            <a:r>
              <a:rPr lang="en-CA" dirty="0"/>
              <a:t>Using </a:t>
            </a:r>
            <a:r>
              <a:rPr lang="en-CA" b="1" dirty="0" err="1"/>
              <a:t>firestore</a:t>
            </a:r>
            <a:r>
              <a:rPr lang="en-CA" dirty="0"/>
              <a:t> you can create </a:t>
            </a:r>
            <a:r>
              <a:rPr lang="en-CA" b="1" dirty="0"/>
              <a:t>collections</a:t>
            </a:r>
            <a:r>
              <a:rPr lang="en-CA" dirty="0"/>
              <a:t>, </a:t>
            </a:r>
            <a:r>
              <a:rPr lang="en-CA" b="1" dirty="0"/>
              <a:t>documents</a:t>
            </a:r>
            <a:r>
              <a:rPr lang="en-CA" dirty="0"/>
              <a:t> and </a:t>
            </a:r>
            <a:r>
              <a:rPr lang="en-CA" b="1" dirty="0"/>
              <a:t>fields</a:t>
            </a:r>
            <a:r>
              <a:rPr lang="en-CA" dirty="0"/>
              <a:t> or update or delete them.</a:t>
            </a:r>
          </a:p>
          <a:p>
            <a:r>
              <a:rPr lang="en-CA" dirty="0"/>
              <a:t>To add a new document to a collection you can use </a:t>
            </a:r>
            <a:r>
              <a:rPr lang="en-CA" b="1" dirty="0">
                <a:solidFill>
                  <a:srgbClr val="FFC000"/>
                </a:solidFill>
              </a:rPr>
              <a:t>add</a:t>
            </a:r>
            <a:r>
              <a:rPr lang="en-CA" dirty="0"/>
              <a:t>() method of collection API:</a:t>
            </a:r>
          </a:p>
          <a:p>
            <a:pPr marL="0" indent="0">
              <a:buNone/>
            </a:pPr>
            <a:r>
              <a:rPr lang="en-US" sz="2600" dirty="0">
                <a:solidFill>
                  <a:srgbClr val="FFFF00"/>
                </a:solidFill>
              </a:rPr>
              <a:t>   	</a:t>
            </a:r>
            <a:r>
              <a:rPr lang="en-US" sz="2600" dirty="0" err="1">
                <a:solidFill>
                  <a:srgbClr val="92D050"/>
                </a:solidFill>
              </a:rPr>
              <a:t>db</a:t>
            </a:r>
            <a:r>
              <a:rPr lang="en-US" sz="2600" b="1" dirty="0" err="1">
                <a:solidFill>
                  <a:srgbClr val="FFFF00"/>
                </a:solidFill>
              </a:rPr>
              <a:t>.collection</a:t>
            </a:r>
            <a:r>
              <a:rPr lang="en-US" sz="2600" dirty="0">
                <a:solidFill>
                  <a:srgbClr val="FFFF00"/>
                </a:solidFill>
              </a:rPr>
              <a:t>( </a:t>
            </a:r>
            <a:r>
              <a:rPr lang="en-US" sz="2600" dirty="0">
                <a:solidFill>
                  <a:schemeClr val="bg2">
                    <a:lumMod val="20000"/>
                    <a:lumOff val="80000"/>
                  </a:schemeClr>
                </a:solidFill>
              </a:rPr>
              <a:t>&lt;collection name &gt; </a:t>
            </a:r>
            <a:r>
              <a:rPr lang="en-US" sz="2600" dirty="0">
                <a:solidFill>
                  <a:srgbClr val="FFFF00"/>
                </a:solidFill>
              </a:rPr>
              <a:t>)</a:t>
            </a:r>
            <a:r>
              <a:rPr lang="en-US" sz="2600" b="1" dirty="0">
                <a:solidFill>
                  <a:srgbClr val="FFFF00"/>
                </a:solidFill>
              </a:rPr>
              <a:t>.</a:t>
            </a:r>
            <a:r>
              <a:rPr lang="en-US" sz="2600" b="1" dirty="0">
                <a:solidFill>
                  <a:srgbClr val="FFC000"/>
                </a:solidFill>
              </a:rPr>
              <a:t>add</a:t>
            </a:r>
            <a:r>
              <a:rPr lang="en-US" sz="2600" dirty="0">
                <a:solidFill>
                  <a:srgbClr val="FFFF00"/>
                </a:solidFill>
              </a:rPr>
              <a:t>( </a:t>
            </a:r>
            <a:r>
              <a:rPr lang="en-US" sz="2600" dirty="0">
                <a:solidFill>
                  <a:schemeClr val="bg2">
                    <a:lumMod val="40000"/>
                    <a:lumOff val="60000"/>
                  </a:schemeClr>
                </a:solidFill>
              </a:rPr>
              <a:t>&lt;object to add&gt; </a:t>
            </a:r>
            <a:r>
              <a:rPr lang="en-US" sz="2600" dirty="0">
                <a:solidFill>
                  <a:srgbClr val="FFFF00"/>
                </a:solidFill>
              </a:rPr>
              <a:t>); </a:t>
            </a:r>
          </a:p>
          <a:p>
            <a:r>
              <a:rPr lang="en-CA" dirty="0"/>
              <a:t>For example, this code adds a given JavaScript object as a document to a collection named “</a:t>
            </a:r>
            <a:r>
              <a:rPr lang="en-CA" dirty="0" err="1"/>
              <a:t>myCollection</a:t>
            </a:r>
            <a:r>
              <a:rPr lang="en-CA" dirty="0"/>
              <a:t>”</a:t>
            </a:r>
          </a:p>
          <a:p>
            <a:pPr marL="0" indent="0">
              <a:buNone/>
            </a:pPr>
            <a:r>
              <a:rPr lang="en-US" sz="2600" dirty="0">
                <a:solidFill>
                  <a:srgbClr val="FFFF00"/>
                </a:solidFill>
              </a:rPr>
              <a:t>   	const  </a:t>
            </a:r>
            <a:r>
              <a:rPr lang="en-US" sz="2600" b="1" dirty="0">
                <a:solidFill>
                  <a:schemeClr val="bg2">
                    <a:lumMod val="40000"/>
                    <a:lumOff val="60000"/>
                  </a:schemeClr>
                </a:solidFill>
              </a:rPr>
              <a:t>person</a:t>
            </a:r>
            <a:r>
              <a:rPr lang="en-US" sz="2600" dirty="0">
                <a:solidFill>
                  <a:srgbClr val="FFFF00"/>
                </a:solidFill>
              </a:rPr>
              <a:t> = </a:t>
            </a:r>
            <a:r>
              <a:rPr lang="en-US" sz="2600" dirty="0">
                <a:solidFill>
                  <a:schemeClr val="accent1">
                    <a:lumMod val="40000"/>
                    <a:lumOff val="60000"/>
                  </a:schemeClr>
                </a:solidFill>
              </a:rPr>
              <a:t>{</a:t>
            </a:r>
            <a:r>
              <a:rPr lang="en-US" sz="2600" dirty="0">
                <a:solidFill>
                  <a:schemeClr val="tx2"/>
                </a:solidFill>
              </a:rPr>
              <a:t>   </a:t>
            </a:r>
            <a:r>
              <a:rPr lang="en-US" sz="2600" b="1" dirty="0">
                <a:solidFill>
                  <a:schemeClr val="bg2">
                    <a:lumMod val="20000"/>
                    <a:lumOff val="80000"/>
                  </a:schemeClr>
                </a:solidFill>
              </a:rPr>
              <a:t>first</a:t>
            </a:r>
            <a:r>
              <a:rPr lang="en-US" sz="2600" dirty="0">
                <a:solidFill>
                  <a:schemeClr val="bg2">
                    <a:lumMod val="20000"/>
                    <a:lumOff val="80000"/>
                  </a:schemeClr>
                </a:solidFill>
              </a:rPr>
              <a:t>: "John",   </a:t>
            </a:r>
            <a:r>
              <a:rPr lang="en-US" sz="2600" i="1" dirty="0">
                <a:solidFill>
                  <a:schemeClr val="bg2">
                    <a:lumMod val="20000"/>
                    <a:lumOff val="80000"/>
                  </a:schemeClr>
                </a:solidFill>
              </a:rPr>
              <a:t>  			</a:t>
            </a:r>
            <a:endParaRPr lang="en-US" sz="2600" dirty="0">
              <a:solidFill>
                <a:schemeClr val="tx1">
                  <a:lumMod val="65000"/>
                </a:schemeClr>
              </a:solidFill>
            </a:endParaRPr>
          </a:p>
          <a:p>
            <a:pPr marL="457200" lvl="1" indent="0">
              <a:buNone/>
            </a:pPr>
            <a:r>
              <a:rPr lang="en-US" sz="2600" dirty="0">
                <a:solidFill>
                  <a:schemeClr val="bg2">
                    <a:lumMod val="20000"/>
                    <a:lumOff val="80000"/>
                  </a:schemeClr>
                </a:solidFill>
              </a:rPr>
              <a:t>			        </a:t>
            </a:r>
            <a:r>
              <a:rPr lang="en-US" sz="2600" b="1" dirty="0">
                <a:solidFill>
                  <a:schemeClr val="bg2">
                    <a:lumMod val="20000"/>
                    <a:lumOff val="80000"/>
                  </a:schemeClr>
                </a:solidFill>
              </a:rPr>
              <a:t>last</a:t>
            </a:r>
            <a:r>
              <a:rPr lang="en-US" sz="2600" dirty="0">
                <a:solidFill>
                  <a:schemeClr val="bg2">
                    <a:lumMod val="20000"/>
                    <a:lumOff val="80000"/>
                  </a:schemeClr>
                </a:solidFill>
              </a:rPr>
              <a:t>: "Doe",</a:t>
            </a:r>
          </a:p>
          <a:p>
            <a:pPr marL="457200" lvl="1" indent="0">
              <a:buNone/>
            </a:pPr>
            <a:r>
              <a:rPr lang="en-US" sz="2600" dirty="0">
                <a:solidFill>
                  <a:schemeClr val="bg2">
                    <a:lumMod val="20000"/>
                    <a:lumOff val="80000"/>
                  </a:schemeClr>
                </a:solidFill>
              </a:rPr>
              <a:t>	    		        </a:t>
            </a:r>
            <a:r>
              <a:rPr lang="en-US" sz="2600" b="1" dirty="0">
                <a:solidFill>
                  <a:schemeClr val="bg2">
                    <a:lumMod val="20000"/>
                    <a:lumOff val="80000"/>
                  </a:schemeClr>
                </a:solidFill>
              </a:rPr>
              <a:t>status</a:t>
            </a:r>
            <a:r>
              <a:rPr lang="en-US" sz="2600" dirty="0">
                <a:solidFill>
                  <a:schemeClr val="bg2">
                    <a:lumMod val="20000"/>
                    <a:lumOff val="80000"/>
                  </a:schemeClr>
                </a:solidFill>
              </a:rPr>
              <a:t>: "unknown" </a:t>
            </a:r>
            <a:r>
              <a:rPr lang="en-US" sz="2600" dirty="0">
                <a:solidFill>
                  <a:schemeClr val="accent1">
                    <a:lumMod val="40000"/>
                    <a:lumOff val="60000"/>
                  </a:schemeClr>
                </a:solidFill>
              </a:rPr>
              <a:t> 	</a:t>
            </a:r>
          </a:p>
          <a:p>
            <a:pPr marL="457200" lvl="1" indent="0">
              <a:buNone/>
            </a:pPr>
            <a:r>
              <a:rPr lang="en-US" sz="2600" dirty="0">
                <a:solidFill>
                  <a:schemeClr val="accent1">
                    <a:lumMod val="40000"/>
                    <a:lumOff val="60000"/>
                  </a:schemeClr>
                </a:solidFill>
              </a:rPr>
              <a:t>			    } ;</a:t>
            </a:r>
            <a:endParaRPr lang="en-US" sz="2600" dirty="0">
              <a:solidFill>
                <a:srgbClr val="FFFF00"/>
              </a:solidFill>
            </a:endParaRPr>
          </a:p>
          <a:p>
            <a:pPr marL="0" indent="0">
              <a:buNone/>
            </a:pPr>
            <a:r>
              <a:rPr lang="en-US" sz="2600" dirty="0">
                <a:solidFill>
                  <a:srgbClr val="FFFF00"/>
                </a:solidFill>
              </a:rPr>
              <a:t>	const prom = </a:t>
            </a:r>
            <a:r>
              <a:rPr lang="en-US" sz="2600" dirty="0" err="1">
                <a:solidFill>
                  <a:srgbClr val="92D050"/>
                </a:solidFill>
              </a:rPr>
              <a:t>db</a:t>
            </a:r>
            <a:r>
              <a:rPr lang="en-US" sz="2600" b="1" dirty="0" err="1">
                <a:solidFill>
                  <a:srgbClr val="FFFF00"/>
                </a:solidFill>
              </a:rPr>
              <a:t>.collection</a:t>
            </a:r>
            <a:r>
              <a:rPr lang="en-US" sz="2600" b="1" dirty="0">
                <a:solidFill>
                  <a:srgbClr val="FFFF00"/>
                </a:solidFill>
              </a:rPr>
              <a:t>(</a:t>
            </a:r>
            <a:r>
              <a:rPr lang="en-US" sz="2600" dirty="0">
                <a:solidFill>
                  <a:schemeClr val="tx2"/>
                </a:solidFill>
              </a:rPr>
              <a:t>“</a:t>
            </a:r>
            <a:r>
              <a:rPr lang="en-US" sz="2600" dirty="0" err="1">
                <a:solidFill>
                  <a:schemeClr val="bg2">
                    <a:lumMod val="20000"/>
                    <a:lumOff val="80000"/>
                  </a:schemeClr>
                </a:solidFill>
              </a:rPr>
              <a:t>TestCollection</a:t>
            </a:r>
            <a:r>
              <a:rPr lang="en-US" sz="2600" b="1" dirty="0">
                <a:solidFill>
                  <a:schemeClr val="tx2"/>
                </a:solidFill>
              </a:rPr>
              <a:t>"</a:t>
            </a:r>
            <a:r>
              <a:rPr lang="en-US" sz="2600" b="1" dirty="0">
                <a:solidFill>
                  <a:srgbClr val="FFFF00"/>
                </a:solidFill>
              </a:rPr>
              <a:t>).</a:t>
            </a:r>
            <a:r>
              <a:rPr lang="en-US" sz="2600" b="1" dirty="0">
                <a:solidFill>
                  <a:srgbClr val="FFC000"/>
                </a:solidFill>
              </a:rPr>
              <a:t>add( </a:t>
            </a:r>
            <a:r>
              <a:rPr lang="en-US" sz="2600" b="1" dirty="0">
                <a:solidFill>
                  <a:schemeClr val="bg2">
                    <a:lumMod val="40000"/>
                    <a:lumOff val="60000"/>
                  </a:schemeClr>
                </a:solidFill>
              </a:rPr>
              <a:t>person</a:t>
            </a:r>
            <a:r>
              <a:rPr lang="en-US" sz="2600" dirty="0">
                <a:solidFill>
                  <a:schemeClr val="accent1">
                    <a:lumMod val="20000"/>
                    <a:lumOff val="80000"/>
                  </a:schemeClr>
                </a:solidFill>
              </a:rPr>
              <a:t> </a:t>
            </a:r>
            <a:r>
              <a:rPr lang="en-US" sz="2600" b="1" dirty="0">
                <a:solidFill>
                  <a:srgbClr val="FFC000"/>
                </a:solidFill>
              </a:rPr>
              <a:t>)</a:t>
            </a:r>
            <a:r>
              <a:rPr lang="en-US" sz="2600" dirty="0">
                <a:solidFill>
                  <a:srgbClr val="FFFF00"/>
                </a:solidFill>
              </a:rPr>
              <a:t>; </a:t>
            </a:r>
            <a:r>
              <a:rPr lang="en-US" sz="2600" i="1" dirty="0">
                <a:solidFill>
                  <a:schemeClr val="tx1">
                    <a:lumMod val="65000"/>
                  </a:schemeClr>
                </a:solidFill>
              </a:rPr>
              <a:t>     </a:t>
            </a:r>
          </a:p>
          <a:p>
            <a:r>
              <a:rPr lang="en-CA" sz="2200" dirty="0"/>
              <a:t>The </a:t>
            </a:r>
            <a:r>
              <a:rPr lang="en-CA" sz="2200" b="1" dirty="0">
                <a:solidFill>
                  <a:srgbClr val="FFC000"/>
                </a:solidFill>
              </a:rPr>
              <a:t>add</a:t>
            </a:r>
            <a:r>
              <a:rPr lang="en-CA" sz="2200" b="1" dirty="0"/>
              <a:t>() </a:t>
            </a:r>
            <a:r>
              <a:rPr lang="en-CA" sz="2200" dirty="0"/>
              <a:t>method returns a </a:t>
            </a:r>
            <a:r>
              <a:rPr lang="en-CA" sz="2200" b="1" dirty="0">
                <a:solidFill>
                  <a:srgbClr val="FFC000"/>
                </a:solidFill>
              </a:rPr>
              <a:t>Promise</a:t>
            </a:r>
            <a:r>
              <a:rPr lang="en-CA" sz="2200" dirty="0"/>
              <a:t> object. </a:t>
            </a:r>
          </a:p>
          <a:p>
            <a:r>
              <a:rPr lang="en-CA" sz="2200" dirty="0"/>
              <a:t>if add is successful the new document will get a unique auto-generated id that can be seen in </a:t>
            </a:r>
            <a:r>
              <a:rPr lang="en-CA" sz="2200" b="1" dirty="0">
                <a:solidFill>
                  <a:srgbClr val="FFC000"/>
                </a:solidFill>
              </a:rPr>
              <a:t>then</a:t>
            </a:r>
            <a:r>
              <a:rPr lang="en-CA" sz="2200" dirty="0"/>
              <a:t>() callback.</a:t>
            </a:r>
          </a:p>
          <a:p>
            <a:pPr lvl="1"/>
            <a:r>
              <a:rPr lang="en-CA" sz="2200" dirty="0"/>
              <a:t>E.g., you can use </a:t>
            </a:r>
            <a:r>
              <a:rPr lang="en-CA" sz="2200" dirty="0" err="1">
                <a:solidFill>
                  <a:srgbClr val="FFFF00"/>
                </a:solidFill>
              </a:rPr>
              <a:t>prom.then</a:t>
            </a:r>
            <a:r>
              <a:rPr lang="en-CA" sz="2200" dirty="0"/>
              <a:t>(…) in above example to receive the document if the add is successful.</a:t>
            </a:r>
          </a:p>
          <a:p>
            <a:pPr marL="0" indent="0">
              <a:buNone/>
            </a:pPr>
            <a:endParaRPr lang="en-CA" dirty="0"/>
          </a:p>
        </p:txBody>
      </p:sp>
    </p:spTree>
    <p:extLst>
      <p:ext uri="{BB962C8B-B14F-4D97-AF65-F5344CB8AC3E}">
        <p14:creationId xmlns:p14="http://schemas.microsoft.com/office/powerpoint/2010/main" val="240481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5339"/>
          </a:xfrm>
        </p:spPr>
        <p:txBody>
          <a:bodyPr/>
          <a:lstStyle/>
          <a:p>
            <a:r>
              <a:rPr lang="en-CA" dirty="0"/>
              <a:t>Firebase : </a:t>
            </a:r>
            <a:r>
              <a:rPr lang="en-CA" b="1" dirty="0"/>
              <a:t>Firestore</a:t>
            </a:r>
          </a:p>
        </p:txBody>
      </p:sp>
      <p:sp>
        <p:nvSpPr>
          <p:cNvPr id="3" name="Content Placeholder 2"/>
          <p:cNvSpPr>
            <a:spLocks noGrp="1"/>
          </p:cNvSpPr>
          <p:nvPr>
            <p:ph idx="1"/>
          </p:nvPr>
        </p:nvSpPr>
        <p:spPr>
          <a:xfrm>
            <a:off x="680321" y="1714499"/>
            <a:ext cx="10085650" cy="4690783"/>
          </a:xfrm>
        </p:spPr>
        <p:txBody>
          <a:bodyPr>
            <a:normAutofit fontScale="92500" lnSpcReduction="20000"/>
          </a:bodyPr>
          <a:lstStyle/>
          <a:p>
            <a:pPr>
              <a:lnSpc>
                <a:spcPct val="120000"/>
              </a:lnSpc>
            </a:pPr>
            <a:r>
              <a:rPr lang="en-CA" dirty="0"/>
              <a:t>At the database level, firebase provides two DB services: </a:t>
            </a:r>
          </a:p>
          <a:p>
            <a:pPr lvl="1">
              <a:lnSpc>
                <a:spcPct val="120000"/>
              </a:lnSpc>
            </a:pPr>
            <a:r>
              <a:rPr lang="en-CA" b="1" dirty="0" err="1">
                <a:solidFill>
                  <a:schemeClr val="accent2">
                    <a:lumMod val="20000"/>
                    <a:lumOff val="80000"/>
                  </a:schemeClr>
                </a:solidFill>
              </a:rPr>
              <a:t>Realtime</a:t>
            </a:r>
            <a:r>
              <a:rPr lang="en-CA" b="1" dirty="0">
                <a:solidFill>
                  <a:schemeClr val="accent2">
                    <a:lumMod val="20000"/>
                    <a:lumOff val="80000"/>
                  </a:schemeClr>
                </a:solidFill>
              </a:rPr>
              <a:t> Database </a:t>
            </a:r>
            <a:r>
              <a:rPr lang="en-CA" dirty="0"/>
              <a:t>: This is the older DB with a simpler structure.</a:t>
            </a:r>
          </a:p>
          <a:p>
            <a:pPr lvl="1">
              <a:lnSpc>
                <a:spcPct val="120000"/>
              </a:lnSpc>
            </a:pPr>
            <a:r>
              <a:rPr lang="en-CA" b="1" dirty="0">
                <a:solidFill>
                  <a:schemeClr val="accent2">
                    <a:lumMod val="40000"/>
                    <a:lumOff val="60000"/>
                  </a:schemeClr>
                </a:solidFill>
              </a:rPr>
              <a:t>Cloud Firestore </a:t>
            </a:r>
            <a:r>
              <a:rPr lang="en-CA" dirty="0"/>
              <a:t>: This is the newer DB and provides more features &amp; better API.</a:t>
            </a:r>
          </a:p>
          <a:p>
            <a:pPr lvl="1">
              <a:lnSpc>
                <a:spcPct val="120000"/>
              </a:lnSpc>
            </a:pPr>
            <a:endParaRPr lang="en-CA" dirty="0"/>
          </a:p>
          <a:p>
            <a:pPr>
              <a:lnSpc>
                <a:spcPct val="120000"/>
              </a:lnSpc>
            </a:pPr>
            <a:r>
              <a:rPr lang="en-CA" dirty="0"/>
              <a:t>Both of them, are type of </a:t>
            </a:r>
            <a:r>
              <a:rPr lang="en-CA" b="1" dirty="0">
                <a:solidFill>
                  <a:schemeClr val="accent1">
                    <a:lumMod val="20000"/>
                    <a:lumOff val="80000"/>
                  </a:schemeClr>
                </a:solidFill>
              </a:rPr>
              <a:t>NoSQL</a:t>
            </a:r>
            <a:r>
              <a:rPr lang="en-CA" dirty="0"/>
              <a:t> database. The data are stored as </a:t>
            </a:r>
            <a:r>
              <a:rPr lang="en-CA" b="1" dirty="0"/>
              <a:t>collections</a:t>
            </a:r>
            <a:r>
              <a:rPr lang="en-CA" dirty="0"/>
              <a:t> of </a:t>
            </a:r>
            <a:r>
              <a:rPr lang="en-CA" b="1" dirty="0"/>
              <a:t>documents</a:t>
            </a:r>
            <a:r>
              <a:rPr lang="en-CA" dirty="0"/>
              <a:t> and not as tables of records (more on this later). Also, both have real time behavior.</a:t>
            </a:r>
          </a:p>
          <a:p>
            <a:pPr>
              <a:lnSpc>
                <a:spcPct val="120000"/>
              </a:lnSpc>
            </a:pPr>
            <a:r>
              <a:rPr lang="en-CA" dirty="0"/>
              <a:t>When creating a new </a:t>
            </a:r>
            <a:r>
              <a:rPr lang="en-CA" b="1" dirty="0"/>
              <a:t>Database,</a:t>
            </a:r>
            <a:r>
              <a:rPr lang="en-CA" dirty="0"/>
              <a:t> you should choose the </a:t>
            </a:r>
            <a:r>
              <a:rPr lang="en-CA" b="1" dirty="0">
                <a:solidFill>
                  <a:schemeClr val="accent2">
                    <a:lumMod val="40000"/>
                    <a:lumOff val="60000"/>
                  </a:schemeClr>
                </a:solidFill>
              </a:rPr>
              <a:t>Cloud Firestore</a:t>
            </a:r>
            <a:r>
              <a:rPr lang="en-CA" dirty="0"/>
              <a:t>. It is the newer service and has more features. The other DB is a legacy service, and you should only use it, if dealing with an existing project that is using it.</a:t>
            </a:r>
          </a:p>
          <a:p>
            <a:pPr>
              <a:lnSpc>
                <a:spcPct val="120000"/>
              </a:lnSpc>
            </a:pPr>
            <a:endParaRPr lang="en-CA" dirty="0"/>
          </a:p>
          <a:p>
            <a:pPr>
              <a:lnSpc>
                <a:spcPct val="120000"/>
              </a:lnSpc>
            </a:pPr>
            <a:r>
              <a:rPr lang="en-CA" dirty="0"/>
              <a:t>Before discussing </a:t>
            </a:r>
            <a:r>
              <a:rPr lang="en-CA" b="1" dirty="0"/>
              <a:t>Firestore</a:t>
            </a:r>
            <a:r>
              <a:rPr lang="en-CA" dirty="0"/>
              <a:t> database we would talk a bit about </a:t>
            </a:r>
            <a:r>
              <a:rPr lang="en-CA" b="1" dirty="0"/>
              <a:t>NoSQL</a:t>
            </a:r>
            <a:r>
              <a:rPr lang="en-CA" dirty="0"/>
              <a:t> vs. </a:t>
            </a:r>
            <a:r>
              <a:rPr lang="en-CA" b="1" dirty="0"/>
              <a:t>SQL</a:t>
            </a:r>
            <a:r>
              <a:rPr lang="en-CA" dirty="0"/>
              <a:t> databases.</a:t>
            </a:r>
          </a:p>
        </p:txBody>
      </p:sp>
    </p:spTree>
    <p:extLst>
      <p:ext uri="{BB962C8B-B14F-4D97-AF65-F5344CB8AC3E}">
        <p14:creationId xmlns:p14="http://schemas.microsoft.com/office/powerpoint/2010/main" val="27899856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967868"/>
          </a:xfrm>
        </p:spPr>
        <p:txBody>
          <a:bodyPr/>
          <a:lstStyle/>
          <a:p>
            <a:r>
              <a:rPr lang="en-CA" dirty="0"/>
              <a:t>Firestore JavaScript API (</a:t>
            </a:r>
            <a:r>
              <a:rPr lang="en-CA" b="1" dirty="0"/>
              <a:t>Read</a:t>
            </a:r>
            <a:r>
              <a:rPr lang="en-CA" dirty="0"/>
              <a:t>)V.8-</a:t>
            </a:r>
          </a:p>
        </p:txBody>
      </p:sp>
      <p:sp>
        <p:nvSpPr>
          <p:cNvPr id="3" name="Content Placeholder 2"/>
          <p:cNvSpPr>
            <a:spLocks noGrp="1"/>
          </p:cNvSpPr>
          <p:nvPr>
            <p:ph idx="1"/>
          </p:nvPr>
        </p:nvSpPr>
        <p:spPr>
          <a:xfrm>
            <a:off x="680319" y="2051957"/>
            <a:ext cx="10097927" cy="4077119"/>
          </a:xfrm>
        </p:spPr>
        <p:txBody>
          <a:bodyPr>
            <a:normAutofit fontScale="92500" lnSpcReduction="10000"/>
          </a:bodyPr>
          <a:lstStyle/>
          <a:p>
            <a:pPr>
              <a:lnSpc>
                <a:spcPct val="120000"/>
              </a:lnSpc>
            </a:pPr>
            <a:r>
              <a:rPr lang="en-CA" dirty="0"/>
              <a:t>If you want to access an existing document you can use </a:t>
            </a:r>
            <a:r>
              <a:rPr lang="en-CA" b="1" dirty="0">
                <a:solidFill>
                  <a:srgbClr val="FFFF00"/>
                </a:solidFill>
              </a:rPr>
              <a:t>doc() </a:t>
            </a:r>
            <a:r>
              <a:rPr lang="en-CA" dirty="0"/>
              <a:t>method of a </a:t>
            </a:r>
            <a:r>
              <a:rPr lang="en-CA" b="1" dirty="0"/>
              <a:t>collection</a:t>
            </a:r>
            <a:r>
              <a:rPr lang="en-CA" dirty="0"/>
              <a:t>, using collection </a:t>
            </a:r>
            <a:r>
              <a:rPr lang="en-CA" u="sng" dirty="0"/>
              <a:t>name</a:t>
            </a:r>
            <a:r>
              <a:rPr lang="en-CA" dirty="0"/>
              <a:t> and the document </a:t>
            </a:r>
            <a:r>
              <a:rPr lang="en-CA" u="sng" dirty="0"/>
              <a:t>id</a:t>
            </a:r>
            <a:r>
              <a:rPr lang="en-CA" dirty="0"/>
              <a:t>:</a:t>
            </a:r>
          </a:p>
          <a:p>
            <a:pPr marL="0" indent="0">
              <a:lnSpc>
                <a:spcPct val="120000"/>
              </a:lnSpc>
              <a:buNone/>
            </a:pPr>
            <a:r>
              <a:rPr lang="en-US" dirty="0">
                <a:solidFill>
                  <a:srgbClr val="FFFF00"/>
                </a:solidFill>
              </a:rPr>
              <a:t>	</a:t>
            </a:r>
            <a:r>
              <a:rPr lang="en-US" dirty="0" err="1">
                <a:solidFill>
                  <a:srgbClr val="FFFF00"/>
                </a:solidFill>
              </a:rPr>
              <a:t>db</a:t>
            </a:r>
            <a:r>
              <a:rPr lang="en-US" b="1" dirty="0" err="1">
                <a:solidFill>
                  <a:srgbClr val="FFFF00"/>
                </a:solidFill>
              </a:rPr>
              <a:t>.collection</a:t>
            </a:r>
            <a:r>
              <a:rPr lang="en-US" dirty="0">
                <a:solidFill>
                  <a:srgbClr val="FFFF00"/>
                </a:solidFill>
              </a:rPr>
              <a:t>( </a:t>
            </a:r>
            <a:r>
              <a:rPr lang="en-US" dirty="0">
                <a:solidFill>
                  <a:schemeClr val="bg2">
                    <a:lumMod val="20000"/>
                    <a:lumOff val="80000"/>
                  </a:schemeClr>
                </a:solidFill>
              </a:rPr>
              <a:t>&lt;collection name&gt; </a:t>
            </a:r>
            <a:r>
              <a:rPr lang="en-US" dirty="0">
                <a:solidFill>
                  <a:srgbClr val="FFFF00"/>
                </a:solidFill>
              </a:rPr>
              <a:t>).</a:t>
            </a:r>
            <a:r>
              <a:rPr lang="en-US" b="1" dirty="0">
                <a:solidFill>
                  <a:srgbClr val="FFFF00"/>
                </a:solidFill>
              </a:rPr>
              <a:t>doc</a:t>
            </a:r>
            <a:r>
              <a:rPr lang="en-US" dirty="0">
                <a:solidFill>
                  <a:srgbClr val="FFFF00"/>
                </a:solidFill>
              </a:rPr>
              <a:t>( </a:t>
            </a:r>
            <a:r>
              <a:rPr lang="en-US" dirty="0">
                <a:solidFill>
                  <a:schemeClr val="bg2">
                    <a:lumMod val="20000"/>
                    <a:lumOff val="80000"/>
                  </a:schemeClr>
                </a:solidFill>
              </a:rPr>
              <a:t>&lt;doc id&gt; </a:t>
            </a:r>
            <a:r>
              <a:rPr lang="en-US" dirty="0">
                <a:solidFill>
                  <a:srgbClr val="FFFF00"/>
                </a:solidFill>
              </a:rPr>
              <a:t>); </a:t>
            </a:r>
          </a:p>
          <a:p>
            <a:pPr>
              <a:lnSpc>
                <a:spcPct val="120000"/>
              </a:lnSpc>
            </a:pPr>
            <a:r>
              <a:rPr lang="en-CA" dirty="0"/>
              <a:t>From there you can use </a:t>
            </a:r>
            <a:r>
              <a:rPr lang="en-CA" b="1" dirty="0">
                <a:solidFill>
                  <a:srgbClr val="FFC000"/>
                </a:solidFill>
              </a:rPr>
              <a:t>get</a:t>
            </a:r>
            <a:r>
              <a:rPr lang="en-CA" b="1" dirty="0">
                <a:solidFill>
                  <a:srgbClr val="FFFF00"/>
                </a:solidFill>
              </a:rPr>
              <a:t>() </a:t>
            </a:r>
            <a:r>
              <a:rPr lang="en-CA" dirty="0"/>
              <a:t>method to read the document’s content.</a:t>
            </a:r>
          </a:p>
          <a:p>
            <a:pPr>
              <a:lnSpc>
                <a:spcPct val="120000"/>
              </a:lnSpc>
            </a:pPr>
            <a:r>
              <a:rPr lang="en-CA" dirty="0"/>
              <a:t>For example, the following code retrieves the document with id “</a:t>
            </a:r>
            <a:r>
              <a:rPr lang="en-CA" b="1" dirty="0">
                <a:solidFill>
                  <a:schemeClr val="bg2">
                    <a:lumMod val="20000"/>
                    <a:lumOff val="80000"/>
                  </a:schemeClr>
                </a:solidFill>
              </a:rPr>
              <a:t>doc1</a:t>
            </a:r>
            <a:r>
              <a:rPr lang="en-CA" dirty="0"/>
              <a:t>” from a collection named “</a:t>
            </a:r>
            <a:r>
              <a:rPr lang="en-CA" dirty="0" err="1">
                <a:solidFill>
                  <a:schemeClr val="bg2">
                    <a:lumMod val="20000"/>
                    <a:lumOff val="80000"/>
                  </a:schemeClr>
                </a:solidFill>
              </a:rPr>
              <a:t>TestCollection</a:t>
            </a:r>
            <a:r>
              <a:rPr lang="en-CA" dirty="0"/>
              <a:t>”.</a:t>
            </a:r>
          </a:p>
          <a:p>
            <a:pPr marL="0" indent="0">
              <a:buNone/>
            </a:pPr>
            <a:r>
              <a:rPr lang="en-US" sz="2200" dirty="0">
                <a:solidFill>
                  <a:srgbClr val="FFFF00"/>
                </a:solidFill>
              </a:rPr>
              <a:t>	const </a:t>
            </a:r>
            <a:r>
              <a:rPr lang="en-US" sz="2200" dirty="0" err="1">
                <a:solidFill>
                  <a:srgbClr val="FFFF00"/>
                </a:solidFill>
              </a:rPr>
              <a:t>myDoc</a:t>
            </a:r>
            <a:r>
              <a:rPr lang="en-US" sz="2200" dirty="0">
                <a:solidFill>
                  <a:srgbClr val="FFFF00"/>
                </a:solidFill>
              </a:rPr>
              <a:t> = </a:t>
            </a:r>
            <a:r>
              <a:rPr lang="en-US" sz="2200" dirty="0" err="1">
                <a:solidFill>
                  <a:srgbClr val="FFFF00"/>
                </a:solidFill>
              </a:rPr>
              <a:t>db.</a:t>
            </a:r>
            <a:r>
              <a:rPr lang="en-US" sz="2200" b="1" dirty="0" err="1">
                <a:solidFill>
                  <a:srgbClr val="FFFF00"/>
                </a:solidFill>
              </a:rPr>
              <a:t>collection</a:t>
            </a:r>
            <a:r>
              <a:rPr lang="en-US" sz="2200" dirty="0">
                <a:solidFill>
                  <a:srgbClr val="FFFF00"/>
                </a:solidFill>
              </a:rPr>
              <a:t>(</a:t>
            </a:r>
            <a:r>
              <a:rPr lang="en-US" sz="2200" dirty="0">
                <a:solidFill>
                  <a:schemeClr val="tx2"/>
                </a:solidFill>
              </a:rPr>
              <a:t>“</a:t>
            </a:r>
            <a:r>
              <a:rPr lang="en-US" sz="2200" dirty="0" err="1">
                <a:solidFill>
                  <a:schemeClr val="bg2">
                    <a:lumMod val="20000"/>
                    <a:lumOff val="80000"/>
                  </a:schemeClr>
                </a:solidFill>
              </a:rPr>
              <a:t>TestCollection</a:t>
            </a:r>
            <a:r>
              <a:rPr lang="en-US" sz="2200" dirty="0">
                <a:solidFill>
                  <a:schemeClr val="tx2"/>
                </a:solidFill>
              </a:rPr>
              <a:t>"</a:t>
            </a:r>
            <a:r>
              <a:rPr lang="en-US" sz="2200" b="1" dirty="0">
                <a:solidFill>
                  <a:srgbClr val="FFFF00"/>
                </a:solidFill>
              </a:rPr>
              <a:t>).doc</a:t>
            </a:r>
            <a:r>
              <a:rPr lang="en-US" sz="2200" dirty="0">
                <a:solidFill>
                  <a:srgbClr val="FFFF00"/>
                </a:solidFill>
              </a:rPr>
              <a:t>(</a:t>
            </a:r>
            <a:r>
              <a:rPr lang="en-US" sz="2200" dirty="0">
                <a:solidFill>
                  <a:schemeClr val="tx2"/>
                </a:solidFill>
              </a:rPr>
              <a:t>"</a:t>
            </a:r>
            <a:r>
              <a:rPr lang="en-US" sz="2200" b="1" dirty="0">
                <a:solidFill>
                  <a:schemeClr val="bg2">
                    <a:lumMod val="20000"/>
                    <a:lumOff val="80000"/>
                  </a:schemeClr>
                </a:solidFill>
              </a:rPr>
              <a:t>doc1</a:t>
            </a:r>
            <a:r>
              <a:rPr lang="en-US" sz="2200" dirty="0">
                <a:solidFill>
                  <a:schemeClr val="tx2"/>
                </a:solidFill>
              </a:rPr>
              <a:t>"</a:t>
            </a:r>
            <a:r>
              <a:rPr lang="en-US" sz="2200" dirty="0">
                <a:solidFill>
                  <a:srgbClr val="FFFF00"/>
                </a:solidFill>
              </a:rPr>
              <a:t>).</a:t>
            </a:r>
            <a:r>
              <a:rPr lang="en-US" sz="2200" b="1" dirty="0">
                <a:solidFill>
                  <a:srgbClr val="FFC000"/>
                </a:solidFill>
              </a:rPr>
              <a:t>get</a:t>
            </a:r>
            <a:r>
              <a:rPr lang="en-US" sz="2200" dirty="0">
                <a:solidFill>
                  <a:srgbClr val="FFFF00"/>
                </a:solidFill>
              </a:rPr>
              <a:t>();</a:t>
            </a:r>
          </a:p>
          <a:p>
            <a:pPr marL="0" indent="0">
              <a:buNone/>
            </a:pPr>
            <a:endParaRPr lang="en-US" sz="2200" dirty="0">
              <a:solidFill>
                <a:srgbClr val="FFFF00"/>
              </a:solidFill>
            </a:endParaRPr>
          </a:p>
          <a:p>
            <a:r>
              <a:rPr lang="en-US" sz="2200" dirty="0"/>
              <a:t>The </a:t>
            </a:r>
            <a:r>
              <a:rPr lang="en-US" sz="2200" b="1" dirty="0">
                <a:solidFill>
                  <a:srgbClr val="FFC000"/>
                </a:solidFill>
              </a:rPr>
              <a:t>get() </a:t>
            </a:r>
            <a:r>
              <a:rPr lang="en-US" sz="2200" dirty="0"/>
              <a:t>method also returns a </a:t>
            </a:r>
            <a:r>
              <a:rPr lang="en-US" sz="2200" dirty="0">
                <a:solidFill>
                  <a:srgbClr val="FFC000"/>
                </a:solidFill>
              </a:rPr>
              <a:t>Promise</a:t>
            </a:r>
            <a:r>
              <a:rPr lang="en-US" sz="2200" dirty="0"/>
              <a:t> object</a:t>
            </a:r>
          </a:p>
          <a:p>
            <a:pPr marL="0" indent="0">
              <a:buNone/>
            </a:pPr>
            <a:r>
              <a:rPr lang="en-CA" sz="2200" dirty="0"/>
              <a:t>More at : </a:t>
            </a:r>
            <a:r>
              <a:rPr lang="en-CA" sz="1700" dirty="0">
                <a:solidFill>
                  <a:schemeClr val="bg2">
                    <a:lumMod val="50000"/>
                  </a:schemeClr>
                </a:solidFill>
                <a:hlinkClick r:id="rId3"/>
              </a:rPr>
              <a:t>https://firebase.google.com/docs/firestore/query-data/get-data</a:t>
            </a:r>
            <a:endParaRPr lang="en-CA" sz="1700" dirty="0">
              <a:solidFill>
                <a:schemeClr val="bg2">
                  <a:lumMod val="50000"/>
                </a:schemeClr>
              </a:solidFill>
            </a:endParaRPr>
          </a:p>
          <a:p>
            <a:pPr marL="0" indent="0">
              <a:buNone/>
            </a:pPr>
            <a:endParaRPr lang="en-CA" sz="2200" dirty="0">
              <a:solidFill>
                <a:schemeClr val="bg2">
                  <a:lumMod val="50000"/>
                </a:schemeClr>
              </a:solidFill>
            </a:endParaRPr>
          </a:p>
        </p:txBody>
      </p:sp>
    </p:spTree>
    <p:extLst>
      <p:ext uri="{BB962C8B-B14F-4D97-AF65-F5344CB8AC3E}">
        <p14:creationId xmlns:p14="http://schemas.microsoft.com/office/powerpoint/2010/main" val="3537774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586460" cy="1163811"/>
          </a:xfrm>
        </p:spPr>
        <p:txBody>
          <a:bodyPr/>
          <a:lstStyle/>
          <a:p>
            <a:r>
              <a:rPr lang="en-CA" dirty="0"/>
              <a:t>Firestore JavaScript API (</a:t>
            </a:r>
            <a:r>
              <a:rPr lang="en-CA" b="1" dirty="0"/>
              <a:t>Update</a:t>
            </a:r>
            <a:r>
              <a:rPr lang="en-CA" dirty="0"/>
              <a:t>)V.8-</a:t>
            </a:r>
          </a:p>
        </p:txBody>
      </p:sp>
      <p:sp>
        <p:nvSpPr>
          <p:cNvPr id="3" name="Content Placeholder 2"/>
          <p:cNvSpPr>
            <a:spLocks noGrp="1"/>
          </p:cNvSpPr>
          <p:nvPr>
            <p:ph idx="1"/>
          </p:nvPr>
        </p:nvSpPr>
        <p:spPr>
          <a:xfrm>
            <a:off x="680320" y="1992083"/>
            <a:ext cx="10109600" cy="4353893"/>
          </a:xfrm>
        </p:spPr>
        <p:txBody>
          <a:bodyPr>
            <a:normAutofit fontScale="85000" lnSpcReduction="20000"/>
          </a:bodyPr>
          <a:lstStyle/>
          <a:p>
            <a:pPr>
              <a:lnSpc>
                <a:spcPct val="110000"/>
              </a:lnSpc>
            </a:pPr>
            <a:r>
              <a:rPr lang="en-CA" dirty="0"/>
              <a:t>If you want to update </a:t>
            </a:r>
            <a:r>
              <a:rPr lang="en-CA" u="sng" dirty="0"/>
              <a:t>some</a:t>
            </a:r>
            <a:r>
              <a:rPr lang="en-CA" dirty="0"/>
              <a:t> of the fields of an existing document, you can use </a:t>
            </a:r>
            <a:r>
              <a:rPr lang="en-CA" b="1" dirty="0">
                <a:solidFill>
                  <a:srgbClr val="FFC000"/>
                </a:solidFill>
              </a:rPr>
              <a:t>update</a:t>
            </a:r>
            <a:r>
              <a:rPr lang="en-CA" b="1" dirty="0">
                <a:solidFill>
                  <a:srgbClr val="FFFF00"/>
                </a:solidFill>
              </a:rPr>
              <a:t>() </a:t>
            </a:r>
            <a:r>
              <a:rPr lang="en-CA" dirty="0"/>
              <a:t>method of the </a:t>
            </a:r>
            <a:r>
              <a:rPr lang="en-CA" b="1" dirty="0"/>
              <a:t>doc</a:t>
            </a:r>
            <a:r>
              <a:rPr lang="en-CA" dirty="0"/>
              <a:t> API (you would need to have the document id). </a:t>
            </a:r>
          </a:p>
          <a:p>
            <a:pPr marL="0" indent="0">
              <a:lnSpc>
                <a:spcPct val="110000"/>
              </a:lnSpc>
              <a:buNone/>
            </a:pPr>
            <a:r>
              <a:rPr lang="en-US" sz="2000" dirty="0">
                <a:solidFill>
                  <a:srgbClr val="FFFF00"/>
                </a:solidFill>
              </a:rPr>
              <a:t>	</a:t>
            </a:r>
            <a:r>
              <a:rPr lang="en-US" sz="2000" dirty="0" err="1">
                <a:solidFill>
                  <a:srgbClr val="FFFF00"/>
                </a:solidFill>
              </a:rPr>
              <a:t>db</a:t>
            </a:r>
            <a:r>
              <a:rPr lang="en-US" sz="2000" b="1" dirty="0" err="1">
                <a:solidFill>
                  <a:srgbClr val="FFFF00"/>
                </a:solidFill>
              </a:rPr>
              <a:t>.collection</a:t>
            </a:r>
            <a:r>
              <a:rPr lang="en-US" sz="2000" dirty="0">
                <a:solidFill>
                  <a:srgbClr val="FFFF00"/>
                </a:solidFill>
              </a:rPr>
              <a:t>( </a:t>
            </a:r>
            <a:r>
              <a:rPr lang="en-US" sz="2000" dirty="0">
                <a:solidFill>
                  <a:schemeClr val="bg2">
                    <a:lumMod val="20000"/>
                    <a:lumOff val="80000"/>
                  </a:schemeClr>
                </a:solidFill>
              </a:rPr>
              <a:t>&lt;collection name&gt; </a:t>
            </a:r>
            <a:r>
              <a:rPr lang="en-US" sz="2000" dirty="0">
                <a:solidFill>
                  <a:srgbClr val="FFFF00"/>
                </a:solidFill>
              </a:rPr>
              <a:t>).</a:t>
            </a:r>
            <a:r>
              <a:rPr lang="en-US" sz="2000" b="1" dirty="0">
                <a:solidFill>
                  <a:srgbClr val="FFFF00"/>
                </a:solidFill>
              </a:rPr>
              <a:t>doc</a:t>
            </a:r>
            <a:r>
              <a:rPr lang="en-US" sz="2000" dirty="0">
                <a:solidFill>
                  <a:srgbClr val="FFFF00"/>
                </a:solidFill>
              </a:rPr>
              <a:t>( </a:t>
            </a:r>
            <a:r>
              <a:rPr lang="en-US" sz="2000" dirty="0">
                <a:solidFill>
                  <a:schemeClr val="bg2">
                    <a:lumMod val="20000"/>
                    <a:lumOff val="80000"/>
                  </a:schemeClr>
                </a:solidFill>
              </a:rPr>
              <a:t>&lt;doc id&gt; </a:t>
            </a:r>
            <a:r>
              <a:rPr lang="en-US" sz="2000" dirty="0">
                <a:solidFill>
                  <a:srgbClr val="FFFF00"/>
                </a:solidFill>
              </a:rPr>
              <a:t>)</a:t>
            </a:r>
            <a:r>
              <a:rPr lang="en-US" sz="2000" b="1" dirty="0">
                <a:solidFill>
                  <a:srgbClr val="FFFF00"/>
                </a:solidFill>
              </a:rPr>
              <a:t>.</a:t>
            </a:r>
            <a:r>
              <a:rPr lang="en-US" sz="2000" b="1" dirty="0">
                <a:solidFill>
                  <a:srgbClr val="FFC000"/>
                </a:solidFill>
              </a:rPr>
              <a:t>update</a:t>
            </a:r>
            <a:r>
              <a:rPr lang="en-US" sz="2000" dirty="0">
                <a:solidFill>
                  <a:srgbClr val="FFFF00"/>
                </a:solidFill>
              </a:rPr>
              <a:t>( { </a:t>
            </a:r>
            <a:r>
              <a:rPr lang="en-US" sz="2000" dirty="0">
                <a:solidFill>
                  <a:schemeClr val="bg2">
                    <a:lumMod val="40000"/>
                    <a:lumOff val="60000"/>
                  </a:schemeClr>
                </a:solidFill>
              </a:rPr>
              <a:t>field : value, … </a:t>
            </a:r>
            <a:r>
              <a:rPr lang="en-US" sz="2000" dirty="0">
                <a:solidFill>
                  <a:srgbClr val="FFFF00"/>
                </a:solidFill>
              </a:rPr>
              <a:t>} ); </a:t>
            </a:r>
          </a:p>
          <a:p>
            <a:pPr marL="0" indent="0">
              <a:lnSpc>
                <a:spcPct val="110000"/>
              </a:lnSpc>
              <a:buNone/>
            </a:pPr>
            <a:endParaRPr lang="en-US" sz="2000" dirty="0">
              <a:solidFill>
                <a:srgbClr val="FFFF00"/>
              </a:solidFill>
            </a:endParaRPr>
          </a:p>
          <a:p>
            <a:pPr>
              <a:lnSpc>
                <a:spcPct val="110000"/>
              </a:lnSpc>
            </a:pPr>
            <a:r>
              <a:rPr lang="en-CA" dirty="0"/>
              <a:t>For example, following code updates the document with id “</a:t>
            </a:r>
            <a:r>
              <a:rPr lang="en-CA" b="1" dirty="0">
                <a:solidFill>
                  <a:schemeClr val="bg2">
                    <a:lumMod val="20000"/>
                    <a:lumOff val="80000"/>
                  </a:schemeClr>
                </a:solidFill>
              </a:rPr>
              <a:t>doc1</a:t>
            </a:r>
            <a:r>
              <a:rPr lang="en-CA" dirty="0"/>
              <a:t>” inside the collection “</a:t>
            </a:r>
            <a:r>
              <a:rPr lang="en-CA" dirty="0">
                <a:solidFill>
                  <a:schemeClr val="bg2">
                    <a:lumMod val="20000"/>
                    <a:lumOff val="80000"/>
                  </a:schemeClr>
                </a:solidFill>
              </a:rPr>
              <a:t>myCollection</a:t>
            </a:r>
            <a:r>
              <a:rPr lang="en-CA" dirty="0"/>
              <a:t>” with the given field and value.</a:t>
            </a:r>
          </a:p>
          <a:p>
            <a:pPr marL="0" indent="0">
              <a:buNone/>
            </a:pPr>
            <a:r>
              <a:rPr lang="en-US" sz="2200" dirty="0">
                <a:solidFill>
                  <a:srgbClr val="FFFF00"/>
                </a:solidFill>
              </a:rPr>
              <a:t>	</a:t>
            </a:r>
            <a:r>
              <a:rPr lang="en-US" sz="2200" dirty="0" err="1">
                <a:solidFill>
                  <a:srgbClr val="FFFF00"/>
                </a:solidFill>
              </a:rPr>
              <a:t>db.</a:t>
            </a:r>
            <a:r>
              <a:rPr lang="en-US" sz="2200" b="1" dirty="0" err="1">
                <a:solidFill>
                  <a:srgbClr val="FFFF00"/>
                </a:solidFill>
              </a:rPr>
              <a:t>collection</a:t>
            </a:r>
            <a:r>
              <a:rPr lang="en-US" sz="2200" dirty="0">
                <a:solidFill>
                  <a:srgbClr val="FFFF00"/>
                </a:solidFill>
              </a:rPr>
              <a:t>(</a:t>
            </a:r>
            <a:r>
              <a:rPr lang="en-US" sz="2200" dirty="0">
                <a:solidFill>
                  <a:schemeClr val="tx2"/>
                </a:solidFill>
              </a:rPr>
              <a:t>“</a:t>
            </a:r>
            <a:r>
              <a:rPr lang="en-US" sz="2200" dirty="0" err="1">
                <a:solidFill>
                  <a:schemeClr val="bg2">
                    <a:lumMod val="20000"/>
                    <a:lumOff val="80000"/>
                  </a:schemeClr>
                </a:solidFill>
              </a:rPr>
              <a:t>TestCollection</a:t>
            </a:r>
            <a:r>
              <a:rPr lang="en-US" sz="2200" b="1" dirty="0">
                <a:solidFill>
                  <a:schemeClr val="tx2"/>
                </a:solidFill>
              </a:rPr>
              <a:t>"</a:t>
            </a:r>
            <a:r>
              <a:rPr lang="en-US" sz="2200" b="1" dirty="0">
                <a:solidFill>
                  <a:srgbClr val="FFFF00"/>
                </a:solidFill>
              </a:rPr>
              <a:t>).doc</a:t>
            </a:r>
            <a:r>
              <a:rPr lang="en-US" sz="2200" dirty="0">
                <a:solidFill>
                  <a:srgbClr val="FFFF00"/>
                </a:solidFill>
              </a:rPr>
              <a:t>(</a:t>
            </a:r>
            <a:r>
              <a:rPr lang="en-US" sz="2200" dirty="0">
                <a:solidFill>
                  <a:schemeClr val="tx2"/>
                </a:solidFill>
              </a:rPr>
              <a:t>"</a:t>
            </a:r>
            <a:r>
              <a:rPr lang="en-US" sz="2200" b="1" dirty="0">
                <a:solidFill>
                  <a:schemeClr val="bg2">
                    <a:lumMod val="20000"/>
                    <a:lumOff val="80000"/>
                  </a:schemeClr>
                </a:solidFill>
              </a:rPr>
              <a:t>doc1</a:t>
            </a:r>
            <a:r>
              <a:rPr lang="en-US" sz="2200" dirty="0">
                <a:solidFill>
                  <a:schemeClr val="tx2"/>
                </a:solidFill>
              </a:rPr>
              <a:t>"</a:t>
            </a:r>
            <a:r>
              <a:rPr lang="en-US" sz="2200" dirty="0">
                <a:solidFill>
                  <a:srgbClr val="FFFF00"/>
                </a:solidFill>
              </a:rPr>
              <a:t>).</a:t>
            </a:r>
            <a:r>
              <a:rPr lang="en-US" sz="2200" b="1" dirty="0">
                <a:solidFill>
                  <a:srgbClr val="FFC000"/>
                </a:solidFill>
              </a:rPr>
              <a:t>update</a:t>
            </a:r>
            <a:r>
              <a:rPr lang="en-US" sz="2200" b="1" dirty="0">
                <a:solidFill>
                  <a:srgbClr val="FFFF00"/>
                </a:solidFill>
              </a:rPr>
              <a:t>( </a:t>
            </a:r>
            <a:r>
              <a:rPr lang="en-US" sz="2200" dirty="0">
                <a:solidFill>
                  <a:schemeClr val="tx2"/>
                </a:solidFill>
              </a:rPr>
              <a:t>{  </a:t>
            </a:r>
            <a:r>
              <a:rPr lang="en-US" sz="2200" b="1" dirty="0">
                <a:solidFill>
                  <a:schemeClr val="bg2">
                    <a:lumMod val="40000"/>
                    <a:lumOff val="60000"/>
                  </a:schemeClr>
                </a:solidFill>
              </a:rPr>
              <a:t>status</a:t>
            </a:r>
            <a:r>
              <a:rPr lang="en-US" sz="2200" dirty="0">
                <a:solidFill>
                  <a:schemeClr val="bg2">
                    <a:lumMod val="40000"/>
                    <a:lumOff val="60000"/>
                  </a:schemeClr>
                </a:solidFill>
              </a:rPr>
              <a:t>: "known"  </a:t>
            </a:r>
            <a:r>
              <a:rPr lang="en-US" sz="2200" dirty="0">
                <a:solidFill>
                  <a:schemeClr val="tx2"/>
                </a:solidFill>
              </a:rPr>
              <a:t>} </a:t>
            </a:r>
            <a:r>
              <a:rPr lang="en-US" sz="2200" dirty="0">
                <a:solidFill>
                  <a:srgbClr val="FFFF00"/>
                </a:solidFill>
              </a:rPr>
              <a:t>);</a:t>
            </a:r>
          </a:p>
          <a:p>
            <a:endParaRPr lang="en-CA" dirty="0"/>
          </a:p>
          <a:p>
            <a:r>
              <a:rPr lang="en-CA" dirty="0"/>
              <a:t>NOTE: </a:t>
            </a:r>
            <a:r>
              <a:rPr lang="en-CA" b="1" dirty="0"/>
              <a:t>update</a:t>
            </a:r>
            <a:r>
              <a:rPr lang="en-CA" dirty="0"/>
              <a:t>() cannot create new document. It can only modify existing documents. (But it still can add new fields to an existing document)</a:t>
            </a:r>
          </a:p>
          <a:p>
            <a:r>
              <a:rPr lang="en-CA" dirty="0"/>
              <a:t>If you want to delete a field you can still use update, but, set the new value to </a:t>
            </a:r>
            <a:r>
              <a:rPr lang="en-CA" dirty="0" err="1"/>
              <a:t>firebase.firestore.FieldValue.delete</a:t>
            </a:r>
            <a:r>
              <a:rPr lang="en-CA" dirty="0"/>
              <a:t>() . E.g.  { </a:t>
            </a:r>
            <a:r>
              <a:rPr lang="en-CA" b="1" dirty="0"/>
              <a:t>status</a:t>
            </a:r>
            <a:r>
              <a:rPr lang="en-CA" dirty="0"/>
              <a:t> : </a:t>
            </a:r>
            <a:r>
              <a:rPr lang="en-CA" dirty="0" err="1"/>
              <a:t>firebase.firestore.FieldValue.delete</a:t>
            </a:r>
            <a:r>
              <a:rPr lang="en-CA" dirty="0"/>
              <a:t>() }</a:t>
            </a:r>
          </a:p>
          <a:p>
            <a:r>
              <a:rPr lang="en-CA" dirty="0"/>
              <a:t>The </a:t>
            </a:r>
            <a:r>
              <a:rPr lang="en-CA" dirty="0">
                <a:solidFill>
                  <a:srgbClr val="FFC000"/>
                </a:solidFill>
              </a:rPr>
              <a:t>update() </a:t>
            </a:r>
            <a:r>
              <a:rPr lang="en-CA" dirty="0"/>
              <a:t>method also returns a </a:t>
            </a:r>
            <a:r>
              <a:rPr lang="en-CA" b="1" dirty="0">
                <a:solidFill>
                  <a:srgbClr val="FFC000"/>
                </a:solidFill>
              </a:rPr>
              <a:t>Promise</a:t>
            </a:r>
            <a:r>
              <a:rPr lang="en-CA" dirty="0"/>
              <a:t> object</a:t>
            </a:r>
          </a:p>
          <a:p>
            <a:r>
              <a:rPr lang="en-CA" dirty="0"/>
              <a:t>More at : </a:t>
            </a:r>
            <a:r>
              <a:rPr lang="en-CA" sz="1900" dirty="0">
                <a:hlinkClick r:id="rId3"/>
              </a:rPr>
              <a:t>https://firebase.google.com/docs/firestore/manage-data/add-data#update-data</a:t>
            </a:r>
            <a:endParaRPr lang="en-CA" sz="1900" dirty="0"/>
          </a:p>
          <a:p>
            <a:endParaRPr lang="en-CA" sz="1900" dirty="0"/>
          </a:p>
          <a:p>
            <a:pPr marL="457200" lvl="1" indent="0">
              <a:buNone/>
            </a:pPr>
            <a:endParaRPr lang="en-CA" sz="2200" dirty="0">
              <a:solidFill>
                <a:srgbClr val="FFFF00"/>
              </a:solidFill>
            </a:endParaRPr>
          </a:p>
        </p:txBody>
      </p:sp>
    </p:spTree>
    <p:extLst>
      <p:ext uri="{BB962C8B-B14F-4D97-AF65-F5344CB8AC3E}">
        <p14:creationId xmlns:p14="http://schemas.microsoft.com/office/powerpoint/2010/main" val="2907253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4196"/>
          </a:xfrm>
        </p:spPr>
        <p:txBody>
          <a:bodyPr/>
          <a:lstStyle/>
          <a:p>
            <a:r>
              <a:rPr lang="en-CA" dirty="0"/>
              <a:t>Firestore JavaScript API (</a:t>
            </a:r>
            <a:r>
              <a:rPr lang="en-CA" b="1" dirty="0"/>
              <a:t>Delete</a:t>
            </a:r>
            <a:r>
              <a:rPr lang="en-CA" dirty="0"/>
              <a:t>)V.8-</a:t>
            </a:r>
          </a:p>
        </p:txBody>
      </p:sp>
      <p:sp>
        <p:nvSpPr>
          <p:cNvPr id="3" name="Content Placeholder 2"/>
          <p:cNvSpPr>
            <a:spLocks noGrp="1"/>
          </p:cNvSpPr>
          <p:nvPr>
            <p:ph idx="1"/>
          </p:nvPr>
        </p:nvSpPr>
        <p:spPr>
          <a:xfrm>
            <a:off x="680320" y="2336872"/>
            <a:ext cx="9880498" cy="3993589"/>
          </a:xfrm>
        </p:spPr>
        <p:txBody>
          <a:bodyPr>
            <a:normAutofit lnSpcReduction="10000"/>
          </a:bodyPr>
          <a:lstStyle/>
          <a:p>
            <a:r>
              <a:rPr lang="en-CA" dirty="0"/>
              <a:t>If you want to delete a document from a collection you can use </a:t>
            </a:r>
            <a:r>
              <a:rPr lang="en-CA" b="1" dirty="0">
                <a:solidFill>
                  <a:srgbClr val="FFC000"/>
                </a:solidFill>
              </a:rPr>
              <a:t>delete</a:t>
            </a:r>
            <a:r>
              <a:rPr lang="en-CA" b="1" dirty="0">
                <a:solidFill>
                  <a:srgbClr val="FFFF00"/>
                </a:solidFill>
              </a:rPr>
              <a:t>() </a:t>
            </a:r>
            <a:r>
              <a:rPr lang="en-CA" dirty="0"/>
              <a:t>method of document object. In this case also, you need to have the id of the document you want to remove.</a:t>
            </a:r>
          </a:p>
          <a:p>
            <a:pPr marL="0" indent="0">
              <a:buNone/>
            </a:pPr>
            <a:r>
              <a:rPr lang="en-US" dirty="0">
                <a:solidFill>
                  <a:srgbClr val="FFFF00"/>
                </a:solidFill>
              </a:rPr>
              <a:t>	</a:t>
            </a:r>
            <a:r>
              <a:rPr lang="en-US" dirty="0" err="1">
                <a:solidFill>
                  <a:srgbClr val="FFFF00"/>
                </a:solidFill>
              </a:rPr>
              <a:t>db</a:t>
            </a:r>
            <a:r>
              <a:rPr lang="en-US" b="1" dirty="0" err="1">
                <a:solidFill>
                  <a:srgbClr val="FFFF00"/>
                </a:solidFill>
              </a:rPr>
              <a:t>.collection</a:t>
            </a:r>
            <a:r>
              <a:rPr lang="en-US" dirty="0">
                <a:solidFill>
                  <a:srgbClr val="FFFF00"/>
                </a:solidFill>
              </a:rPr>
              <a:t>( </a:t>
            </a:r>
            <a:r>
              <a:rPr lang="en-US" dirty="0">
                <a:solidFill>
                  <a:schemeClr val="bg2">
                    <a:lumMod val="20000"/>
                    <a:lumOff val="80000"/>
                  </a:schemeClr>
                </a:solidFill>
              </a:rPr>
              <a:t>&lt;collection name &gt; </a:t>
            </a:r>
            <a:r>
              <a:rPr lang="en-US" dirty="0">
                <a:solidFill>
                  <a:srgbClr val="FFFF00"/>
                </a:solidFill>
              </a:rPr>
              <a:t>).</a:t>
            </a:r>
            <a:r>
              <a:rPr lang="en-US" b="1" dirty="0">
                <a:solidFill>
                  <a:srgbClr val="FFFF00"/>
                </a:solidFill>
              </a:rPr>
              <a:t>doc</a:t>
            </a:r>
            <a:r>
              <a:rPr lang="en-US" dirty="0">
                <a:solidFill>
                  <a:srgbClr val="FFFF00"/>
                </a:solidFill>
              </a:rPr>
              <a:t>( </a:t>
            </a:r>
            <a:r>
              <a:rPr lang="en-US" dirty="0">
                <a:solidFill>
                  <a:schemeClr val="bg2">
                    <a:lumMod val="20000"/>
                    <a:lumOff val="80000"/>
                  </a:schemeClr>
                </a:solidFill>
              </a:rPr>
              <a:t>&lt;doc id&gt; </a:t>
            </a:r>
            <a:r>
              <a:rPr lang="en-US" dirty="0">
                <a:solidFill>
                  <a:srgbClr val="FFFF00"/>
                </a:solidFill>
              </a:rPr>
              <a:t>)</a:t>
            </a:r>
            <a:r>
              <a:rPr lang="en-US" b="1" dirty="0">
                <a:solidFill>
                  <a:srgbClr val="FFFF00"/>
                </a:solidFill>
              </a:rPr>
              <a:t>.</a:t>
            </a:r>
            <a:r>
              <a:rPr lang="en-US" b="1" dirty="0">
                <a:solidFill>
                  <a:srgbClr val="FFC000"/>
                </a:solidFill>
              </a:rPr>
              <a:t>delete</a:t>
            </a:r>
            <a:r>
              <a:rPr lang="en-US" dirty="0">
                <a:solidFill>
                  <a:srgbClr val="FFFF00"/>
                </a:solidFill>
              </a:rPr>
              <a:t>(); </a:t>
            </a:r>
          </a:p>
          <a:p>
            <a:pPr marL="0" indent="0">
              <a:buNone/>
            </a:pPr>
            <a:endParaRPr lang="en-US" dirty="0">
              <a:solidFill>
                <a:schemeClr val="bg2">
                  <a:lumMod val="50000"/>
                </a:schemeClr>
              </a:solidFill>
            </a:endParaRPr>
          </a:p>
          <a:p>
            <a:r>
              <a:rPr lang="en-CA" dirty="0"/>
              <a:t>For example, following code deletes the document with id “</a:t>
            </a:r>
            <a:r>
              <a:rPr lang="en-CA" b="1" dirty="0">
                <a:solidFill>
                  <a:schemeClr val="bg2">
                    <a:lumMod val="20000"/>
                    <a:lumOff val="80000"/>
                  </a:schemeClr>
                </a:solidFill>
              </a:rPr>
              <a:t>doc1</a:t>
            </a:r>
            <a:r>
              <a:rPr lang="en-CA" dirty="0"/>
              <a:t>” from the collection “</a:t>
            </a:r>
            <a:r>
              <a:rPr lang="en-CA" dirty="0" err="1">
                <a:solidFill>
                  <a:schemeClr val="bg2">
                    <a:lumMod val="20000"/>
                    <a:lumOff val="80000"/>
                  </a:schemeClr>
                </a:solidFill>
              </a:rPr>
              <a:t>TestCollection</a:t>
            </a:r>
            <a:r>
              <a:rPr lang="en-CA" dirty="0"/>
              <a:t>”</a:t>
            </a:r>
          </a:p>
          <a:p>
            <a:pPr marL="0" indent="0">
              <a:buNone/>
            </a:pPr>
            <a:r>
              <a:rPr lang="en-US" sz="2200" dirty="0">
                <a:solidFill>
                  <a:srgbClr val="FFFF00"/>
                </a:solidFill>
              </a:rPr>
              <a:t>	</a:t>
            </a:r>
            <a:r>
              <a:rPr lang="en-US" sz="2200" dirty="0" err="1">
                <a:solidFill>
                  <a:srgbClr val="FFFF00"/>
                </a:solidFill>
              </a:rPr>
              <a:t>db.</a:t>
            </a:r>
            <a:r>
              <a:rPr lang="en-US" sz="2200" b="1" dirty="0" err="1">
                <a:solidFill>
                  <a:srgbClr val="FFFF00"/>
                </a:solidFill>
              </a:rPr>
              <a:t>collection</a:t>
            </a:r>
            <a:r>
              <a:rPr lang="en-US" sz="2200" dirty="0">
                <a:solidFill>
                  <a:srgbClr val="FFFF00"/>
                </a:solidFill>
              </a:rPr>
              <a:t>(</a:t>
            </a:r>
            <a:r>
              <a:rPr lang="en-US" sz="2200" dirty="0">
                <a:solidFill>
                  <a:schemeClr val="tx2"/>
                </a:solidFill>
              </a:rPr>
              <a:t>“</a:t>
            </a:r>
            <a:r>
              <a:rPr lang="en-US" sz="2200" dirty="0" err="1">
                <a:solidFill>
                  <a:schemeClr val="bg2">
                    <a:lumMod val="20000"/>
                    <a:lumOff val="80000"/>
                  </a:schemeClr>
                </a:solidFill>
              </a:rPr>
              <a:t>TestCollection</a:t>
            </a:r>
            <a:r>
              <a:rPr lang="en-US" sz="2200" b="1" dirty="0">
                <a:solidFill>
                  <a:schemeClr val="tx2"/>
                </a:solidFill>
              </a:rPr>
              <a:t>"</a:t>
            </a:r>
            <a:r>
              <a:rPr lang="en-US" sz="2200" b="1" dirty="0">
                <a:solidFill>
                  <a:srgbClr val="FFFF00"/>
                </a:solidFill>
              </a:rPr>
              <a:t>).doc</a:t>
            </a:r>
            <a:r>
              <a:rPr lang="en-US" sz="2200" dirty="0">
                <a:solidFill>
                  <a:srgbClr val="FFFF00"/>
                </a:solidFill>
              </a:rPr>
              <a:t>(</a:t>
            </a:r>
            <a:r>
              <a:rPr lang="en-US" sz="2200" dirty="0">
                <a:solidFill>
                  <a:schemeClr val="tx2"/>
                </a:solidFill>
              </a:rPr>
              <a:t>"</a:t>
            </a:r>
            <a:r>
              <a:rPr lang="en-US" sz="2200" b="1" dirty="0">
                <a:solidFill>
                  <a:schemeClr val="bg2">
                    <a:lumMod val="20000"/>
                    <a:lumOff val="80000"/>
                  </a:schemeClr>
                </a:solidFill>
              </a:rPr>
              <a:t>doc1</a:t>
            </a:r>
            <a:r>
              <a:rPr lang="en-US" sz="2200" dirty="0">
                <a:solidFill>
                  <a:schemeClr val="tx2"/>
                </a:solidFill>
              </a:rPr>
              <a:t>"</a:t>
            </a:r>
            <a:r>
              <a:rPr lang="en-US" sz="2200" dirty="0">
                <a:solidFill>
                  <a:srgbClr val="FFFF00"/>
                </a:solidFill>
              </a:rPr>
              <a:t>).</a:t>
            </a:r>
            <a:r>
              <a:rPr lang="en-CA" sz="2200" b="1" dirty="0">
                <a:solidFill>
                  <a:srgbClr val="FFC000"/>
                </a:solidFill>
              </a:rPr>
              <a:t>delete</a:t>
            </a:r>
            <a:r>
              <a:rPr lang="en-CA" sz="2200" b="1" dirty="0">
                <a:solidFill>
                  <a:srgbClr val="FFFF00"/>
                </a:solidFill>
              </a:rPr>
              <a:t>();</a:t>
            </a:r>
            <a:endParaRPr lang="en-CA" sz="2200" dirty="0">
              <a:solidFill>
                <a:srgbClr val="FFFF00"/>
              </a:solidFill>
            </a:endParaRPr>
          </a:p>
          <a:p>
            <a:endParaRPr lang="en-CA" dirty="0"/>
          </a:p>
          <a:p>
            <a:r>
              <a:rPr lang="en-CA" sz="1800" dirty="0"/>
              <a:t>Note the </a:t>
            </a:r>
            <a:r>
              <a:rPr lang="en-CA" sz="1800" b="1" dirty="0"/>
              <a:t>delete</a:t>
            </a:r>
            <a:r>
              <a:rPr lang="en-CA" sz="1800" dirty="0"/>
              <a:t>() also returns a promise</a:t>
            </a:r>
          </a:p>
          <a:p>
            <a:r>
              <a:rPr lang="en-CA" sz="1800" dirty="0"/>
              <a:t>More at: </a:t>
            </a:r>
            <a:r>
              <a:rPr lang="en-CA" sz="1800" dirty="0">
                <a:hlinkClick r:id="rId3"/>
              </a:rPr>
              <a:t>https://firebase.google.com/docs/firestore/manage-data/delete-data</a:t>
            </a:r>
            <a:endParaRPr lang="en-CA" sz="1800" dirty="0"/>
          </a:p>
          <a:p>
            <a:endParaRPr lang="en-CA" sz="1800" dirty="0"/>
          </a:p>
          <a:p>
            <a:endParaRPr lang="en-CA" sz="1800" dirty="0"/>
          </a:p>
          <a:p>
            <a:endParaRPr lang="en-CA" dirty="0"/>
          </a:p>
        </p:txBody>
      </p:sp>
    </p:spTree>
    <p:extLst>
      <p:ext uri="{BB962C8B-B14F-4D97-AF65-F5344CB8AC3E}">
        <p14:creationId xmlns:p14="http://schemas.microsoft.com/office/powerpoint/2010/main" val="3537338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339" y="452718"/>
            <a:ext cx="9874932" cy="1038625"/>
          </a:xfrm>
        </p:spPr>
        <p:txBody>
          <a:bodyPr/>
          <a:lstStyle/>
          <a:p>
            <a:r>
              <a:rPr lang="en-CA" dirty="0"/>
              <a:t>Firestore JavaScript API (</a:t>
            </a:r>
            <a:r>
              <a:rPr lang="en-CA" b="1" dirty="0"/>
              <a:t>Replace</a:t>
            </a:r>
            <a:r>
              <a:rPr lang="en-CA" dirty="0"/>
              <a:t>)V.8-</a:t>
            </a:r>
          </a:p>
        </p:txBody>
      </p:sp>
      <p:sp>
        <p:nvSpPr>
          <p:cNvPr id="3" name="Content Placeholder 2"/>
          <p:cNvSpPr>
            <a:spLocks noGrp="1"/>
          </p:cNvSpPr>
          <p:nvPr>
            <p:ph idx="1"/>
          </p:nvPr>
        </p:nvSpPr>
        <p:spPr>
          <a:xfrm>
            <a:off x="598674" y="1600200"/>
            <a:ext cx="11059926" cy="4963886"/>
          </a:xfrm>
        </p:spPr>
        <p:txBody>
          <a:bodyPr>
            <a:normAutofit fontScale="70000" lnSpcReduction="20000"/>
          </a:bodyPr>
          <a:lstStyle/>
          <a:p>
            <a:pPr>
              <a:lnSpc>
                <a:spcPct val="120000"/>
              </a:lnSpc>
            </a:pPr>
            <a:r>
              <a:rPr lang="en-CA" sz="2300" dirty="0"/>
              <a:t>If you want to </a:t>
            </a:r>
            <a:r>
              <a:rPr lang="en-CA" sz="2300" u="sng" dirty="0"/>
              <a:t>overwrite</a:t>
            </a:r>
            <a:r>
              <a:rPr lang="en-CA" sz="2300" dirty="0"/>
              <a:t> a document with a new data, you can use </a:t>
            </a:r>
            <a:r>
              <a:rPr lang="en-CA" sz="2300" b="1" dirty="0">
                <a:solidFill>
                  <a:srgbClr val="FFC000"/>
                </a:solidFill>
              </a:rPr>
              <a:t>set</a:t>
            </a:r>
            <a:r>
              <a:rPr lang="en-CA" sz="2300" b="1" dirty="0">
                <a:solidFill>
                  <a:srgbClr val="FFFF00"/>
                </a:solidFill>
              </a:rPr>
              <a:t>() </a:t>
            </a:r>
            <a:r>
              <a:rPr lang="en-CA" sz="2300" dirty="0"/>
              <a:t>method of document API.</a:t>
            </a:r>
          </a:p>
          <a:p>
            <a:pPr marL="0" indent="0">
              <a:lnSpc>
                <a:spcPct val="120000"/>
              </a:lnSpc>
              <a:buNone/>
            </a:pPr>
            <a:r>
              <a:rPr lang="en-US" sz="2300" dirty="0">
                <a:solidFill>
                  <a:srgbClr val="FFFF00"/>
                </a:solidFill>
              </a:rPr>
              <a:t>    	</a:t>
            </a:r>
            <a:r>
              <a:rPr lang="en-US" sz="2300" dirty="0" err="1">
                <a:solidFill>
                  <a:srgbClr val="FFFF00"/>
                </a:solidFill>
              </a:rPr>
              <a:t>db</a:t>
            </a:r>
            <a:r>
              <a:rPr lang="en-US" sz="2300" b="1" dirty="0" err="1">
                <a:solidFill>
                  <a:srgbClr val="FFFF00"/>
                </a:solidFill>
              </a:rPr>
              <a:t>.collection</a:t>
            </a:r>
            <a:r>
              <a:rPr lang="en-US" sz="2300" dirty="0">
                <a:solidFill>
                  <a:srgbClr val="FFFF00"/>
                </a:solidFill>
              </a:rPr>
              <a:t>( </a:t>
            </a:r>
            <a:r>
              <a:rPr lang="en-US" sz="2300" dirty="0">
                <a:solidFill>
                  <a:schemeClr val="bg2">
                    <a:lumMod val="20000"/>
                    <a:lumOff val="80000"/>
                  </a:schemeClr>
                </a:solidFill>
              </a:rPr>
              <a:t>&lt;collection name &gt; </a:t>
            </a:r>
            <a:r>
              <a:rPr lang="en-US" sz="2300" dirty="0">
                <a:solidFill>
                  <a:srgbClr val="FFFF00"/>
                </a:solidFill>
              </a:rPr>
              <a:t>).</a:t>
            </a:r>
            <a:r>
              <a:rPr lang="en-US" sz="2300" b="1" dirty="0">
                <a:solidFill>
                  <a:srgbClr val="FFFF00"/>
                </a:solidFill>
              </a:rPr>
              <a:t>doc</a:t>
            </a:r>
            <a:r>
              <a:rPr lang="en-US" sz="2300" dirty="0">
                <a:solidFill>
                  <a:srgbClr val="FFFF00"/>
                </a:solidFill>
              </a:rPr>
              <a:t>( </a:t>
            </a:r>
            <a:r>
              <a:rPr lang="en-US" sz="2300" dirty="0">
                <a:solidFill>
                  <a:schemeClr val="bg2">
                    <a:lumMod val="20000"/>
                    <a:lumOff val="80000"/>
                  </a:schemeClr>
                </a:solidFill>
              </a:rPr>
              <a:t>&lt;doc id&gt; </a:t>
            </a:r>
            <a:r>
              <a:rPr lang="en-US" sz="2300" dirty="0">
                <a:solidFill>
                  <a:srgbClr val="FFFF00"/>
                </a:solidFill>
              </a:rPr>
              <a:t>)</a:t>
            </a:r>
            <a:r>
              <a:rPr lang="en-US" sz="2300" b="1" dirty="0">
                <a:solidFill>
                  <a:srgbClr val="FFFF00"/>
                </a:solidFill>
              </a:rPr>
              <a:t>.</a:t>
            </a:r>
            <a:r>
              <a:rPr lang="en-US" sz="2300" b="1" dirty="0">
                <a:solidFill>
                  <a:srgbClr val="FFC000"/>
                </a:solidFill>
              </a:rPr>
              <a:t>set</a:t>
            </a:r>
            <a:r>
              <a:rPr lang="en-US" sz="2300" dirty="0">
                <a:solidFill>
                  <a:srgbClr val="FFFF00"/>
                </a:solidFill>
              </a:rPr>
              <a:t>( </a:t>
            </a:r>
            <a:r>
              <a:rPr lang="en-US" sz="2300" dirty="0">
                <a:solidFill>
                  <a:schemeClr val="bg2">
                    <a:lumMod val="20000"/>
                    <a:lumOff val="80000"/>
                  </a:schemeClr>
                </a:solidFill>
              </a:rPr>
              <a:t>&lt;object to set&gt; </a:t>
            </a:r>
            <a:r>
              <a:rPr lang="en-US" sz="2300" dirty="0">
                <a:solidFill>
                  <a:srgbClr val="FFFF00"/>
                </a:solidFill>
              </a:rPr>
              <a:t>); </a:t>
            </a:r>
          </a:p>
          <a:p>
            <a:pPr>
              <a:lnSpc>
                <a:spcPct val="120000"/>
              </a:lnSpc>
            </a:pPr>
            <a:r>
              <a:rPr lang="en-CA" sz="2300" dirty="0"/>
              <a:t>E.g.  following code overwrites the document with id “</a:t>
            </a:r>
            <a:r>
              <a:rPr lang="en-CA" sz="2300" dirty="0">
                <a:solidFill>
                  <a:schemeClr val="bg2">
                    <a:lumMod val="20000"/>
                    <a:lumOff val="80000"/>
                  </a:schemeClr>
                </a:solidFill>
              </a:rPr>
              <a:t>doc1</a:t>
            </a:r>
            <a:r>
              <a:rPr lang="en-CA" sz="2300" dirty="0"/>
              <a:t>” in “</a:t>
            </a:r>
            <a:r>
              <a:rPr lang="en-CA" sz="2300" dirty="0" err="1">
                <a:solidFill>
                  <a:schemeClr val="bg2">
                    <a:lumMod val="20000"/>
                    <a:lumOff val="80000"/>
                  </a:schemeClr>
                </a:solidFill>
              </a:rPr>
              <a:t>TestCollection</a:t>
            </a:r>
            <a:r>
              <a:rPr lang="en-CA" sz="2300" dirty="0"/>
              <a:t>” collection w. given JS object </a:t>
            </a:r>
          </a:p>
          <a:p>
            <a:pPr marL="0" indent="0">
              <a:buNone/>
            </a:pPr>
            <a:r>
              <a:rPr lang="en-US" sz="2300" dirty="0">
                <a:solidFill>
                  <a:srgbClr val="FFFF00"/>
                </a:solidFill>
              </a:rPr>
              <a:t>  	const </a:t>
            </a:r>
            <a:r>
              <a:rPr lang="en-US" sz="2300" b="1" dirty="0">
                <a:solidFill>
                  <a:schemeClr val="bg2">
                    <a:lumMod val="40000"/>
                    <a:lumOff val="60000"/>
                  </a:schemeClr>
                </a:solidFill>
              </a:rPr>
              <a:t>person</a:t>
            </a:r>
            <a:r>
              <a:rPr lang="en-US" sz="2300" dirty="0">
                <a:solidFill>
                  <a:srgbClr val="FFFF00"/>
                </a:solidFill>
              </a:rPr>
              <a:t> =   </a:t>
            </a:r>
            <a:r>
              <a:rPr lang="en-US" sz="2300" dirty="0">
                <a:solidFill>
                  <a:schemeClr val="accent1">
                    <a:lumMod val="40000"/>
                    <a:lumOff val="60000"/>
                  </a:schemeClr>
                </a:solidFill>
              </a:rPr>
              <a:t>{ </a:t>
            </a:r>
            <a:r>
              <a:rPr lang="en-US" sz="2300" b="1" dirty="0">
                <a:solidFill>
                  <a:schemeClr val="bg2">
                    <a:lumMod val="20000"/>
                    <a:lumOff val="80000"/>
                  </a:schemeClr>
                </a:solidFill>
              </a:rPr>
              <a:t>first</a:t>
            </a:r>
            <a:r>
              <a:rPr lang="en-US" sz="2300" dirty="0">
                <a:solidFill>
                  <a:schemeClr val="bg2">
                    <a:lumMod val="20000"/>
                    <a:lumOff val="80000"/>
                  </a:schemeClr>
                </a:solidFill>
              </a:rPr>
              <a:t>: "</a:t>
            </a:r>
            <a:r>
              <a:rPr lang="en-US" sz="2300" dirty="0" err="1">
                <a:solidFill>
                  <a:schemeClr val="bg2">
                    <a:lumMod val="20000"/>
                    <a:lumOff val="80000"/>
                  </a:schemeClr>
                </a:solidFill>
              </a:rPr>
              <a:t>Erlich</a:t>
            </a:r>
            <a:r>
              <a:rPr lang="en-US" sz="2300" dirty="0">
                <a:solidFill>
                  <a:schemeClr val="bg2">
                    <a:lumMod val="20000"/>
                    <a:lumOff val="80000"/>
                  </a:schemeClr>
                </a:solidFill>
              </a:rPr>
              <a:t>",</a:t>
            </a:r>
          </a:p>
          <a:p>
            <a:pPr marL="857250" lvl="2" indent="0">
              <a:buNone/>
            </a:pPr>
            <a:r>
              <a:rPr lang="en-US" sz="2300" dirty="0">
                <a:solidFill>
                  <a:schemeClr val="bg2">
                    <a:lumMod val="20000"/>
                    <a:lumOff val="80000"/>
                  </a:schemeClr>
                </a:solidFill>
              </a:rPr>
              <a:t>			      </a:t>
            </a:r>
            <a:r>
              <a:rPr lang="en-US" sz="2300" b="1" dirty="0">
                <a:solidFill>
                  <a:schemeClr val="bg2">
                    <a:lumMod val="20000"/>
                    <a:lumOff val="80000"/>
                  </a:schemeClr>
                </a:solidFill>
              </a:rPr>
              <a:t>last</a:t>
            </a:r>
            <a:r>
              <a:rPr lang="en-US" sz="2300" dirty="0">
                <a:solidFill>
                  <a:schemeClr val="bg2">
                    <a:lumMod val="20000"/>
                    <a:lumOff val="80000"/>
                  </a:schemeClr>
                </a:solidFill>
              </a:rPr>
              <a:t>: "Bachman",</a:t>
            </a:r>
          </a:p>
          <a:p>
            <a:pPr marL="857250" lvl="2" indent="0">
              <a:buNone/>
            </a:pPr>
            <a:r>
              <a:rPr lang="en-US" sz="2300" dirty="0">
                <a:solidFill>
                  <a:schemeClr val="bg2">
                    <a:lumMod val="20000"/>
                    <a:lumOff val="80000"/>
                  </a:schemeClr>
                </a:solidFill>
              </a:rPr>
              <a:t>    		      </a:t>
            </a:r>
            <a:r>
              <a:rPr lang="en-US" sz="2300" b="1" dirty="0">
                <a:solidFill>
                  <a:schemeClr val="bg2">
                    <a:lumMod val="20000"/>
                    <a:lumOff val="80000"/>
                  </a:schemeClr>
                </a:solidFill>
              </a:rPr>
              <a:t>company</a:t>
            </a:r>
            <a:r>
              <a:rPr lang="en-US" sz="2300" dirty="0">
                <a:solidFill>
                  <a:schemeClr val="bg2">
                    <a:lumMod val="20000"/>
                    <a:lumOff val="80000"/>
                  </a:schemeClr>
                </a:solidFill>
              </a:rPr>
              <a:t>: "</a:t>
            </a:r>
            <a:r>
              <a:rPr lang="en-US" sz="2300" dirty="0" err="1">
                <a:solidFill>
                  <a:schemeClr val="bg2">
                    <a:lumMod val="20000"/>
                    <a:lumOff val="80000"/>
                  </a:schemeClr>
                </a:solidFill>
              </a:rPr>
              <a:t>Aviato</a:t>
            </a:r>
            <a:r>
              <a:rPr lang="en-US" sz="2300" dirty="0">
                <a:solidFill>
                  <a:schemeClr val="bg2">
                    <a:lumMod val="20000"/>
                    <a:lumOff val="80000"/>
                  </a:schemeClr>
                </a:solidFill>
              </a:rPr>
              <a:t>" </a:t>
            </a:r>
          </a:p>
          <a:p>
            <a:pPr marL="457200" lvl="1" indent="0">
              <a:buNone/>
            </a:pPr>
            <a:r>
              <a:rPr lang="en-US" sz="2300" dirty="0">
                <a:solidFill>
                  <a:schemeClr val="accent1">
                    <a:lumMod val="40000"/>
                    <a:lumOff val="60000"/>
                  </a:schemeClr>
                </a:solidFill>
              </a:rPr>
              <a:t>			     };</a:t>
            </a:r>
            <a:endParaRPr lang="en-US" sz="2300" dirty="0">
              <a:solidFill>
                <a:srgbClr val="FFFF00"/>
              </a:solidFill>
            </a:endParaRPr>
          </a:p>
          <a:p>
            <a:pPr marL="0" indent="0">
              <a:buNone/>
            </a:pPr>
            <a:r>
              <a:rPr lang="en-US" sz="2300" dirty="0">
                <a:solidFill>
                  <a:srgbClr val="FFFF00"/>
                </a:solidFill>
              </a:rPr>
              <a:t>	</a:t>
            </a:r>
            <a:r>
              <a:rPr lang="en-US" sz="2300" dirty="0" err="1">
                <a:solidFill>
                  <a:srgbClr val="FFFF00"/>
                </a:solidFill>
              </a:rPr>
              <a:t>db.</a:t>
            </a:r>
            <a:r>
              <a:rPr lang="en-US" sz="2300" b="1" dirty="0" err="1">
                <a:solidFill>
                  <a:srgbClr val="FFFF00"/>
                </a:solidFill>
              </a:rPr>
              <a:t>collection</a:t>
            </a:r>
            <a:r>
              <a:rPr lang="en-US" sz="2300" dirty="0">
                <a:solidFill>
                  <a:srgbClr val="FFFF00"/>
                </a:solidFill>
              </a:rPr>
              <a:t>(</a:t>
            </a:r>
            <a:r>
              <a:rPr lang="en-US" sz="2300" dirty="0">
                <a:solidFill>
                  <a:schemeClr val="tx2"/>
                </a:solidFill>
              </a:rPr>
              <a:t>"</a:t>
            </a:r>
            <a:r>
              <a:rPr lang="en-US" sz="2300" dirty="0" err="1">
                <a:solidFill>
                  <a:schemeClr val="bg2">
                    <a:lumMod val="20000"/>
                    <a:lumOff val="80000"/>
                  </a:schemeClr>
                </a:solidFill>
              </a:rPr>
              <a:t>TestCollection</a:t>
            </a:r>
            <a:r>
              <a:rPr lang="en-US" sz="2300" b="1" dirty="0">
                <a:solidFill>
                  <a:schemeClr val="tx2"/>
                </a:solidFill>
              </a:rPr>
              <a:t>"</a:t>
            </a:r>
            <a:r>
              <a:rPr lang="en-US" sz="2300" b="1" dirty="0">
                <a:solidFill>
                  <a:srgbClr val="FFFF00"/>
                </a:solidFill>
              </a:rPr>
              <a:t>).doc</a:t>
            </a:r>
            <a:r>
              <a:rPr lang="en-US" sz="2300" dirty="0">
                <a:solidFill>
                  <a:srgbClr val="FFFF00"/>
                </a:solidFill>
              </a:rPr>
              <a:t>(</a:t>
            </a:r>
            <a:r>
              <a:rPr lang="en-US" sz="2300" dirty="0">
                <a:solidFill>
                  <a:schemeClr val="tx2"/>
                </a:solidFill>
              </a:rPr>
              <a:t>"</a:t>
            </a:r>
            <a:r>
              <a:rPr lang="en-US" sz="2300" dirty="0">
                <a:solidFill>
                  <a:schemeClr val="bg2">
                    <a:lumMod val="20000"/>
                    <a:lumOff val="80000"/>
                  </a:schemeClr>
                </a:solidFill>
              </a:rPr>
              <a:t>doc1</a:t>
            </a:r>
            <a:r>
              <a:rPr lang="en-US" sz="2300" dirty="0">
                <a:solidFill>
                  <a:schemeClr val="tx2"/>
                </a:solidFill>
              </a:rPr>
              <a:t>"</a:t>
            </a:r>
            <a:r>
              <a:rPr lang="en-US" sz="2300" dirty="0">
                <a:solidFill>
                  <a:srgbClr val="FFFF00"/>
                </a:solidFill>
              </a:rPr>
              <a:t>).</a:t>
            </a:r>
            <a:r>
              <a:rPr lang="en-US" sz="2300" b="1" dirty="0">
                <a:solidFill>
                  <a:srgbClr val="FFC000"/>
                </a:solidFill>
              </a:rPr>
              <a:t>set(</a:t>
            </a:r>
            <a:r>
              <a:rPr lang="en-US" sz="2300" dirty="0">
                <a:solidFill>
                  <a:srgbClr val="FFC000"/>
                </a:solidFill>
              </a:rPr>
              <a:t> </a:t>
            </a:r>
            <a:r>
              <a:rPr lang="en-US" sz="2300" b="1" dirty="0">
                <a:solidFill>
                  <a:schemeClr val="bg2">
                    <a:lumMod val="40000"/>
                    <a:lumOff val="60000"/>
                  </a:schemeClr>
                </a:solidFill>
              </a:rPr>
              <a:t>person</a:t>
            </a:r>
            <a:r>
              <a:rPr lang="en-US" sz="2300" dirty="0">
                <a:solidFill>
                  <a:srgbClr val="FFC000"/>
                </a:solidFill>
              </a:rPr>
              <a:t> );</a:t>
            </a:r>
            <a:endParaRPr lang="en-US" sz="2300" dirty="0">
              <a:solidFill>
                <a:srgbClr val="FFFF00"/>
              </a:solidFill>
            </a:endParaRPr>
          </a:p>
          <a:p>
            <a:r>
              <a:rPr lang="en-CA" sz="2300" dirty="0"/>
              <a:t>If no document with given &lt;doc id&gt;  exists, the </a:t>
            </a:r>
            <a:r>
              <a:rPr lang="en-CA" sz="2300" b="1" dirty="0"/>
              <a:t>set() </a:t>
            </a:r>
            <a:r>
              <a:rPr lang="en-CA" sz="2300" dirty="0"/>
              <a:t>will simply create a new document.</a:t>
            </a:r>
          </a:p>
          <a:p>
            <a:pPr lvl="1"/>
            <a:r>
              <a:rPr lang="en-CA" sz="2300" dirty="0"/>
              <a:t>In other words, this way you can create a document with pre-defined id instead of auto-generated id .</a:t>
            </a:r>
          </a:p>
          <a:p>
            <a:r>
              <a:rPr lang="en-CA" sz="2300" dirty="0"/>
              <a:t>NOTE: When using </a:t>
            </a:r>
            <a:r>
              <a:rPr lang="en-CA" sz="2300" b="1" dirty="0"/>
              <a:t>set</a:t>
            </a:r>
            <a:r>
              <a:rPr lang="en-CA" sz="2300" dirty="0"/>
              <a:t>() you also have the option to merge with existing document instead of overwriting it by passing </a:t>
            </a:r>
            <a:r>
              <a:rPr lang="en-CA" sz="2300" b="1" dirty="0">
                <a:latin typeface="Courier New" panose="02070309020205020404" pitchFamily="49" charset="0"/>
                <a:cs typeface="Courier New" panose="02070309020205020404" pitchFamily="49" charset="0"/>
              </a:rPr>
              <a:t>{ merge : true } </a:t>
            </a:r>
            <a:r>
              <a:rPr lang="en-CA" sz="2300" dirty="0"/>
              <a:t>as second parameter. </a:t>
            </a:r>
          </a:p>
          <a:p>
            <a:pPr lvl="1"/>
            <a:r>
              <a:rPr lang="en-CA" sz="2300" dirty="0"/>
              <a:t>This way set() works like update but has advantage that it won’t fail if document doesn’t exist.</a:t>
            </a:r>
          </a:p>
          <a:p>
            <a:r>
              <a:rPr lang="en-CA" sz="2300" dirty="0"/>
              <a:t>More at : </a:t>
            </a:r>
            <a:r>
              <a:rPr lang="en-CA" sz="2300" dirty="0">
                <a:hlinkClick r:id="rId3"/>
              </a:rPr>
              <a:t>https://firebase.google.com/docs/firestore/manage-data/add-data#set-data</a:t>
            </a:r>
            <a:endParaRPr lang="en-CA" sz="2300" dirty="0"/>
          </a:p>
        </p:txBody>
      </p:sp>
    </p:spTree>
    <p:extLst>
      <p:ext uri="{BB962C8B-B14F-4D97-AF65-F5344CB8AC3E}">
        <p14:creationId xmlns:p14="http://schemas.microsoft.com/office/powerpoint/2010/main" val="696940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22296"/>
          </a:xfrm>
        </p:spPr>
        <p:txBody>
          <a:bodyPr/>
          <a:lstStyle/>
          <a:p>
            <a:r>
              <a:rPr lang="en-CA" dirty="0"/>
              <a:t>Firestore JavaScript API (</a:t>
            </a:r>
            <a:r>
              <a:rPr lang="en-CA" b="1" dirty="0"/>
              <a:t>query</a:t>
            </a:r>
            <a:r>
              <a:rPr lang="en-CA" dirty="0"/>
              <a:t>)V.8-</a:t>
            </a:r>
          </a:p>
        </p:txBody>
      </p:sp>
      <p:sp>
        <p:nvSpPr>
          <p:cNvPr id="3" name="Content Placeholder 2"/>
          <p:cNvSpPr>
            <a:spLocks noGrp="1"/>
          </p:cNvSpPr>
          <p:nvPr>
            <p:ph idx="1"/>
          </p:nvPr>
        </p:nvSpPr>
        <p:spPr>
          <a:xfrm>
            <a:off x="680319" y="1796144"/>
            <a:ext cx="10490443" cy="4365590"/>
          </a:xfrm>
        </p:spPr>
        <p:txBody>
          <a:bodyPr>
            <a:normAutofit fontScale="62500" lnSpcReduction="20000"/>
          </a:bodyPr>
          <a:lstStyle/>
          <a:p>
            <a:pPr>
              <a:lnSpc>
                <a:spcPct val="120000"/>
              </a:lnSpc>
            </a:pPr>
            <a:r>
              <a:rPr lang="en-CA" dirty="0"/>
              <a:t>If you want to query </a:t>
            </a:r>
            <a:r>
              <a:rPr lang="en-CA" u="sng" dirty="0"/>
              <a:t>all documents </a:t>
            </a:r>
            <a:r>
              <a:rPr lang="en-CA" dirty="0"/>
              <a:t> of a </a:t>
            </a:r>
            <a:r>
              <a:rPr lang="en-CA" u="sng" dirty="0"/>
              <a:t>collection</a:t>
            </a:r>
            <a:r>
              <a:rPr lang="en-CA" dirty="0"/>
              <a:t> then use </a:t>
            </a:r>
            <a:r>
              <a:rPr lang="en-CA" b="1" dirty="0">
                <a:solidFill>
                  <a:srgbClr val="FFC000"/>
                </a:solidFill>
              </a:rPr>
              <a:t>get</a:t>
            </a:r>
            <a:r>
              <a:rPr lang="en-CA" b="1" dirty="0">
                <a:solidFill>
                  <a:srgbClr val="FFFF00"/>
                </a:solidFill>
              </a:rPr>
              <a:t>() </a:t>
            </a:r>
            <a:r>
              <a:rPr lang="en-CA" dirty="0"/>
              <a:t>method of the collection itself.</a:t>
            </a:r>
          </a:p>
          <a:p>
            <a:pPr marL="0" indent="0">
              <a:lnSpc>
                <a:spcPct val="120000"/>
              </a:lnSpc>
              <a:buNone/>
            </a:pPr>
            <a:r>
              <a:rPr lang="en-US" dirty="0">
                <a:solidFill>
                  <a:srgbClr val="FFFF00"/>
                </a:solidFill>
              </a:rPr>
              <a:t>  	  </a:t>
            </a:r>
            <a:r>
              <a:rPr lang="en-US" dirty="0" err="1">
                <a:solidFill>
                  <a:srgbClr val="FFFF00"/>
                </a:solidFill>
              </a:rPr>
              <a:t>db</a:t>
            </a:r>
            <a:r>
              <a:rPr lang="en-US" b="1" dirty="0" err="1">
                <a:solidFill>
                  <a:srgbClr val="FFFF00"/>
                </a:solidFill>
              </a:rPr>
              <a:t>.collection</a:t>
            </a:r>
            <a:r>
              <a:rPr lang="en-US" dirty="0">
                <a:solidFill>
                  <a:srgbClr val="FFFF00"/>
                </a:solidFill>
              </a:rPr>
              <a:t>( </a:t>
            </a:r>
            <a:r>
              <a:rPr lang="en-US" dirty="0">
                <a:solidFill>
                  <a:schemeClr val="bg2">
                    <a:lumMod val="20000"/>
                    <a:lumOff val="80000"/>
                  </a:schemeClr>
                </a:solidFill>
              </a:rPr>
              <a:t>&lt;collection name &gt; </a:t>
            </a:r>
            <a:r>
              <a:rPr lang="en-US" dirty="0">
                <a:solidFill>
                  <a:srgbClr val="FFFF00"/>
                </a:solidFill>
              </a:rPr>
              <a:t>).</a:t>
            </a:r>
            <a:r>
              <a:rPr lang="en-US" b="1" dirty="0">
                <a:solidFill>
                  <a:srgbClr val="FFC000"/>
                </a:solidFill>
              </a:rPr>
              <a:t>get</a:t>
            </a:r>
            <a:r>
              <a:rPr lang="en-US" dirty="0">
                <a:solidFill>
                  <a:srgbClr val="FFFF00"/>
                </a:solidFill>
              </a:rPr>
              <a:t>(); </a:t>
            </a:r>
          </a:p>
          <a:p>
            <a:pPr>
              <a:lnSpc>
                <a:spcPct val="120000"/>
              </a:lnSpc>
            </a:pPr>
            <a:r>
              <a:rPr lang="en-CA" dirty="0"/>
              <a:t>E.g., following code retrieves all documents in a collection named “</a:t>
            </a:r>
            <a:r>
              <a:rPr lang="en-CA" dirty="0" err="1">
                <a:solidFill>
                  <a:schemeClr val="bg2">
                    <a:lumMod val="20000"/>
                    <a:lumOff val="80000"/>
                  </a:schemeClr>
                </a:solidFill>
              </a:rPr>
              <a:t>TestCollection</a:t>
            </a:r>
            <a:r>
              <a:rPr lang="en-CA" dirty="0"/>
              <a:t>”</a:t>
            </a:r>
          </a:p>
          <a:p>
            <a:pPr marL="0" indent="0">
              <a:lnSpc>
                <a:spcPct val="120000"/>
              </a:lnSpc>
              <a:buNone/>
            </a:pPr>
            <a:r>
              <a:rPr lang="en-US" sz="2200" dirty="0">
                <a:solidFill>
                  <a:srgbClr val="FFFF00"/>
                </a:solidFill>
              </a:rPr>
              <a:t>	  </a:t>
            </a:r>
            <a:r>
              <a:rPr lang="en-US" sz="2200" dirty="0" err="1">
                <a:solidFill>
                  <a:srgbClr val="FFFF00"/>
                </a:solidFill>
              </a:rPr>
              <a:t>db.</a:t>
            </a:r>
            <a:r>
              <a:rPr lang="en-US" sz="2200" b="1" dirty="0" err="1">
                <a:solidFill>
                  <a:srgbClr val="FFFF00"/>
                </a:solidFill>
              </a:rPr>
              <a:t>collection</a:t>
            </a:r>
            <a:r>
              <a:rPr lang="en-US" sz="2200" dirty="0">
                <a:solidFill>
                  <a:srgbClr val="FFFF00"/>
                </a:solidFill>
              </a:rPr>
              <a:t>(</a:t>
            </a:r>
            <a:r>
              <a:rPr lang="en-US" sz="2200" dirty="0">
                <a:solidFill>
                  <a:schemeClr val="tx2"/>
                </a:solidFill>
              </a:rPr>
              <a:t>“</a:t>
            </a:r>
            <a:r>
              <a:rPr lang="en-US" sz="2200" dirty="0" err="1">
                <a:solidFill>
                  <a:schemeClr val="bg2">
                    <a:lumMod val="20000"/>
                    <a:lumOff val="80000"/>
                  </a:schemeClr>
                </a:solidFill>
              </a:rPr>
              <a:t>TestCollection</a:t>
            </a:r>
            <a:r>
              <a:rPr lang="en-US" sz="2200" b="1" dirty="0">
                <a:solidFill>
                  <a:schemeClr val="tx2"/>
                </a:solidFill>
              </a:rPr>
              <a:t>"</a:t>
            </a:r>
            <a:r>
              <a:rPr lang="en-US" sz="2200" b="1" dirty="0">
                <a:solidFill>
                  <a:srgbClr val="FFFF00"/>
                </a:solidFill>
              </a:rPr>
              <a:t>).</a:t>
            </a:r>
            <a:r>
              <a:rPr lang="en-US" sz="2200" b="1" dirty="0">
                <a:solidFill>
                  <a:srgbClr val="FFC000"/>
                </a:solidFill>
              </a:rPr>
              <a:t>get</a:t>
            </a:r>
            <a:r>
              <a:rPr lang="en-US" sz="2200" b="1" dirty="0">
                <a:solidFill>
                  <a:srgbClr val="FFFF00"/>
                </a:solidFill>
              </a:rPr>
              <a:t>();</a:t>
            </a:r>
          </a:p>
          <a:p>
            <a:pPr>
              <a:lnSpc>
                <a:spcPct val="120000"/>
              </a:lnSpc>
            </a:pPr>
            <a:r>
              <a:rPr lang="en-CA" dirty="0"/>
              <a:t>If you want to query a subset of a collection use </a:t>
            </a:r>
            <a:r>
              <a:rPr lang="en-CA" b="1" dirty="0">
                <a:solidFill>
                  <a:srgbClr val="FFC000"/>
                </a:solidFill>
              </a:rPr>
              <a:t>where</a:t>
            </a:r>
            <a:r>
              <a:rPr lang="en-CA" dirty="0">
                <a:solidFill>
                  <a:srgbClr val="FFFF00"/>
                </a:solidFill>
              </a:rPr>
              <a:t>() </a:t>
            </a:r>
            <a:r>
              <a:rPr lang="en-CA" dirty="0"/>
              <a:t>method with a filter condition.</a:t>
            </a:r>
          </a:p>
          <a:p>
            <a:pPr marL="0" indent="0">
              <a:lnSpc>
                <a:spcPct val="120000"/>
              </a:lnSpc>
              <a:buNone/>
            </a:pPr>
            <a:r>
              <a:rPr lang="en-US" dirty="0">
                <a:solidFill>
                  <a:srgbClr val="FFFF00"/>
                </a:solidFill>
              </a:rPr>
              <a:t>	  </a:t>
            </a:r>
            <a:r>
              <a:rPr lang="en-US" dirty="0" err="1">
                <a:solidFill>
                  <a:srgbClr val="FFFF00"/>
                </a:solidFill>
              </a:rPr>
              <a:t>db</a:t>
            </a:r>
            <a:r>
              <a:rPr lang="en-US" b="1" dirty="0" err="1">
                <a:solidFill>
                  <a:srgbClr val="FFFF00"/>
                </a:solidFill>
              </a:rPr>
              <a:t>.collection</a:t>
            </a:r>
            <a:r>
              <a:rPr lang="en-US" dirty="0">
                <a:solidFill>
                  <a:srgbClr val="FFFF00"/>
                </a:solidFill>
              </a:rPr>
              <a:t>( </a:t>
            </a:r>
            <a:r>
              <a:rPr lang="en-US" dirty="0">
                <a:solidFill>
                  <a:schemeClr val="bg2">
                    <a:lumMod val="20000"/>
                    <a:lumOff val="80000"/>
                  </a:schemeClr>
                </a:solidFill>
              </a:rPr>
              <a:t>&lt;collection name&gt; </a:t>
            </a:r>
            <a:r>
              <a:rPr lang="en-US" dirty="0">
                <a:solidFill>
                  <a:srgbClr val="FFFF00"/>
                </a:solidFill>
              </a:rPr>
              <a:t>).</a:t>
            </a:r>
            <a:r>
              <a:rPr lang="en-US" b="1" dirty="0">
                <a:solidFill>
                  <a:srgbClr val="FFC000"/>
                </a:solidFill>
              </a:rPr>
              <a:t>where</a:t>
            </a:r>
            <a:r>
              <a:rPr lang="en-US" dirty="0">
                <a:solidFill>
                  <a:srgbClr val="FFFF00"/>
                </a:solidFill>
              </a:rPr>
              <a:t>( </a:t>
            </a:r>
            <a:r>
              <a:rPr lang="en-US" dirty="0">
                <a:solidFill>
                  <a:schemeClr val="bg2">
                    <a:lumMod val="20000"/>
                    <a:lumOff val="80000"/>
                  </a:schemeClr>
                </a:solidFill>
              </a:rPr>
              <a:t>&lt;condition&gt; </a:t>
            </a:r>
            <a:r>
              <a:rPr lang="en-US" dirty="0">
                <a:solidFill>
                  <a:srgbClr val="FFFF00"/>
                </a:solidFill>
              </a:rPr>
              <a:t>); </a:t>
            </a:r>
          </a:p>
          <a:p>
            <a:pPr>
              <a:lnSpc>
                <a:spcPct val="120000"/>
              </a:lnSpc>
            </a:pPr>
            <a:r>
              <a:rPr lang="en-CA" dirty="0"/>
              <a:t>E.g., following code retrieves from “</a:t>
            </a:r>
            <a:r>
              <a:rPr lang="en-CA" dirty="0" err="1">
                <a:solidFill>
                  <a:schemeClr val="bg2">
                    <a:lumMod val="20000"/>
                    <a:lumOff val="80000"/>
                  </a:schemeClr>
                </a:solidFill>
              </a:rPr>
              <a:t>TestCollection</a:t>
            </a:r>
            <a:r>
              <a:rPr lang="en-CA" dirty="0"/>
              <a:t>” all documents that have a field named status with the value “known”.</a:t>
            </a:r>
          </a:p>
          <a:p>
            <a:pPr marL="0" indent="0">
              <a:lnSpc>
                <a:spcPct val="120000"/>
              </a:lnSpc>
              <a:buNone/>
            </a:pPr>
            <a:r>
              <a:rPr lang="en-US" dirty="0">
                <a:solidFill>
                  <a:srgbClr val="FFFF00"/>
                </a:solidFill>
              </a:rPr>
              <a:t>	  </a:t>
            </a:r>
            <a:r>
              <a:rPr lang="en-US" dirty="0" err="1">
                <a:solidFill>
                  <a:srgbClr val="FFFF00"/>
                </a:solidFill>
              </a:rPr>
              <a:t>db</a:t>
            </a:r>
            <a:r>
              <a:rPr lang="en-US" b="1" dirty="0" err="1">
                <a:solidFill>
                  <a:srgbClr val="FFFF00"/>
                </a:solidFill>
              </a:rPr>
              <a:t>.collection</a:t>
            </a:r>
            <a:r>
              <a:rPr lang="en-US" dirty="0">
                <a:solidFill>
                  <a:srgbClr val="FFFF00"/>
                </a:solidFill>
              </a:rPr>
              <a:t>(</a:t>
            </a:r>
            <a:r>
              <a:rPr lang="en-US" dirty="0">
                <a:solidFill>
                  <a:schemeClr val="tx2"/>
                </a:solidFill>
              </a:rPr>
              <a:t>"</a:t>
            </a:r>
            <a:r>
              <a:rPr lang="en-US" dirty="0" err="1">
                <a:solidFill>
                  <a:schemeClr val="bg2">
                    <a:lumMod val="20000"/>
                    <a:lumOff val="80000"/>
                  </a:schemeClr>
                </a:solidFill>
              </a:rPr>
              <a:t>TestCollection</a:t>
            </a:r>
            <a:r>
              <a:rPr lang="en-US" dirty="0">
                <a:solidFill>
                  <a:schemeClr val="tx2"/>
                </a:solidFill>
              </a:rPr>
              <a:t>"</a:t>
            </a:r>
            <a:r>
              <a:rPr lang="en-US" dirty="0">
                <a:solidFill>
                  <a:srgbClr val="FFFF00"/>
                </a:solidFill>
              </a:rPr>
              <a:t>).</a:t>
            </a:r>
            <a:r>
              <a:rPr lang="en-US" b="1" dirty="0">
                <a:solidFill>
                  <a:srgbClr val="FFC000"/>
                </a:solidFill>
              </a:rPr>
              <a:t>where</a:t>
            </a:r>
            <a:r>
              <a:rPr lang="en-US" dirty="0">
                <a:solidFill>
                  <a:srgbClr val="FFFF00"/>
                </a:solidFill>
              </a:rPr>
              <a:t>(</a:t>
            </a:r>
            <a:r>
              <a:rPr lang="en-US" dirty="0">
                <a:solidFill>
                  <a:schemeClr val="tx2"/>
                </a:solidFill>
              </a:rPr>
              <a:t>"</a:t>
            </a:r>
            <a:r>
              <a:rPr lang="en-US" b="1" dirty="0">
                <a:solidFill>
                  <a:schemeClr val="tx2"/>
                </a:solidFill>
              </a:rPr>
              <a:t>status</a:t>
            </a:r>
            <a:r>
              <a:rPr lang="en-US" dirty="0">
                <a:solidFill>
                  <a:schemeClr val="tx2"/>
                </a:solidFill>
              </a:rPr>
              <a:t>", "==", "known"</a:t>
            </a:r>
            <a:r>
              <a:rPr lang="en-US" dirty="0">
                <a:solidFill>
                  <a:srgbClr val="FFFF00"/>
                </a:solidFill>
              </a:rPr>
              <a:t>); </a:t>
            </a:r>
          </a:p>
          <a:p>
            <a:pPr marL="0" indent="0">
              <a:buNone/>
            </a:pPr>
            <a:r>
              <a:rPr lang="en-CA" sz="2200" dirty="0"/>
              <a:t>	To see different query operators, see</a:t>
            </a:r>
            <a:r>
              <a:rPr lang="en-CA" sz="2100" dirty="0"/>
              <a:t>: </a:t>
            </a:r>
            <a:r>
              <a:rPr lang="en-CA" sz="2100" dirty="0">
                <a:hlinkClick r:id="rId3"/>
              </a:rPr>
              <a:t>https://firebase.google.com/docs/firestore/query-data/queries</a:t>
            </a:r>
            <a:endParaRPr lang="en-CA" sz="2100" dirty="0"/>
          </a:p>
          <a:p>
            <a:r>
              <a:rPr lang="en-CA" sz="2100" dirty="0"/>
              <a:t>You can also have limits and orders in your query using </a:t>
            </a:r>
            <a:r>
              <a:rPr lang="en-CA" sz="2100" b="1" dirty="0">
                <a:solidFill>
                  <a:srgbClr val="FFC000"/>
                </a:solidFill>
              </a:rPr>
              <a:t>limit</a:t>
            </a:r>
            <a:r>
              <a:rPr lang="en-CA" sz="2100" dirty="0"/>
              <a:t>() and </a:t>
            </a:r>
            <a:r>
              <a:rPr lang="en-CA" sz="2100" b="1" dirty="0" err="1">
                <a:solidFill>
                  <a:srgbClr val="FFC000"/>
                </a:solidFill>
              </a:rPr>
              <a:t>orderBy</a:t>
            </a:r>
            <a:r>
              <a:rPr lang="en-CA" sz="2100" dirty="0"/>
              <a:t>() methods e.g.</a:t>
            </a:r>
          </a:p>
          <a:p>
            <a:pPr marL="0" indent="0">
              <a:buNone/>
            </a:pPr>
            <a:r>
              <a:rPr lang="en-US" sz="2400" dirty="0">
                <a:solidFill>
                  <a:srgbClr val="FFFF00"/>
                </a:solidFill>
              </a:rPr>
              <a:t>	</a:t>
            </a:r>
            <a:r>
              <a:rPr lang="en-US" sz="2400" dirty="0" err="1">
                <a:solidFill>
                  <a:srgbClr val="FFFF00"/>
                </a:solidFill>
              </a:rPr>
              <a:t>db</a:t>
            </a:r>
            <a:r>
              <a:rPr lang="en-US" sz="2400" b="1" dirty="0" err="1">
                <a:solidFill>
                  <a:srgbClr val="FFFF00"/>
                </a:solidFill>
              </a:rPr>
              <a:t>.collection</a:t>
            </a:r>
            <a:r>
              <a:rPr lang="en-US" sz="2400" dirty="0">
                <a:solidFill>
                  <a:srgbClr val="FFFF00"/>
                </a:solidFill>
              </a:rPr>
              <a:t>(</a:t>
            </a:r>
            <a:r>
              <a:rPr lang="en-US" sz="2400" dirty="0">
                <a:solidFill>
                  <a:schemeClr val="tx2"/>
                </a:solidFill>
              </a:rPr>
              <a:t>"</a:t>
            </a:r>
            <a:r>
              <a:rPr lang="en-US" sz="2400" dirty="0" err="1">
                <a:solidFill>
                  <a:schemeClr val="bg2">
                    <a:lumMod val="20000"/>
                    <a:lumOff val="80000"/>
                  </a:schemeClr>
                </a:solidFill>
              </a:rPr>
              <a:t>TestCollection</a:t>
            </a:r>
            <a:r>
              <a:rPr lang="en-US" sz="2400" dirty="0">
                <a:solidFill>
                  <a:schemeClr val="tx2"/>
                </a:solidFill>
              </a:rPr>
              <a:t>"</a:t>
            </a:r>
            <a:r>
              <a:rPr lang="en-US" sz="2400" dirty="0">
                <a:solidFill>
                  <a:srgbClr val="FFFF00"/>
                </a:solidFill>
              </a:rPr>
              <a:t>).</a:t>
            </a:r>
            <a:r>
              <a:rPr lang="en-US" sz="2400" b="1" dirty="0">
                <a:solidFill>
                  <a:srgbClr val="FFC000"/>
                </a:solidFill>
              </a:rPr>
              <a:t>where</a:t>
            </a:r>
            <a:r>
              <a:rPr lang="en-US" sz="2400" dirty="0">
                <a:solidFill>
                  <a:srgbClr val="FFFF00"/>
                </a:solidFill>
              </a:rPr>
              <a:t>(</a:t>
            </a:r>
            <a:r>
              <a:rPr lang="en-US" sz="2400" dirty="0">
                <a:solidFill>
                  <a:schemeClr val="tx2"/>
                </a:solidFill>
              </a:rPr>
              <a:t>"status", "==", "known"</a:t>
            </a:r>
            <a:r>
              <a:rPr lang="en-US" sz="2400" dirty="0">
                <a:solidFill>
                  <a:srgbClr val="FFFF00"/>
                </a:solidFill>
              </a:rPr>
              <a:t>).</a:t>
            </a:r>
            <a:r>
              <a:rPr lang="en-US" sz="2400" b="1" dirty="0" err="1">
                <a:solidFill>
                  <a:srgbClr val="FFC000"/>
                </a:solidFill>
              </a:rPr>
              <a:t>orderBy</a:t>
            </a:r>
            <a:r>
              <a:rPr lang="en-US" sz="2400" dirty="0">
                <a:solidFill>
                  <a:srgbClr val="FFFF00"/>
                </a:solidFill>
              </a:rPr>
              <a:t>("</a:t>
            </a:r>
            <a:r>
              <a:rPr lang="en-US" sz="2400" dirty="0">
                <a:solidFill>
                  <a:schemeClr val="bg2">
                    <a:lumMod val="20000"/>
                    <a:lumOff val="80000"/>
                  </a:schemeClr>
                </a:solidFill>
              </a:rPr>
              <a:t>name</a:t>
            </a:r>
            <a:r>
              <a:rPr lang="en-US" sz="2400" dirty="0">
                <a:solidFill>
                  <a:srgbClr val="FFFF00"/>
                </a:solidFill>
              </a:rPr>
              <a:t>").</a:t>
            </a:r>
            <a:r>
              <a:rPr lang="en-US" sz="2400" b="1" dirty="0">
                <a:solidFill>
                  <a:srgbClr val="FFC000"/>
                </a:solidFill>
              </a:rPr>
              <a:t>limit</a:t>
            </a:r>
            <a:r>
              <a:rPr lang="en-US" sz="2400" dirty="0">
                <a:solidFill>
                  <a:srgbClr val="FFFF00"/>
                </a:solidFill>
              </a:rPr>
              <a:t>(</a:t>
            </a:r>
            <a:r>
              <a:rPr lang="en-US" sz="2400" dirty="0">
                <a:solidFill>
                  <a:schemeClr val="bg2">
                    <a:lumMod val="20000"/>
                    <a:lumOff val="80000"/>
                  </a:schemeClr>
                </a:solidFill>
              </a:rPr>
              <a:t>100</a:t>
            </a:r>
            <a:r>
              <a:rPr lang="en-US" sz="2400" dirty="0">
                <a:solidFill>
                  <a:srgbClr val="FFFF00"/>
                </a:solidFill>
              </a:rPr>
              <a:t>); </a:t>
            </a:r>
          </a:p>
          <a:p>
            <a:pPr marL="0" indent="0">
              <a:buNone/>
            </a:pPr>
            <a:r>
              <a:rPr lang="en-US" sz="2400" dirty="0"/>
              <a:t>	For other examples see : </a:t>
            </a:r>
            <a:r>
              <a:rPr lang="en-CA" sz="2100" dirty="0">
                <a:hlinkClick r:id="rId4"/>
              </a:rPr>
              <a:t>https://firebase.google.com/docs/firestore/query-data/order-limit-data</a:t>
            </a:r>
            <a:endParaRPr lang="en-CA" sz="2100" dirty="0"/>
          </a:p>
          <a:p>
            <a:pPr marL="0" indent="0">
              <a:buNone/>
            </a:pPr>
            <a:r>
              <a:rPr lang="en-CA" sz="2200" dirty="0"/>
              <a:t>More at : </a:t>
            </a:r>
            <a:r>
              <a:rPr lang="en-CA" sz="2200" dirty="0">
                <a:solidFill>
                  <a:schemeClr val="bg2">
                    <a:lumMod val="50000"/>
                  </a:schemeClr>
                </a:solidFill>
                <a:hlinkClick r:id="rId5"/>
              </a:rPr>
              <a:t>https://firebase.google.com/docs/firestore/query-data/get-data</a:t>
            </a:r>
            <a:endParaRPr lang="en-CA" sz="2200" dirty="0">
              <a:solidFill>
                <a:schemeClr val="bg2">
                  <a:lumMod val="50000"/>
                </a:schemeClr>
              </a:solidFill>
            </a:endParaRPr>
          </a:p>
          <a:p>
            <a:pPr marL="0" indent="0">
              <a:buNone/>
            </a:pPr>
            <a:endParaRPr lang="en-CA" sz="2200" dirty="0">
              <a:solidFill>
                <a:schemeClr val="bg2">
                  <a:lumMod val="50000"/>
                </a:schemeClr>
              </a:solidFill>
            </a:endParaRPr>
          </a:p>
          <a:p>
            <a:pPr marL="0" indent="0">
              <a:buNone/>
            </a:pPr>
            <a:endParaRPr lang="en-CA" sz="2200" dirty="0">
              <a:solidFill>
                <a:schemeClr val="bg2">
                  <a:lumMod val="50000"/>
                </a:schemeClr>
              </a:solidFill>
            </a:endParaRPr>
          </a:p>
        </p:txBody>
      </p:sp>
    </p:spTree>
    <p:extLst>
      <p:ext uri="{BB962C8B-B14F-4D97-AF65-F5344CB8AC3E}">
        <p14:creationId xmlns:p14="http://schemas.microsoft.com/office/powerpoint/2010/main" val="3322412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448420"/>
            <a:ext cx="9613861" cy="896110"/>
          </a:xfrm>
        </p:spPr>
        <p:txBody>
          <a:bodyPr/>
          <a:lstStyle/>
          <a:p>
            <a:r>
              <a:rPr lang="en-CA" dirty="0"/>
              <a:t>Sample use of Snapshot event V.8-</a:t>
            </a:r>
          </a:p>
        </p:txBody>
      </p:sp>
      <p:sp>
        <p:nvSpPr>
          <p:cNvPr id="3" name="Content Placeholder 2"/>
          <p:cNvSpPr>
            <a:spLocks noGrp="1"/>
          </p:cNvSpPr>
          <p:nvPr>
            <p:ph idx="1"/>
          </p:nvPr>
        </p:nvSpPr>
        <p:spPr>
          <a:xfrm>
            <a:off x="680321" y="1654629"/>
            <a:ext cx="10204930" cy="4914899"/>
          </a:xfrm>
        </p:spPr>
        <p:txBody>
          <a:bodyPr>
            <a:normAutofit fontScale="85000" lnSpcReduction="10000"/>
          </a:bodyPr>
          <a:lstStyle/>
          <a:p>
            <a:r>
              <a:rPr lang="en-CA" dirty="0"/>
              <a:t>By listening to </a:t>
            </a:r>
            <a:r>
              <a:rPr lang="en-CA" b="1" dirty="0"/>
              <a:t>snapshot</a:t>
            </a:r>
            <a:r>
              <a:rPr lang="en-CA" dirty="0"/>
              <a:t> event, you can get the latest data in </a:t>
            </a:r>
            <a:r>
              <a:rPr lang="en-CA" dirty="0" err="1"/>
              <a:t>realtime</a:t>
            </a:r>
            <a:r>
              <a:rPr lang="en-CA" dirty="0"/>
              <a:t>.</a:t>
            </a:r>
          </a:p>
          <a:p>
            <a:r>
              <a:rPr lang="en-CA" dirty="0"/>
              <a:t>The </a:t>
            </a:r>
            <a:r>
              <a:rPr lang="en-CA" b="1" dirty="0" err="1"/>
              <a:t>onSnapshot</a:t>
            </a:r>
            <a:r>
              <a:rPr lang="en-CA" dirty="0"/>
              <a:t> callback will be given a snapshot of a collection or a document every time there is a change. e.g.</a:t>
            </a:r>
          </a:p>
          <a:p>
            <a:endParaRPr lang="en-CA" sz="2400" dirty="0"/>
          </a:p>
          <a:p>
            <a:pPr marL="457200" lvl="1" indent="0">
              <a:spcBef>
                <a:spcPts val="600"/>
              </a:spcBef>
              <a:buNone/>
            </a:pPr>
            <a:r>
              <a:rPr lang="en-CA" sz="1700" dirty="0" err="1">
                <a:solidFill>
                  <a:srgbClr val="FFFF00"/>
                </a:solidFill>
                <a:latin typeface="Courier New" panose="02070309020205020404" pitchFamily="49" charset="0"/>
                <a:cs typeface="Courier New" panose="02070309020205020404" pitchFamily="49" charset="0"/>
              </a:rPr>
              <a:t>db.collection</a:t>
            </a:r>
            <a:r>
              <a:rPr lang="en-CA" sz="1700" dirty="0">
                <a:solidFill>
                  <a:srgbClr val="FFFF00"/>
                </a:solidFill>
                <a:latin typeface="Courier New" panose="02070309020205020404" pitchFamily="49" charset="0"/>
                <a:cs typeface="Courier New" panose="02070309020205020404" pitchFamily="49" charset="0"/>
              </a:rPr>
              <a:t>(</a:t>
            </a:r>
            <a:r>
              <a:rPr lang="en-CA" sz="1700" dirty="0">
                <a:solidFill>
                  <a:schemeClr val="bg2">
                    <a:lumMod val="20000"/>
                    <a:lumOff val="80000"/>
                  </a:schemeClr>
                </a:solidFill>
                <a:latin typeface="Courier New" panose="02070309020205020404" pitchFamily="49" charset="0"/>
                <a:cs typeface="Courier New" panose="02070309020205020404" pitchFamily="49" charset="0"/>
              </a:rPr>
              <a:t>"</a:t>
            </a:r>
            <a:r>
              <a:rPr lang="en-CA" sz="1700" dirty="0" err="1">
                <a:solidFill>
                  <a:schemeClr val="bg2">
                    <a:lumMod val="20000"/>
                    <a:lumOff val="80000"/>
                  </a:schemeClr>
                </a:solidFill>
                <a:latin typeface="Courier New" panose="02070309020205020404" pitchFamily="49" charset="0"/>
                <a:cs typeface="Courier New" panose="02070309020205020404" pitchFamily="49" charset="0"/>
              </a:rPr>
              <a:t>TestCollection</a:t>
            </a:r>
            <a:r>
              <a:rPr lang="en-CA" sz="1700" dirty="0">
                <a:solidFill>
                  <a:schemeClr val="bg2">
                    <a:lumMod val="20000"/>
                    <a:lumOff val="80000"/>
                  </a:schemeClr>
                </a:solidFill>
                <a:latin typeface="Courier New" panose="02070309020205020404" pitchFamily="49" charset="0"/>
                <a:cs typeface="Courier New" panose="02070309020205020404" pitchFamily="49" charset="0"/>
              </a:rPr>
              <a:t>"</a:t>
            </a:r>
            <a:r>
              <a:rPr lang="en-CA" sz="1700" dirty="0">
                <a:solidFill>
                  <a:srgbClr val="FFFF00"/>
                </a:solidFill>
                <a:latin typeface="Courier New" panose="02070309020205020404" pitchFamily="49" charset="0"/>
                <a:cs typeface="Courier New" panose="02070309020205020404" pitchFamily="49" charset="0"/>
              </a:rPr>
              <a:t>).</a:t>
            </a:r>
            <a:r>
              <a:rPr lang="en-CA" sz="1700" b="1" dirty="0" err="1">
                <a:solidFill>
                  <a:srgbClr val="FFC000"/>
                </a:solidFill>
                <a:latin typeface="Courier New" panose="02070309020205020404" pitchFamily="49" charset="0"/>
                <a:cs typeface="Courier New" panose="02070309020205020404" pitchFamily="49" charset="0"/>
              </a:rPr>
              <a:t>onSnapshot</a:t>
            </a:r>
            <a:r>
              <a:rPr lang="en-CA" sz="1700" dirty="0">
                <a:solidFill>
                  <a:srgbClr val="FFFF00"/>
                </a:solidFill>
                <a:latin typeface="Courier New" panose="02070309020205020404" pitchFamily="49" charset="0"/>
                <a:cs typeface="Courier New" panose="02070309020205020404" pitchFamily="49" charset="0"/>
              </a:rPr>
              <a:t>( (</a:t>
            </a:r>
            <a:r>
              <a:rPr lang="en-CA" sz="1700" b="1" dirty="0">
                <a:solidFill>
                  <a:schemeClr val="bg2">
                    <a:lumMod val="20000"/>
                    <a:lumOff val="80000"/>
                  </a:schemeClr>
                </a:solidFill>
                <a:latin typeface="Courier New" panose="02070309020205020404" pitchFamily="49" charset="0"/>
                <a:cs typeface="Courier New" panose="02070309020205020404" pitchFamily="49" charset="0"/>
              </a:rPr>
              <a:t>snapshot</a:t>
            </a:r>
            <a:r>
              <a:rPr lang="en-CA" sz="1700" dirty="0">
                <a:solidFill>
                  <a:srgbClr val="FFFF00"/>
                </a:solidFill>
                <a:latin typeface="Courier New" panose="02070309020205020404" pitchFamily="49" charset="0"/>
                <a:cs typeface="Courier New" panose="02070309020205020404" pitchFamily="49" charset="0"/>
              </a:rPr>
              <a:t>) =&gt; { </a:t>
            </a:r>
            <a:r>
              <a:rPr lang="en-CA" sz="1700" dirty="0">
                <a:solidFill>
                  <a:schemeClr val="tx1">
                    <a:lumMod val="65000"/>
                  </a:schemeClr>
                </a:solidFill>
                <a:latin typeface="Courier New" panose="02070309020205020404" pitchFamily="49" charset="0"/>
                <a:cs typeface="Courier New" panose="02070309020205020404" pitchFamily="49" charset="0"/>
              </a:rPr>
              <a:t>//the callback function</a:t>
            </a:r>
          </a:p>
          <a:p>
            <a:pPr marL="457200" lvl="1" indent="0">
              <a:spcBef>
                <a:spcPts val="600"/>
              </a:spcBef>
              <a:buNone/>
            </a:pPr>
            <a:r>
              <a:rPr lang="en-CA" sz="17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1700" dirty="0">
                <a:solidFill>
                  <a:srgbClr val="FFFF00"/>
                </a:solidFill>
                <a:latin typeface="Courier New" panose="02070309020205020404" pitchFamily="49" charset="0"/>
                <a:cs typeface="Courier New" panose="02070309020205020404" pitchFamily="49" charset="0"/>
              </a:rPr>
              <a:t>	console.log(`Total records : ${</a:t>
            </a:r>
            <a:r>
              <a:rPr lang="en-US" sz="1700" dirty="0">
                <a:latin typeface="Courier New" panose="02070309020205020404" pitchFamily="49" charset="0"/>
                <a:cs typeface="Courier New" panose="02070309020205020404" pitchFamily="49" charset="0"/>
              </a:rPr>
              <a:t> </a:t>
            </a:r>
            <a:r>
              <a:rPr lang="en-US" sz="1700" b="1" dirty="0" err="1">
                <a:solidFill>
                  <a:srgbClr val="FFFF00"/>
                </a:solidFill>
                <a:latin typeface="Courier New" panose="02070309020205020404" pitchFamily="49" charset="0"/>
                <a:cs typeface="Courier New" panose="02070309020205020404" pitchFamily="49" charset="0"/>
              </a:rPr>
              <a:t>snapshot</a:t>
            </a:r>
            <a:r>
              <a:rPr lang="en-US" sz="1700" dirty="0" err="1">
                <a:solidFill>
                  <a:srgbClr val="FFFF00"/>
                </a:solidFill>
                <a:latin typeface="Courier New" panose="02070309020205020404" pitchFamily="49" charset="0"/>
                <a:cs typeface="Courier New" panose="02070309020205020404" pitchFamily="49" charset="0"/>
              </a:rPr>
              <a:t>.size</a:t>
            </a:r>
            <a:r>
              <a:rPr lang="en-US" sz="1700" dirty="0">
                <a:latin typeface="Courier New" panose="02070309020205020404" pitchFamily="49" charset="0"/>
                <a:cs typeface="Courier New" panose="02070309020205020404" pitchFamily="49" charset="0"/>
              </a:rPr>
              <a:t> </a:t>
            </a:r>
            <a:r>
              <a:rPr lang="en-CA" sz="1700" dirty="0">
                <a:solidFill>
                  <a:srgbClr val="FFFF00"/>
                </a:solidFill>
                <a:latin typeface="Courier New" panose="02070309020205020404" pitchFamily="49" charset="0"/>
                <a:cs typeface="Courier New" panose="02070309020205020404" pitchFamily="49" charset="0"/>
              </a:rPr>
              <a:t>} `) </a:t>
            </a:r>
          </a:p>
          <a:p>
            <a:pPr marL="457200" lvl="1" indent="0">
              <a:spcBef>
                <a:spcPts val="600"/>
              </a:spcBef>
              <a:buNone/>
            </a:pPr>
            <a:r>
              <a:rPr lang="en-CA" sz="1700" dirty="0">
                <a:solidFill>
                  <a:srgbClr val="FFFF00"/>
                </a:solidFill>
                <a:latin typeface="Courier New" panose="02070309020205020404" pitchFamily="49" charset="0"/>
                <a:cs typeface="Courier New" panose="02070309020205020404" pitchFamily="49" charset="0"/>
              </a:rPr>
              <a:t>	        </a:t>
            </a:r>
            <a:r>
              <a:rPr lang="en-CA" sz="1700" b="1" dirty="0" err="1">
                <a:solidFill>
                  <a:schemeClr val="bg2">
                    <a:lumMod val="20000"/>
                    <a:lumOff val="80000"/>
                  </a:schemeClr>
                </a:solidFill>
                <a:latin typeface="Courier New" panose="02070309020205020404" pitchFamily="49" charset="0"/>
                <a:cs typeface="Courier New" panose="02070309020205020404" pitchFamily="49" charset="0"/>
              </a:rPr>
              <a:t>snapshot</a:t>
            </a:r>
            <a:r>
              <a:rPr lang="en-CA" sz="1700" dirty="0" err="1">
                <a:solidFill>
                  <a:srgbClr val="FFFF00"/>
                </a:solidFill>
                <a:latin typeface="Courier New" panose="02070309020205020404" pitchFamily="49" charset="0"/>
                <a:cs typeface="Courier New" panose="02070309020205020404" pitchFamily="49" charset="0"/>
              </a:rPr>
              <a:t>.forEach</a:t>
            </a:r>
            <a:r>
              <a:rPr lang="en-CA" sz="1700" dirty="0">
                <a:solidFill>
                  <a:srgbClr val="FFFF00"/>
                </a:solidFill>
                <a:latin typeface="Courier New" panose="02070309020205020404" pitchFamily="49" charset="0"/>
                <a:cs typeface="Courier New" panose="02070309020205020404" pitchFamily="49" charset="0"/>
              </a:rPr>
              <a:t>((</a:t>
            </a:r>
            <a:r>
              <a:rPr lang="en-CA" sz="1700" b="1" dirty="0">
                <a:solidFill>
                  <a:srgbClr val="FFC000"/>
                </a:solidFill>
                <a:latin typeface="Courier New" panose="02070309020205020404" pitchFamily="49" charset="0"/>
                <a:cs typeface="Courier New" panose="02070309020205020404" pitchFamily="49" charset="0"/>
              </a:rPr>
              <a:t>doc</a:t>
            </a:r>
            <a:r>
              <a:rPr lang="en-CA" sz="1700" dirty="0">
                <a:solidFill>
                  <a:srgbClr val="FFFF00"/>
                </a:solidFill>
                <a:latin typeface="Courier New" panose="02070309020205020404" pitchFamily="49" charset="0"/>
                <a:cs typeface="Courier New" panose="02070309020205020404" pitchFamily="49" charset="0"/>
              </a:rPr>
              <a:t>) =&gt; {</a:t>
            </a:r>
          </a:p>
          <a:p>
            <a:pPr marL="457200" lvl="1" indent="0">
              <a:spcBef>
                <a:spcPts val="600"/>
              </a:spcBef>
              <a:buNone/>
            </a:pPr>
            <a:r>
              <a:rPr lang="en-CA" sz="1700" dirty="0">
                <a:solidFill>
                  <a:srgbClr val="FFFF00"/>
                </a:solidFill>
                <a:latin typeface="Courier New" panose="02070309020205020404" pitchFamily="49" charset="0"/>
                <a:cs typeface="Courier New" panose="02070309020205020404" pitchFamily="49" charset="0"/>
              </a:rPr>
              <a:t>		console.log(" Document id: ", </a:t>
            </a:r>
            <a:r>
              <a:rPr lang="en-CA" sz="1700" b="1" dirty="0">
                <a:solidFill>
                  <a:srgbClr val="FFC000"/>
                </a:solidFill>
                <a:latin typeface="Courier New" panose="02070309020205020404" pitchFamily="49" charset="0"/>
                <a:cs typeface="Courier New" panose="02070309020205020404" pitchFamily="49" charset="0"/>
              </a:rPr>
              <a:t>doc</a:t>
            </a:r>
            <a:r>
              <a:rPr lang="en-CA" sz="1700" dirty="0">
                <a:solidFill>
                  <a:srgbClr val="FFFF00"/>
                </a:solidFill>
                <a:latin typeface="Courier New" panose="02070309020205020404" pitchFamily="49" charset="0"/>
                <a:cs typeface="Courier New" panose="02070309020205020404" pitchFamily="49" charset="0"/>
              </a:rPr>
              <a:t>.id );</a:t>
            </a:r>
          </a:p>
          <a:p>
            <a:pPr marL="457200" lvl="1" indent="0">
              <a:spcBef>
                <a:spcPts val="600"/>
              </a:spcBef>
              <a:buNone/>
            </a:pPr>
            <a:r>
              <a:rPr lang="en-US" sz="1700" dirty="0">
                <a:latin typeface="Courier New" panose="02070309020205020404" pitchFamily="49" charset="0"/>
                <a:cs typeface="Courier New" panose="02070309020205020404" pitchFamily="49" charset="0"/>
              </a:rPr>
              <a:t>		</a:t>
            </a:r>
            <a:r>
              <a:rPr lang="en-US" sz="1700" dirty="0">
                <a:solidFill>
                  <a:srgbClr val="FFFF00"/>
                </a:solidFill>
                <a:latin typeface="Courier New" panose="02070309020205020404" pitchFamily="49" charset="0"/>
                <a:cs typeface="Courier New" panose="02070309020205020404" pitchFamily="49" charset="0"/>
              </a:rPr>
              <a:t>console.log(`Document content: ${</a:t>
            </a:r>
            <a:r>
              <a:rPr lang="en-US" sz="1700" dirty="0" err="1">
                <a:solidFill>
                  <a:srgbClr val="FFFF00"/>
                </a:solidFill>
                <a:latin typeface="Courier New" panose="02070309020205020404" pitchFamily="49" charset="0"/>
                <a:cs typeface="Courier New" panose="02070309020205020404" pitchFamily="49" charset="0"/>
              </a:rPr>
              <a:t>JSON.stringify</a:t>
            </a:r>
            <a:r>
              <a:rPr lang="en-US" sz="1700" dirty="0">
                <a:solidFill>
                  <a:srgbClr val="FFFF00"/>
                </a:solidFill>
                <a:latin typeface="Courier New" panose="02070309020205020404" pitchFamily="49" charset="0"/>
                <a:cs typeface="Courier New" panose="02070309020205020404" pitchFamily="49" charset="0"/>
              </a:rPr>
              <a:t>(</a:t>
            </a:r>
            <a:r>
              <a:rPr lang="en-US" sz="1700" b="1" dirty="0" err="1">
                <a:solidFill>
                  <a:srgbClr val="FFC000"/>
                </a:solidFill>
                <a:latin typeface="Courier New" panose="02070309020205020404" pitchFamily="49" charset="0"/>
                <a:cs typeface="Courier New" panose="02070309020205020404" pitchFamily="49" charset="0"/>
              </a:rPr>
              <a:t>doc</a:t>
            </a:r>
            <a:r>
              <a:rPr lang="en-US" sz="1700" dirty="0" err="1">
                <a:solidFill>
                  <a:srgbClr val="FFFF00"/>
                </a:solidFill>
                <a:latin typeface="Courier New" panose="02070309020205020404" pitchFamily="49" charset="0"/>
                <a:cs typeface="Courier New" panose="02070309020205020404" pitchFamily="49" charset="0"/>
              </a:rPr>
              <a:t>.data</a:t>
            </a:r>
            <a:r>
              <a:rPr lang="en-US" sz="17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17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17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17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endParaRPr lang="en-CA" sz="1700" dirty="0"/>
          </a:p>
          <a:p>
            <a:pPr marL="0" indent="0">
              <a:buNone/>
            </a:pPr>
            <a:r>
              <a:rPr lang="en-CA" dirty="0"/>
              <a:t>More on : </a:t>
            </a:r>
            <a:r>
              <a:rPr lang="en-CA" dirty="0">
                <a:hlinkClick r:id="rId3"/>
              </a:rPr>
              <a:t>https://firebase.google.com/docs/firestore/query-data/listen</a:t>
            </a:r>
            <a:endParaRPr lang="en-CA" dirty="0"/>
          </a:p>
          <a:p>
            <a:pPr marL="0" indent="0">
              <a:buNone/>
            </a:pPr>
            <a:r>
              <a:rPr lang="en-CA" dirty="0">
                <a:hlinkClick r:id="rId4"/>
              </a:rPr>
              <a:t>https://firebase.google.com/docs/reference/node/firebase.firestore.QuerySnapshot</a:t>
            </a:r>
            <a:endParaRPr lang="en-CA" dirty="0"/>
          </a:p>
          <a:p>
            <a:pPr marL="0" indent="0">
              <a:buNone/>
            </a:pPr>
            <a:endParaRPr lang="en-CA" dirty="0"/>
          </a:p>
          <a:p>
            <a:pPr marL="0" indent="0">
              <a:buNone/>
            </a:pPr>
            <a:endParaRPr lang="en-CA" dirty="0"/>
          </a:p>
        </p:txBody>
      </p:sp>
    </p:spTree>
    <p:extLst>
      <p:ext uri="{BB962C8B-B14F-4D97-AF65-F5344CB8AC3E}">
        <p14:creationId xmlns:p14="http://schemas.microsoft.com/office/powerpoint/2010/main" val="405188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448419"/>
            <a:ext cx="9613861" cy="1157223"/>
          </a:xfrm>
        </p:spPr>
        <p:txBody>
          <a:bodyPr/>
          <a:lstStyle/>
          <a:p>
            <a:r>
              <a:rPr lang="en-CA" sz="4000" dirty="0"/>
              <a:t>Sample use of Snapshot docChanges V.8-</a:t>
            </a:r>
            <a:br>
              <a:rPr lang="en-CA" sz="4000" dirty="0"/>
            </a:br>
            <a:endParaRPr lang="en-CA" sz="4000" dirty="0"/>
          </a:p>
        </p:txBody>
      </p:sp>
      <p:sp>
        <p:nvSpPr>
          <p:cNvPr id="3" name="Content Placeholder 2"/>
          <p:cNvSpPr>
            <a:spLocks noGrp="1"/>
          </p:cNvSpPr>
          <p:nvPr>
            <p:ph idx="1"/>
          </p:nvPr>
        </p:nvSpPr>
        <p:spPr>
          <a:xfrm>
            <a:off x="680321" y="1823362"/>
            <a:ext cx="9791736" cy="4914899"/>
          </a:xfrm>
        </p:spPr>
        <p:txBody>
          <a:bodyPr>
            <a:normAutofit fontScale="70000" lnSpcReduction="20000"/>
          </a:bodyPr>
          <a:lstStyle/>
          <a:p>
            <a:pPr>
              <a:lnSpc>
                <a:spcPct val="170000"/>
              </a:lnSpc>
            </a:pPr>
            <a:r>
              <a:rPr lang="en-CA" dirty="0"/>
              <a:t>If you want to distinguish between what has changed since the last snapshot you can use  </a:t>
            </a:r>
            <a:r>
              <a:rPr lang="en-CA" b="1" dirty="0">
                <a:solidFill>
                  <a:srgbClr val="FFFF00"/>
                </a:solidFill>
              </a:rPr>
              <a:t>docChanges</a:t>
            </a:r>
            <a:r>
              <a:rPr lang="en-CA" dirty="0">
                <a:solidFill>
                  <a:srgbClr val="FFFF00"/>
                </a:solidFill>
              </a:rPr>
              <a:t>()</a:t>
            </a:r>
            <a:r>
              <a:rPr lang="en-CA" dirty="0"/>
              <a:t> method of snapshot given to the event handler. e.g.</a:t>
            </a:r>
            <a:endParaRPr lang="en-CA" sz="2400" dirty="0"/>
          </a:p>
          <a:p>
            <a:pPr marL="457200" lvl="1" indent="0">
              <a:spcBef>
                <a:spcPts val="600"/>
              </a:spcBef>
              <a:buNone/>
            </a:pPr>
            <a:r>
              <a:rPr lang="en-CA" sz="2300" dirty="0" err="1">
                <a:solidFill>
                  <a:srgbClr val="FFFF00"/>
                </a:solidFill>
                <a:latin typeface="Courier New" panose="02070309020205020404" pitchFamily="49" charset="0"/>
                <a:cs typeface="Courier New" panose="02070309020205020404" pitchFamily="49" charset="0"/>
              </a:rPr>
              <a:t>db.collection</a:t>
            </a:r>
            <a:r>
              <a:rPr lang="en-CA" sz="2300" dirty="0">
                <a:solidFill>
                  <a:srgbClr val="FFFF00"/>
                </a:solidFill>
                <a:latin typeface="Courier New" panose="02070309020205020404" pitchFamily="49" charset="0"/>
                <a:cs typeface="Courier New" panose="02070309020205020404" pitchFamily="49" charset="0"/>
              </a:rPr>
              <a:t>("</a:t>
            </a:r>
            <a:r>
              <a:rPr lang="en-CA" sz="2300" dirty="0" err="1">
                <a:solidFill>
                  <a:srgbClr val="FFFF00"/>
                </a:solidFill>
                <a:latin typeface="Courier New" panose="02070309020205020404" pitchFamily="49" charset="0"/>
                <a:cs typeface="Courier New" panose="02070309020205020404" pitchFamily="49" charset="0"/>
              </a:rPr>
              <a:t>TestCollection</a:t>
            </a:r>
            <a:r>
              <a:rPr lang="en-CA" sz="2300" dirty="0">
                <a:solidFill>
                  <a:srgbClr val="FFFF00"/>
                </a:solidFill>
                <a:latin typeface="Courier New" panose="02070309020205020404" pitchFamily="49" charset="0"/>
                <a:cs typeface="Courier New" panose="02070309020205020404" pitchFamily="49" charset="0"/>
              </a:rPr>
              <a:t>").</a:t>
            </a:r>
            <a:r>
              <a:rPr lang="en-CA" sz="2300" b="1" dirty="0" err="1">
                <a:solidFill>
                  <a:srgbClr val="FFC000"/>
                </a:solidFill>
                <a:latin typeface="Courier New" panose="02070309020205020404" pitchFamily="49" charset="0"/>
                <a:cs typeface="Courier New" panose="02070309020205020404" pitchFamily="49" charset="0"/>
              </a:rPr>
              <a:t>onSnapshot</a:t>
            </a:r>
            <a:r>
              <a:rPr lang="en-CA" sz="2300" b="1" dirty="0">
                <a:solidFill>
                  <a:srgbClr val="FFFF00"/>
                </a:solidFill>
                <a:latin typeface="Courier New" panose="02070309020205020404" pitchFamily="49" charset="0"/>
                <a:cs typeface="Courier New" panose="02070309020205020404" pitchFamily="49" charset="0"/>
              </a:rPr>
              <a:t> </a:t>
            </a:r>
            <a:r>
              <a:rPr lang="en-CA" sz="2300" dirty="0">
                <a:solidFill>
                  <a:srgbClr val="FFFF00"/>
                </a:solidFill>
                <a:latin typeface="Courier New" panose="02070309020205020404" pitchFamily="49" charset="0"/>
                <a:cs typeface="Courier New" panose="02070309020205020404" pitchFamily="49" charset="0"/>
              </a:rPr>
              <a:t>( (</a:t>
            </a:r>
            <a:r>
              <a:rPr lang="en-CA" sz="2300" b="1" dirty="0">
                <a:solidFill>
                  <a:srgbClr val="FFFF00"/>
                </a:solidFill>
                <a:latin typeface="Courier New" panose="02070309020205020404" pitchFamily="49" charset="0"/>
                <a:cs typeface="Courier New" panose="02070309020205020404" pitchFamily="49" charset="0"/>
              </a:rPr>
              <a:t>snapshot</a:t>
            </a:r>
            <a:r>
              <a:rPr lang="en-CA" sz="2300" dirty="0">
                <a:solidFill>
                  <a:srgbClr val="FFFF00"/>
                </a:solidFill>
                <a:latin typeface="Courier New" panose="02070309020205020404" pitchFamily="49" charset="0"/>
                <a:cs typeface="Courier New" panose="02070309020205020404" pitchFamily="49" charset="0"/>
              </a:rPr>
              <a:t>) =&gt; {  </a:t>
            </a:r>
            <a:r>
              <a:rPr lang="en-CA" sz="2300" dirty="0">
                <a:solidFill>
                  <a:schemeClr val="tx1">
                    <a:lumMod val="65000"/>
                  </a:schemeClr>
                </a:solidFill>
                <a:latin typeface="Courier New" panose="02070309020205020404" pitchFamily="49" charset="0"/>
                <a:cs typeface="Courier New" panose="02070309020205020404" pitchFamily="49" charset="0"/>
              </a:rPr>
              <a:t>//the callback function</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r>
              <a:rPr lang="en-CA" sz="2300" b="1" dirty="0" err="1">
                <a:solidFill>
                  <a:srgbClr val="FFFF00"/>
                </a:solidFill>
                <a:latin typeface="Courier New" panose="02070309020205020404" pitchFamily="49" charset="0"/>
                <a:cs typeface="Courier New" panose="02070309020205020404" pitchFamily="49" charset="0"/>
              </a:rPr>
              <a:t>snapshot.</a:t>
            </a:r>
            <a:r>
              <a:rPr lang="en-CA" sz="2300" b="1" dirty="0" err="1">
                <a:solidFill>
                  <a:srgbClr val="FFC000"/>
                </a:solidFill>
                <a:latin typeface="Courier New" panose="02070309020205020404" pitchFamily="49" charset="0"/>
                <a:cs typeface="Courier New" panose="02070309020205020404" pitchFamily="49" charset="0"/>
              </a:rPr>
              <a:t>docChanges</a:t>
            </a:r>
            <a:r>
              <a:rPr lang="en-CA" sz="2300" dirty="0">
                <a:solidFill>
                  <a:srgbClr val="FFFF00"/>
                </a:solidFill>
                <a:latin typeface="Courier New" panose="02070309020205020404" pitchFamily="49" charset="0"/>
                <a:cs typeface="Courier New" panose="02070309020205020404" pitchFamily="49" charset="0"/>
              </a:rPr>
              <a:t>().</a:t>
            </a:r>
            <a:r>
              <a:rPr lang="en-CA" sz="2300" dirty="0" err="1">
                <a:solidFill>
                  <a:srgbClr val="FFFF00"/>
                </a:solidFill>
                <a:latin typeface="Courier New" panose="02070309020205020404" pitchFamily="49" charset="0"/>
                <a:cs typeface="Courier New" panose="02070309020205020404" pitchFamily="49" charset="0"/>
              </a:rPr>
              <a:t>forEach</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rgbClr val="FFFF00"/>
                </a:solidFill>
                <a:latin typeface="Courier New" panose="02070309020205020404" pitchFamily="49" charset="0"/>
                <a:cs typeface="Courier New" panose="02070309020205020404" pitchFamily="49" charset="0"/>
              </a:rPr>
              <a:t>change </a:t>
            </a:r>
            <a:r>
              <a:rPr lang="en-CA" sz="2300" dirty="0">
                <a:solidFill>
                  <a:srgbClr val="FFFF00"/>
                </a:solidFill>
                <a:latin typeface="Courier New" panose="02070309020205020404" pitchFamily="49" charset="0"/>
                <a:cs typeface="Courier New" panose="02070309020205020404" pitchFamily="49" charset="0"/>
              </a:rPr>
              <a:t>) =&gt;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if (</a:t>
            </a:r>
            <a:r>
              <a:rPr lang="en-CA" sz="2300" b="1" dirty="0" err="1">
                <a:solidFill>
                  <a:srgbClr val="FFFF00"/>
                </a:solidFill>
                <a:latin typeface="Courier New" panose="02070309020205020404" pitchFamily="49" charset="0"/>
                <a:cs typeface="Courier New" panose="02070309020205020404" pitchFamily="49" charset="0"/>
              </a:rPr>
              <a:t>change</a:t>
            </a:r>
            <a:r>
              <a:rPr lang="en-CA" sz="2300" dirty="0" err="1">
                <a:solidFill>
                  <a:srgbClr val="FFFF00"/>
                </a:solidFill>
                <a:latin typeface="Courier New" panose="02070309020205020404" pitchFamily="49" charset="0"/>
                <a:cs typeface="Courier New" panose="02070309020205020404" pitchFamily="49" charset="0"/>
              </a:rPr>
              <a:t>.type</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chemeClr val="bg2">
                    <a:lumMod val="20000"/>
                    <a:lumOff val="80000"/>
                  </a:schemeClr>
                </a:solidFill>
                <a:latin typeface="Courier New" panose="02070309020205020404" pitchFamily="49" charset="0"/>
                <a:cs typeface="Courier New" panose="02070309020205020404" pitchFamily="49" charset="0"/>
              </a:rPr>
              <a:t>added</a:t>
            </a: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console.log("New doc: ", </a:t>
            </a:r>
            <a:r>
              <a:rPr lang="en-CA" sz="2300" dirty="0" err="1">
                <a:solidFill>
                  <a:srgbClr val="FFFF00"/>
                </a:solidFill>
                <a:latin typeface="Courier New" panose="02070309020205020404" pitchFamily="49" charset="0"/>
                <a:cs typeface="Courier New" panose="02070309020205020404" pitchFamily="49" charset="0"/>
              </a:rPr>
              <a:t>change.doc.data</a:t>
            </a:r>
            <a:r>
              <a:rPr lang="en-CA" sz="23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if (</a:t>
            </a:r>
            <a:r>
              <a:rPr lang="en-CA" sz="2300" b="1" dirty="0" err="1">
                <a:solidFill>
                  <a:srgbClr val="FFFF00"/>
                </a:solidFill>
                <a:latin typeface="Courier New" panose="02070309020205020404" pitchFamily="49" charset="0"/>
                <a:cs typeface="Courier New" panose="02070309020205020404" pitchFamily="49" charset="0"/>
              </a:rPr>
              <a:t>change</a:t>
            </a:r>
            <a:r>
              <a:rPr lang="en-CA" sz="2300" dirty="0" err="1">
                <a:solidFill>
                  <a:srgbClr val="FFFF00"/>
                </a:solidFill>
                <a:latin typeface="Courier New" panose="02070309020205020404" pitchFamily="49" charset="0"/>
                <a:cs typeface="Courier New" panose="02070309020205020404" pitchFamily="49" charset="0"/>
              </a:rPr>
              <a:t>.type</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chemeClr val="bg2">
                    <a:lumMod val="20000"/>
                    <a:lumOff val="80000"/>
                  </a:schemeClr>
                </a:solidFill>
                <a:latin typeface="Courier New" panose="02070309020205020404" pitchFamily="49" charset="0"/>
                <a:cs typeface="Courier New" panose="02070309020205020404" pitchFamily="49" charset="0"/>
              </a:rPr>
              <a:t>modified</a:t>
            </a: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console.log("Modified doc: ", </a:t>
            </a:r>
            <a:r>
              <a:rPr lang="en-CA" sz="2300" dirty="0" err="1">
                <a:solidFill>
                  <a:srgbClr val="FFFF00"/>
                </a:solidFill>
                <a:latin typeface="Courier New" panose="02070309020205020404" pitchFamily="49" charset="0"/>
                <a:cs typeface="Courier New" panose="02070309020205020404" pitchFamily="49" charset="0"/>
              </a:rPr>
              <a:t>change.doc.data</a:t>
            </a:r>
            <a:r>
              <a:rPr lang="en-CA" sz="23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if (</a:t>
            </a:r>
            <a:r>
              <a:rPr lang="en-CA" sz="2300" b="1" dirty="0" err="1">
                <a:solidFill>
                  <a:srgbClr val="FFFF00"/>
                </a:solidFill>
                <a:latin typeface="Courier New" panose="02070309020205020404" pitchFamily="49" charset="0"/>
                <a:cs typeface="Courier New" panose="02070309020205020404" pitchFamily="49" charset="0"/>
              </a:rPr>
              <a:t>change</a:t>
            </a:r>
            <a:r>
              <a:rPr lang="en-CA" sz="2300" dirty="0" err="1">
                <a:solidFill>
                  <a:srgbClr val="FFFF00"/>
                </a:solidFill>
                <a:latin typeface="Courier New" panose="02070309020205020404" pitchFamily="49" charset="0"/>
                <a:cs typeface="Courier New" panose="02070309020205020404" pitchFamily="49" charset="0"/>
              </a:rPr>
              <a:t>.type</a:t>
            </a:r>
            <a:r>
              <a:rPr lang="en-CA" sz="2300" dirty="0">
                <a:solidFill>
                  <a:srgbClr val="FFFF00"/>
                </a:solidFill>
                <a:latin typeface="Courier New" panose="02070309020205020404" pitchFamily="49" charset="0"/>
                <a:cs typeface="Courier New" panose="02070309020205020404" pitchFamily="49" charset="0"/>
              </a:rPr>
              <a:t> === "</a:t>
            </a:r>
            <a:r>
              <a:rPr lang="en-CA" sz="2300" b="1" dirty="0">
                <a:solidFill>
                  <a:schemeClr val="bg2">
                    <a:lumMod val="20000"/>
                    <a:lumOff val="80000"/>
                  </a:schemeClr>
                </a:solidFill>
                <a:latin typeface="Courier New" panose="02070309020205020404" pitchFamily="49" charset="0"/>
                <a:cs typeface="Courier New" panose="02070309020205020404" pitchFamily="49" charset="0"/>
              </a:rPr>
              <a:t>removed</a:t>
            </a: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console.log("Removed doc: ", </a:t>
            </a:r>
            <a:r>
              <a:rPr lang="en-CA" sz="2300" dirty="0" err="1">
                <a:solidFill>
                  <a:srgbClr val="FFFF00"/>
                </a:solidFill>
                <a:latin typeface="Courier New" panose="02070309020205020404" pitchFamily="49" charset="0"/>
                <a:cs typeface="Courier New" panose="02070309020205020404" pitchFamily="49" charset="0"/>
              </a:rPr>
              <a:t>change.doc.data</a:t>
            </a:r>
            <a:r>
              <a:rPr lang="en-CA" sz="2300" dirty="0">
                <a:solidFill>
                  <a:srgbClr val="FFFF00"/>
                </a:solidFill>
                <a:latin typeface="Courier New" panose="02070309020205020404" pitchFamily="49" charset="0"/>
                <a:cs typeface="Courier New" panose="02070309020205020404" pitchFamily="49" charset="0"/>
              </a:rPr>
              <a:t>());</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p>
          <a:p>
            <a:pPr marL="457200" lvl="1" indent="0">
              <a:spcBef>
                <a:spcPts val="600"/>
              </a:spcBef>
              <a:buNone/>
            </a:pPr>
            <a:r>
              <a:rPr lang="en-CA" sz="2300" dirty="0">
                <a:solidFill>
                  <a:srgbClr val="FFFF00"/>
                </a:solidFill>
                <a:latin typeface="Courier New" panose="02070309020205020404" pitchFamily="49" charset="0"/>
                <a:cs typeface="Courier New" panose="02070309020205020404" pitchFamily="49" charset="0"/>
              </a:rPr>
              <a:t>    });</a:t>
            </a:r>
            <a:endParaRPr lang="en-CA" sz="2300" dirty="0">
              <a:latin typeface="Courier New" panose="02070309020205020404" pitchFamily="49" charset="0"/>
              <a:cs typeface="Courier New" panose="02070309020205020404" pitchFamily="49" charset="0"/>
            </a:endParaRPr>
          </a:p>
          <a:p>
            <a:pPr marL="0" indent="0">
              <a:buNone/>
            </a:pPr>
            <a:r>
              <a:rPr lang="en-CA" dirty="0"/>
              <a:t>More on : </a:t>
            </a:r>
            <a:r>
              <a:rPr lang="en-CA" dirty="0">
                <a:hlinkClick r:id="rId3"/>
              </a:rPr>
              <a:t>https://firebase.google.com/docs/reference/node/firebase.firestore.QuerySnapshot#docchanges</a:t>
            </a:r>
            <a:endParaRPr lang="en-CA" dirty="0"/>
          </a:p>
          <a:p>
            <a:pPr marL="0" indent="0">
              <a:buNone/>
            </a:pPr>
            <a:endParaRPr lang="en-CA" dirty="0"/>
          </a:p>
        </p:txBody>
      </p:sp>
    </p:spTree>
    <p:extLst>
      <p:ext uri="{BB962C8B-B14F-4D97-AF65-F5344CB8AC3E}">
        <p14:creationId xmlns:p14="http://schemas.microsoft.com/office/powerpoint/2010/main" val="4046790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25711"/>
          </a:xfrm>
        </p:spPr>
        <p:txBody>
          <a:bodyPr/>
          <a:lstStyle/>
          <a:p>
            <a:r>
              <a:rPr lang="en-CA" dirty="0"/>
              <a:t>Exercise 2: V.8-</a:t>
            </a:r>
          </a:p>
        </p:txBody>
      </p:sp>
      <p:sp>
        <p:nvSpPr>
          <p:cNvPr id="3" name="Content Placeholder 2"/>
          <p:cNvSpPr>
            <a:spLocks noGrp="1"/>
          </p:cNvSpPr>
          <p:nvPr>
            <p:ph idx="1"/>
          </p:nvPr>
        </p:nvSpPr>
        <p:spPr/>
        <p:txBody>
          <a:bodyPr>
            <a:normAutofit/>
          </a:bodyPr>
          <a:lstStyle/>
          <a:p>
            <a:r>
              <a:rPr lang="en-CA" dirty="0"/>
              <a:t>Create a sample HTML </a:t>
            </a:r>
          </a:p>
          <a:p>
            <a:r>
              <a:rPr lang="en-CA" dirty="0"/>
              <a:t>Load and initialize firebase using your project settings</a:t>
            </a:r>
          </a:p>
          <a:p>
            <a:r>
              <a:rPr lang="en-CA" dirty="0"/>
              <a:t>Access the collection you created in Exercise 1</a:t>
            </a:r>
          </a:p>
          <a:p>
            <a:r>
              <a:rPr lang="en-CA" dirty="0"/>
              <a:t>Add a form to read TODO data from user</a:t>
            </a:r>
          </a:p>
          <a:p>
            <a:r>
              <a:rPr lang="en-CA" dirty="0"/>
              <a:t>Add a button to store the data into your Firestore collection.</a:t>
            </a:r>
          </a:p>
          <a:p>
            <a:r>
              <a:rPr lang="en-CA" dirty="0"/>
              <a:t>Add a snapshot event handler to get notified of changes in DB</a:t>
            </a:r>
          </a:p>
          <a:p>
            <a:r>
              <a:rPr lang="en-CA" dirty="0"/>
              <a:t>Use below page as starter if you need</a:t>
            </a:r>
          </a:p>
          <a:p>
            <a:endParaRPr lang="en-CA" dirty="0"/>
          </a:p>
          <a:p>
            <a:r>
              <a:rPr lang="en-CA" dirty="0">
                <a:hlinkClick r:id="rId2"/>
              </a:rPr>
              <a:t>https://stackblitz.com/edit/web-platform-7cvvzz?file=script.js</a:t>
            </a:r>
            <a:endParaRPr lang="en-CA" dirty="0"/>
          </a:p>
          <a:p>
            <a:endParaRPr lang="en-CA" dirty="0"/>
          </a:p>
          <a:p>
            <a:pPr marL="0" indent="0">
              <a:buNone/>
            </a:pPr>
            <a:endParaRPr lang="en-CA" dirty="0"/>
          </a:p>
          <a:p>
            <a:endParaRPr lang="en-CA" dirty="0"/>
          </a:p>
          <a:p>
            <a:endParaRPr lang="en-CA" dirty="0"/>
          </a:p>
        </p:txBody>
      </p:sp>
    </p:spTree>
    <p:extLst>
      <p:ext uri="{BB962C8B-B14F-4D97-AF65-F5344CB8AC3E}">
        <p14:creationId xmlns:p14="http://schemas.microsoft.com/office/powerpoint/2010/main" val="101931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36094"/>
            <a:ext cx="9645045" cy="943820"/>
          </a:xfrm>
        </p:spPr>
        <p:txBody>
          <a:bodyPr/>
          <a:lstStyle/>
          <a:p>
            <a:r>
              <a:rPr lang="en-CA" dirty="0"/>
              <a:t>Relational Database (</a:t>
            </a:r>
            <a:r>
              <a:rPr lang="en-CA" b="1" dirty="0"/>
              <a:t>SQL</a:t>
            </a:r>
            <a:r>
              <a:rPr lang="en-CA" dirty="0"/>
              <a:t> based DB)</a:t>
            </a:r>
          </a:p>
        </p:txBody>
      </p:sp>
      <p:sp>
        <p:nvSpPr>
          <p:cNvPr id="3" name="Content Placeholder 2"/>
          <p:cNvSpPr>
            <a:spLocks noGrp="1"/>
          </p:cNvSpPr>
          <p:nvPr>
            <p:ph idx="1"/>
          </p:nvPr>
        </p:nvSpPr>
        <p:spPr>
          <a:xfrm>
            <a:off x="646110" y="1823358"/>
            <a:ext cx="7570500" cy="4631876"/>
          </a:xfrm>
        </p:spPr>
        <p:txBody>
          <a:bodyPr>
            <a:normAutofit fontScale="70000" lnSpcReduction="20000"/>
          </a:bodyPr>
          <a:lstStyle/>
          <a:p>
            <a:r>
              <a:rPr lang="en-CA" dirty="0"/>
              <a:t>A </a:t>
            </a:r>
            <a:r>
              <a:rPr lang="en-CA" b="1" dirty="0"/>
              <a:t>Relational</a:t>
            </a:r>
            <a:r>
              <a:rPr lang="en-CA" dirty="0"/>
              <a:t> Database is a type of DB that stores data in tabular format</a:t>
            </a:r>
          </a:p>
          <a:p>
            <a:r>
              <a:rPr lang="en-CA" dirty="0"/>
              <a:t>A Relational DB uses a language called </a:t>
            </a:r>
            <a:r>
              <a:rPr lang="en-CA" b="1" dirty="0"/>
              <a:t>SQL</a:t>
            </a:r>
            <a:r>
              <a:rPr lang="en-CA" dirty="0"/>
              <a:t> to access and/or modify stored data.</a:t>
            </a:r>
          </a:p>
          <a:p>
            <a:r>
              <a:rPr lang="en-CA" dirty="0"/>
              <a:t>In a Relational DB:</a:t>
            </a:r>
          </a:p>
          <a:p>
            <a:pPr marL="731520" lvl="2"/>
            <a:r>
              <a:rPr lang="en-US" altLang="x-none" sz="2000" dirty="0"/>
              <a:t>Data are stored in </a:t>
            </a:r>
            <a:r>
              <a:rPr lang="en-US" altLang="x-none" sz="2000" u="sng" dirty="0"/>
              <a:t>Tables</a:t>
            </a:r>
            <a:r>
              <a:rPr lang="en-US" altLang="x-none" sz="2000" dirty="0"/>
              <a:t> (a.k.a. Relations).</a:t>
            </a:r>
          </a:p>
          <a:p>
            <a:pPr marL="731520" lvl="2"/>
            <a:r>
              <a:rPr lang="en-US" altLang="x-none" sz="2000" b="1" u="sng" dirty="0">
                <a:solidFill>
                  <a:srgbClr val="FFFF00"/>
                </a:solidFill>
              </a:rPr>
              <a:t>Tables</a:t>
            </a:r>
            <a:r>
              <a:rPr lang="en-US" altLang="x-none" sz="2000" dirty="0"/>
              <a:t> contain </a:t>
            </a:r>
            <a:r>
              <a:rPr lang="en-US" altLang="x-none" sz="2000" u="sng" dirty="0"/>
              <a:t>Rows</a:t>
            </a:r>
            <a:r>
              <a:rPr lang="en-US" altLang="x-none" sz="2000" dirty="0"/>
              <a:t> and </a:t>
            </a:r>
            <a:r>
              <a:rPr lang="en-US" altLang="x-none" sz="2000" u="sng" dirty="0"/>
              <a:t>Columns.</a:t>
            </a:r>
          </a:p>
          <a:p>
            <a:pPr marL="731520" lvl="2"/>
            <a:r>
              <a:rPr lang="en-CA" sz="2000" dirty="0"/>
              <a:t>Each Table normally represents one </a:t>
            </a:r>
            <a:r>
              <a:rPr lang="en-CA" sz="2000" u="sng" dirty="0"/>
              <a:t>data type</a:t>
            </a:r>
            <a:r>
              <a:rPr lang="en-CA" sz="2000" dirty="0"/>
              <a:t>.</a:t>
            </a:r>
          </a:p>
          <a:p>
            <a:pPr marL="1188720" lvl="3"/>
            <a:r>
              <a:rPr lang="en-US" sz="2000" dirty="0"/>
              <a:t>e.g., Student, Employee or Course Table etc.</a:t>
            </a:r>
          </a:p>
          <a:p>
            <a:pPr marL="731520" lvl="2"/>
            <a:r>
              <a:rPr lang="en-US" sz="2000" b="1" u="sng" dirty="0">
                <a:solidFill>
                  <a:srgbClr val="FFFF00"/>
                </a:solidFill>
              </a:rPr>
              <a:t>Rows</a:t>
            </a:r>
            <a:r>
              <a:rPr lang="en-US" sz="2000" dirty="0"/>
              <a:t> (a.k.a. records) represent </a:t>
            </a:r>
            <a:r>
              <a:rPr lang="en-US" sz="2000" u="sng" dirty="0"/>
              <a:t>instances</a:t>
            </a:r>
            <a:r>
              <a:rPr lang="en-US" sz="2000" dirty="0"/>
              <a:t> of that data type.</a:t>
            </a:r>
          </a:p>
          <a:p>
            <a:pPr marL="1188720" lvl="3"/>
            <a:r>
              <a:rPr lang="en-US" sz="2000" dirty="0"/>
              <a:t>e.g., Student, Employee or Course record, etc.</a:t>
            </a:r>
          </a:p>
          <a:p>
            <a:pPr marL="731520" lvl="2"/>
            <a:r>
              <a:rPr lang="en-CA" sz="2000" b="1" u="sng" dirty="0">
                <a:solidFill>
                  <a:srgbClr val="FFFF00"/>
                </a:solidFill>
              </a:rPr>
              <a:t>Columns</a:t>
            </a:r>
            <a:r>
              <a:rPr lang="en-CA" sz="2000" dirty="0"/>
              <a:t> (a.k.a. fields) represent </a:t>
            </a:r>
            <a:r>
              <a:rPr lang="en-CA" sz="2000" u="sng" dirty="0"/>
              <a:t>properties</a:t>
            </a:r>
            <a:r>
              <a:rPr lang="en-CA" sz="2000" dirty="0"/>
              <a:t> of that data type.</a:t>
            </a:r>
          </a:p>
          <a:p>
            <a:pPr marL="1188720" lvl="3"/>
            <a:r>
              <a:rPr lang="en-CA" sz="2000" dirty="0"/>
              <a:t>e.g., Student id, Employee </a:t>
            </a:r>
            <a:r>
              <a:rPr lang="en-CA" sz="2000" dirty="0" err="1"/>
              <a:t>DoB</a:t>
            </a:r>
            <a:r>
              <a:rPr lang="en-CA" sz="2000" dirty="0"/>
              <a:t>, Course name, etc.</a:t>
            </a:r>
          </a:p>
          <a:p>
            <a:pPr marL="731520" lvl="2"/>
            <a:r>
              <a:rPr lang="en-CA" sz="2000" dirty="0"/>
              <a:t>All records (rows) in a table have the “exact” same fields (columns). </a:t>
            </a:r>
          </a:p>
          <a:p>
            <a:pPr marL="731520" lvl="2">
              <a:lnSpc>
                <a:spcPct val="120000"/>
              </a:lnSpc>
            </a:pPr>
            <a:r>
              <a:rPr lang="en-CA" sz="2000" dirty="0"/>
              <a:t>Each </a:t>
            </a:r>
            <a:r>
              <a:rPr lang="en-CA" sz="2000" b="1" dirty="0"/>
              <a:t>record</a:t>
            </a:r>
            <a:r>
              <a:rPr lang="en-CA" sz="2000" dirty="0"/>
              <a:t> (row) normally have different values for different </a:t>
            </a:r>
            <a:r>
              <a:rPr lang="en-CA" sz="2000" b="1" dirty="0"/>
              <a:t>fields</a:t>
            </a:r>
            <a:r>
              <a:rPr lang="en-CA" sz="2000" dirty="0"/>
              <a:t> (columns) to represent a distinct instance of the Table’s data type.</a:t>
            </a:r>
          </a:p>
          <a:p>
            <a:endParaRPr lang="en-CA" dirty="0"/>
          </a:p>
        </p:txBody>
      </p:sp>
      <p:pic>
        <p:nvPicPr>
          <p:cNvPr id="4" name="Picture 2"/>
          <p:cNvPicPr>
            <a:picLocks noChangeAspect="1" noChangeArrowheads="1"/>
          </p:cNvPicPr>
          <p:nvPr/>
        </p:nvPicPr>
        <p:blipFill>
          <a:blip r:embed="rId3" cstate="print"/>
          <a:srcRect/>
          <a:stretch>
            <a:fillRect/>
          </a:stretch>
        </p:blipFill>
        <p:spPr bwMode="auto">
          <a:xfrm>
            <a:off x="8216609" y="2594087"/>
            <a:ext cx="3548030" cy="2560284"/>
          </a:xfrm>
          <a:prstGeom prst="rect">
            <a:avLst/>
          </a:prstGeom>
          <a:noFill/>
          <a:ln w="9525">
            <a:noFill/>
            <a:miter lim="800000"/>
            <a:headEnd/>
            <a:tailEnd/>
          </a:ln>
        </p:spPr>
      </p:pic>
      <p:sp>
        <p:nvSpPr>
          <p:cNvPr id="5" name="TextBox 4"/>
          <p:cNvSpPr txBox="1"/>
          <p:nvPr/>
        </p:nvSpPr>
        <p:spPr>
          <a:xfrm>
            <a:off x="8761245" y="1917880"/>
            <a:ext cx="1095767" cy="646331"/>
          </a:xfrm>
          <a:prstGeom prst="rect">
            <a:avLst/>
          </a:prstGeom>
          <a:noFill/>
        </p:spPr>
        <p:txBody>
          <a:bodyPr wrap="square" rtlCol="0">
            <a:spAutoFit/>
          </a:bodyPr>
          <a:lstStyle/>
          <a:p>
            <a:pPr algn="ctr"/>
            <a:r>
              <a:rPr lang="en-CA" b="1" dirty="0">
                <a:solidFill>
                  <a:srgbClr val="FFFF00"/>
                </a:solidFill>
              </a:rPr>
              <a:t>Column</a:t>
            </a:r>
            <a:r>
              <a:rPr lang="en-CA" b="1" dirty="0"/>
              <a:t> (Field)</a:t>
            </a:r>
            <a:endParaRPr lang="en-US" b="1" dirty="0"/>
          </a:p>
        </p:txBody>
      </p:sp>
      <p:sp>
        <p:nvSpPr>
          <p:cNvPr id="6" name="TextBox 5"/>
          <p:cNvSpPr txBox="1"/>
          <p:nvPr/>
        </p:nvSpPr>
        <p:spPr>
          <a:xfrm>
            <a:off x="7026730" y="3687178"/>
            <a:ext cx="1189880" cy="646331"/>
          </a:xfrm>
          <a:prstGeom prst="rect">
            <a:avLst/>
          </a:prstGeom>
          <a:noFill/>
        </p:spPr>
        <p:txBody>
          <a:bodyPr wrap="square" rtlCol="0">
            <a:spAutoFit/>
          </a:bodyPr>
          <a:lstStyle/>
          <a:p>
            <a:pPr algn="ctr"/>
            <a:r>
              <a:rPr lang="en-CA" b="1" dirty="0">
                <a:solidFill>
                  <a:srgbClr val="FFFF00"/>
                </a:solidFill>
              </a:rPr>
              <a:t>Row</a:t>
            </a:r>
            <a:r>
              <a:rPr lang="en-CA" b="1" dirty="0"/>
              <a:t> </a:t>
            </a:r>
          </a:p>
          <a:p>
            <a:pPr algn="ctr"/>
            <a:r>
              <a:rPr lang="en-CA" b="1" dirty="0"/>
              <a:t>(Record)</a:t>
            </a:r>
            <a:endParaRPr lang="en-US" b="1" dirty="0"/>
          </a:p>
        </p:txBody>
      </p:sp>
      <p:sp>
        <p:nvSpPr>
          <p:cNvPr id="7" name="TextBox 6"/>
          <p:cNvSpPr txBox="1"/>
          <p:nvPr/>
        </p:nvSpPr>
        <p:spPr>
          <a:xfrm>
            <a:off x="9410700" y="5193257"/>
            <a:ext cx="1277978" cy="646331"/>
          </a:xfrm>
          <a:prstGeom prst="rect">
            <a:avLst/>
          </a:prstGeom>
          <a:noFill/>
        </p:spPr>
        <p:txBody>
          <a:bodyPr wrap="square" rtlCol="0">
            <a:spAutoFit/>
          </a:bodyPr>
          <a:lstStyle/>
          <a:p>
            <a:pPr algn="ctr"/>
            <a:r>
              <a:rPr lang="en-CA" b="1" dirty="0">
                <a:solidFill>
                  <a:srgbClr val="FFFF00"/>
                </a:solidFill>
              </a:rPr>
              <a:t>Table</a:t>
            </a:r>
            <a:r>
              <a:rPr lang="en-CA" b="1" dirty="0"/>
              <a:t> (Relation)</a:t>
            </a:r>
            <a:endParaRPr lang="en-US" b="1" dirty="0"/>
          </a:p>
        </p:txBody>
      </p:sp>
    </p:spTree>
    <p:extLst>
      <p:ext uri="{BB962C8B-B14F-4D97-AF65-F5344CB8AC3E}">
        <p14:creationId xmlns:p14="http://schemas.microsoft.com/office/powerpoint/2010/main" val="361031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44710"/>
          </a:xfrm>
        </p:spPr>
        <p:txBody>
          <a:bodyPr/>
          <a:lstStyle/>
          <a:p>
            <a:r>
              <a:rPr lang="en-CA" b="1" dirty="0"/>
              <a:t>NoSQL</a:t>
            </a:r>
            <a:r>
              <a:rPr lang="en-CA" dirty="0"/>
              <a:t> Database</a:t>
            </a:r>
          </a:p>
        </p:txBody>
      </p:sp>
      <p:sp>
        <p:nvSpPr>
          <p:cNvPr id="3" name="Content Placeholder 2"/>
          <p:cNvSpPr>
            <a:spLocks noGrp="1"/>
          </p:cNvSpPr>
          <p:nvPr>
            <p:ph idx="1"/>
          </p:nvPr>
        </p:nvSpPr>
        <p:spPr>
          <a:xfrm>
            <a:off x="680322" y="1638301"/>
            <a:ext cx="8371149" cy="4856768"/>
          </a:xfrm>
        </p:spPr>
        <p:txBody>
          <a:bodyPr>
            <a:normAutofit lnSpcReduction="10000"/>
          </a:bodyPr>
          <a:lstStyle/>
          <a:p>
            <a:r>
              <a:rPr lang="en-US" sz="1600" dirty="0"/>
              <a:t>A </a:t>
            </a:r>
            <a:r>
              <a:rPr lang="en-US" sz="1600" b="1" dirty="0"/>
              <a:t>NoSQL</a:t>
            </a:r>
            <a:r>
              <a:rPr lang="en-US" sz="1600" dirty="0"/>
              <a:t> Database is a type of DB that stores data in non-tabular format.</a:t>
            </a:r>
          </a:p>
          <a:p>
            <a:pPr lvl="1"/>
            <a:r>
              <a:rPr lang="en-US" sz="1400" dirty="0"/>
              <a:t>i.e., there is no concept of row and column in NoSQL DB.</a:t>
            </a:r>
          </a:p>
          <a:p>
            <a:r>
              <a:rPr lang="en-US" sz="1600" dirty="0"/>
              <a:t>A one common type of </a:t>
            </a:r>
            <a:r>
              <a:rPr lang="en-US" sz="1600" b="1" dirty="0"/>
              <a:t>NoSQL</a:t>
            </a:r>
            <a:r>
              <a:rPr lang="en-US" sz="1600" dirty="0"/>
              <a:t> DB is the </a:t>
            </a:r>
            <a:r>
              <a:rPr lang="en-US" sz="1600" b="1" u="sng" dirty="0"/>
              <a:t>document-based NoSQL</a:t>
            </a:r>
            <a:endParaRPr lang="en-CA" sz="1600" b="1" dirty="0"/>
          </a:p>
          <a:p>
            <a:r>
              <a:rPr lang="en-CA" sz="1600" dirty="0"/>
              <a:t>In the </a:t>
            </a:r>
            <a:r>
              <a:rPr lang="en-CA" sz="1600" b="1" dirty="0"/>
              <a:t>document-based NoSQL </a:t>
            </a:r>
            <a:r>
              <a:rPr lang="en-CA" sz="1600" dirty="0"/>
              <a:t>Database: </a:t>
            </a:r>
          </a:p>
          <a:p>
            <a:pPr lvl="1">
              <a:lnSpc>
                <a:spcPct val="110000"/>
              </a:lnSpc>
            </a:pPr>
            <a:r>
              <a:rPr lang="en-CA" sz="1600" dirty="0"/>
              <a:t>Data are stored as a </a:t>
            </a:r>
            <a:r>
              <a:rPr lang="en-CA" sz="1600" b="1" u="sng" dirty="0">
                <a:solidFill>
                  <a:srgbClr val="FFFF00"/>
                </a:solidFill>
              </a:rPr>
              <a:t>collections</a:t>
            </a:r>
            <a:r>
              <a:rPr lang="en-CA" sz="1600" dirty="0"/>
              <a:t> of </a:t>
            </a:r>
            <a:r>
              <a:rPr lang="en-CA" sz="1600" b="1" u="sng" dirty="0">
                <a:solidFill>
                  <a:srgbClr val="FFFF00"/>
                </a:solidFill>
              </a:rPr>
              <a:t>documents</a:t>
            </a:r>
            <a:r>
              <a:rPr lang="en-CA" sz="1600" dirty="0"/>
              <a:t>. </a:t>
            </a:r>
          </a:p>
          <a:p>
            <a:pPr lvl="1">
              <a:lnSpc>
                <a:spcPct val="110000"/>
              </a:lnSpc>
            </a:pPr>
            <a:r>
              <a:rPr lang="en-CA" sz="1600" dirty="0"/>
              <a:t>Each </a:t>
            </a:r>
            <a:r>
              <a:rPr lang="en-CA" sz="1600" b="1" u="sng" dirty="0">
                <a:solidFill>
                  <a:srgbClr val="FFFF00"/>
                </a:solidFill>
              </a:rPr>
              <a:t>document</a:t>
            </a:r>
            <a:r>
              <a:rPr lang="en-CA" sz="1600" dirty="0"/>
              <a:t> has a </a:t>
            </a:r>
            <a:r>
              <a:rPr lang="en-CA" sz="1600" u="sng" dirty="0"/>
              <a:t>unique</a:t>
            </a:r>
            <a:r>
              <a:rPr lang="en-CA" sz="1600" dirty="0"/>
              <a:t> identifier within the collection.</a:t>
            </a:r>
          </a:p>
          <a:p>
            <a:pPr lvl="1">
              <a:lnSpc>
                <a:spcPct val="110000"/>
              </a:lnSpc>
            </a:pPr>
            <a:r>
              <a:rPr lang="en-CA" sz="1600" dirty="0"/>
              <a:t>Each </a:t>
            </a:r>
            <a:r>
              <a:rPr lang="en-CA" sz="1600" b="1" u="sng" dirty="0">
                <a:solidFill>
                  <a:srgbClr val="FFFF00"/>
                </a:solidFill>
              </a:rPr>
              <a:t>document</a:t>
            </a:r>
            <a:r>
              <a:rPr lang="en-CA" sz="1600" dirty="0"/>
              <a:t> stores an arbitrary set of </a:t>
            </a:r>
            <a:r>
              <a:rPr lang="en-CA" sz="1600" b="1" u="sng" dirty="0">
                <a:solidFill>
                  <a:srgbClr val="FFFF00"/>
                </a:solidFill>
              </a:rPr>
              <a:t>key/value</a:t>
            </a:r>
            <a:r>
              <a:rPr lang="en-CA" sz="1600" dirty="0"/>
              <a:t> pairs of data.</a:t>
            </a:r>
          </a:p>
          <a:p>
            <a:pPr lvl="1">
              <a:lnSpc>
                <a:spcPct val="110000"/>
              </a:lnSpc>
            </a:pPr>
            <a:r>
              <a:rPr lang="en-CA" sz="1600" dirty="0"/>
              <a:t>The </a:t>
            </a:r>
            <a:r>
              <a:rPr lang="en-CA" sz="1600" b="1" u="sng" dirty="0">
                <a:solidFill>
                  <a:srgbClr val="FFFF00"/>
                </a:solidFill>
              </a:rPr>
              <a:t>key/values</a:t>
            </a:r>
            <a:r>
              <a:rPr lang="en-CA" sz="1600" dirty="0"/>
              <a:t> pairs can even be nested. </a:t>
            </a:r>
            <a:br>
              <a:rPr lang="en-CA" sz="1600" dirty="0"/>
            </a:br>
            <a:r>
              <a:rPr lang="en-CA" sz="1600" dirty="0"/>
              <a:t>(This is very similar to nested JavaScript objects)</a:t>
            </a:r>
          </a:p>
          <a:p>
            <a:pPr lvl="1">
              <a:lnSpc>
                <a:spcPct val="110000"/>
              </a:lnSpc>
            </a:pPr>
            <a:r>
              <a:rPr lang="en-CA" sz="1600" dirty="0"/>
              <a:t>In this type of DB, there is </a:t>
            </a:r>
            <a:r>
              <a:rPr lang="en-CA" sz="1600" b="1" u="sng" dirty="0"/>
              <a:t>no need</a:t>
            </a:r>
            <a:r>
              <a:rPr lang="en-CA" sz="1600" dirty="0"/>
              <a:t> for documents in a collection to have the exact structure. (unlike records in a table that all have the same fields)</a:t>
            </a:r>
          </a:p>
          <a:p>
            <a:r>
              <a:rPr lang="en-US" sz="1600" dirty="0"/>
              <a:t>One way to visualize this type of Database is to use the analogy of file system in your computer (i.e., collections, documents and key/value set are analogous to folders, files and file contents). </a:t>
            </a:r>
            <a:br>
              <a:rPr lang="en-US" sz="1600" dirty="0"/>
            </a:br>
            <a:endParaRPr lang="en-US" sz="1600" dirty="0"/>
          </a:p>
          <a:p>
            <a:endParaRPr lang="en-CA" dirty="0"/>
          </a:p>
          <a:p>
            <a:endParaRPr lang="en-CA"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588" y="2035629"/>
            <a:ext cx="3540642" cy="2731352"/>
          </a:xfrm>
          <a:prstGeom prst="rect">
            <a:avLst/>
          </a:prstGeom>
        </p:spPr>
      </p:pic>
    </p:spTree>
    <p:extLst>
      <p:ext uri="{BB962C8B-B14F-4D97-AF65-F5344CB8AC3E}">
        <p14:creationId xmlns:p14="http://schemas.microsoft.com/office/powerpoint/2010/main" val="1124662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9"/>
            <a:ext cx="9404723" cy="764710"/>
          </a:xfrm>
        </p:spPr>
        <p:txBody>
          <a:bodyPr/>
          <a:lstStyle/>
          <a:p>
            <a:r>
              <a:rPr lang="en-CA" dirty="0"/>
              <a:t>Cloud </a:t>
            </a:r>
            <a:r>
              <a:rPr lang="en-CA" b="1" dirty="0"/>
              <a:t>Firestore,</a:t>
            </a:r>
            <a:r>
              <a:rPr lang="en-CA" dirty="0"/>
              <a:t> a </a:t>
            </a:r>
            <a:r>
              <a:rPr lang="en-CA" b="1" dirty="0"/>
              <a:t>NoSQL</a:t>
            </a:r>
            <a:r>
              <a:rPr lang="en-CA" dirty="0"/>
              <a:t> DB</a:t>
            </a:r>
          </a:p>
        </p:txBody>
      </p:sp>
      <p:sp>
        <p:nvSpPr>
          <p:cNvPr id="3" name="Content Placeholder 2"/>
          <p:cNvSpPr>
            <a:spLocks noGrp="1"/>
          </p:cNvSpPr>
          <p:nvPr>
            <p:ph idx="1"/>
          </p:nvPr>
        </p:nvSpPr>
        <p:spPr>
          <a:xfrm>
            <a:off x="680319" y="1733107"/>
            <a:ext cx="9552252" cy="4860198"/>
          </a:xfrm>
        </p:spPr>
        <p:txBody>
          <a:bodyPr>
            <a:normAutofit fontScale="77500" lnSpcReduction="20000"/>
          </a:bodyPr>
          <a:lstStyle/>
          <a:p>
            <a:r>
              <a:rPr lang="en-CA" b="1" u="sng" dirty="0"/>
              <a:t>Firebase Cloud Firestore</a:t>
            </a:r>
            <a:r>
              <a:rPr lang="en-CA" dirty="0"/>
              <a:t> is a type of </a:t>
            </a:r>
            <a:r>
              <a:rPr lang="en-CA" b="1" dirty="0"/>
              <a:t>document-based </a:t>
            </a:r>
            <a:r>
              <a:rPr lang="en-CA" b="1" u="sng" dirty="0"/>
              <a:t>NoSQL</a:t>
            </a:r>
            <a:r>
              <a:rPr lang="en-CA" b="1" dirty="0"/>
              <a:t> </a:t>
            </a:r>
            <a:r>
              <a:rPr lang="en-CA" dirty="0"/>
              <a:t>Database.</a:t>
            </a:r>
          </a:p>
          <a:p>
            <a:endParaRPr lang="en-CA" dirty="0"/>
          </a:p>
          <a:p>
            <a:r>
              <a:rPr lang="en-CA" dirty="0"/>
              <a:t>In Firestore you start by creating a </a:t>
            </a:r>
            <a:r>
              <a:rPr lang="en-CA" b="1" dirty="0">
                <a:solidFill>
                  <a:srgbClr val="FFFF00"/>
                </a:solidFill>
              </a:rPr>
              <a:t>collection.</a:t>
            </a:r>
          </a:p>
          <a:p>
            <a:endParaRPr lang="en-CA" dirty="0"/>
          </a:p>
          <a:p>
            <a:r>
              <a:rPr lang="en-CA" dirty="0"/>
              <a:t>Within a </a:t>
            </a:r>
            <a:r>
              <a:rPr lang="en-CA" b="1" dirty="0">
                <a:solidFill>
                  <a:srgbClr val="FFFF00"/>
                </a:solidFill>
              </a:rPr>
              <a:t>collection</a:t>
            </a:r>
            <a:r>
              <a:rPr lang="en-CA" dirty="0"/>
              <a:t> you can create many </a:t>
            </a:r>
            <a:r>
              <a:rPr lang="en-CA" b="1" dirty="0">
                <a:solidFill>
                  <a:srgbClr val="FFFF00"/>
                </a:solidFill>
              </a:rPr>
              <a:t>documents.</a:t>
            </a:r>
            <a:r>
              <a:rPr lang="en-CA" dirty="0"/>
              <a:t> </a:t>
            </a:r>
          </a:p>
          <a:p>
            <a:pPr marL="0" indent="0">
              <a:buNone/>
            </a:pPr>
            <a:r>
              <a:rPr lang="en-CA" dirty="0"/>
              <a:t>    (but each document has a unique id within the collection)</a:t>
            </a:r>
          </a:p>
          <a:p>
            <a:endParaRPr lang="en-CA" dirty="0"/>
          </a:p>
          <a:p>
            <a:r>
              <a:rPr lang="en-CA" dirty="0"/>
              <a:t>Each </a:t>
            </a:r>
            <a:r>
              <a:rPr lang="en-CA" b="1" dirty="0">
                <a:solidFill>
                  <a:srgbClr val="FFFF00"/>
                </a:solidFill>
              </a:rPr>
              <a:t>document</a:t>
            </a:r>
            <a:r>
              <a:rPr lang="en-CA" dirty="0"/>
              <a:t> also contains any </a:t>
            </a:r>
            <a:r>
              <a:rPr lang="en-CA" b="1" dirty="0"/>
              <a:t>set</a:t>
            </a:r>
            <a:r>
              <a:rPr lang="en-CA" dirty="0"/>
              <a:t> of </a:t>
            </a:r>
            <a:r>
              <a:rPr lang="en-CA" b="1" dirty="0">
                <a:solidFill>
                  <a:srgbClr val="FFFF00"/>
                </a:solidFill>
              </a:rPr>
              <a:t>key/value </a:t>
            </a:r>
            <a:r>
              <a:rPr lang="en-CA" b="1" dirty="0"/>
              <a:t>pairs</a:t>
            </a:r>
            <a:r>
              <a:rPr lang="en-CA" b="1" dirty="0">
                <a:solidFill>
                  <a:srgbClr val="FFFF00"/>
                </a:solidFill>
              </a:rPr>
              <a:t> </a:t>
            </a:r>
          </a:p>
          <a:p>
            <a:pPr lvl="1"/>
            <a:r>
              <a:rPr lang="en-CA" dirty="0"/>
              <a:t>i.e., Each document is very similar to a JavaScript object.</a:t>
            </a:r>
          </a:p>
          <a:p>
            <a:pPr marL="0" indent="0">
              <a:buNone/>
            </a:pPr>
            <a:r>
              <a:rPr lang="en-CA" dirty="0"/>
              <a:t>     </a:t>
            </a:r>
          </a:p>
          <a:p>
            <a:pPr>
              <a:lnSpc>
                <a:spcPct val="120000"/>
              </a:lnSpc>
            </a:pPr>
            <a:r>
              <a:rPr lang="en-CA" dirty="0"/>
              <a:t>The </a:t>
            </a:r>
            <a:r>
              <a:rPr lang="en-CA" b="1" dirty="0"/>
              <a:t>keys</a:t>
            </a:r>
            <a:r>
              <a:rPr lang="en-CA" dirty="0"/>
              <a:t> (a.k.a. fields) don’t have to be the same in all documents, although generally, all documents in the same collection have many common fields.</a:t>
            </a:r>
          </a:p>
          <a:p>
            <a:pPr>
              <a:lnSpc>
                <a:spcPct val="120000"/>
              </a:lnSpc>
            </a:pPr>
            <a:r>
              <a:rPr lang="en-CA" dirty="0"/>
              <a:t>Firestore also generates index based on each field found in the documents. Theses indexes help you to easily sort or find documents based on any field. </a:t>
            </a:r>
          </a:p>
          <a:p>
            <a:pPr lvl="1">
              <a:lnSpc>
                <a:spcPct val="120000"/>
              </a:lnSpc>
            </a:pPr>
            <a:r>
              <a:rPr lang="en-CA" dirty="0"/>
              <a:t>For any field, only documents that have that field present, will be included in the index of that field.</a:t>
            </a:r>
          </a:p>
          <a:p>
            <a:endParaRPr lang="en-CA" dirty="0"/>
          </a:p>
          <a:p>
            <a:endParaRPr lang="en-CA" dirty="0"/>
          </a:p>
        </p:txBody>
      </p:sp>
      <p:pic>
        <p:nvPicPr>
          <p:cNvPr id="4" name="Picture 3"/>
          <p:cNvPicPr>
            <a:picLocks noChangeAspect="1"/>
          </p:cNvPicPr>
          <p:nvPr/>
        </p:nvPicPr>
        <p:blipFill>
          <a:blip r:embed="rId3"/>
          <a:stretch>
            <a:fillRect/>
          </a:stretch>
        </p:blipFill>
        <p:spPr>
          <a:xfrm>
            <a:off x="6957711" y="2291444"/>
            <a:ext cx="4298306" cy="2383972"/>
          </a:xfrm>
          <a:prstGeom prst="rect">
            <a:avLst/>
          </a:prstGeom>
        </p:spPr>
      </p:pic>
    </p:spTree>
    <p:extLst>
      <p:ext uri="{BB962C8B-B14F-4D97-AF65-F5344CB8AC3E}">
        <p14:creationId xmlns:p14="http://schemas.microsoft.com/office/powerpoint/2010/main" val="3894179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7868"/>
          </a:xfrm>
        </p:spPr>
        <p:txBody>
          <a:bodyPr/>
          <a:lstStyle/>
          <a:p>
            <a:r>
              <a:rPr lang="en-CA" dirty="0"/>
              <a:t>Firebase Dashboard/Console</a:t>
            </a:r>
          </a:p>
        </p:txBody>
      </p:sp>
      <p:sp>
        <p:nvSpPr>
          <p:cNvPr id="3" name="Content Placeholder 2"/>
          <p:cNvSpPr>
            <a:spLocks noGrp="1"/>
          </p:cNvSpPr>
          <p:nvPr>
            <p:ph idx="1"/>
          </p:nvPr>
        </p:nvSpPr>
        <p:spPr>
          <a:xfrm>
            <a:off x="680321" y="2095500"/>
            <a:ext cx="6862094" cy="4388273"/>
          </a:xfrm>
        </p:spPr>
        <p:txBody>
          <a:bodyPr>
            <a:normAutofit fontScale="85000" lnSpcReduction="20000"/>
          </a:bodyPr>
          <a:lstStyle/>
          <a:p>
            <a:pPr>
              <a:lnSpc>
                <a:spcPct val="120000"/>
              </a:lnSpc>
            </a:pPr>
            <a:r>
              <a:rPr lang="en-CA" dirty="0"/>
              <a:t>To use any Firebase service (including Firestore DB), first, you would need to have an account with Firebase. You can use any google account (</a:t>
            </a:r>
            <a:r>
              <a:rPr lang="en-CA" dirty="0" err="1"/>
              <a:t>gmail</a:t>
            </a:r>
            <a:r>
              <a:rPr lang="en-CA" dirty="0"/>
              <a:t>) for this purpose.</a:t>
            </a:r>
          </a:p>
          <a:p>
            <a:pPr>
              <a:lnSpc>
                <a:spcPct val="120000"/>
              </a:lnSpc>
            </a:pPr>
            <a:r>
              <a:rPr lang="en-CA" dirty="0"/>
              <a:t>Using the account, you would be able to create a Firebase project through Firebase console (a.k.a. dashboard):</a:t>
            </a:r>
          </a:p>
          <a:p>
            <a:pPr lvl="1">
              <a:lnSpc>
                <a:spcPct val="120000"/>
              </a:lnSpc>
            </a:pPr>
            <a:r>
              <a:rPr lang="en-CA" sz="2100" b="1" dirty="0">
                <a:hlinkClick r:id="rId3"/>
              </a:rPr>
              <a:t>https://console.firebase.google.com/</a:t>
            </a:r>
            <a:endParaRPr lang="en-CA" sz="2100" b="1" dirty="0"/>
          </a:p>
          <a:p>
            <a:pPr>
              <a:lnSpc>
                <a:spcPct val="120000"/>
              </a:lnSpc>
            </a:pPr>
            <a:r>
              <a:rPr lang="en-CA" dirty="0"/>
              <a:t>Inside a firebase project you then have access to all Firebase services.</a:t>
            </a:r>
          </a:p>
          <a:p>
            <a:pPr>
              <a:lnSpc>
                <a:spcPct val="120000"/>
              </a:lnSpc>
            </a:pPr>
            <a:r>
              <a:rPr lang="en-CA" dirty="0"/>
              <a:t>Firebase comes with a free service tier called </a:t>
            </a:r>
            <a:r>
              <a:rPr lang="en-CA" b="1" dirty="0">
                <a:solidFill>
                  <a:schemeClr val="bg2">
                    <a:lumMod val="20000"/>
                    <a:lumOff val="80000"/>
                  </a:schemeClr>
                </a:solidFill>
              </a:rPr>
              <a:t>Spark Plan</a:t>
            </a:r>
            <a:r>
              <a:rPr lang="en-CA" b="1" dirty="0"/>
              <a:t>. </a:t>
            </a:r>
            <a:r>
              <a:rPr lang="en-CA" dirty="0"/>
              <a:t>This plan provides all basic needs for a small project or even a start-up company.</a:t>
            </a:r>
          </a:p>
          <a:p>
            <a:pPr>
              <a:lnSpc>
                <a:spcPct val="120000"/>
              </a:lnSpc>
            </a:pPr>
            <a:r>
              <a:rPr lang="en-CA" dirty="0"/>
              <a:t>Next, we discuss how to create DB using </a:t>
            </a:r>
            <a:r>
              <a:rPr lang="en-CA" b="1" dirty="0"/>
              <a:t>Firebase</a:t>
            </a:r>
            <a:r>
              <a:rPr lang="en-CA" dirty="0"/>
              <a:t> </a:t>
            </a:r>
            <a:r>
              <a:rPr lang="en-CA" b="1" dirty="0"/>
              <a:t>Firestore</a:t>
            </a:r>
            <a:r>
              <a:rPr lang="en-CA" dirty="0"/>
              <a:t> service.</a:t>
            </a:r>
          </a:p>
          <a:p>
            <a:endParaRPr lang="en-CA" dirty="0"/>
          </a:p>
          <a:p>
            <a:pPr marL="0" indent="0">
              <a:buNone/>
            </a:pPr>
            <a:endParaRPr lang="en-CA" dirty="0"/>
          </a:p>
        </p:txBody>
      </p:sp>
      <p:pic>
        <p:nvPicPr>
          <p:cNvPr id="5" name="Picture 4"/>
          <p:cNvPicPr>
            <a:picLocks noChangeAspect="1"/>
          </p:cNvPicPr>
          <p:nvPr/>
        </p:nvPicPr>
        <p:blipFill>
          <a:blip r:embed="rId4"/>
          <a:stretch>
            <a:fillRect/>
          </a:stretch>
        </p:blipFill>
        <p:spPr>
          <a:xfrm>
            <a:off x="7753801" y="2169104"/>
            <a:ext cx="3024554" cy="2294235"/>
          </a:xfrm>
          <a:prstGeom prst="rect">
            <a:avLst/>
          </a:prstGeom>
        </p:spPr>
      </p:pic>
      <p:pic>
        <p:nvPicPr>
          <p:cNvPr id="4" name="Picture 3"/>
          <p:cNvPicPr>
            <a:picLocks noChangeAspect="1"/>
          </p:cNvPicPr>
          <p:nvPr/>
        </p:nvPicPr>
        <p:blipFill>
          <a:blip r:embed="rId5"/>
          <a:stretch>
            <a:fillRect/>
          </a:stretch>
        </p:blipFill>
        <p:spPr>
          <a:xfrm>
            <a:off x="8447755" y="4344819"/>
            <a:ext cx="2959080" cy="2138954"/>
          </a:xfrm>
          <a:prstGeom prst="rect">
            <a:avLst/>
          </a:prstGeom>
        </p:spPr>
      </p:pic>
    </p:spTree>
    <p:extLst>
      <p:ext uri="{BB962C8B-B14F-4D97-AF65-F5344CB8AC3E}">
        <p14:creationId xmlns:p14="http://schemas.microsoft.com/office/powerpoint/2010/main" val="494000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71676"/>
          </a:xfrm>
        </p:spPr>
        <p:txBody>
          <a:bodyPr/>
          <a:lstStyle/>
          <a:p>
            <a:r>
              <a:rPr lang="en-CA" dirty="0"/>
              <a:t>Creating Cloud </a:t>
            </a:r>
            <a:r>
              <a:rPr lang="en-CA" b="1" dirty="0"/>
              <a:t>Firestore</a:t>
            </a:r>
            <a:r>
              <a:rPr lang="en-CA" dirty="0"/>
              <a:t> Database</a:t>
            </a:r>
          </a:p>
        </p:txBody>
      </p:sp>
      <p:sp>
        <p:nvSpPr>
          <p:cNvPr id="3" name="Content Placeholder 2"/>
          <p:cNvSpPr>
            <a:spLocks noGrp="1"/>
          </p:cNvSpPr>
          <p:nvPr>
            <p:ph idx="1"/>
          </p:nvPr>
        </p:nvSpPr>
        <p:spPr>
          <a:xfrm>
            <a:off x="680321" y="2172393"/>
            <a:ext cx="9924834" cy="4164396"/>
          </a:xfrm>
        </p:spPr>
        <p:txBody>
          <a:bodyPr>
            <a:normAutofit fontScale="85000" lnSpcReduction="20000"/>
          </a:bodyPr>
          <a:lstStyle/>
          <a:p>
            <a:r>
              <a:rPr lang="en-CA" dirty="0"/>
              <a:t>To create a </a:t>
            </a:r>
            <a:r>
              <a:rPr lang="en-CA" b="1" dirty="0"/>
              <a:t>Firestore</a:t>
            </a:r>
            <a:r>
              <a:rPr lang="en-CA" dirty="0"/>
              <a:t> database, inside your </a:t>
            </a:r>
            <a:br>
              <a:rPr lang="en-CA" dirty="0"/>
            </a:br>
            <a:r>
              <a:rPr lang="en-CA" dirty="0"/>
              <a:t>project console, select </a:t>
            </a:r>
            <a:r>
              <a:rPr lang="en-CA" b="1" dirty="0"/>
              <a:t>Firestore Database </a:t>
            </a:r>
          </a:p>
          <a:p>
            <a:r>
              <a:rPr lang="en-CA" dirty="0"/>
              <a:t>Then click on “Create database” button.</a:t>
            </a:r>
          </a:p>
          <a:p>
            <a:r>
              <a:rPr lang="en-CA" dirty="0"/>
              <a:t>For simplicity, use “test mode”.</a:t>
            </a:r>
          </a:p>
          <a:p>
            <a:r>
              <a:rPr lang="en-CA" dirty="0"/>
              <a:t>Then if it asks, select a region near your location</a:t>
            </a:r>
            <a:br>
              <a:rPr lang="en-CA" dirty="0"/>
            </a:br>
            <a:r>
              <a:rPr lang="en-CA" dirty="0"/>
              <a:t>(e.g., </a:t>
            </a:r>
            <a:r>
              <a:rPr lang="en-CA" b="1" dirty="0"/>
              <a:t>us-central</a:t>
            </a:r>
            <a:r>
              <a:rPr lang="en-CA" dirty="0"/>
              <a:t> ) to host your DB. </a:t>
            </a:r>
          </a:p>
          <a:p>
            <a:r>
              <a:rPr lang="en-CA" dirty="0"/>
              <a:t>Once the Database service is ready you can create</a:t>
            </a:r>
            <a:br>
              <a:rPr lang="en-CA" dirty="0"/>
            </a:br>
            <a:r>
              <a:rPr lang="en-CA" dirty="0"/>
              <a:t>collections and add documents to them.</a:t>
            </a:r>
          </a:p>
          <a:p>
            <a:r>
              <a:rPr lang="en-CA" dirty="0"/>
              <a:t>The firebase console lets you to: </a:t>
            </a:r>
          </a:p>
          <a:p>
            <a:pPr lvl="1"/>
            <a:r>
              <a:rPr lang="en-CA" dirty="0"/>
              <a:t>Add/delete collections.</a:t>
            </a:r>
          </a:p>
          <a:p>
            <a:pPr lvl="1"/>
            <a:r>
              <a:rPr lang="en-CA" dirty="0"/>
              <a:t>Add/delete documents inside collections.</a:t>
            </a:r>
          </a:p>
          <a:p>
            <a:pPr lvl="1"/>
            <a:r>
              <a:rPr lang="en-CA" dirty="0"/>
              <a:t>Add/delete/update fields &amp; values inside documents.</a:t>
            </a:r>
          </a:p>
          <a:p>
            <a:r>
              <a:rPr lang="en-CA" dirty="0"/>
              <a:t>But as a programmer you’ll use Firestore API in your </a:t>
            </a:r>
            <a:br>
              <a:rPr lang="en-CA" dirty="0"/>
            </a:br>
            <a:r>
              <a:rPr lang="en-CA" dirty="0"/>
              <a:t>application to operate on the database.</a:t>
            </a:r>
          </a:p>
        </p:txBody>
      </p:sp>
      <p:pic>
        <p:nvPicPr>
          <p:cNvPr id="8" name="Picture 7"/>
          <p:cNvPicPr>
            <a:picLocks noChangeAspect="1"/>
          </p:cNvPicPr>
          <p:nvPr/>
        </p:nvPicPr>
        <p:blipFill>
          <a:blip r:embed="rId3"/>
          <a:stretch>
            <a:fillRect/>
          </a:stretch>
        </p:blipFill>
        <p:spPr>
          <a:xfrm>
            <a:off x="6603020" y="1492193"/>
            <a:ext cx="4448323" cy="2384197"/>
          </a:xfrm>
          <a:prstGeom prst="rect">
            <a:avLst/>
          </a:prstGeom>
        </p:spPr>
      </p:pic>
      <p:pic>
        <p:nvPicPr>
          <p:cNvPr id="9" name="Picture 8"/>
          <p:cNvPicPr>
            <a:picLocks noChangeAspect="1"/>
          </p:cNvPicPr>
          <p:nvPr/>
        </p:nvPicPr>
        <p:blipFill>
          <a:blip r:embed="rId4"/>
          <a:stretch>
            <a:fillRect/>
          </a:stretch>
        </p:blipFill>
        <p:spPr>
          <a:xfrm>
            <a:off x="7738410" y="2861837"/>
            <a:ext cx="3592853" cy="2111574"/>
          </a:xfrm>
          <a:prstGeom prst="rect">
            <a:avLst/>
          </a:prstGeom>
        </p:spPr>
      </p:pic>
      <p:pic>
        <p:nvPicPr>
          <p:cNvPr id="4" name="Picture 3"/>
          <p:cNvPicPr>
            <a:picLocks noChangeAspect="1"/>
          </p:cNvPicPr>
          <p:nvPr/>
        </p:nvPicPr>
        <p:blipFill>
          <a:blip r:embed="rId5"/>
          <a:stretch>
            <a:fillRect/>
          </a:stretch>
        </p:blipFill>
        <p:spPr>
          <a:xfrm>
            <a:off x="6688312" y="4961673"/>
            <a:ext cx="4955898" cy="1519117"/>
          </a:xfrm>
          <a:prstGeom prst="rect">
            <a:avLst/>
          </a:prstGeom>
        </p:spPr>
      </p:pic>
    </p:spTree>
    <p:extLst>
      <p:ext uri="{BB962C8B-B14F-4D97-AF65-F5344CB8AC3E}">
        <p14:creationId xmlns:p14="http://schemas.microsoft.com/office/powerpoint/2010/main" val="416329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95082"/>
          </a:xfrm>
        </p:spPr>
        <p:txBody>
          <a:bodyPr/>
          <a:lstStyle/>
          <a:p>
            <a:r>
              <a:rPr lang="en-CA" dirty="0"/>
              <a:t>Exercise 1:</a:t>
            </a:r>
          </a:p>
        </p:txBody>
      </p:sp>
      <p:sp>
        <p:nvSpPr>
          <p:cNvPr id="3" name="Content Placeholder 2"/>
          <p:cNvSpPr>
            <a:spLocks noGrp="1"/>
          </p:cNvSpPr>
          <p:nvPr>
            <p:ph idx="1"/>
          </p:nvPr>
        </p:nvSpPr>
        <p:spPr/>
        <p:txBody>
          <a:bodyPr/>
          <a:lstStyle/>
          <a:p>
            <a:r>
              <a:rPr lang="en-CA" dirty="0"/>
              <a:t>Using a google account, login to Firebase console : </a:t>
            </a:r>
            <a:r>
              <a:rPr lang="en-CA" dirty="0">
                <a:hlinkClick r:id="rId2"/>
              </a:rPr>
              <a:t>https://console.firebase.google.com</a:t>
            </a:r>
            <a:endParaRPr lang="en-CA" dirty="0"/>
          </a:p>
          <a:p>
            <a:r>
              <a:rPr lang="en-CA" dirty="0"/>
              <a:t>Create a new firebase project and call it “</a:t>
            </a:r>
            <a:r>
              <a:rPr lang="en-CA" b="1" dirty="0" err="1"/>
              <a:t>wmdd</a:t>
            </a:r>
            <a:r>
              <a:rPr lang="en-CA" dirty="0"/>
              <a:t>”</a:t>
            </a:r>
          </a:p>
          <a:p>
            <a:r>
              <a:rPr lang="en-CA" dirty="0"/>
              <a:t>Create a new Firestore database in test mode.</a:t>
            </a:r>
          </a:p>
          <a:p>
            <a:r>
              <a:rPr lang="en-CA" dirty="0"/>
              <a:t>Add a collection named “</a:t>
            </a:r>
            <a:r>
              <a:rPr lang="en-CA" b="1" dirty="0" err="1"/>
              <a:t>TestCollection</a:t>
            </a:r>
            <a:r>
              <a:rPr lang="en-CA" dirty="0"/>
              <a:t>” </a:t>
            </a:r>
          </a:p>
          <a:p>
            <a:r>
              <a:rPr lang="en-CA" dirty="0"/>
              <a:t>Add some documents with different fields and values through firebase console.</a:t>
            </a:r>
          </a:p>
          <a:p>
            <a:endParaRPr lang="en-CA" dirty="0"/>
          </a:p>
          <a:p>
            <a:endParaRPr lang="en-CA" dirty="0"/>
          </a:p>
        </p:txBody>
      </p:sp>
    </p:spTree>
    <p:extLst>
      <p:ext uri="{BB962C8B-B14F-4D97-AF65-F5344CB8AC3E}">
        <p14:creationId xmlns:p14="http://schemas.microsoft.com/office/powerpoint/2010/main" val="4022069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69954</TotalTime>
  <Words>7031</Words>
  <Application>Microsoft Office PowerPoint</Application>
  <PresentationFormat>Widescreen</PresentationFormat>
  <Paragraphs>546</Paragraphs>
  <Slides>37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Century Gothic</vt:lpstr>
      <vt:lpstr>Consolas</vt:lpstr>
      <vt:lpstr>Courier New</vt:lpstr>
      <vt:lpstr>Roboto</vt:lpstr>
      <vt:lpstr>Wingdings 3</vt:lpstr>
      <vt:lpstr>Ion</vt:lpstr>
      <vt:lpstr>Using Firebase Firestore </vt:lpstr>
      <vt:lpstr>Firebase</vt:lpstr>
      <vt:lpstr>Firebase : Firestore</vt:lpstr>
      <vt:lpstr>Relational Database (SQL based DB)</vt:lpstr>
      <vt:lpstr>NoSQL Database</vt:lpstr>
      <vt:lpstr>Cloud Firestore, a NoSQL DB</vt:lpstr>
      <vt:lpstr>Firebase Dashboard/Console</vt:lpstr>
      <vt:lpstr>Creating Cloud Firestore Database</vt:lpstr>
      <vt:lpstr>Exercise 1:</vt:lpstr>
      <vt:lpstr>Basic Database Operations</vt:lpstr>
      <vt:lpstr>Firebase initialization and API Key</vt:lpstr>
      <vt:lpstr>Initializing Firebase (v.9+) (w. Module)</vt:lpstr>
      <vt:lpstr>Firestore JS API (Create) V.9+ (w. module)</vt:lpstr>
      <vt:lpstr>Firestore JavaScript API (Read) V.9+</vt:lpstr>
      <vt:lpstr>Firestore JavaScript API (Update)V.9+</vt:lpstr>
      <vt:lpstr>Firestore JavaScript API (Delete)V.9+</vt:lpstr>
      <vt:lpstr>Firestore JavaScript API (Replace)V9.+</vt:lpstr>
      <vt:lpstr>Firestore JavaScript API (query)V.9+</vt:lpstr>
      <vt:lpstr>Firestore events</vt:lpstr>
      <vt:lpstr>Sample use of Snapshot event V.9+</vt:lpstr>
      <vt:lpstr>Use of Snapshot docChanges V.9+</vt:lpstr>
      <vt:lpstr>Exercise 2: V.9+</vt:lpstr>
      <vt:lpstr>More on Firebase Firestore</vt:lpstr>
      <vt:lpstr>Sample Security Rule for Firestore</vt:lpstr>
      <vt:lpstr>Some Common Errors w. writing to DB</vt:lpstr>
      <vt:lpstr>References</vt:lpstr>
      <vt:lpstr>Firebase SDK v.8 -</vt:lpstr>
      <vt:lpstr>Initializing Firebase (V.8-) (w.o. Module)</vt:lpstr>
      <vt:lpstr>Firestore JS API (Create) V.8- (w.o. Module)</vt:lpstr>
      <vt:lpstr>Firestore JavaScript API (Read)V.8-</vt:lpstr>
      <vt:lpstr>Firestore JavaScript API (Update)V.8-</vt:lpstr>
      <vt:lpstr>Firestore JavaScript API (Delete)V.8-</vt:lpstr>
      <vt:lpstr>Firestore JavaScript API (Replace)V.8-</vt:lpstr>
      <vt:lpstr>Firestore JavaScript API (query)V.8-</vt:lpstr>
      <vt:lpstr>Sample use of Snapshot event V.8-</vt:lpstr>
      <vt:lpstr>Sample use of Snapshot docChanges V.8- </vt:lpstr>
      <vt:lpstr>Exercise 2: V.8-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ECMAScript 6 (ES6)</dc:title>
  <dc:creator>Microsoft Office User</dc:creator>
  <cp:lastModifiedBy>Reza Etemadi</cp:lastModifiedBy>
  <cp:revision>572</cp:revision>
  <cp:lastPrinted>2018-06-11T15:24:21Z</cp:lastPrinted>
  <dcterms:created xsi:type="dcterms:W3CDTF">2018-06-05T22:15:29Z</dcterms:created>
  <dcterms:modified xsi:type="dcterms:W3CDTF">2023-12-01T20:23:37Z</dcterms:modified>
</cp:coreProperties>
</file>