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6"/>
  </p:notesMasterIdLst>
  <p:sldIdLst>
    <p:sldId id="256" r:id="rId2"/>
    <p:sldId id="290" r:id="rId3"/>
    <p:sldId id="307" r:id="rId4"/>
    <p:sldId id="309" r:id="rId5"/>
    <p:sldId id="333" r:id="rId6"/>
    <p:sldId id="334" r:id="rId7"/>
    <p:sldId id="315" r:id="rId8"/>
    <p:sldId id="332" r:id="rId9"/>
    <p:sldId id="313" r:id="rId10"/>
    <p:sldId id="306" r:id="rId11"/>
    <p:sldId id="330" r:id="rId12"/>
    <p:sldId id="327" r:id="rId13"/>
    <p:sldId id="339" r:id="rId14"/>
    <p:sldId id="331" r:id="rId15"/>
    <p:sldId id="329" r:id="rId16"/>
    <p:sldId id="326" r:id="rId17"/>
    <p:sldId id="325" r:id="rId18"/>
    <p:sldId id="340" r:id="rId19"/>
    <p:sldId id="267" r:id="rId20"/>
    <p:sldId id="338" r:id="rId21"/>
    <p:sldId id="314" r:id="rId22"/>
    <p:sldId id="335" r:id="rId23"/>
    <p:sldId id="336" r:id="rId24"/>
    <p:sldId id="33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FF9933"/>
    <a:srgbClr val="66FF66"/>
    <a:srgbClr val="3E1B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4"/>
    <p:restoredTop sz="91624" autoAdjust="0"/>
  </p:normalViewPr>
  <p:slideViewPr>
    <p:cSldViewPr snapToGrid="0" snapToObjects="1">
      <p:cViewPr varScale="1">
        <p:scale>
          <a:sx n="88" d="100"/>
          <a:sy n="88" d="100"/>
        </p:scale>
        <p:origin x="84" y="2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A402D-ED1D-4408-A431-592F6B2CC2CE}" type="datetimeFigureOut">
              <a:rPr lang="en-CA" smtClean="0"/>
              <a:t>2023-12-01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DC118-CEAF-4393-9410-072D56142503}" type="slidenum">
              <a:rPr lang="en-CA" smtClean="0"/>
              <a:t>‹#›</a:t>
            </a:fld>
            <a:endParaRPr lang="en-CA"/>
          </a:p>
        </p:txBody>
      </p:sp>
    </p:spTree>
    <p:extLst>
      <p:ext uri="{BB962C8B-B14F-4D97-AF65-F5344CB8AC3E}">
        <p14:creationId xmlns:p14="http://schemas.microsoft.com/office/powerpoint/2010/main" val="1112875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firebase.google.com/docs/auth/web/account-linki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use Firebase Authentication to create and use temporary anonymous accounts to authenticate with Firebase. These temporary anonymous accounts can be used to allow users who haven't yet signed up to your app to work with data protected by security rules. If an anonymous user decides to sign up to your app, you can </a:t>
            </a:r>
            <a:r>
              <a:rPr lang="en-US" dirty="0">
                <a:hlinkClick r:id="rId3"/>
              </a:rPr>
              <a:t>link their sign-in credentials to the anonymous account</a:t>
            </a:r>
            <a:r>
              <a:rPr lang="en-US" dirty="0"/>
              <a:t> so that they can continue to work with their protected data in future sessions.</a:t>
            </a:r>
          </a:p>
          <a:p>
            <a:endParaRPr lang="en-US" dirty="0"/>
          </a:p>
          <a:p>
            <a:r>
              <a:rPr lang="en-US" dirty="0"/>
              <a:t>More at : https://firebase.google.com/docs/auth/web/anonymous-auth</a:t>
            </a:r>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3</a:t>
            </a:fld>
            <a:endParaRPr lang="en-CA"/>
          </a:p>
        </p:txBody>
      </p:sp>
    </p:spTree>
    <p:extLst>
      <p:ext uri="{BB962C8B-B14F-4D97-AF65-F5344CB8AC3E}">
        <p14:creationId xmlns:p14="http://schemas.microsoft.com/office/powerpoint/2010/main" val="3698638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a:t>
            </a:r>
            <a:r>
              <a:rPr lang="en-US" dirty="0">
                <a:solidFill>
                  <a:srgbClr val="FFFF00"/>
                </a:solidFill>
              </a:rPr>
              <a:t> firebase.</a:t>
            </a:r>
            <a:r>
              <a:rPr lang="en-US" b="1" dirty="0">
                <a:solidFill>
                  <a:srgbClr val="FFFF00"/>
                </a:solidFill>
              </a:rPr>
              <a:t>auth</a:t>
            </a:r>
            <a:r>
              <a:rPr lang="en-US" dirty="0">
                <a:solidFill>
                  <a:srgbClr val="FFFF00"/>
                </a:solidFill>
              </a:rPr>
              <a:t>().</a:t>
            </a:r>
            <a:r>
              <a:rPr lang="en-US" b="1" dirty="0" err="1">
                <a:solidFill>
                  <a:srgbClr val="FFC000"/>
                </a:solidFill>
              </a:rPr>
              <a:t>currentUser</a:t>
            </a:r>
            <a:r>
              <a:rPr lang="en-US" dirty="0">
                <a:solidFill>
                  <a:srgbClr val="FFC000"/>
                </a:solidFill>
              </a:rPr>
              <a:t> </a:t>
            </a:r>
            <a:r>
              <a:rPr lang="en-CA" dirty="0"/>
              <a:t> is empty</a:t>
            </a:r>
            <a:r>
              <a:rPr lang="en-CA" baseline="0" dirty="0"/>
              <a:t> it means no user is logged in</a:t>
            </a:r>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23</a:t>
            </a:fld>
            <a:endParaRPr lang="en-CA"/>
          </a:p>
        </p:txBody>
      </p:sp>
    </p:spTree>
    <p:extLst>
      <p:ext uri="{BB962C8B-B14F-4D97-AF65-F5344CB8AC3E}">
        <p14:creationId xmlns:p14="http://schemas.microsoft.com/office/powerpoint/2010/main" val="4233724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a:t>
            </a:r>
            <a:r>
              <a:rPr lang="en-US" dirty="0">
                <a:solidFill>
                  <a:srgbClr val="FFFF00"/>
                </a:solidFill>
              </a:rPr>
              <a:t> firebase.</a:t>
            </a:r>
            <a:r>
              <a:rPr lang="en-US" b="1" dirty="0">
                <a:solidFill>
                  <a:srgbClr val="FFFF00"/>
                </a:solidFill>
              </a:rPr>
              <a:t>auth</a:t>
            </a:r>
            <a:r>
              <a:rPr lang="en-US" dirty="0">
                <a:solidFill>
                  <a:srgbClr val="FFFF00"/>
                </a:solidFill>
              </a:rPr>
              <a:t>().</a:t>
            </a:r>
            <a:r>
              <a:rPr lang="en-US" b="1" dirty="0" err="1">
                <a:solidFill>
                  <a:srgbClr val="FFC000"/>
                </a:solidFill>
              </a:rPr>
              <a:t>currentUser</a:t>
            </a:r>
            <a:r>
              <a:rPr lang="en-US" dirty="0">
                <a:solidFill>
                  <a:srgbClr val="FFC000"/>
                </a:solidFill>
              </a:rPr>
              <a:t>  </a:t>
            </a:r>
            <a:r>
              <a:rPr lang="en-CA" dirty="0"/>
              <a:t> is empty</a:t>
            </a:r>
            <a:r>
              <a:rPr lang="en-CA" baseline="0" dirty="0"/>
              <a:t> it means no user is logged in</a:t>
            </a:r>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24</a:t>
            </a:fld>
            <a:endParaRPr lang="en-CA"/>
          </a:p>
        </p:txBody>
      </p:sp>
    </p:spTree>
    <p:extLst>
      <p:ext uri="{BB962C8B-B14F-4D97-AF65-F5344CB8AC3E}">
        <p14:creationId xmlns:p14="http://schemas.microsoft.com/office/powerpoint/2010/main" val="1882170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4</a:t>
            </a:fld>
            <a:endParaRPr lang="en-CA"/>
          </a:p>
        </p:txBody>
      </p:sp>
    </p:spTree>
    <p:extLst>
      <p:ext uri="{BB962C8B-B14F-4D97-AF65-F5344CB8AC3E}">
        <p14:creationId xmlns:p14="http://schemas.microsoft.com/office/powerpoint/2010/main" val="3307879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API</a:t>
            </a:r>
            <a:r>
              <a:rPr lang="en-CA" baseline="0" dirty="0"/>
              <a:t> Key ? generally cloud services use it to identify and track your usage of their services </a:t>
            </a:r>
          </a:p>
          <a:p>
            <a:r>
              <a:rPr lang="en-CA" baseline="0" dirty="0"/>
              <a:t>So they can cap your usage or charge accordingly .</a:t>
            </a:r>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5</a:t>
            </a:fld>
            <a:endParaRPr lang="en-CA"/>
          </a:p>
        </p:txBody>
      </p:sp>
    </p:spTree>
    <p:extLst>
      <p:ext uri="{BB962C8B-B14F-4D97-AF65-F5344CB8AC3E}">
        <p14:creationId xmlns:p14="http://schemas.microsoft.com/office/powerpoint/2010/main" val="1190140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6</a:t>
            </a:fld>
            <a:endParaRPr lang="en-CA"/>
          </a:p>
        </p:txBody>
      </p:sp>
    </p:spTree>
    <p:extLst>
      <p:ext uri="{BB962C8B-B14F-4D97-AF65-F5344CB8AC3E}">
        <p14:creationId xmlns:p14="http://schemas.microsoft.com/office/powerpoint/2010/main" val="2313316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a:t>
            </a:r>
            <a:r>
              <a:rPr lang="en-US" dirty="0">
                <a:solidFill>
                  <a:srgbClr val="FFFF00"/>
                </a:solidFill>
              </a:rPr>
              <a:t> firebase.</a:t>
            </a:r>
            <a:r>
              <a:rPr lang="en-US" b="1" dirty="0">
                <a:solidFill>
                  <a:srgbClr val="FFFF00"/>
                </a:solidFill>
              </a:rPr>
              <a:t>auth</a:t>
            </a:r>
            <a:r>
              <a:rPr lang="en-US" dirty="0">
                <a:solidFill>
                  <a:srgbClr val="FFFF00"/>
                </a:solidFill>
              </a:rPr>
              <a:t>().</a:t>
            </a:r>
            <a:r>
              <a:rPr lang="en-US" b="1" dirty="0" err="1">
                <a:solidFill>
                  <a:srgbClr val="FFC000"/>
                </a:solidFill>
              </a:rPr>
              <a:t>currentUser</a:t>
            </a:r>
            <a:r>
              <a:rPr lang="en-US" dirty="0">
                <a:solidFill>
                  <a:srgbClr val="FFC000"/>
                </a:solidFill>
              </a:rPr>
              <a:t> </a:t>
            </a:r>
            <a:r>
              <a:rPr lang="en-CA" dirty="0"/>
              <a:t> is empty</a:t>
            </a:r>
            <a:r>
              <a:rPr lang="en-CA" baseline="0" dirty="0"/>
              <a:t> it means no user is logged in</a:t>
            </a:r>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8</a:t>
            </a:fld>
            <a:endParaRPr lang="en-CA"/>
          </a:p>
        </p:txBody>
      </p:sp>
    </p:spTree>
    <p:extLst>
      <p:ext uri="{BB962C8B-B14F-4D97-AF65-F5344CB8AC3E}">
        <p14:creationId xmlns:p14="http://schemas.microsoft.com/office/powerpoint/2010/main" val="3833672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a:t>
            </a:r>
            <a:r>
              <a:rPr lang="en-US" dirty="0">
                <a:solidFill>
                  <a:srgbClr val="FFFF00"/>
                </a:solidFill>
              </a:rPr>
              <a:t> firebase.</a:t>
            </a:r>
            <a:r>
              <a:rPr lang="en-US" b="1" dirty="0">
                <a:solidFill>
                  <a:srgbClr val="FFFF00"/>
                </a:solidFill>
              </a:rPr>
              <a:t>auth</a:t>
            </a:r>
            <a:r>
              <a:rPr lang="en-US" dirty="0">
                <a:solidFill>
                  <a:srgbClr val="FFFF00"/>
                </a:solidFill>
              </a:rPr>
              <a:t>().</a:t>
            </a:r>
            <a:r>
              <a:rPr lang="en-US" b="1" dirty="0" err="1">
                <a:solidFill>
                  <a:srgbClr val="FFC000"/>
                </a:solidFill>
              </a:rPr>
              <a:t>currentUser</a:t>
            </a:r>
            <a:r>
              <a:rPr lang="en-US" dirty="0">
                <a:solidFill>
                  <a:srgbClr val="FFC000"/>
                </a:solidFill>
              </a:rPr>
              <a:t>  </a:t>
            </a:r>
            <a:r>
              <a:rPr lang="en-CA" dirty="0"/>
              <a:t> is empty</a:t>
            </a:r>
            <a:r>
              <a:rPr lang="en-CA" baseline="0" dirty="0"/>
              <a:t> it means no user is logged in</a:t>
            </a:r>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9</a:t>
            </a:fld>
            <a:endParaRPr lang="en-CA"/>
          </a:p>
        </p:txBody>
      </p:sp>
    </p:spTree>
    <p:extLst>
      <p:ext uri="{BB962C8B-B14F-4D97-AF65-F5344CB8AC3E}">
        <p14:creationId xmlns:p14="http://schemas.microsoft.com/office/powerpoint/2010/main" val="2739289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only discuss user/pass based authentication</a:t>
            </a:r>
          </a:p>
        </p:txBody>
      </p:sp>
      <p:sp>
        <p:nvSpPr>
          <p:cNvPr id="4" name="Slide Number Placeholder 3"/>
          <p:cNvSpPr>
            <a:spLocks noGrp="1"/>
          </p:cNvSpPr>
          <p:nvPr>
            <p:ph type="sldNum" sz="quarter" idx="10"/>
          </p:nvPr>
        </p:nvSpPr>
        <p:spPr/>
        <p:txBody>
          <a:bodyPr/>
          <a:lstStyle/>
          <a:p>
            <a:fld id="{9ABDC118-CEAF-4393-9410-072D56142503}" type="slidenum">
              <a:rPr lang="en-CA" smtClean="0"/>
              <a:t>14</a:t>
            </a:fld>
            <a:endParaRPr lang="en-CA"/>
          </a:p>
        </p:txBody>
      </p:sp>
    </p:spTree>
    <p:extLst>
      <p:ext uri="{BB962C8B-B14F-4D97-AF65-F5344CB8AC3E}">
        <p14:creationId xmlns:p14="http://schemas.microsoft.com/office/powerpoint/2010/main" val="2627059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15</a:t>
            </a:fld>
            <a:endParaRPr lang="en-CA"/>
          </a:p>
        </p:txBody>
      </p:sp>
    </p:spTree>
    <p:extLst>
      <p:ext uri="{BB962C8B-B14F-4D97-AF65-F5344CB8AC3E}">
        <p14:creationId xmlns:p14="http://schemas.microsoft.com/office/powerpoint/2010/main" val="2893208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Note: Firebase</a:t>
            </a:r>
            <a:r>
              <a:rPr lang="en-CA" baseline="0" dirty="0"/>
              <a:t> provided a module based API in version 9. but here we discuss the earlier API since it is more commonly used.</a:t>
            </a:r>
            <a:br>
              <a:rPr lang="en-CA" baseline="0" dirty="0"/>
            </a:br>
            <a:r>
              <a:rPr lang="en-CA" baseline="0" dirty="0"/>
              <a:t>If you want to use version 9 with current API you can use version 9 Compatibility e.g. </a:t>
            </a:r>
          </a:p>
          <a:p>
            <a:r>
              <a:rPr lang="en-CA" baseline="0" dirty="0"/>
              <a:t>https://www.gstatic.com/firebasejs/9.3.0/firebase-app-</a:t>
            </a:r>
            <a:r>
              <a:rPr lang="en-CA" b="1" baseline="0" dirty="0"/>
              <a:t>compat</a:t>
            </a:r>
            <a:r>
              <a:rPr lang="en-CA" baseline="0" dirty="0"/>
              <a:t>.js</a:t>
            </a:r>
          </a:p>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21</a:t>
            </a:fld>
            <a:endParaRPr lang="en-CA"/>
          </a:p>
        </p:txBody>
      </p:sp>
    </p:spTree>
    <p:extLst>
      <p:ext uri="{BB962C8B-B14F-4D97-AF65-F5344CB8AC3E}">
        <p14:creationId xmlns:p14="http://schemas.microsoft.com/office/powerpoint/2010/main" val="1344887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9862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8982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EB90BD-B6CE-46B7-997F-7313B992CCDC}"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561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5541676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569368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24536-994D-4021-A283-9F449C0DB509}" type="datetimeFigureOut">
              <a:rPr lang="en-US" smtClean="0"/>
              <a:t>12/1/2023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5213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BBB78-C96F-47B7-AB17-D852CA960AC9}" type="datetimeFigureOut">
              <a:rPr lang="en-US" smtClean="0"/>
              <a:t>12/1/2023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7083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42593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27800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2DE42F4-6EEF-4EF7-8ED4-2208F0F89A08}"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3943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47908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3466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0149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E99F462-093F-4566-844B-4C71F2739DA5}" type="datetimeFigureOut">
              <a:rPr lang="en-US" smtClean="0"/>
              <a:t>12/1/2023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0284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24A7AC-904D-4781-85BA-7D10C17ED021}" type="datetimeFigureOut">
              <a:rPr lang="en-US" smtClean="0"/>
              <a:t>12/1/2023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3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331444B-B92B-4E27-8C94-BB93EAF5CB18}" type="datetimeFigureOut">
              <a:rPr lang="en-US" smtClean="0"/>
              <a:t>12/1/2023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9217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2517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6E9DEC-419B-4CC5-A080-3B06BD5A8291}" type="datetimeFigureOut">
              <a:rPr lang="en-US" smtClean="0"/>
              <a:t>12/1/2023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8212084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onsole.firebase.google.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irebase.google.com/docs/rules/rules-behavior" TargetMode="External"/><Relationship Id="rId2" Type="http://schemas.openxmlformats.org/officeDocument/2006/relationships/hyperlink" Target="https://firebase.google.com/docs/rules/rules-language" TargetMode="External"/><Relationship Id="rId1" Type="http://schemas.openxmlformats.org/officeDocument/2006/relationships/slideLayout" Target="../slideLayouts/slideLayout2.xml"/><Relationship Id="rId6" Type="http://schemas.openxmlformats.org/officeDocument/2006/relationships/hyperlink" Target="https://firebase.google.com/docs/firestore/security/rules-conditions" TargetMode="External"/><Relationship Id="rId5" Type="http://schemas.openxmlformats.org/officeDocument/2006/relationships/hyperlink" Target="https://firebase.google.com/docs/firestore/security/rules-structure" TargetMode="External"/><Relationship Id="rId4" Type="http://schemas.openxmlformats.org/officeDocument/2006/relationships/hyperlink" Target="https://firebase.google.com/docs/rules/basic"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firebase.google.com/docs/storage/security/start" TargetMode="External"/><Relationship Id="rId2" Type="http://schemas.openxmlformats.org/officeDocument/2006/relationships/hyperlink" Target="https://firebase.google.com/docs/firestore/security/get-started" TargetMode="External"/><Relationship Id="rId1" Type="http://schemas.openxmlformats.org/officeDocument/2006/relationships/slideLayout" Target="../slideLayouts/slideLayout2.xml"/><Relationship Id="rId5" Type="http://schemas.openxmlformats.org/officeDocument/2006/relationships/hyperlink" Target="https://medium.com/@khreniak/cloud-firestore-security-rules-basics-fac6b6bea18e" TargetMode="External"/><Relationship Id="rId4" Type="http://schemas.openxmlformats.org/officeDocument/2006/relationships/hyperlink" Target="https://firebase.google.com/docs/firestore/solutions/role-based-access"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firebase.google.com/docs/firestore/security/rules-condition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firebase.google.com/docs/auth/web/github-auth" TargetMode="External"/><Relationship Id="rId3" Type="http://schemas.openxmlformats.org/officeDocument/2006/relationships/image" Target="../media/image1.jpeg"/><Relationship Id="rId7" Type="http://schemas.openxmlformats.org/officeDocument/2006/relationships/hyperlink" Target="https://firebase.google.com/docs/auth/web/twitter-login" TargetMode="External"/><Relationship Id="rId12"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firebase.google.com/docs/auth/web/apple" TargetMode="External"/><Relationship Id="rId11" Type="http://schemas.openxmlformats.org/officeDocument/2006/relationships/hyperlink" Target="https://firebase.google.com/docs/auth/web/phone-auth" TargetMode="External"/><Relationship Id="rId5" Type="http://schemas.openxmlformats.org/officeDocument/2006/relationships/hyperlink" Target="https://firebase.google.com/docs/auth/web/facebook-login" TargetMode="External"/><Relationship Id="rId10" Type="http://schemas.openxmlformats.org/officeDocument/2006/relationships/hyperlink" Target="https://firebase.google.com/docs/auth/web/yahoo-oauth" TargetMode="External"/><Relationship Id="rId4" Type="http://schemas.openxmlformats.org/officeDocument/2006/relationships/hyperlink" Target="https://firebase.google.com/docs/auth/web/google-signin" TargetMode="External"/><Relationship Id="rId9" Type="http://schemas.openxmlformats.org/officeDocument/2006/relationships/hyperlink" Target="https://firebase.google.com/docs/auth/web/microsoft-oauth"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firebase/firebaseui-web/tree/master/demo" TargetMode="External"/><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codelabs.developers.google.com/codelabs/firebase-web/#0" TargetMode="External"/><Relationship Id="rId5" Type="http://schemas.openxmlformats.org/officeDocument/2006/relationships/hyperlink" Target="https://fir-ui-demo-84a6c.firebaseapp.com/" TargetMode="External"/><Relationship Id="rId4" Type="http://schemas.openxmlformats.org/officeDocument/2006/relationships/hyperlink" Target="https://github.com/firebase/firebaseui-web/blob/master/demo/public/app.js"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firebase.google.com/docs/auth/admi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firebase.google.com/docs/rules/rules-behavior" TargetMode="External"/><Relationship Id="rId2" Type="http://schemas.openxmlformats.org/officeDocument/2006/relationships/hyperlink" Target="https://firebase.google.com/docs/auth/" TargetMode="External"/><Relationship Id="rId1" Type="http://schemas.openxmlformats.org/officeDocument/2006/relationships/slideLayout" Target="../slideLayouts/slideLayout2.xml"/><Relationship Id="rId5" Type="http://schemas.openxmlformats.org/officeDocument/2006/relationships/hyperlink" Target="https://codelabs.developers.google.com/codelabs/firebase-web/#0" TargetMode="External"/><Relationship Id="rId4" Type="http://schemas.openxmlformats.org/officeDocument/2006/relationships/hyperlink" Target="https://github.com/firebase/firebaseui-web/tree/master/dem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firebase.google.com/docs/auth/web/password-auth"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firebase.google.com/docs/auth/web/manage-users#update_a_users_profil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firebase.google.com/docs/reference/js/firebase.User"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firebase.google.com/docs/reference/js/firebase.auth.Auth"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firebase.google.com/docs/auth/web/password-auth"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irebase.google.com/docs/auth/web/manage-users#update_a_users_profil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firebase.google.com/docs/reference/js/auth.user"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firebase.google.com/docs/reference/js/firebase.auth.Auth"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246F5-0997-2745-8D6D-6C9E41B0294E}"/>
              </a:ext>
            </a:extLst>
          </p:cNvPr>
          <p:cNvSpPr>
            <a:spLocks noGrp="1"/>
          </p:cNvSpPr>
          <p:nvPr>
            <p:ph type="ctrTitle"/>
          </p:nvPr>
        </p:nvSpPr>
        <p:spPr/>
        <p:txBody>
          <a:bodyPr/>
          <a:lstStyle/>
          <a:p>
            <a:r>
              <a:rPr lang="en-US" dirty="0"/>
              <a:t>Using Firebase Authentication </a:t>
            </a:r>
          </a:p>
        </p:txBody>
      </p:sp>
      <p:sp>
        <p:nvSpPr>
          <p:cNvPr id="3" name="Subtitle 2">
            <a:extLst>
              <a:ext uri="{FF2B5EF4-FFF2-40B4-BE49-F238E27FC236}">
                <a16:creationId xmlns:a16="http://schemas.microsoft.com/office/drawing/2014/main" id="{32FC1DA4-030E-A943-9249-749CBCDE6871}"/>
              </a:ext>
            </a:extLst>
          </p:cNvPr>
          <p:cNvSpPr>
            <a:spLocks noGrp="1"/>
          </p:cNvSpPr>
          <p:nvPr>
            <p:ph type="subTitle" idx="1"/>
          </p:nvPr>
        </p:nvSpPr>
        <p:spPr/>
        <p:txBody>
          <a:bodyPr/>
          <a:lstStyle/>
          <a:p>
            <a:r>
              <a:rPr lang="en-US" dirty="0"/>
              <a:t>Reza Etemadi</a:t>
            </a:r>
          </a:p>
        </p:txBody>
      </p:sp>
    </p:spTree>
    <p:extLst>
      <p:ext uri="{BB962C8B-B14F-4D97-AF65-F5344CB8AC3E}">
        <p14:creationId xmlns:p14="http://schemas.microsoft.com/office/powerpoint/2010/main" val="321636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71282"/>
          </a:xfrm>
        </p:spPr>
        <p:txBody>
          <a:bodyPr/>
          <a:lstStyle/>
          <a:p>
            <a:r>
              <a:rPr lang="en-CA" dirty="0"/>
              <a:t>Exercise:</a:t>
            </a:r>
          </a:p>
        </p:txBody>
      </p:sp>
      <p:sp>
        <p:nvSpPr>
          <p:cNvPr id="3" name="Content Placeholder 2"/>
          <p:cNvSpPr>
            <a:spLocks noGrp="1"/>
          </p:cNvSpPr>
          <p:nvPr>
            <p:ph idx="1"/>
          </p:nvPr>
        </p:nvSpPr>
        <p:spPr>
          <a:xfrm>
            <a:off x="680321" y="1660071"/>
            <a:ext cx="10159314" cy="4708072"/>
          </a:xfrm>
        </p:spPr>
        <p:txBody>
          <a:bodyPr>
            <a:normAutofit fontScale="70000" lnSpcReduction="20000"/>
          </a:bodyPr>
          <a:lstStyle/>
          <a:p>
            <a:r>
              <a:rPr lang="en-CA" dirty="0"/>
              <a:t>Login to Firebase console : </a:t>
            </a:r>
            <a:r>
              <a:rPr lang="en-CA" dirty="0">
                <a:hlinkClick r:id="rId2"/>
              </a:rPr>
              <a:t>https://console.firebase.google.com</a:t>
            </a:r>
            <a:endParaRPr lang="en-CA" dirty="0"/>
          </a:p>
          <a:p>
            <a:r>
              <a:rPr lang="en-CA" dirty="0"/>
              <a:t>Use the project that you created earlier (e.g., “</a:t>
            </a:r>
            <a:r>
              <a:rPr lang="en-CA" dirty="0" err="1"/>
              <a:t>wmdd</a:t>
            </a:r>
            <a:r>
              <a:rPr lang="en-CA" dirty="0"/>
              <a:t>”)</a:t>
            </a:r>
          </a:p>
          <a:p>
            <a:r>
              <a:rPr lang="en-CA" dirty="0"/>
              <a:t>Select Authentication service and in the </a:t>
            </a:r>
            <a:r>
              <a:rPr lang="en-CA" b="1" dirty="0"/>
              <a:t>sign-in</a:t>
            </a:r>
            <a:r>
              <a:rPr lang="en-CA" dirty="0"/>
              <a:t> methods tab </a:t>
            </a:r>
            <a:r>
              <a:rPr lang="en-CA" u="sng" dirty="0"/>
              <a:t>enable</a:t>
            </a:r>
            <a:r>
              <a:rPr lang="en-CA" dirty="0"/>
              <a:t> </a:t>
            </a:r>
            <a:r>
              <a:rPr lang="en-CA" b="1" dirty="0">
                <a:solidFill>
                  <a:srgbClr val="FFFF00"/>
                </a:solidFill>
              </a:rPr>
              <a:t>Email/Password</a:t>
            </a:r>
            <a:r>
              <a:rPr lang="en-CA" dirty="0"/>
              <a:t> mechanism.</a:t>
            </a:r>
          </a:p>
          <a:p>
            <a:endParaRPr lang="en-CA" dirty="0"/>
          </a:p>
          <a:p>
            <a:r>
              <a:rPr lang="en-CA" dirty="0"/>
              <a:t>Create an HTML page called </a:t>
            </a:r>
            <a:r>
              <a:rPr lang="en-CA" b="1" dirty="0"/>
              <a:t>login.html </a:t>
            </a:r>
            <a:r>
              <a:rPr lang="en-CA" dirty="0"/>
              <a:t>and load firebase library and initialize it using your project settings</a:t>
            </a:r>
          </a:p>
          <a:p>
            <a:r>
              <a:rPr lang="en-CA" dirty="0"/>
              <a:t>Add two &lt;</a:t>
            </a:r>
            <a:r>
              <a:rPr lang="en-CA" b="1" dirty="0"/>
              <a:t>input&gt;</a:t>
            </a:r>
            <a:r>
              <a:rPr lang="en-CA" dirty="0"/>
              <a:t> elements, one for Email (type email) and one for Password (type password). </a:t>
            </a:r>
          </a:p>
          <a:p>
            <a:r>
              <a:rPr lang="en-CA" dirty="0"/>
              <a:t>Add two &lt;button&gt;s in the page (sign-up , sign-in)</a:t>
            </a:r>
          </a:p>
          <a:p>
            <a:r>
              <a:rPr lang="en-CA" dirty="0"/>
              <a:t>Import proper firebase modules </a:t>
            </a:r>
          </a:p>
          <a:p>
            <a:r>
              <a:rPr lang="en-CA" dirty="0"/>
              <a:t>Add click handler to each button to call proper firebase authentication firebase API (slide 7) using values from input elements.</a:t>
            </a:r>
          </a:p>
          <a:p>
            <a:r>
              <a:rPr lang="en-CA" dirty="0"/>
              <a:t>After successful sign up or sign in , redirect user to an index page.</a:t>
            </a:r>
          </a:p>
          <a:p>
            <a:r>
              <a:rPr lang="en-CA" dirty="0"/>
              <a:t>On the index page add a Sign out button and when it is clicked, call proper API from firebase to logout.</a:t>
            </a:r>
          </a:p>
          <a:p>
            <a:r>
              <a:rPr lang="en-CA" dirty="0"/>
              <a:t>After successful logout redirect user back to login.html</a:t>
            </a:r>
          </a:p>
          <a:p>
            <a:r>
              <a:rPr lang="en-CA" dirty="0"/>
              <a:t>Use </a:t>
            </a:r>
            <a:r>
              <a:rPr lang="en-CA" b="1" dirty="0" err="1"/>
              <a:t>onAuthStateChanged</a:t>
            </a:r>
            <a:r>
              <a:rPr lang="en-CA" dirty="0"/>
              <a:t> function to track and log user state change. (see slide 9)</a:t>
            </a:r>
          </a:p>
        </p:txBody>
      </p:sp>
    </p:spTree>
    <p:extLst>
      <p:ext uri="{BB962C8B-B14F-4D97-AF65-F5344CB8AC3E}">
        <p14:creationId xmlns:p14="http://schemas.microsoft.com/office/powerpoint/2010/main" val="4022069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46096"/>
          </a:xfrm>
        </p:spPr>
        <p:txBody>
          <a:bodyPr/>
          <a:lstStyle/>
          <a:p>
            <a:r>
              <a:rPr lang="en-CA" dirty="0"/>
              <a:t>Security Rules</a:t>
            </a:r>
          </a:p>
        </p:txBody>
      </p:sp>
      <p:sp>
        <p:nvSpPr>
          <p:cNvPr id="3" name="Content Placeholder 2"/>
          <p:cNvSpPr>
            <a:spLocks noGrp="1"/>
          </p:cNvSpPr>
          <p:nvPr>
            <p:ph idx="1"/>
          </p:nvPr>
        </p:nvSpPr>
        <p:spPr>
          <a:xfrm>
            <a:off x="712979" y="1562099"/>
            <a:ext cx="9601236" cy="5072743"/>
          </a:xfrm>
        </p:spPr>
        <p:txBody>
          <a:bodyPr>
            <a:normAutofit fontScale="62500" lnSpcReduction="20000"/>
          </a:bodyPr>
          <a:lstStyle/>
          <a:p>
            <a:pPr>
              <a:lnSpc>
                <a:spcPct val="120000"/>
              </a:lnSpc>
            </a:pPr>
            <a:r>
              <a:rPr lang="en-CA" dirty="0"/>
              <a:t>Enabling Authentication in your Firebase project app is the first step to secure your backend services.</a:t>
            </a:r>
          </a:p>
          <a:p>
            <a:pPr>
              <a:lnSpc>
                <a:spcPct val="120000"/>
              </a:lnSpc>
            </a:pPr>
            <a:r>
              <a:rPr lang="en-CA" dirty="0"/>
              <a:t>You also need to add proper </a:t>
            </a:r>
            <a:r>
              <a:rPr lang="en-CA" b="1" dirty="0">
                <a:solidFill>
                  <a:srgbClr val="FFFF00"/>
                </a:solidFill>
              </a:rPr>
              <a:t>access rules </a:t>
            </a:r>
            <a:r>
              <a:rPr lang="en-CA" dirty="0"/>
              <a:t>for each service (e.g., for Firestore database , Storage etc.), so that only authenticated users with proper permissions are allowed to access protected resources.</a:t>
            </a:r>
          </a:p>
          <a:p>
            <a:pPr>
              <a:lnSpc>
                <a:spcPct val="120000"/>
              </a:lnSpc>
            </a:pPr>
            <a:r>
              <a:rPr lang="en-CA" dirty="0"/>
              <a:t>To define these security rules, Firebase uses a domain specific language based on Common Expression Language ( </a:t>
            </a:r>
            <a:r>
              <a:rPr lang="en-CA" b="1" dirty="0"/>
              <a:t>CEL </a:t>
            </a:r>
            <a:r>
              <a:rPr lang="en-CA" dirty="0"/>
              <a:t>). The basic structure of each access rule definition is as follow:</a:t>
            </a:r>
          </a:p>
          <a:p>
            <a:pPr marL="457200" lvl="1" indent="0">
              <a:lnSpc>
                <a:spcPct val="120000"/>
              </a:lnSpc>
              <a:spcBef>
                <a:spcPts val="600"/>
              </a:spcBef>
              <a:buNone/>
            </a:pPr>
            <a:r>
              <a:rPr lang="en-US" b="1" dirty="0">
                <a:solidFill>
                  <a:srgbClr val="FFFF00"/>
                </a:solidFill>
                <a:latin typeface="Consolas" panose="020B0609020204030204" pitchFamily="49" charset="0"/>
              </a:rPr>
              <a:t>service</a:t>
            </a:r>
            <a:r>
              <a:rPr lang="en-US" b="1" dirty="0">
                <a:solidFill>
                  <a:srgbClr val="FFC000"/>
                </a:solidFill>
                <a:latin typeface="Consolas" panose="020B0609020204030204" pitchFamily="49" charset="0"/>
              </a:rPr>
              <a:t> </a:t>
            </a:r>
            <a:r>
              <a:rPr lang="en-US" b="1" dirty="0">
                <a:solidFill>
                  <a:schemeClr val="accent1">
                    <a:lumMod val="40000"/>
                    <a:lumOff val="60000"/>
                  </a:schemeClr>
                </a:solidFill>
                <a:latin typeface="Consolas" panose="020B0609020204030204" pitchFamily="49" charset="0"/>
              </a:rPr>
              <a:t>&lt;&lt; name &gt;&gt;  </a:t>
            </a:r>
            <a:r>
              <a:rPr lang="en-US" b="1" dirty="0">
                <a:solidFill>
                  <a:srgbClr val="FFC000"/>
                </a:solidFill>
                <a:latin typeface="Consolas" panose="020B0609020204030204" pitchFamily="49" charset="0"/>
              </a:rPr>
              <a:t>{  </a:t>
            </a:r>
            <a:r>
              <a:rPr lang="en-US" b="1" dirty="0">
                <a:solidFill>
                  <a:schemeClr val="tx1">
                    <a:lumMod val="75000"/>
                  </a:schemeClr>
                </a:solidFill>
                <a:latin typeface="Consolas" panose="020B0609020204030204" pitchFamily="49" charset="0"/>
              </a:rPr>
              <a:t>// Define the service you want to control e.g. </a:t>
            </a:r>
            <a:r>
              <a:rPr lang="en-US" b="1" dirty="0" err="1">
                <a:solidFill>
                  <a:schemeClr val="tx1">
                    <a:lumMod val="75000"/>
                  </a:schemeClr>
                </a:solidFill>
                <a:latin typeface="Consolas" panose="020B0609020204030204" pitchFamily="49" charset="0"/>
              </a:rPr>
              <a:t>cloud.firestore</a:t>
            </a:r>
            <a:endParaRPr lang="en-US" b="1" dirty="0">
              <a:solidFill>
                <a:srgbClr val="FFC000"/>
              </a:solidFill>
              <a:latin typeface="Consolas" panose="020B0609020204030204" pitchFamily="49" charset="0"/>
            </a:endParaRPr>
          </a:p>
          <a:p>
            <a:pPr marL="457200" lvl="1" indent="0">
              <a:lnSpc>
                <a:spcPct val="120000"/>
              </a:lnSpc>
              <a:spcBef>
                <a:spcPts val="600"/>
              </a:spcBef>
              <a:buNone/>
            </a:pPr>
            <a:r>
              <a:rPr lang="en-US" b="1" dirty="0">
                <a:solidFill>
                  <a:srgbClr val="FFFF00"/>
                </a:solidFill>
                <a:latin typeface="Consolas" panose="020B0609020204030204" pitchFamily="49" charset="0"/>
              </a:rPr>
              <a:t>	match</a:t>
            </a:r>
            <a:r>
              <a:rPr lang="en-US" b="1" dirty="0">
                <a:solidFill>
                  <a:srgbClr val="FFC000"/>
                </a:solidFill>
                <a:latin typeface="Consolas" panose="020B0609020204030204" pitchFamily="49" charset="0"/>
              </a:rPr>
              <a:t> </a:t>
            </a:r>
            <a:r>
              <a:rPr lang="en-US" b="1" dirty="0">
                <a:solidFill>
                  <a:schemeClr val="accent2">
                    <a:lumMod val="40000"/>
                    <a:lumOff val="60000"/>
                  </a:schemeClr>
                </a:solidFill>
                <a:latin typeface="Consolas" panose="020B0609020204030204" pitchFamily="49" charset="0"/>
              </a:rPr>
              <a:t>&lt;&lt; path &gt;&gt;  </a:t>
            </a:r>
            <a:r>
              <a:rPr lang="en-US" b="1" dirty="0">
                <a:solidFill>
                  <a:srgbClr val="FFC000"/>
                </a:solidFill>
                <a:latin typeface="Consolas" panose="020B0609020204030204" pitchFamily="49" charset="0"/>
              </a:rPr>
              <a:t>{   </a:t>
            </a:r>
            <a:r>
              <a:rPr lang="en-US" b="1" dirty="0">
                <a:solidFill>
                  <a:schemeClr val="tx1">
                    <a:lumMod val="75000"/>
                  </a:schemeClr>
                </a:solidFill>
                <a:latin typeface="Consolas" panose="020B0609020204030204" pitchFamily="49" charset="0"/>
              </a:rPr>
              <a:t>// Define the resource path pattern to match for rule to apply.</a:t>
            </a:r>
          </a:p>
          <a:p>
            <a:pPr marL="457200" lvl="1" indent="0">
              <a:lnSpc>
                <a:spcPct val="120000"/>
              </a:lnSpc>
              <a:spcBef>
                <a:spcPts val="600"/>
              </a:spcBef>
              <a:buNone/>
            </a:pPr>
            <a:r>
              <a:rPr lang="en-US" b="1" dirty="0">
                <a:solidFill>
                  <a:srgbClr val="FFC000"/>
                </a:solidFill>
                <a:latin typeface="Consolas" panose="020B0609020204030204" pitchFamily="49" charset="0"/>
              </a:rPr>
              <a:t>          </a:t>
            </a:r>
            <a:r>
              <a:rPr lang="en-US" b="1" dirty="0">
                <a:solidFill>
                  <a:schemeClr val="tx1">
                    <a:lumMod val="75000"/>
                  </a:schemeClr>
                </a:solidFill>
                <a:latin typeface="Consolas" panose="020B0609020204030204" pitchFamily="49" charset="0"/>
              </a:rPr>
              <a:t>// Define the access rule based on some conditions</a:t>
            </a:r>
          </a:p>
          <a:p>
            <a:pPr marL="457200" lvl="1" indent="0">
              <a:lnSpc>
                <a:spcPct val="120000"/>
              </a:lnSpc>
              <a:spcBef>
                <a:spcPts val="600"/>
              </a:spcBef>
              <a:buNone/>
            </a:pPr>
            <a:r>
              <a:rPr lang="en-US" b="1" dirty="0">
                <a:solidFill>
                  <a:srgbClr val="FFC000"/>
                </a:solidFill>
                <a:latin typeface="Consolas" panose="020B0609020204030204" pitchFamily="49" charset="0"/>
              </a:rPr>
              <a:t>          </a:t>
            </a:r>
            <a:r>
              <a:rPr lang="en-US" b="1" dirty="0">
                <a:solidFill>
                  <a:srgbClr val="FFFF00"/>
                </a:solidFill>
                <a:latin typeface="Consolas" panose="020B0609020204030204" pitchFamily="49" charset="0"/>
              </a:rPr>
              <a:t>allow</a:t>
            </a:r>
            <a:r>
              <a:rPr lang="en-US" b="1" dirty="0">
                <a:solidFill>
                  <a:srgbClr val="FFC000"/>
                </a:solidFill>
                <a:latin typeface="Consolas" panose="020B0609020204030204" pitchFamily="49" charset="0"/>
              </a:rPr>
              <a:t> &lt;&lt; methods &gt;&gt; : </a:t>
            </a:r>
            <a:r>
              <a:rPr lang="en-US" b="1" dirty="0">
                <a:solidFill>
                  <a:srgbClr val="FFFF00"/>
                </a:solidFill>
                <a:latin typeface="Consolas" panose="020B0609020204030204" pitchFamily="49" charset="0"/>
              </a:rPr>
              <a:t>if</a:t>
            </a:r>
            <a:r>
              <a:rPr lang="en-US" b="1" dirty="0">
                <a:solidFill>
                  <a:srgbClr val="FFC000"/>
                </a:solidFill>
                <a:latin typeface="Consolas" panose="020B0609020204030204" pitchFamily="49" charset="0"/>
              </a:rPr>
              <a:t> </a:t>
            </a:r>
            <a:r>
              <a:rPr lang="en-US" b="1" dirty="0">
                <a:solidFill>
                  <a:srgbClr val="92D050"/>
                </a:solidFill>
                <a:latin typeface="Consolas" panose="020B0609020204030204" pitchFamily="49" charset="0"/>
              </a:rPr>
              <a:t>&lt;&lt; condition &gt;&gt;;</a:t>
            </a:r>
          </a:p>
          <a:p>
            <a:pPr marL="457200" lvl="1" indent="0">
              <a:lnSpc>
                <a:spcPct val="120000"/>
              </a:lnSpc>
              <a:spcBef>
                <a:spcPts val="600"/>
              </a:spcBef>
              <a:buNone/>
            </a:pPr>
            <a:r>
              <a:rPr lang="en-US" b="1" dirty="0">
                <a:solidFill>
                  <a:srgbClr val="FFC000"/>
                </a:solidFill>
                <a:latin typeface="Consolas" panose="020B0609020204030204" pitchFamily="49" charset="0"/>
              </a:rPr>
              <a:t>      }</a:t>
            </a:r>
          </a:p>
          <a:p>
            <a:pPr marL="457200" lvl="1" indent="0">
              <a:lnSpc>
                <a:spcPct val="120000"/>
              </a:lnSpc>
              <a:spcBef>
                <a:spcPts val="600"/>
              </a:spcBef>
              <a:buNone/>
            </a:pPr>
            <a:r>
              <a:rPr lang="en-US" b="1" dirty="0">
                <a:solidFill>
                  <a:srgbClr val="FFC000"/>
                </a:solidFill>
                <a:latin typeface="Consolas" panose="020B0609020204030204" pitchFamily="49" charset="0"/>
              </a:rPr>
              <a:t>}</a:t>
            </a:r>
          </a:p>
          <a:p>
            <a:r>
              <a:rPr lang="en-CA" dirty="0"/>
              <a:t>In this context the </a:t>
            </a:r>
            <a:r>
              <a:rPr lang="en-US" b="1" dirty="0">
                <a:solidFill>
                  <a:srgbClr val="FFC000"/>
                </a:solidFill>
              </a:rPr>
              <a:t>&lt;&lt; methods &gt;&gt; </a:t>
            </a:r>
            <a:r>
              <a:rPr lang="en-CA" dirty="0"/>
              <a:t>can be either </a:t>
            </a:r>
            <a:r>
              <a:rPr lang="en-CA" b="1" dirty="0">
                <a:solidFill>
                  <a:srgbClr val="FFC000"/>
                </a:solidFill>
              </a:rPr>
              <a:t>read</a:t>
            </a:r>
            <a:r>
              <a:rPr lang="en-CA" dirty="0"/>
              <a:t> or </a:t>
            </a:r>
            <a:r>
              <a:rPr lang="en-CA" b="1" dirty="0">
                <a:solidFill>
                  <a:srgbClr val="FFC000"/>
                </a:solidFill>
              </a:rPr>
              <a:t>write</a:t>
            </a:r>
            <a:r>
              <a:rPr lang="en-CA" b="1" dirty="0"/>
              <a:t> .</a:t>
            </a:r>
          </a:p>
          <a:p>
            <a:pPr lvl="1"/>
            <a:r>
              <a:rPr lang="en-CA" b="1" dirty="0">
                <a:solidFill>
                  <a:srgbClr val="FFC000"/>
                </a:solidFill>
              </a:rPr>
              <a:t>Read</a:t>
            </a:r>
            <a:r>
              <a:rPr lang="en-CA" b="1" dirty="0"/>
              <a:t> </a:t>
            </a:r>
            <a:r>
              <a:rPr lang="en-CA" dirty="0"/>
              <a:t>itself can be further divided into more granular methods ( </a:t>
            </a:r>
            <a:r>
              <a:rPr lang="en-CA" b="1" dirty="0">
                <a:solidFill>
                  <a:srgbClr val="FFFF00"/>
                </a:solidFill>
              </a:rPr>
              <a:t>list</a:t>
            </a:r>
            <a:r>
              <a:rPr lang="en-CA" dirty="0"/>
              <a:t> and </a:t>
            </a:r>
            <a:r>
              <a:rPr lang="en-CA" b="1" dirty="0">
                <a:solidFill>
                  <a:srgbClr val="FFFF00"/>
                </a:solidFill>
              </a:rPr>
              <a:t>get</a:t>
            </a:r>
            <a:r>
              <a:rPr lang="en-CA" dirty="0"/>
              <a:t> )</a:t>
            </a:r>
          </a:p>
          <a:p>
            <a:pPr lvl="1"/>
            <a:r>
              <a:rPr lang="en-CA" b="1" dirty="0">
                <a:solidFill>
                  <a:srgbClr val="FFC000"/>
                </a:solidFill>
              </a:rPr>
              <a:t>Write</a:t>
            </a:r>
            <a:r>
              <a:rPr lang="en-CA" b="1" dirty="0"/>
              <a:t> </a:t>
            </a:r>
            <a:r>
              <a:rPr lang="en-CA" dirty="0"/>
              <a:t>itself can be further divided into more granular methods ( </a:t>
            </a:r>
            <a:r>
              <a:rPr lang="en-CA" b="1" dirty="0">
                <a:solidFill>
                  <a:srgbClr val="FFFF00"/>
                </a:solidFill>
              </a:rPr>
              <a:t>add</a:t>
            </a:r>
            <a:r>
              <a:rPr lang="en-CA" dirty="0"/>
              <a:t>, </a:t>
            </a:r>
            <a:r>
              <a:rPr lang="en-CA" b="1" dirty="0">
                <a:solidFill>
                  <a:srgbClr val="FFFF00"/>
                </a:solidFill>
              </a:rPr>
              <a:t>update</a:t>
            </a:r>
            <a:r>
              <a:rPr lang="en-CA" dirty="0"/>
              <a:t> and </a:t>
            </a:r>
            <a:r>
              <a:rPr lang="en-CA" b="1" dirty="0">
                <a:solidFill>
                  <a:srgbClr val="FFFF00"/>
                </a:solidFill>
              </a:rPr>
              <a:t>delete</a:t>
            </a:r>
            <a:r>
              <a:rPr lang="en-CA" dirty="0"/>
              <a:t> )</a:t>
            </a:r>
            <a:endParaRPr lang="en-CA" b="1" dirty="0"/>
          </a:p>
          <a:p>
            <a:r>
              <a:rPr lang="en-CA" dirty="0"/>
              <a:t>For more details visit: </a:t>
            </a:r>
            <a:r>
              <a:rPr lang="en-CA" dirty="0">
                <a:hlinkClick r:id="rId2"/>
              </a:rPr>
              <a:t>https://firebase.google.com/docs/rules/rules-language</a:t>
            </a:r>
            <a:endParaRPr lang="en-CA" dirty="0"/>
          </a:p>
          <a:p>
            <a:r>
              <a:rPr lang="en-CA" dirty="0">
                <a:hlinkClick r:id="rId3"/>
              </a:rPr>
              <a:t>https://firebase.google.com/docs/rules/rules-behavior</a:t>
            </a:r>
            <a:endParaRPr lang="en-CA" dirty="0"/>
          </a:p>
          <a:p>
            <a:r>
              <a:rPr lang="en-CA">
                <a:hlinkClick r:id="rId4"/>
              </a:rPr>
              <a:t>https://firebase.google.com/docs/rules/basic</a:t>
            </a:r>
            <a:endParaRPr lang="en-CA"/>
          </a:p>
          <a:p>
            <a:r>
              <a:rPr lang="en-CA">
                <a:hlinkClick r:id="rId5"/>
              </a:rPr>
              <a:t>https</a:t>
            </a:r>
            <a:r>
              <a:rPr lang="en-CA" dirty="0">
                <a:hlinkClick r:id="rId5"/>
              </a:rPr>
              <a:t>://firebase.google.com/docs/firestore/security/rules-structure</a:t>
            </a:r>
            <a:endParaRPr lang="en-CA" dirty="0"/>
          </a:p>
          <a:p>
            <a:r>
              <a:rPr lang="en-CA" dirty="0">
                <a:hlinkClick r:id="rId6"/>
              </a:rPr>
              <a:t>https://firebase.google.com/docs/firestore/security/rules-conditions</a:t>
            </a:r>
            <a:endParaRPr lang="en-CA" dirty="0"/>
          </a:p>
          <a:p>
            <a:endParaRPr lang="en-CA" dirty="0"/>
          </a:p>
          <a:p>
            <a:endParaRPr lang="en-CA" dirty="0"/>
          </a:p>
          <a:p>
            <a:endParaRPr lang="en-CA" dirty="0"/>
          </a:p>
        </p:txBody>
      </p:sp>
    </p:spTree>
    <p:extLst>
      <p:ext uri="{BB962C8B-B14F-4D97-AF65-F5344CB8AC3E}">
        <p14:creationId xmlns:p14="http://schemas.microsoft.com/office/powerpoint/2010/main" val="3821319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40889" cy="907996"/>
          </a:xfrm>
        </p:spPr>
        <p:txBody>
          <a:bodyPr/>
          <a:lstStyle/>
          <a:p>
            <a:r>
              <a:rPr lang="en-CA" dirty="0"/>
              <a:t>Example of Security Rule for Firestore</a:t>
            </a:r>
          </a:p>
        </p:txBody>
      </p:sp>
      <p:sp>
        <p:nvSpPr>
          <p:cNvPr id="3" name="Content Placeholder 2"/>
          <p:cNvSpPr>
            <a:spLocks noGrp="1"/>
          </p:cNvSpPr>
          <p:nvPr>
            <p:ph idx="1"/>
          </p:nvPr>
        </p:nvSpPr>
        <p:spPr>
          <a:xfrm>
            <a:off x="680321" y="1905000"/>
            <a:ext cx="10423108" cy="4605000"/>
          </a:xfrm>
        </p:spPr>
        <p:txBody>
          <a:bodyPr>
            <a:normAutofit fontScale="55000" lnSpcReduction="20000"/>
          </a:bodyPr>
          <a:lstStyle/>
          <a:p>
            <a:pPr>
              <a:lnSpc>
                <a:spcPct val="120000"/>
              </a:lnSpc>
            </a:pPr>
            <a:r>
              <a:rPr lang="en-CA" sz="2300" dirty="0"/>
              <a:t>As an example, the following rule can be applied to all documents inside </a:t>
            </a:r>
            <a:r>
              <a:rPr lang="en-CA" sz="2300" dirty="0" err="1"/>
              <a:t>firestore</a:t>
            </a:r>
            <a:r>
              <a:rPr lang="en-CA" sz="2300" dirty="0"/>
              <a:t>. This rule allows the </a:t>
            </a:r>
            <a:r>
              <a:rPr lang="en-CA" sz="2300" b="1" dirty="0"/>
              <a:t>read</a:t>
            </a:r>
            <a:r>
              <a:rPr lang="en-CA" sz="2300" dirty="0"/>
              <a:t> access to everyone but the </a:t>
            </a:r>
            <a:r>
              <a:rPr lang="en-CA" sz="2300" b="1" dirty="0"/>
              <a:t>write</a:t>
            </a:r>
            <a:r>
              <a:rPr lang="en-CA" sz="2300" dirty="0"/>
              <a:t> access only to logged-in users ( </a:t>
            </a:r>
            <a:r>
              <a:rPr lang="en-US" sz="2300" b="1" dirty="0">
                <a:solidFill>
                  <a:srgbClr val="FFFF00"/>
                </a:solidFill>
                <a:latin typeface="Courier New" panose="02070309020205020404" pitchFamily="49" charset="0"/>
                <a:cs typeface="Courier New" panose="02070309020205020404" pitchFamily="49" charset="0"/>
              </a:rPr>
              <a:t>if</a:t>
            </a:r>
            <a:r>
              <a:rPr lang="en-US" sz="2300" b="1" dirty="0">
                <a:solidFill>
                  <a:srgbClr val="FFC000"/>
                </a:solidFill>
                <a:latin typeface="Courier New" panose="02070309020205020404" pitchFamily="49" charset="0"/>
                <a:cs typeface="Courier New" panose="02070309020205020404" pitchFamily="49" charset="0"/>
              </a:rPr>
              <a:t> </a:t>
            </a:r>
            <a:r>
              <a:rPr lang="en-US" sz="2300" b="1" dirty="0" err="1">
                <a:solidFill>
                  <a:srgbClr val="92D050"/>
                </a:solidFill>
                <a:latin typeface="Courier New" panose="02070309020205020404" pitchFamily="49" charset="0"/>
                <a:cs typeface="Courier New" panose="02070309020205020404" pitchFamily="49" charset="0"/>
              </a:rPr>
              <a:t>request.auth</a:t>
            </a:r>
            <a:r>
              <a:rPr lang="en-US" sz="2300" b="1" dirty="0">
                <a:solidFill>
                  <a:srgbClr val="92D050"/>
                </a:solidFill>
                <a:latin typeface="Courier New" panose="02070309020205020404" pitchFamily="49" charset="0"/>
                <a:cs typeface="Courier New" panose="02070309020205020404" pitchFamily="49" charset="0"/>
              </a:rPr>
              <a:t> != null</a:t>
            </a:r>
            <a:r>
              <a:rPr lang="en-CA" sz="2300" dirty="0"/>
              <a:t> ) </a:t>
            </a:r>
          </a:p>
          <a:p>
            <a:pPr>
              <a:lnSpc>
                <a:spcPct val="120000"/>
              </a:lnSpc>
            </a:pPr>
            <a:r>
              <a:rPr lang="en-CA" sz="2300" dirty="0"/>
              <a:t>In general, make sure </a:t>
            </a:r>
            <a:r>
              <a:rPr lang="en-CA" sz="2300" b="1" dirty="0"/>
              <a:t>write</a:t>
            </a:r>
            <a:r>
              <a:rPr lang="en-CA" sz="2300" dirty="0"/>
              <a:t> access is restricted unless you have public facing page that takes anonymous inputs.</a:t>
            </a:r>
          </a:p>
          <a:p>
            <a:r>
              <a:rPr lang="en-CA" sz="2300" dirty="0"/>
              <a:t>To take effect, this code should be added to the </a:t>
            </a:r>
            <a:r>
              <a:rPr lang="en-CA" sz="2300" b="1" u="sng" dirty="0"/>
              <a:t>Rules</a:t>
            </a:r>
            <a:r>
              <a:rPr lang="en-CA" sz="2300" dirty="0"/>
              <a:t> section of your Firestore database in Firebase console.</a:t>
            </a:r>
          </a:p>
          <a:p>
            <a:pPr marL="457200" lvl="1" indent="0">
              <a:buNone/>
            </a:pPr>
            <a:r>
              <a:rPr lang="en-US" sz="2300" b="1" dirty="0">
                <a:solidFill>
                  <a:srgbClr val="FFFF00"/>
                </a:solidFill>
                <a:latin typeface="Consolas" panose="020B0609020204030204" pitchFamily="49" charset="0"/>
                <a:cs typeface="Courier New" panose="02070309020205020404" pitchFamily="49" charset="0"/>
              </a:rPr>
              <a:t>service</a:t>
            </a:r>
            <a:r>
              <a:rPr lang="en-US" sz="2300" b="1" dirty="0">
                <a:solidFill>
                  <a:srgbClr val="FFC000"/>
                </a:solidFill>
                <a:latin typeface="Consolas" panose="020B0609020204030204" pitchFamily="49" charset="0"/>
                <a:cs typeface="Courier New" panose="02070309020205020404" pitchFamily="49" charset="0"/>
              </a:rPr>
              <a:t> </a:t>
            </a:r>
            <a:r>
              <a:rPr lang="en-US" sz="2300" b="1" dirty="0" err="1">
                <a:solidFill>
                  <a:srgbClr val="FF9999"/>
                </a:solidFill>
                <a:latin typeface="Consolas" panose="020B0609020204030204" pitchFamily="49" charset="0"/>
                <a:cs typeface="Courier New" panose="02070309020205020404" pitchFamily="49" charset="0"/>
              </a:rPr>
              <a:t>cloud.firestore</a:t>
            </a:r>
            <a:r>
              <a:rPr lang="en-US" sz="2300" b="1" dirty="0">
                <a:solidFill>
                  <a:srgbClr val="FFC000"/>
                </a:solidFill>
                <a:latin typeface="Consolas" panose="020B0609020204030204" pitchFamily="49" charset="0"/>
                <a:cs typeface="Courier New" panose="02070309020205020404" pitchFamily="49" charset="0"/>
              </a:rPr>
              <a:t> {   			  </a:t>
            </a:r>
            <a:r>
              <a:rPr lang="en-CA" sz="2400" b="0" i="0" dirty="0">
                <a:solidFill>
                  <a:schemeClr val="tx1">
                    <a:lumMod val="65000"/>
                  </a:schemeClr>
                </a:solidFill>
                <a:effectLst/>
                <a:latin typeface="Roboto" panose="020F0502020204030204" pitchFamily="2" charset="0"/>
              </a:rPr>
              <a:t>// limit  the rules to Cloud Firestore service</a:t>
            </a:r>
            <a:endParaRPr lang="en-US" sz="2300" b="1" dirty="0">
              <a:solidFill>
                <a:schemeClr val="tx1">
                  <a:lumMod val="65000"/>
                </a:schemeClr>
              </a:solidFill>
              <a:latin typeface="Consolas" panose="020B0609020204030204" pitchFamily="49" charset="0"/>
              <a:cs typeface="Courier New" panose="02070309020205020404" pitchFamily="49" charset="0"/>
            </a:endParaRPr>
          </a:p>
          <a:p>
            <a:pPr marL="457200" lvl="1" indent="0">
              <a:buNone/>
            </a:pPr>
            <a:r>
              <a:rPr lang="en-US" sz="2300" b="1" dirty="0">
                <a:solidFill>
                  <a:srgbClr val="FFC000"/>
                </a:solidFill>
                <a:latin typeface="Consolas" panose="020B0609020204030204" pitchFamily="49" charset="0"/>
                <a:cs typeface="Courier New" panose="02070309020205020404" pitchFamily="49" charset="0"/>
              </a:rPr>
              <a:t>  </a:t>
            </a:r>
            <a:r>
              <a:rPr lang="en-US" sz="2300" b="1" dirty="0">
                <a:solidFill>
                  <a:srgbClr val="FFFF00"/>
                </a:solidFill>
                <a:latin typeface="Consolas" panose="020B0609020204030204" pitchFamily="49" charset="0"/>
                <a:cs typeface="Courier New" panose="02070309020205020404" pitchFamily="49" charset="0"/>
              </a:rPr>
              <a:t>match</a:t>
            </a:r>
            <a:r>
              <a:rPr lang="en-US" sz="2300" b="1" dirty="0">
                <a:solidFill>
                  <a:srgbClr val="FFC000"/>
                </a:solidFill>
                <a:latin typeface="Consolas" panose="020B0609020204030204" pitchFamily="49" charset="0"/>
                <a:cs typeface="Courier New" panose="02070309020205020404" pitchFamily="49" charset="0"/>
              </a:rPr>
              <a:t> </a:t>
            </a:r>
            <a:r>
              <a:rPr lang="en-US" sz="2300" b="1" dirty="0">
                <a:solidFill>
                  <a:schemeClr val="accent2">
                    <a:lumMod val="40000"/>
                    <a:lumOff val="60000"/>
                  </a:schemeClr>
                </a:solidFill>
                <a:latin typeface="Consolas" panose="020B0609020204030204" pitchFamily="49" charset="0"/>
                <a:cs typeface="Courier New" panose="02070309020205020404" pitchFamily="49" charset="0"/>
              </a:rPr>
              <a:t>/databases/{database}/documents </a:t>
            </a:r>
            <a:r>
              <a:rPr lang="en-US" sz="2300" b="1" dirty="0">
                <a:solidFill>
                  <a:srgbClr val="FFC000"/>
                </a:solidFill>
                <a:latin typeface="Consolas" panose="020B0609020204030204" pitchFamily="49" charset="0"/>
                <a:cs typeface="Courier New" panose="02070309020205020404" pitchFamily="49" charset="0"/>
              </a:rPr>
              <a:t>{ </a:t>
            </a:r>
            <a:r>
              <a:rPr lang="en-CA" sz="2400" b="0" i="0" dirty="0">
                <a:solidFill>
                  <a:schemeClr val="tx1">
                    <a:lumMod val="65000"/>
                  </a:schemeClr>
                </a:solidFill>
                <a:effectLst/>
                <a:latin typeface="Roboto" panose="02000000000000000000" pitchFamily="2" charset="0"/>
              </a:rPr>
              <a:t>// apply the rules to all Firestore DBs in the project (currently a single DB exists)</a:t>
            </a:r>
            <a:endParaRPr lang="en-US" sz="2300" b="1" dirty="0">
              <a:solidFill>
                <a:schemeClr val="tx1">
                  <a:lumMod val="65000"/>
                </a:schemeClr>
              </a:solidFill>
              <a:latin typeface="Consolas" panose="020B0609020204030204" pitchFamily="49" charset="0"/>
              <a:cs typeface="Courier New" panose="02070309020205020404" pitchFamily="49" charset="0"/>
            </a:endParaRPr>
          </a:p>
          <a:p>
            <a:pPr marL="457200" lvl="1" indent="0">
              <a:buNone/>
            </a:pPr>
            <a:r>
              <a:rPr lang="en-US" sz="2300" b="1" dirty="0">
                <a:solidFill>
                  <a:srgbClr val="FFC000"/>
                </a:solidFill>
                <a:latin typeface="Consolas" panose="020B0609020204030204" pitchFamily="49" charset="0"/>
                <a:cs typeface="Courier New" panose="02070309020205020404" pitchFamily="49" charset="0"/>
              </a:rPr>
              <a:t>    </a:t>
            </a:r>
            <a:r>
              <a:rPr lang="en-US" sz="2300" b="1" dirty="0">
                <a:solidFill>
                  <a:srgbClr val="FFFF00"/>
                </a:solidFill>
                <a:latin typeface="Consolas" panose="020B0609020204030204" pitchFamily="49" charset="0"/>
                <a:cs typeface="Courier New" panose="02070309020205020404" pitchFamily="49" charset="0"/>
              </a:rPr>
              <a:t>match</a:t>
            </a:r>
            <a:r>
              <a:rPr lang="en-US" sz="2300" b="1" dirty="0">
                <a:solidFill>
                  <a:srgbClr val="FFC000"/>
                </a:solidFill>
                <a:latin typeface="Consolas" panose="020B0609020204030204" pitchFamily="49" charset="0"/>
                <a:cs typeface="Courier New" panose="02070309020205020404" pitchFamily="49" charset="0"/>
              </a:rPr>
              <a:t> </a:t>
            </a:r>
            <a:r>
              <a:rPr lang="en-US" sz="2300" b="1" dirty="0">
                <a:solidFill>
                  <a:schemeClr val="accent2">
                    <a:lumMod val="40000"/>
                    <a:lumOff val="60000"/>
                  </a:schemeClr>
                </a:solidFill>
                <a:latin typeface="Consolas" panose="020B0609020204030204" pitchFamily="49" charset="0"/>
                <a:cs typeface="Courier New" panose="02070309020205020404" pitchFamily="49" charset="0"/>
              </a:rPr>
              <a:t>/{document=**} </a:t>
            </a:r>
            <a:r>
              <a:rPr lang="en-US" sz="2300" b="1" dirty="0">
                <a:solidFill>
                  <a:srgbClr val="FFC000"/>
                </a:solidFill>
                <a:latin typeface="Consolas" panose="020B0609020204030204" pitchFamily="49" charset="0"/>
                <a:cs typeface="Courier New" panose="02070309020205020404" pitchFamily="49" charset="0"/>
              </a:rPr>
              <a:t>{	 		 </a:t>
            </a:r>
            <a:r>
              <a:rPr lang="en-CA" sz="2400" b="0" i="0" dirty="0">
                <a:solidFill>
                  <a:schemeClr val="tx1">
                    <a:lumMod val="65000"/>
                  </a:schemeClr>
                </a:solidFill>
                <a:effectLst/>
                <a:latin typeface="Roboto" panose="02000000000000000000" pitchFamily="2" charset="0"/>
              </a:rPr>
              <a:t>// apply the rules to all documents in </a:t>
            </a:r>
            <a:r>
              <a:rPr lang="en-CA" sz="2400" dirty="0">
                <a:solidFill>
                  <a:schemeClr val="tx1">
                    <a:lumMod val="65000"/>
                  </a:schemeClr>
                </a:solidFill>
                <a:latin typeface="Roboto" panose="02000000000000000000" pitchFamily="2" charset="0"/>
              </a:rPr>
              <a:t>the matched Firestore database</a:t>
            </a:r>
            <a:endParaRPr lang="en-US" sz="2400" b="1" dirty="0">
              <a:solidFill>
                <a:schemeClr val="tx1">
                  <a:lumMod val="65000"/>
                </a:schemeClr>
              </a:solidFill>
              <a:latin typeface="Consolas" panose="020B0609020204030204" pitchFamily="49" charset="0"/>
              <a:cs typeface="Courier New" panose="02070309020205020404" pitchFamily="49" charset="0"/>
            </a:endParaRPr>
          </a:p>
          <a:p>
            <a:pPr marL="457200" lvl="1" indent="0">
              <a:buNone/>
            </a:pPr>
            <a:r>
              <a:rPr lang="en-US" sz="2300" b="1" dirty="0">
                <a:solidFill>
                  <a:srgbClr val="FFFF00"/>
                </a:solidFill>
                <a:latin typeface="Consolas" panose="020B0609020204030204" pitchFamily="49" charset="0"/>
                <a:cs typeface="Courier New" panose="02070309020205020404" pitchFamily="49" charset="0"/>
              </a:rPr>
              <a:t>	     allow</a:t>
            </a:r>
            <a:r>
              <a:rPr lang="en-US" sz="2300" b="1" dirty="0">
                <a:solidFill>
                  <a:srgbClr val="FFC000"/>
                </a:solidFill>
                <a:latin typeface="Consolas" panose="020B0609020204030204" pitchFamily="49" charset="0"/>
                <a:cs typeface="Courier New" panose="02070309020205020404" pitchFamily="49" charset="0"/>
              </a:rPr>
              <a:t> read; </a:t>
            </a:r>
            <a:r>
              <a:rPr lang="en-US" sz="2300" dirty="0">
                <a:solidFill>
                  <a:schemeClr val="tx1">
                    <a:lumMod val="85000"/>
                  </a:schemeClr>
                </a:solidFill>
                <a:latin typeface="Consolas" panose="020B0609020204030204" pitchFamily="49" charset="0"/>
                <a:cs typeface="Courier New" panose="02070309020205020404" pitchFamily="49" charset="0"/>
              </a:rPr>
              <a:t>// allow document read to everyone </a:t>
            </a:r>
            <a:endParaRPr lang="en-US" sz="2300" b="1" dirty="0">
              <a:solidFill>
                <a:srgbClr val="FFC000"/>
              </a:solidFill>
              <a:latin typeface="Consolas" panose="020B0609020204030204" pitchFamily="49" charset="0"/>
              <a:cs typeface="Courier New" panose="02070309020205020404" pitchFamily="49" charset="0"/>
            </a:endParaRPr>
          </a:p>
          <a:p>
            <a:pPr marL="457200" lvl="1" indent="0">
              <a:buNone/>
            </a:pPr>
            <a:r>
              <a:rPr lang="en-US" sz="2300" b="1" dirty="0">
                <a:solidFill>
                  <a:srgbClr val="FFC000"/>
                </a:solidFill>
                <a:latin typeface="Consolas" panose="020B0609020204030204" pitchFamily="49" charset="0"/>
                <a:cs typeface="Courier New" panose="02070309020205020404" pitchFamily="49" charset="0"/>
              </a:rPr>
              <a:t>          </a:t>
            </a:r>
            <a:r>
              <a:rPr lang="en-US" sz="2300" b="1" dirty="0">
                <a:solidFill>
                  <a:srgbClr val="FFFF00"/>
                </a:solidFill>
                <a:latin typeface="Consolas" panose="020B0609020204030204" pitchFamily="49" charset="0"/>
                <a:cs typeface="Courier New" panose="02070309020205020404" pitchFamily="49" charset="0"/>
              </a:rPr>
              <a:t>allow</a:t>
            </a:r>
            <a:r>
              <a:rPr lang="en-US" sz="2300" b="1" dirty="0">
                <a:solidFill>
                  <a:srgbClr val="FFC000"/>
                </a:solidFill>
                <a:latin typeface="Consolas" panose="020B0609020204030204" pitchFamily="49" charset="0"/>
                <a:cs typeface="Courier New" panose="02070309020205020404" pitchFamily="49" charset="0"/>
              </a:rPr>
              <a:t> write: </a:t>
            </a:r>
            <a:r>
              <a:rPr lang="en-US" sz="2300" b="1" dirty="0">
                <a:solidFill>
                  <a:srgbClr val="FFFF00"/>
                </a:solidFill>
                <a:latin typeface="Consolas" panose="020B0609020204030204" pitchFamily="49" charset="0"/>
                <a:cs typeface="Courier New" panose="02070309020205020404" pitchFamily="49" charset="0"/>
              </a:rPr>
              <a:t>if</a:t>
            </a:r>
            <a:r>
              <a:rPr lang="en-US" sz="2300" b="1" dirty="0">
                <a:solidFill>
                  <a:srgbClr val="FFC000"/>
                </a:solidFill>
                <a:latin typeface="Consolas" panose="020B0609020204030204" pitchFamily="49" charset="0"/>
                <a:cs typeface="Courier New" panose="02070309020205020404" pitchFamily="49" charset="0"/>
              </a:rPr>
              <a:t> </a:t>
            </a:r>
            <a:r>
              <a:rPr lang="en-US" sz="2300" b="1" dirty="0">
                <a:solidFill>
                  <a:srgbClr val="66FF66"/>
                </a:solidFill>
                <a:latin typeface="Consolas" panose="020B0609020204030204" pitchFamily="49" charset="0"/>
                <a:cs typeface="Courier New" panose="02070309020205020404" pitchFamily="49" charset="0"/>
              </a:rPr>
              <a:t>request.auth != null; </a:t>
            </a:r>
            <a:r>
              <a:rPr lang="en-US" sz="2300" dirty="0">
                <a:solidFill>
                  <a:schemeClr val="tx1">
                    <a:lumMod val="85000"/>
                  </a:schemeClr>
                </a:solidFill>
                <a:latin typeface="Consolas" panose="020B0609020204030204" pitchFamily="49" charset="0"/>
                <a:cs typeface="Courier New" panose="02070309020205020404" pitchFamily="49" charset="0"/>
              </a:rPr>
              <a:t>// allow document write only to authenticated users</a:t>
            </a:r>
          </a:p>
          <a:p>
            <a:pPr marL="457200" lvl="1" indent="0">
              <a:buNone/>
            </a:pPr>
            <a:r>
              <a:rPr lang="en-US" sz="2300" b="1" dirty="0">
                <a:solidFill>
                  <a:srgbClr val="FFC000"/>
                </a:solidFill>
                <a:latin typeface="Consolas" panose="020B0609020204030204" pitchFamily="49" charset="0"/>
                <a:cs typeface="Courier New" panose="02070309020205020404" pitchFamily="49" charset="0"/>
              </a:rPr>
              <a:t>       }</a:t>
            </a:r>
          </a:p>
          <a:p>
            <a:pPr marL="457200" lvl="1" indent="0">
              <a:buNone/>
            </a:pPr>
            <a:r>
              <a:rPr lang="en-US" sz="2300" b="1" dirty="0">
                <a:solidFill>
                  <a:srgbClr val="FFC000"/>
                </a:solidFill>
                <a:latin typeface="Consolas" panose="020B0609020204030204" pitchFamily="49" charset="0"/>
                <a:cs typeface="Courier New" panose="02070309020205020404" pitchFamily="49" charset="0"/>
              </a:rPr>
              <a:t>    }</a:t>
            </a:r>
          </a:p>
          <a:p>
            <a:pPr marL="457200" lvl="1" indent="0">
              <a:buNone/>
            </a:pPr>
            <a:r>
              <a:rPr lang="en-US" sz="2300" b="1" dirty="0">
                <a:solidFill>
                  <a:srgbClr val="FFC000"/>
                </a:solidFill>
                <a:latin typeface="Consolas" panose="020B0609020204030204" pitchFamily="49" charset="0"/>
                <a:cs typeface="Courier New" panose="02070309020205020404" pitchFamily="49" charset="0"/>
              </a:rPr>
              <a:t>}</a:t>
            </a:r>
          </a:p>
          <a:p>
            <a:pPr marL="0" indent="0">
              <a:buNone/>
            </a:pPr>
            <a:r>
              <a:rPr lang="en-CA" sz="2300" dirty="0"/>
              <a:t>For more on Firestore security : </a:t>
            </a:r>
            <a:r>
              <a:rPr lang="en-CA" sz="2300" dirty="0">
                <a:hlinkClick r:id="rId2"/>
              </a:rPr>
              <a:t>https://firebase.google.com/docs/firestore/security/get-started</a:t>
            </a:r>
            <a:endParaRPr lang="en-CA" sz="2300" dirty="0"/>
          </a:p>
          <a:p>
            <a:pPr marL="0" indent="0">
              <a:buNone/>
            </a:pPr>
            <a:r>
              <a:rPr lang="en-CA" sz="2300" dirty="0"/>
              <a:t>For more on Storage security: </a:t>
            </a:r>
            <a:r>
              <a:rPr lang="en-CA" sz="2300" dirty="0">
                <a:hlinkClick r:id="rId3"/>
              </a:rPr>
              <a:t>https://firebase.google.com/docs/storage/security/start</a:t>
            </a:r>
            <a:endParaRPr lang="en-CA" sz="2300" dirty="0"/>
          </a:p>
          <a:p>
            <a:pPr marL="0" indent="0">
              <a:buNone/>
            </a:pPr>
            <a:r>
              <a:rPr lang="en-CA" sz="2300" dirty="0"/>
              <a:t>For role base access see : </a:t>
            </a:r>
            <a:r>
              <a:rPr lang="en-CA" sz="2300" dirty="0">
                <a:hlinkClick r:id="rId4"/>
              </a:rPr>
              <a:t>https://firebase.google.com/docs/firestore/solutions/role-based-access</a:t>
            </a:r>
            <a:endParaRPr lang="en-CA" sz="2300" dirty="0"/>
          </a:p>
          <a:p>
            <a:pPr marL="0" indent="0">
              <a:buNone/>
            </a:pPr>
            <a:r>
              <a:rPr lang="en-CA" sz="2300" b="1" dirty="0"/>
              <a:t>Examples of basic rules </a:t>
            </a:r>
            <a:r>
              <a:rPr lang="en-CA" sz="2300" dirty="0"/>
              <a:t>: </a:t>
            </a:r>
            <a:r>
              <a:rPr lang="en-CA" sz="2000" b="1" dirty="0">
                <a:hlinkClick r:id="rId5"/>
              </a:rPr>
              <a:t>https://medium.com/@khreniak/cloud-firestore-security-rules-basics-fac6b6bea18e</a:t>
            </a:r>
            <a:endParaRPr lang="en-CA" sz="2000" b="1" dirty="0"/>
          </a:p>
        </p:txBody>
      </p:sp>
    </p:spTree>
    <p:extLst>
      <p:ext uri="{BB962C8B-B14F-4D97-AF65-F5344CB8AC3E}">
        <p14:creationId xmlns:p14="http://schemas.microsoft.com/office/powerpoint/2010/main" val="1689479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40889" cy="962425"/>
          </a:xfrm>
        </p:spPr>
        <p:txBody>
          <a:bodyPr/>
          <a:lstStyle/>
          <a:p>
            <a:r>
              <a:rPr lang="en-CA" dirty="0"/>
              <a:t>More Example of Rule for Firestore</a:t>
            </a:r>
          </a:p>
        </p:txBody>
      </p:sp>
      <p:sp>
        <p:nvSpPr>
          <p:cNvPr id="3" name="Content Placeholder 2"/>
          <p:cNvSpPr>
            <a:spLocks noGrp="1"/>
          </p:cNvSpPr>
          <p:nvPr>
            <p:ph idx="1"/>
          </p:nvPr>
        </p:nvSpPr>
        <p:spPr>
          <a:xfrm>
            <a:off x="680321" y="1905000"/>
            <a:ext cx="10205852" cy="4605000"/>
          </a:xfrm>
        </p:spPr>
        <p:txBody>
          <a:bodyPr>
            <a:normAutofit fontScale="85000" lnSpcReduction="20000"/>
          </a:bodyPr>
          <a:lstStyle/>
          <a:p>
            <a:pPr>
              <a:lnSpc>
                <a:spcPct val="120000"/>
              </a:lnSpc>
            </a:pPr>
            <a:r>
              <a:rPr lang="en-CA" sz="1600" dirty="0"/>
              <a:t>Here are other examples :</a:t>
            </a:r>
          </a:p>
          <a:p>
            <a:pPr lvl="1">
              <a:lnSpc>
                <a:spcPct val="120000"/>
              </a:lnSpc>
            </a:pPr>
            <a:r>
              <a:rPr lang="en-CA" sz="1600" dirty="0"/>
              <a:t>This security rule defines separate condition for each sub operation on documents inside </a:t>
            </a:r>
            <a:r>
              <a:rPr lang="en-CA" sz="1600" b="1" dirty="0"/>
              <a:t>Cities</a:t>
            </a:r>
            <a:r>
              <a:rPr lang="en-CA" sz="1600" dirty="0"/>
              <a:t> collection</a:t>
            </a:r>
          </a:p>
          <a:p>
            <a:pPr marL="857250" lvl="2" indent="0">
              <a:lnSpc>
                <a:spcPct val="120000"/>
              </a:lnSpc>
              <a:buNone/>
            </a:pPr>
            <a:r>
              <a:rPr lang="en-CA" sz="1500" dirty="0">
                <a:solidFill>
                  <a:srgbClr val="FFFF00"/>
                </a:solidFill>
                <a:latin typeface="Consolas" panose="020B0609020204030204" pitchFamily="49" charset="0"/>
              </a:rPr>
              <a:t>match</a:t>
            </a:r>
            <a:r>
              <a:rPr lang="en-CA" sz="1500" dirty="0">
                <a:solidFill>
                  <a:srgbClr val="FFC000"/>
                </a:solidFill>
                <a:latin typeface="Consolas" panose="020B0609020204030204" pitchFamily="49" charset="0"/>
              </a:rPr>
              <a:t> </a:t>
            </a:r>
            <a:r>
              <a:rPr lang="en-CA" sz="1500" b="1" dirty="0">
                <a:solidFill>
                  <a:schemeClr val="accent2">
                    <a:lumMod val="40000"/>
                    <a:lumOff val="60000"/>
                  </a:schemeClr>
                </a:solidFill>
                <a:latin typeface="Consolas" panose="020B0609020204030204" pitchFamily="49" charset="0"/>
              </a:rPr>
              <a:t>/cities/{city} </a:t>
            </a:r>
            <a:r>
              <a:rPr lang="en-CA" sz="1500" dirty="0">
                <a:solidFill>
                  <a:srgbClr val="FFC000"/>
                </a:solidFill>
                <a:latin typeface="Consolas" panose="020B0609020204030204" pitchFamily="49" charset="0"/>
              </a:rPr>
              <a:t>{	</a:t>
            </a:r>
            <a:r>
              <a:rPr lang="en-CA" sz="1500" dirty="0">
                <a:solidFill>
                  <a:schemeClr val="tx1">
                    <a:lumMod val="65000"/>
                  </a:schemeClr>
                </a:solidFill>
                <a:latin typeface="Consolas" panose="020B0609020204030204" pitchFamily="49" charset="0"/>
              </a:rPr>
              <a:t>// applies to any city document inside cities collection</a:t>
            </a:r>
          </a:p>
          <a:p>
            <a:pPr marL="1314450" lvl="3" indent="0">
              <a:lnSpc>
                <a:spcPct val="120000"/>
              </a:lnSpc>
              <a:buNone/>
            </a:pPr>
            <a:r>
              <a:rPr lang="en-CA" sz="1500" dirty="0">
                <a:solidFill>
                  <a:srgbClr val="FFFF00"/>
                </a:solidFill>
                <a:latin typeface="Consolas" panose="020B0609020204030204" pitchFamily="49" charset="0"/>
              </a:rPr>
              <a:t>allow</a:t>
            </a:r>
            <a:r>
              <a:rPr lang="en-CA" sz="1500" dirty="0">
                <a:solidFill>
                  <a:srgbClr val="FFC000"/>
                </a:solidFill>
                <a:latin typeface="Consolas" panose="020B0609020204030204" pitchFamily="49" charset="0"/>
              </a:rPr>
              <a:t> get: </a:t>
            </a:r>
            <a:r>
              <a:rPr lang="en-CA" sz="1500" dirty="0">
                <a:solidFill>
                  <a:srgbClr val="66FF66"/>
                </a:solidFill>
                <a:latin typeface="Consolas" panose="020B0609020204030204" pitchFamily="49" charset="0"/>
              </a:rPr>
              <a:t>if &lt;condition&gt;;</a:t>
            </a:r>
            <a:r>
              <a:rPr lang="en-CA" sz="1500" dirty="0">
                <a:solidFill>
                  <a:srgbClr val="FFC000"/>
                </a:solidFill>
                <a:latin typeface="Consolas" panose="020B0609020204030204" pitchFamily="49" charset="0"/>
              </a:rPr>
              <a:t>		</a:t>
            </a:r>
            <a:r>
              <a:rPr lang="en-CA" sz="1500" dirty="0">
                <a:solidFill>
                  <a:schemeClr val="tx1">
                    <a:lumMod val="75000"/>
                  </a:schemeClr>
                </a:solidFill>
                <a:latin typeface="Consolas" panose="020B0609020204030204" pitchFamily="49" charset="0"/>
              </a:rPr>
              <a:t>//get is a sub operation of read</a:t>
            </a:r>
          </a:p>
          <a:p>
            <a:pPr marL="1314450" lvl="3" indent="0">
              <a:lnSpc>
                <a:spcPct val="120000"/>
              </a:lnSpc>
              <a:buNone/>
            </a:pPr>
            <a:r>
              <a:rPr lang="en-CA" sz="1500" dirty="0">
                <a:solidFill>
                  <a:srgbClr val="FFFF00"/>
                </a:solidFill>
                <a:latin typeface="Consolas" panose="020B0609020204030204" pitchFamily="49" charset="0"/>
              </a:rPr>
              <a:t>allow</a:t>
            </a:r>
            <a:r>
              <a:rPr lang="en-CA" sz="1500" dirty="0">
                <a:solidFill>
                  <a:srgbClr val="FFC000"/>
                </a:solidFill>
                <a:latin typeface="Consolas" panose="020B0609020204030204" pitchFamily="49" charset="0"/>
              </a:rPr>
              <a:t> list: </a:t>
            </a:r>
            <a:r>
              <a:rPr lang="en-CA" sz="1500" dirty="0">
                <a:solidFill>
                  <a:srgbClr val="66FF66"/>
                </a:solidFill>
                <a:latin typeface="Consolas" panose="020B0609020204030204" pitchFamily="49" charset="0"/>
              </a:rPr>
              <a:t>if &lt;condition&gt;;</a:t>
            </a:r>
            <a:r>
              <a:rPr lang="en-CA" sz="1500" dirty="0">
                <a:solidFill>
                  <a:srgbClr val="FFC000"/>
                </a:solidFill>
                <a:latin typeface="Consolas" panose="020B0609020204030204" pitchFamily="49" charset="0"/>
              </a:rPr>
              <a:t>		</a:t>
            </a:r>
            <a:r>
              <a:rPr lang="en-CA" sz="1500" dirty="0">
                <a:solidFill>
                  <a:schemeClr val="tx1">
                    <a:lumMod val="75000"/>
                  </a:schemeClr>
                </a:solidFill>
                <a:latin typeface="Consolas" panose="020B0609020204030204" pitchFamily="49" charset="0"/>
              </a:rPr>
              <a:t>//list is a sub operation of read</a:t>
            </a:r>
          </a:p>
          <a:p>
            <a:pPr marL="1314450" lvl="3" indent="0">
              <a:lnSpc>
                <a:spcPct val="120000"/>
              </a:lnSpc>
              <a:buNone/>
            </a:pPr>
            <a:r>
              <a:rPr lang="en-CA" sz="1500" dirty="0">
                <a:solidFill>
                  <a:srgbClr val="FFFF00"/>
                </a:solidFill>
                <a:latin typeface="Consolas" panose="020B0609020204030204" pitchFamily="49" charset="0"/>
              </a:rPr>
              <a:t>allow</a:t>
            </a:r>
            <a:r>
              <a:rPr lang="en-CA" sz="1500" dirty="0">
                <a:solidFill>
                  <a:srgbClr val="FFC000"/>
                </a:solidFill>
                <a:latin typeface="Consolas" panose="020B0609020204030204" pitchFamily="49" charset="0"/>
              </a:rPr>
              <a:t> create: </a:t>
            </a:r>
            <a:r>
              <a:rPr lang="en-CA" sz="1500" dirty="0">
                <a:solidFill>
                  <a:srgbClr val="66FF66"/>
                </a:solidFill>
                <a:latin typeface="Consolas" panose="020B0609020204030204" pitchFamily="49" charset="0"/>
              </a:rPr>
              <a:t>if &lt;condition&gt;;</a:t>
            </a:r>
            <a:r>
              <a:rPr lang="en-CA" sz="1500" dirty="0">
                <a:solidFill>
                  <a:srgbClr val="FFC000"/>
                </a:solidFill>
                <a:latin typeface="Consolas" panose="020B0609020204030204" pitchFamily="49" charset="0"/>
              </a:rPr>
              <a:t>		</a:t>
            </a:r>
            <a:r>
              <a:rPr lang="en-CA" sz="1500" dirty="0">
                <a:solidFill>
                  <a:schemeClr val="tx1">
                    <a:lumMod val="75000"/>
                  </a:schemeClr>
                </a:solidFill>
                <a:latin typeface="Consolas" panose="020B0609020204030204" pitchFamily="49" charset="0"/>
              </a:rPr>
              <a:t>//create is a sub operation of write</a:t>
            </a:r>
            <a:endParaRPr lang="en-CA" sz="1500" dirty="0">
              <a:solidFill>
                <a:srgbClr val="FFC000"/>
              </a:solidFill>
              <a:latin typeface="Consolas" panose="020B0609020204030204" pitchFamily="49" charset="0"/>
            </a:endParaRPr>
          </a:p>
          <a:p>
            <a:pPr marL="1314450" lvl="3" indent="0">
              <a:lnSpc>
                <a:spcPct val="120000"/>
              </a:lnSpc>
              <a:buNone/>
            </a:pPr>
            <a:r>
              <a:rPr lang="en-CA" sz="1500" dirty="0">
                <a:solidFill>
                  <a:srgbClr val="FFFF00"/>
                </a:solidFill>
                <a:latin typeface="Consolas" panose="020B0609020204030204" pitchFamily="49" charset="0"/>
              </a:rPr>
              <a:t>allow</a:t>
            </a:r>
            <a:r>
              <a:rPr lang="en-CA" sz="1500" dirty="0">
                <a:solidFill>
                  <a:srgbClr val="FFC000"/>
                </a:solidFill>
                <a:latin typeface="Consolas" panose="020B0609020204030204" pitchFamily="49" charset="0"/>
              </a:rPr>
              <a:t> update: </a:t>
            </a:r>
            <a:r>
              <a:rPr lang="en-CA" sz="1500" dirty="0">
                <a:solidFill>
                  <a:srgbClr val="66FF66"/>
                </a:solidFill>
                <a:latin typeface="Consolas" panose="020B0609020204030204" pitchFamily="49" charset="0"/>
              </a:rPr>
              <a:t>if &lt;condition&gt;;	</a:t>
            </a:r>
            <a:r>
              <a:rPr lang="en-CA" sz="1500" dirty="0">
                <a:solidFill>
                  <a:srgbClr val="FFC000"/>
                </a:solidFill>
                <a:latin typeface="Consolas" panose="020B0609020204030204" pitchFamily="49" charset="0"/>
              </a:rPr>
              <a:t>	</a:t>
            </a:r>
            <a:r>
              <a:rPr lang="en-CA" sz="1500" dirty="0">
                <a:solidFill>
                  <a:schemeClr val="tx1">
                    <a:lumMod val="75000"/>
                  </a:schemeClr>
                </a:solidFill>
                <a:latin typeface="Consolas" panose="020B0609020204030204" pitchFamily="49" charset="0"/>
              </a:rPr>
              <a:t>//update is a sub operation of write</a:t>
            </a:r>
            <a:endParaRPr lang="en-CA" sz="1500" dirty="0">
              <a:solidFill>
                <a:srgbClr val="FFC000"/>
              </a:solidFill>
              <a:latin typeface="Consolas" panose="020B0609020204030204" pitchFamily="49" charset="0"/>
            </a:endParaRPr>
          </a:p>
          <a:p>
            <a:pPr marL="1314450" lvl="3" indent="0">
              <a:lnSpc>
                <a:spcPct val="120000"/>
              </a:lnSpc>
              <a:buNone/>
            </a:pPr>
            <a:r>
              <a:rPr lang="en-CA" sz="1500" dirty="0">
                <a:solidFill>
                  <a:srgbClr val="FFFF00"/>
                </a:solidFill>
                <a:latin typeface="Consolas" panose="020B0609020204030204" pitchFamily="49" charset="0"/>
              </a:rPr>
              <a:t>allow</a:t>
            </a:r>
            <a:r>
              <a:rPr lang="en-CA" sz="1500" dirty="0">
                <a:solidFill>
                  <a:srgbClr val="FFC000"/>
                </a:solidFill>
                <a:latin typeface="Consolas" panose="020B0609020204030204" pitchFamily="49" charset="0"/>
              </a:rPr>
              <a:t> delete: </a:t>
            </a:r>
            <a:r>
              <a:rPr lang="en-CA" sz="1500" dirty="0">
                <a:solidFill>
                  <a:srgbClr val="66FF66"/>
                </a:solidFill>
                <a:latin typeface="Consolas" panose="020B0609020204030204" pitchFamily="49" charset="0"/>
              </a:rPr>
              <a:t>if &lt;condition&gt;;       </a:t>
            </a:r>
            <a:r>
              <a:rPr lang="en-CA" sz="1500" dirty="0">
                <a:solidFill>
                  <a:schemeClr val="tx1">
                    <a:lumMod val="75000"/>
                  </a:schemeClr>
                </a:solidFill>
                <a:latin typeface="Consolas" panose="020B0609020204030204" pitchFamily="49" charset="0"/>
              </a:rPr>
              <a:t>//delete is a sub operation of write</a:t>
            </a:r>
            <a:endParaRPr lang="en-CA" sz="1500" dirty="0">
              <a:solidFill>
                <a:srgbClr val="FFC000"/>
              </a:solidFill>
              <a:latin typeface="Consolas" panose="020B0609020204030204" pitchFamily="49" charset="0"/>
            </a:endParaRPr>
          </a:p>
          <a:p>
            <a:pPr marL="857250" lvl="2" indent="0">
              <a:lnSpc>
                <a:spcPct val="120000"/>
              </a:lnSpc>
              <a:buNone/>
            </a:pPr>
            <a:r>
              <a:rPr lang="en-CA" sz="1500" dirty="0">
                <a:solidFill>
                  <a:srgbClr val="FFC000"/>
                </a:solidFill>
                <a:latin typeface="Consolas" panose="020B0609020204030204" pitchFamily="49" charset="0"/>
              </a:rPr>
              <a:t>}</a:t>
            </a:r>
          </a:p>
          <a:p>
            <a:pPr lvl="1">
              <a:lnSpc>
                <a:spcPct val="120000"/>
              </a:lnSpc>
            </a:pPr>
            <a:r>
              <a:rPr lang="en-CA" sz="1600" dirty="0"/>
              <a:t>This security rule allows any document in users collection to be available only to the user with the same ID. </a:t>
            </a:r>
          </a:p>
          <a:p>
            <a:pPr marL="800100" lvl="2" indent="0">
              <a:lnSpc>
                <a:spcPct val="120000"/>
              </a:lnSpc>
              <a:buNone/>
            </a:pPr>
            <a:r>
              <a:rPr lang="en-CA" b="0" i="0" dirty="0">
                <a:solidFill>
                  <a:srgbClr val="FFFF00"/>
                </a:solidFill>
                <a:effectLst/>
                <a:latin typeface="Consolas" panose="020B0609020204030204" pitchFamily="49" charset="0"/>
              </a:rPr>
              <a:t>match</a:t>
            </a:r>
            <a:r>
              <a:rPr lang="en-CA" b="0" i="0" dirty="0">
                <a:solidFill>
                  <a:srgbClr val="FFC000"/>
                </a:solidFill>
                <a:effectLst/>
                <a:latin typeface="Consolas" panose="020B0609020204030204" pitchFamily="49" charset="0"/>
              </a:rPr>
              <a:t> </a:t>
            </a:r>
            <a:r>
              <a:rPr lang="en-CA" b="1" i="0" dirty="0">
                <a:solidFill>
                  <a:schemeClr val="accent2">
                    <a:lumMod val="40000"/>
                    <a:lumOff val="60000"/>
                  </a:schemeClr>
                </a:solidFill>
                <a:effectLst/>
                <a:latin typeface="Consolas" panose="020B0609020204030204" pitchFamily="49" charset="0"/>
              </a:rPr>
              <a:t>/users/{</a:t>
            </a:r>
            <a:r>
              <a:rPr lang="en-CA" b="1" dirty="0" err="1">
                <a:solidFill>
                  <a:schemeClr val="accent2">
                    <a:lumMod val="40000"/>
                    <a:lumOff val="60000"/>
                  </a:schemeClr>
                </a:solidFill>
                <a:latin typeface="Consolas" panose="020B0609020204030204" pitchFamily="49" charset="0"/>
              </a:rPr>
              <a:t>doc</a:t>
            </a:r>
            <a:r>
              <a:rPr lang="en-CA" b="1" i="0" dirty="0" err="1">
                <a:solidFill>
                  <a:schemeClr val="accent2">
                    <a:lumMod val="40000"/>
                    <a:lumOff val="60000"/>
                  </a:schemeClr>
                </a:solidFill>
                <a:effectLst/>
                <a:latin typeface="Consolas" panose="020B0609020204030204" pitchFamily="49" charset="0"/>
              </a:rPr>
              <a:t>Id</a:t>
            </a:r>
            <a:r>
              <a:rPr lang="en-CA" b="1" i="0">
                <a:solidFill>
                  <a:schemeClr val="accent2">
                    <a:lumMod val="40000"/>
                    <a:lumOff val="60000"/>
                  </a:schemeClr>
                </a:solidFill>
                <a:effectLst/>
                <a:latin typeface="Consolas" panose="020B0609020204030204" pitchFamily="49" charset="0"/>
              </a:rPr>
              <a:t>} </a:t>
            </a:r>
            <a:r>
              <a:rPr lang="en-CA" b="0" i="0">
                <a:solidFill>
                  <a:srgbClr val="FFC000"/>
                </a:solidFill>
                <a:effectLst/>
                <a:latin typeface="Consolas" panose="020B0609020204030204" pitchFamily="49" charset="0"/>
              </a:rPr>
              <a:t>{ </a:t>
            </a:r>
            <a:r>
              <a:rPr lang="en-CA" sz="1600">
                <a:solidFill>
                  <a:schemeClr val="tx1">
                    <a:lumMod val="65000"/>
                  </a:schemeClr>
                </a:solidFill>
                <a:latin typeface="Consolas" panose="020B0609020204030204" pitchFamily="49" charset="0"/>
              </a:rPr>
              <a:t>// </a:t>
            </a:r>
            <a:r>
              <a:rPr lang="en-CA" sz="1600" dirty="0">
                <a:solidFill>
                  <a:schemeClr val="tx1">
                    <a:lumMod val="65000"/>
                  </a:schemeClr>
                </a:solidFill>
                <a:latin typeface="Consolas" panose="020B0609020204030204" pitchFamily="49" charset="0"/>
              </a:rPr>
              <a:t>applies to any user document inside users collection</a:t>
            </a:r>
            <a:br>
              <a:rPr lang="en-CA" dirty="0">
                <a:solidFill>
                  <a:srgbClr val="FFC000"/>
                </a:solidFill>
                <a:latin typeface="Consolas" panose="020B0609020204030204" pitchFamily="49" charset="0"/>
              </a:rPr>
            </a:br>
            <a:r>
              <a:rPr lang="en-CA" dirty="0">
                <a:solidFill>
                  <a:srgbClr val="FFC000"/>
                </a:solidFill>
                <a:latin typeface="Consolas" panose="020B0609020204030204" pitchFamily="49" charset="0"/>
              </a:rPr>
              <a:t>   	</a:t>
            </a:r>
            <a:r>
              <a:rPr lang="en-CA" b="0" i="0" dirty="0">
                <a:solidFill>
                  <a:srgbClr val="FFFF00"/>
                </a:solidFill>
                <a:effectLst/>
                <a:latin typeface="Consolas" panose="020B0609020204030204" pitchFamily="49" charset="0"/>
              </a:rPr>
              <a:t>allow</a:t>
            </a:r>
            <a:r>
              <a:rPr lang="en-CA" b="0" i="0" dirty="0">
                <a:solidFill>
                  <a:srgbClr val="FFC000"/>
                </a:solidFill>
                <a:effectLst/>
                <a:latin typeface="Consolas" panose="020B0609020204030204" pitchFamily="49" charset="0"/>
              </a:rPr>
              <a:t> read, write : </a:t>
            </a:r>
            <a:r>
              <a:rPr lang="en-CA" b="0" i="0" dirty="0">
                <a:solidFill>
                  <a:srgbClr val="66FF66"/>
                </a:solidFill>
                <a:effectLst/>
                <a:latin typeface="Consolas" panose="020B0609020204030204" pitchFamily="49" charset="0"/>
              </a:rPr>
              <a:t>if </a:t>
            </a:r>
            <a:r>
              <a:rPr lang="en-CA" b="1" i="0" dirty="0" err="1">
                <a:solidFill>
                  <a:srgbClr val="66FF66"/>
                </a:solidFill>
                <a:effectLst/>
                <a:latin typeface="Consolas" panose="020B0609020204030204" pitchFamily="49" charset="0"/>
              </a:rPr>
              <a:t>request.auth</a:t>
            </a:r>
            <a:r>
              <a:rPr lang="en-CA" b="1" i="0" dirty="0">
                <a:solidFill>
                  <a:srgbClr val="66FF66"/>
                </a:solidFill>
                <a:effectLst/>
                <a:latin typeface="Consolas" panose="020B0609020204030204" pitchFamily="49" charset="0"/>
              </a:rPr>
              <a:t> !=null &amp;&amp;</a:t>
            </a:r>
            <a:r>
              <a:rPr lang="en-CA" b="0" i="0" dirty="0">
                <a:solidFill>
                  <a:srgbClr val="66FF66"/>
                </a:solidFill>
                <a:effectLst/>
                <a:latin typeface="Consolas" panose="020B0609020204030204" pitchFamily="49" charset="0"/>
              </a:rPr>
              <a:t> </a:t>
            </a:r>
            <a:r>
              <a:rPr lang="en-CA" b="1" i="0" dirty="0" err="1">
                <a:solidFill>
                  <a:srgbClr val="66FF66"/>
                </a:solidFill>
                <a:effectLst/>
                <a:latin typeface="Consolas" panose="020B0609020204030204" pitchFamily="49" charset="0"/>
              </a:rPr>
              <a:t>request.auth.uid</a:t>
            </a:r>
            <a:r>
              <a:rPr lang="en-CA" b="0" i="0" dirty="0">
                <a:solidFill>
                  <a:srgbClr val="66FF66"/>
                </a:solidFill>
                <a:effectLst/>
                <a:latin typeface="Consolas" panose="020B0609020204030204" pitchFamily="49" charset="0"/>
              </a:rPr>
              <a:t> == </a:t>
            </a:r>
            <a:r>
              <a:rPr lang="en-CA" b="1" dirty="0" err="1">
                <a:solidFill>
                  <a:srgbClr val="66FF66"/>
                </a:solidFill>
                <a:latin typeface="Consolas" panose="020B0609020204030204" pitchFamily="49" charset="0"/>
              </a:rPr>
              <a:t>doc</a:t>
            </a:r>
            <a:r>
              <a:rPr lang="en-CA" b="1" i="0" dirty="0" err="1">
                <a:solidFill>
                  <a:srgbClr val="66FF66"/>
                </a:solidFill>
                <a:effectLst/>
                <a:latin typeface="Consolas" panose="020B0609020204030204" pitchFamily="49" charset="0"/>
              </a:rPr>
              <a:t>Id</a:t>
            </a:r>
            <a:r>
              <a:rPr lang="en-CA" b="0" i="0" dirty="0">
                <a:solidFill>
                  <a:srgbClr val="66FF66"/>
                </a:solidFill>
                <a:effectLst/>
                <a:latin typeface="Consolas" panose="020B0609020204030204" pitchFamily="49" charset="0"/>
              </a:rPr>
              <a:t>;</a:t>
            </a:r>
            <a:br>
              <a:rPr lang="en-CA" dirty="0">
                <a:solidFill>
                  <a:srgbClr val="FFC000"/>
                </a:solidFill>
                <a:latin typeface="Consolas" panose="020B0609020204030204" pitchFamily="49" charset="0"/>
              </a:rPr>
            </a:br>
            <a:r>
              <a:rPr lang="en-CA" b="0" i="0" dirty="0">
                <a:solidFill>
                  <a:srgbClr val="FFC000"/>
                </a:solidFill>
                <a:effectLst/>
                <a:latin typeface="Consolas" panose="020B0609020204030204" pitchFamily="49" charset="0"/>
              </a:rPr>
              <a:t>}</a:t>
            </a:r>
            <a:endParaRPr lang="en-CA" dirty="0">
              <a:solidFill>
                <a:srgbClr val="FFC000"/>
              </a:solidFill>
              <a:latin typeface="Consolas" panose="020B0609020204030204" pitchFamily="49" charset="0"/>
            </a:endParaRPr>
          </a:p>
          <a:p>
            <a:pPr>
              <a:lnSpc>
                <a:spcPct val="120000"/>
              </a:lnSpc>
            </a:pPr>
            <a:r>
              <a:rPr lang="en-CA" sz="1600" dirty="0"/>
              <a:t>For possible conditions see :  </a:t>
            </a:r>
            <a:r>
              <a:rPr lang="en-CA" sz="1600" dirty="0">
                <a:hlinkClick r:id="rId2"/>
              </a:rPr>
              <a:t>https://firebase.google.com/docs/firestore/security/rules-conditions</a:t>
            </a:r>
            <a:endParaRPr lang="en-CA" sz="1600" dirty="0"/>
          </a:p>
          <a:p>
            <a:pPr>
              <a:lnSpc>
                <a:spcPct val="120000"/>
              </a:lnSpc>
            </a:pPr>
            <a:endParaRPr lang="en-US" sz="2300" b="1" dirty="0">
              <a:solidFill>
                <a:srgbClr val="FFC000"/>
              </a:solidFill>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966807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30" y="629266"/>
            <a:ext cx="9252154" cy="1223983"/>
          </a:xfrm>
        </p:spPr>
        <p:txBody>
          <a:bodyPr>
            <a:normAutofit/>
          </a:bodyPr>
          <a:lstStyle/>
          <a:p>
            <a:r>
              <a:rPr lang="en-CA" sz="3900"/>
              <a:t>Firebase 3</a:t>
            </a:r>
            <a:r>
              <a:rPr lang="en-CA" sz="3900" baseline="30000"/>
              <a:t>rd</a:t>
            </a:r>
            <a:r>
              <a:rPr lang="en-CA" sz="3900"/>
              <a:t> Party Authentication API</a:t>
            </a:r>
          </a:p>
        </p:txBody>
      </p:sp>
      <p:sp>
        <p:nvSpPr>
          <p:cNvPr id="3" name="Content Placeholder 2"/>
          <p:cNvSpPr>
            <a:spLocks noGrp="1"/>
          </p:cNvSpPr>
          <p:nvPr>
            <p:ph idx="1"/>
          </p:nvPr>
        </p:nvSpPr>
        <p:spPr>
          <a:xfrm>
            <a:off x="1103312" y="2052214"/>
            <a:ext cx="7539946" cy="4196185"/>
          </a:xfrm>
        </p:spPr>
        <p:txBody>
          <a:bodyPr>
            <a:normAutofit/>
          </a:bodyPr>
          <a:lstStyle/>
          <a:p>
            <a:pPr>
              <a:lnSpc>
                <a:spcPct val="90000"/>
              </a:lnSpc>
            </a:pPr>
            <a:r>
              <a:rPr lang="en-CA" sz="1400" dirty="0"/>
              <a:t>As mentioned, in addition to username/password, firebase </a:t>
            </a:r>
            <a:r>
              <a:rPr lang="en-CA" sz="1400" b="1" dirty="0"/>
              <a:t>Auth</a:t>
            </a:r>
            <a:r>
              <a:rPr lang="en-CA" sz="1400" dirty="0"/>
              <a:t> also supports authentication using many 3</a:t>
            </a:r>
            <a:r>
              <a:rPr lang="en-CA" sz="1400" baseline="30000" dirty="0"/>
              <a:t>rd</a:t>
            </a:r>
            <a:r>
              <a:rPr lang="en-CA" sz="1400" dirty="0"/>
              <a:t> party services. </a:t>
            </a:r>
          </a:p>
          <a:p>
            <a:pPr>
              <a:lnSpc>
                <a:spcPct val="90000"/>
              </a:lnSpc>
            </a:pPr>
            <a:r>
              <a:rPr lang="en-CA" sz="1400" dirty="0"/>
              <a:t>This includes Google, Facebook, Apple, Twitter, GitHub, Microsoft or Yahoo Accounts:</a:t>
            </a:r>
          </a:p>
          <a:p>
            <a:pPr lvl="1">
              <a:lnSpc>
                <a:spcPct val="90000"/>
              </a:lnSpc>
            </a:pPr>
            <a:r>
              <a:rPr lang="en-CA" sz="1400" dirty="0">
                <a:hlinkClick r:id="rId4"/>
              </a:rPr>
              <a:t>https://firebase.google.com/docs/auth/web/google-signin</a:t>
            </a:r>
            <a:endParaRPr lang="en-CA" sz="1400" dirty="0"/>
          </a:p>
          <a:p>
            <a:pPr lvl="1">
              <a:lnSpc>
                <a:spcPct val="90000"/>
              </a:lnSpc>
            </a:pPr>
            <a:r>
              <a:rPr lang="en-CA" sz="1400" dirty="0">
                <a:hlinkClick r:id="rId5"/>
              </a:rPr>
              <a:t>https://firebase.google.com/docs/auth/web/facebook-login</a:t>
            </a:r>
            <a:endParaRPr lang="en-CA" sz="1400" dirty="0"/>
          </a:p>
          <a:p>
            <a:pPr lvl="1">
              <a:lnSpc>
                <a:spcPct val="90000"/>
              </a:lnSpc>
            </a:pPr>
            <a:r>
              <a:rPr lang="en-CA" sz="1400" dirty="0">
                <a:hlinkClick r:id="rId6"/>
              </a:rPr>
              <a:t>https://firebase.google.com/docs/auth/web/apple</a:t>
            </a:r>
            <a:endParaRPr lang="en-CA" sz="1400" dirty="0"/>
          </a:p>
          <a:p>
            <a:pPr lvl="1">
              <a:lnSpc>
                <a:spcPct val="90000"/>
              </a:lnSpc>
            </a:pPr>
            <a:r>
              <a:rPr lang="en-CA" sz="1400" dirty="0">
                <a:hlinkClick r:id="rId7"/>
              </a:rPr>
              <a:t>https://firebase.google.com/docs/auth/web/twitter-login</a:t>
            </a:r>
            <a:endParaRPr lang="en-CA" sz="1400" dirty="0"/>
          </a:p>
          <a:p>
            <a:pPr lvl="1">
              <a:lnSpc>
                <a:spcPct val="90000"/>
              </a:lnSpc>
            </a:pPr>
            <a:r>
              <a:rPr lang="en-CA" sz="1400" dirty="0">
                <a:hlinkClick r:id="rId8"/>
              </a:rPr>
              <a:t>https://firebase.google.com/docs/auth/web/github-auth</a:t>
            </a:r>
            <a:endParaRPr lang="en-CA" sz="1400" dirty="0"/>
          </a:p>
          <a:p>
            <a:pPr lvl="1">
              <a:lnSpc>
                <a:spcPct val="90000"/>
              </a:lnSpc>
            </a:pPr>
            <a:r>
              <a:rPr lang="en-CA" sz="1400" dirty="0">
                <a:hlinkClick r:id="rId9"/>
              </a:rPr>
              <a:t>https://firebase.google.com/docs/auth/web/microsoft-oauth</a:t>
            </a:r>
            <a:endParaRPr lang="en-CA" sz="1400" dirty="0"/>
          </a:p>
          <a:p>
            <a:pPr lvl="1">
              <a:lnSpc>
                <a:spcPct val="90000"/>
              </a:lnSpc>
            </a:pPr>
            <a:r>
              <a:rPr lang="en-CA" sz="1400" dirty="0">
                <a:hlinkClick r:id="rId10"/>
              </a:rPr>
              <a:t>https://firebase.google.com/docs/auth/web/yahoo-oauth</a:t>
            </a:r>
            <a:endParaRPr lang="en-CA" sz="1400" dirty="0"/>
          </a:p>
          <a:p>
            <a:pPr>
              <a:lnSpc>
                <a:spcPct val="90000"/>
              </a:lnSpc>
            </a:pPr>
            <a:endParaRPr lang="en-CA" sz="1400" dirty="0"/>
          </a:p>
          <a:p>
            <a:pPr>
              <a:lnSpc>
                <a:spcPct val="90000"/>
              </a:lnSpc>
            </a:pPr>
            <a:r>
              <a:rPr lang="en-CA" sz="1400" dirty="0"/>
              <a:t>It also  supports login using SMS (with limited quota for Spark plan):</a:t>
            </a:r>
          </a:p>
          <a:p>
            <a:pPr>
              <a:lnSpc>
                <a:spcPct val="90000"/>
              </a:lnSpc>
            </a:pPr>
            <a:r>
              <a:rPr lang="en-CA" sz="1400" dirty="0">
                <a:hlinkClick r:id="rId11"/>
              </a:rPr>
              <a:t>https://firebase.google.com/docs/auth/web/phone-auth</a:t>
            </a:r>
            <a:endParaRPr lang="en-CA" sz="1400" dirty="0"/>
          </a:p>
          <a:p>
            <a:pPr>
              <a:lnSpc>
                <a:spcPct val="90000"/>
              </a:lnSpc>
            </a:pPr>
            <a:endParaRPr lang="en-CA" sz="900" dirty="0"/>
          </a:p>
        </p:txBody>
      </p:sp>
      <p:pic>
        <p:nvPicPr>
          <p:cNvPr id="7" name="Picture 6">
            <a:extLst>
              <a:ext uri="{FF2B5EF4-FFF2-40B4-BE49-F238E27FC236}">
                <a16:creationId xmlns:a16="http://schemas.microsoft.com/office/drawing/2014/main" id="{08E39263-8871-C00E-5364-7CB360EB3C0D}"/>
              </a:ext>
            </a:extLst>
          </p:cNvPr>
          <p:cNvPicPr>
            <a:picLocks noChangeAspect="1"/>
          </p:cNvPicPr>
          <p:nvPr/>
        </p:nvPicPr>
        <p:blipFill>
          <a:blip r:embed="rId12"/>
          <a:stretch>
            <a:fillRect/>
          </a:stretch>
        </p:blipFill>
        <p:spPr>
          <a:xfrm>
            <a:off x="8576643" y="2013078"/>
            <a:ext cx="1565921" cy="4274456"/>
          </a:xfrm>
          <a:prstGeom prst="rect">
            <a:avLst/>
          </a:prstGeom>
        </p:spPr>
      </p:pic>
    </p:spTree>
    <p:extLst>
      <p:ext uri="{BB962C8B-B14F-4D97-AF65-F5344CB8AC3E}">
        <p14:creationId xmlns:p14="http://schemas.microsoft.com/office/powerpoint/2010/main" val="40047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11411"/>
          </a:xfrm>
        </p:spPr>
        <p:txBody>
          <a:bodyPr/>
          <a:lstStyle/>
          <a:p>
            <a:r>
              <a:rPr lang="en-CA" dirty="0"/>
              <a:t>Online Demo</a:t>
            </a:r>
          </a:p>
        </p:txBody>
      </p:sp>
      <p:sp>
        <p:nvSpPr>
          <p:cNvPr id="3" name="Content Placeholder 2"/>
          <p:cNvSpPr>
            <a:spLocks noGrp="1"/>
          </p:cNvSpPr>
          <p:nvPr>
            <p:ph idx="1"/>
          </p:nvPr>
        </p:nvSpPr>
        <p:spPr>
          <a:xfrm>
            <a:off x="680321" y="1915886"/>
            <a:ext cx="8386677" cy="4020303"/>
          </a:xfrm>
        </p:spPr>
        <p:txBody>
          <a:bodyPr>
            <a:normAutofit fontScale="92500" lnSpcReduction="10000"/>
          </a:bodyPr>
          <a:lstStyle/>
          <a:p>
            <a:r>
              <a:rPr lang="en-CA" dirty="0"/>
              <a:t>Below is repository on GitHub that demonstrates different Firebase authentications mechanisms (you can clone it)</a:t>
            </a:r>
          </a:p>
          <a:p>
            <a:pPr lvl="1"/>
            <a:r>
              <a:rPr lang="en-CA" b="1" dirty="0">
                <a:hlinkClick r:id="rId3"/>
              </a:rPr>
              <a:t>https://github.com/firebase/firebaseui-web/tree/master/demo</a:t>
            </a:r>
            <a:endParaRPr lang="en-CA" b="1" dirty="0"/>
          </a:p>
          <a:p>
            <a:pPr lvl="1"/>
            <a:r>
              <a:rPr lang="en-CA" dirty="0"/>
              <a:t>JS code:</a:t>
            </a:r>
            <a:br>
              <a:rPr lang="en-CA" dirty="0"/>
            </a:br>
            <a:r>
              <a:rPr lang="en-CA" dirty="0"/>
              <a:t> </a:t>
            </a:r>
            <a:r>
              <a:rPr lang="en-CA" sz="1500" b="1" dirty="0">
                <a:hlinkClick r:id="rId4"/>
              </a:rPr>
              <a:t>https://github.com/firebase/firebaseui-web/blob/master/demo/public/app.js</a:t>
            </a:r>
            <a:endParaRPr lang="en-CA" sz="1500" b="1" dirty="0"/>
          </a:p>
          <a:p>
            <a:pPr lvl="1"/>
            <a:endParaRPr lang="en-CA" sz="1500" b="1" dirty="0"/>
          </a:p>
          <a:p>
            <a:r>
              <a:rPr lang="en-CA" dirty="0"/>
              <a:t>Here is a live demo of above code base </a:t>
            </a:r>
            <a:br>
              <a:rPr lang="en-CA" dirty="0"/>
            </a:br>
            <a:r>
              <a:rPr lang="en-CA" dirty="0">
                <a:hlinkClick r:id="rId5"/>
              </a:rPr>
              <a:t>https://fir-ui-demo-84a6c.firebaseapp.com/</a:t>
            </a:r>
            <a:endParaRPr lang="en-CA" dirty="0"/>
          </a:p>
          <a:p>
            <a:endParaRPr lang="en-CA" b="1" dirty="0"/>
          </a:p>
          <a:p>
            <a:r>
              <a:rPr lang="en-CA" dirty="0"/>
              <a:t>There is also a good tutorial to build a chat app that uses authentication:</a:t>
            </a:r>
          </a:p>
          <a:p>
            <a:pPr lvl="1"/>
            <a:r>
              <a:rPr lang="en-CA" dirty="0">
                <a:hlinkClick r:id="rId6"/>
              </a:rPr>
              <a:t>https://codelabs.developers.google.com/codelabs/firebase-web/#0</a:t>
            </a:r>
            <a:endParaRPr lang="en-CA" dirty="0"/>
          </a:p>
          <a:p>
            <a:endParaRPr lang="en-CA" b="1" dirty="0"/>
          </a:p>
          <a:p>
            <a:endParaRPr lang="en-CA" b="1" dirty="0"/>
          </a:p>
          <a:p>
            <a:endParaRPr lang="en-CA" b="1" dirty="0"/>
          </a:p>
          <a:p>
            <a:endParaRPr lang="en-CA" b="1" dirty="0"/>
          </a:p>
          <a:p>
            <a:endParaRPr lang="en-CA" dirty="0"/>
          </a:p>
          <a:p>
            <a:endParaRPr lang="en-CA" dirty="0"/>
          </a:p>
        </p:txBody>
      </p:sp>
      <p:pic>
        <p:nvPicPr>
          <p:cNvPr id="4" name="Picture 3"/>
          <p:cNvPicPr>
            <a:picLocks noChangeAspect="1"/>
          </p:cNvPicPr>
          <p:nvPr/>
        </p:nvPicPr>
        <p:blipFill>
          <a:blip r:embed="rId7"/>
          <a:stretch>
            <a:fillRect/>
          </a:stretch>
        </p:blipFill>
        <p:spPr>
          <a:xfrm>
            <a:off x="9201751" y="2463079"/>
            <a:ext cx="2422558" cy="3848495"/>
          </a:xfrm>
          <a:prstGeom prst="rect">
            <a:avLst/>
          </a:prstGeom>
        </p:spPr>
      </p:pic>
    </p:spTree>
    <p:extLst>
      <p:ext uri="{BB962C8B-B14F-4D97-AF65-F5344CB8AC3E}">
        <p14:creationId xmlns:p14="http://schemas.microsoft.com/office/powerpoint/2010/main" val="3297522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51539"/>
          </a:xfrm>
        </p:spPr>
        <p:txBody>
          <a:bodyPr/>
          <a:lstStyle/>
          <a:p>
            <a:r>
              <a:rPr lang="en-CA" dirty="0"/>
              <a:t>Admin API</a:t>
            </a:r>
          </a:p>
        </p:txBody>
      </p:sp>
      <p:sp>
        <p:nvSpPr>
          <p:cNvPr id="3" name="Content Placeholder 2"/>
          <p:cNvSpPr>
            <a:spLocks noGrp="1"/>
          </p:cNvSpPr>
          <p:nvPr>
            <p:ph idx="1"/>
          </p:nvPr>
        </p:nvSpPr>
        <p:spPr>
          <a:xfrm>
            <a:off x="680321" y="2170667"/>
            <a:ext cx="9613861" cy="3887231"/>
          </a:xfrm>
        </p:spPr>
        <p:txBody>
          <a:bodyPr>
            <a:normAutofit fontScale="92500" lnSpcReduction="10000"/>
          </a:bodyPr>
          <a:lstStyle/>
          <a:p>
            <a:pPr>
              <a:lnSpc>
                <a:spcPct val="120000"/>
              </a:lnSpc>
            </a:pPr>
            <a:r>
              <a:rPr lang="en-CA" dirty="0"/>
              <a:t>In addition to user API , Firebase has an </a:t>
            </a:r>
            <a:r>
              <a:rPr lang="en-CA" b="1" dirty="0"/>
              <a:t>Admin API </a:t>
            </a:r>
            <a:r>
              <a:rPr lang="en-CA" dirty="0"/>
              <a:t>that allows you to:</a:t>
            </a:r>
          </a:p>
          <a:p>
            <a:pPr lvl="1">
              <a:lnSpc>
                <a:spcPct val="120000"/>
              </a:lnSpc>
            </a:pPr>
            <a:r>
              <a:rPr lang="en-CA" dirty="0"/>
              <a:t>Manage users (add or remove users, update users’ profile, custom claims etc.)</a:t>
            </a:r>
          </a:p>
          <a:p>
            <a:pPr lvl="1">
              <a:lnSpc>
                <a:spcPct val="120000"/>
              </a:lnSpc>
            </a:pPr>
            <a:r>
              <a:rPr lang="en-CA" dirty="0"/>
              <a:t>Define custom Authentication mechanism</a:t>
            </a:r>
          </a:p>
          <a:p>
            <a:pPr lvl="1">
              <a:lnSpc>
                <a:spcPct val="120000"/>
              </a:lnSpc>
            </a:pPr>
            <a:r>
              <a:rPr lang="en-CA" dirty="0"/>
              <a:t>And more advanced use of Authentication service</a:t>
            </a:r>
          </a:p>
          <a:p>
            <a:pPr>
              <a:lnSpc>
                <a:spcPct val="120000"/>
              </a:lnSpc>
            </a:pPr>
            <a:r>
              <a:rPr lang="en-CA" dirty="0"/>
              <a:t>This is ideal if you are building a web application that needs to perform high level administration activities (similar to Firebase console) </a:t>
            </a:r>
          </a:p>
          <a:p>
            <a:pPr>
              <a:lnSpc>
                <a:spcPct val="120000"/>
              </a:lnSpc>
            </a:pPr>
            <a:r>
              <a:rPr lang="en-CA" dirty="0"/>
              <a:t>It is not for use inside a mobile app or customers facing web app.</a:t>
            </a:r>
          </a:p>
          <a:p>
            <a:pPr>
              <a:lnSpc>
                <a:spcPct val="120000"/>
              </a:lnSpc>
            </a:pPr>
            <a:endParaRPr lang="en-CA" dirty="0"/>
          </a:p>
          <a:p>
            <a:pPr>
              <a:lnSpc>
                <a:spcPct val="120000"/>
              </a:lnSpc>
            </a:pPr>
            <a:r>
              <a:rPr lang="en-CA" dirty="0"/>
              <a:t>More at : </a:t>
            </a:r>
            <a:r>
              <a:rPr lang="en-CA" dirty="0">
                <a:hlinkClick r:id="rId2"/>
              </a:rPr>
              <a:t>https://firebase.google.com/docs/auth/admin/</a:t>
            </a:r>
            <a:endParaRPr lang="en-CA" dirty="0"/>
          </a:p>
          <a:p>
            <a:endParaRPr lang="en-CA" dirty="0"/>
          </a:p>
        </p:txBody>
      </p:sp>
    </p:spTree>
    <p:extLst>
      <p:ext uri="{BB962C8B-B14F-4D97-AF65-F5344CB8AC3E}">
        <p14:creationId xmlns:p14="http://schemas.microsoft.com/office/powerpoint/2010/main" val="2368177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Exercise</a:t>
            </a:r>
          </a:p>
        </p:txBody>
      </p:sp>
      <p:sp>
        <p:nvSpPr>
          <p:cNvPr id="3" name="Content Placeholder 2"/>
          <p:cNvSpPr>
            <a:spLocks noGrp="1"/>
          </p:cNvSpPr>
          <p:nvPr>
            <p:ph idx="1"/>
          </p:nvPr>
        </p:nvSpPr>
        <p:spPr>
          <a:xfrm>
            <a:off x="1103312" y="1785258"/>
            <a:ext cx="8946541" cy="4463142"/>
          </a:xfrm>
        </p:spPr>
        <p:txBody>
          <a:bodyPr>
            <a:normAutofit fontScale="85000" lnSpcReduction="20000"/>
          </a:bodyPr>
          <a:lstStyle/>
          <a:p>
            <a:r>
              <a:rPr lang="en-CA" dirty="0"/>
              <a:t>Using your exercise code, </a:t>
            </a:r>
          </a:p>
          <a:p>
            <a:pPr lvl="1"/>
            <a:r>
              <a:rPr lang="en-CA" dirty="0"/>
              <a:t>For sign up , add an extra logic to validate password length, also ask user to enter password twice (use two inputs) and compare them to eliminate any typo before accepting it.</a:t>
            </a:r>
          </a:p>
          <a:p>
            <a:pPr lvl="1"/>
            <a:r>
              <a:rPr lang="en-CA" dirty="0"/>
              <a:t>Also add an “eye” icon next to password input and show the password text when it is clicked </a:t>
            </a:r>
          </a:p>
          <a:p>
            <a:pPr lvl="1"/>
            <a:r>
              <a:rPr lang="en-CA" dirty="0"/>
              <a:t>Add a timeout mechanism to automatically sign-out user after certain amount of time inactivity (e.g., after 5 minutes being inactive) (hint use </a:t>
            </a:r>
            <a:r>
              <a:rPr lang="en-CA" dirty="0" err="1"/>
              <a:t>mousemove</a:t>
            </a:r>
            <a:r>
              <a:rPr lang="en-CA" dirty="0"/>
              <a:t> an </a:t>
            </a:r>
            <a:r>
              <a:rPr lang="en-CA" dirty="0" err="1"/>
              <a:t>touchstart</a:t>
            </a:r>
            <a:r>
              <a:rPr lang="en-CA" dirty="0"/>
              <a:t> event to reset timer)</a:t>
            </a:r>
          </a:p>
          <a:p>
            <a:pPr lvl="1"/>
            <a:endParaRPr lang="en-CA" dirty="0"/>
          </a:p>
          <a:p>
            <a:r>
              <a:rPr lang="en-CA" dirty="0"/>
              <a:t>Take your TODO solution that you already created with </a:t>
            </a:r>
            <a:r>
              <a:rPr lang="en-CA" dirty="0" err="1"/>
              <a:t>firestore</a:t>
            </a:r>
            <a:r>
              <a:rPr lang="en-CA" dirty="0"/>
              <a:t> DB, add support for firebase user/password authentication, so that user has to login before being able to add TODO item.</a:t>
            </a:r>
          </a:p>
          <a:p>
            <a:r>
              <a:rPr lang="en-CA" dirty="0"/>
              <a:t>Make sure to add proper Security access rules to your DB, so that only signed-in users are allowed to write into TODO collection.</a:t>
            </a:r>
          </a:p>
          <a:p>
            <a:r>
              <a:rPr lang="en-CA" dirty="0"/>
              <a:t>Similarly update the workshop code to include a login page and only allow logged in users to access the app.</a:t>
            </a:r>
          </a:p>
        </p:txBody>
      </p:sp>
    </p:spTree>
    <p:extLst>
      <p:ext uri="{BB962C8B-B14F-4D97-AF65-F5344CB8AC3E}">
        <p14:creationId xmlns:p14="http://schemas.microsoft.com/office/powerpoint/2010/main" val="873662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63CE4-1D36-38A0-AE81-45D348C5EE2F}"/>
              </a:ext>
            </a:extLst>
          </p:cNvPr>
          <p:cNvSpPr>
            <a:spLocks noGrp="1"/>
          </p:cNvSpPr>
          <p:nvPr>
            <p:ph type="title"/>
          </p:nvPr>
        </p:nvSpPr>
        <p:spPr/>
        <p:txBody>
          <a:bodyPr/>
          <a:lstStyle/>
          <a:p>
            <a:r>
              <a:rPr lang="en-US" dirty="0"/>
              <a:t>Common Errors with user/pass provider</a:t>
            </a:r>
          </a:p>
        </p:txBody>
      </p:sp>
      <p:sp>
        <p:nvSpPr>
          <p:cNvPr id="3" name="Content Placeholder 2">
            <a:extLst>
              <a:ext uri="{FF2B5EF4-FFF2-40B4-BE49-F238E27FC236}">
                <a16:creationId xmlns:a16="http://schemas.microsoft.com/office/drawing/2014/main" id="{B3A5C1E7-BBB9-6B62-7E85-83A9D68E0972}"/>
              </a:ext>
            </a:extLst>
          </p:cNvPr>
          <p:cNvSpPr>
            <a:spLocks noGrp="1"/>
          </p:cNvSpPr>
          <p:nvPr>
            <p:ph idx="1"/>
          </p:nvPr>
        </p:nvSpPr>
        <p:spPr/>
        <p:txBody>
          <a:bodyPr/>
          <a:lstStyle/>
          <a:p>
            <a:r>
              <a:rPr lang="en-US" i="0" dirty="0">
                <a:solidFill>
                  <a:srgbClr val="FF9999"/>
                </a:solidFill>
                <a:effectLst/>
                <a:latin typeface="Menlo"/>
              </a:rPr>
              <a:t>Firebase: Error (auth/configuration-not-found)</a:t>
            </a:r>
            <a:r>
              <a:rPr lang="en-US" b="0" i="0" dirty="0">
                <a:solidFill>
                  <a:srgbClr val="CCCCCC"/>
                </a:solidFill>
                <a:effectLst/>
                <a:latin typeface="Menlo"/>
              </a:rPr>
              <a:t> : This can happen on brand new project, if you have not yet get started with authentication </a:t>
            </a:r>
            <a:endParaRPr lang="en-US" i="0" dirty="0">
              <a:solidFill>
                <a:srgbClr val="FF9999"/>
              </a:solidFill>
              <a:effectLst/>
              <a:latin typeface="Menlo"/>
            </a:endParaRPr>
          </a:p>
          <a:p>
            <a:r>
              <a:rPr lang="en-US" b="0" i="0" dirty="0">
                <a:solidFill>
                  <a:srgbClr val="FF9999"/>
                </a:solidFill>
                <a:effectLst/>
                <a:latin typeface="Menlo"/>
              </a:rPr>
              <a:t>Firebase: Error (auth/operation-not-allowed) </a:t>
            </a:r>
            <a:r>
              <a:rPr lang="en-US" b="0" i="0" dirty="0">
                <a:solidFill>
                  <a:srgbClr val="CCCCCC"/>
                </a:solidFill>
                <a:effectLst/>
                <a:latin typeface="Menlo"/>
              </a:rPr>
              <a:t>: This can be caused by not enabling the auth provider </a:t>
            </a:r>
            <a:r>
              <a:rPr lang="en-US" b="0" i="0">
                <a:solidFill>
                  <a:srgbClr val="CCCCCC"/>
                </a:solidFill>
                <a:effectLst/>
                <a:latin typeface="Menlo"/>
              </a:rPr>
              <a:t>in authentication</a:t>
            </a:r>
            <a:endParaRPr lang="en-US" b="0" i="0" dirty="0">
              <a:solidFill>
                <a:srgbClr val="CCCCCC"/>
              </a:solidFill>
              <a:effectLst/>
              <a:latin typeface="Menlo"/>
            </a:endParaRPr>
          </a:p>
          <a:p>
            <a:r>
              <a:rPr lang="en-US" b="0" i="0" dirty="0">
                <a:solidFill>
                  <a:srgbClr val="FF9999"/>
                </a:solidFill>
                <a:effectLst/>
                <a:latin typeface="Menlo"/>
              </a:rPr>
              <a:t>Error (auth/invalid-login-credentials) </a:t>
            </a:r>
            <a:r>
              <a:rPr lang="en-US" b="0" i="0" dirty="0">
                <a:solidFill>
                  <a:srgbClr val="CCCCCC"/>
                </a:solidFill>
                <a:effectLst/>
                <a:latin typeface="Menlo"/>
              </a:rPr>
              <a:t>: </a:t>
            </a:r>
            <a:r>
              <a:rPr lang="en-US" dirty="0">
                <a:solidFill>
                  <a:srgbClr val="CCCCCC"/>
                </a:solidFill>
                <a:latin typeface="Menlo"/>
              </a:rPr>
              <a:t>This can happen if username or password is incorrect</a:t>
            </a:r>
          </a:p>
          <a:p>
            <a:r>
              <a:rPr lang="en-US" b="0" i="0" dirty="0">
                <a:solidFill>
                  <a:srgbClr val="FF9999"/>
                </a:solidFill>
                <a:effectLst/>
                <a:latin typeface="Menlo"/>
              </a:rPr>
              <a:t>Firebase: Error (auth/email-already-in-use) </a:t>
            </a:r>
            <a:r>
              <a:rPr lang="en-US" b="0" i="0" dirty="0">
                <a:solidFill>
                  <a:srgbClr val="CCCCCC"/>
                </a:solidFill>
                <a:effectLst/>
                <a:latin typeface="Menlo"/>
              </a:rPr>
              <a:t>: This can </a:t>
            </a:r>
            <a:r>
              <a:rPr lang="en-US" dirty="0">
                <a:solidFill>
                  <a:srgbClr val="CCCCCC"/>
                </a:solidFill>
                <a:latin typeface="Menlo"/>
              </a:rPr>
              <a:t>happen if you try to Sign Up twice with the same username</a:t>
            </a:r>
          </a:p>
          <a:p>
            <a:r>
              <a:rPr lang="en-CA" b="0" i="0" dirty="0">
                <a:solidFill>
                  <a:srgbClr val="FF9999"/>
                </a:solidFill>
                <a:effectLst/>
                <a:latin typeface="Menlo"/>
              </a:rPr>
              <a:t>Firebase: Password should be at least 6 characters (auth/weak-password)</a:t>
            </a:r>
            <a:r>
              <a:rPr lang="en-US" b="0" i="0" dirty="0">
                <a:solidFill>
                  <a:srgbClr val="FF9999"/>
                </a:solidFill>
                <a:effectLst/>
                <a:latin typeface="Menlo"/>
              </a:rPr>
              <a:t> </a:t>
            </a:r>
            <a:r>
              <a:rPr lang="en-US" b="0" i="0" dirty="0">
                <a:solidFill>
                  <a:srgbClr val="CCCCCC"/>
                </a:solidFill>
                <a:effectLst/>
                <a:latin typeface="Menlo"/>
              </a:rPr>
              <a:t>: </a:t>
            </a:r>
            <a:r>
              <a:rPr lang="en-US" dirty="0">
                <a:solidFill>
                  <a:srgbClr val="CCCCCC"/>
                </a:solidFill>
                <a:latin typeface="Menlo"/>
              </a:rPr>
              <a:t>This can happen if you provide less that 6 character for password during Sign Up</a:t>
            </a:r>
            <a:endParaRPr lang="en-US" dirty="0"/>
          </a:p>
        </p:txBody>
      </p:sp>
    </p:spTree>
    <p:extLst>
      <p:ext uri="{BB962C8B-B14F-4D97-AF65-F5344CB8AC3E}">
        <p14:creationId xmlns:p14="http://schemas.microsoft.com/office/powerpoint/2010/main" val="259649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46096"/>
          </a:xfrm>
        </p:spPr>
        <p:txBody>
          <a:bodyPr/>
          <a:lstStyle/>
          <a:p>
            <a:r>
              <a:rPr lang="en-CA" dirty="0"/>
              <a:t>References</a:t>
            </a:r>
          </a:p>
        </p:txBody>
      </p:sp>
      <p:sp>
        <p:nvSpPr>
          <p:cNvPr id="3" name="Content Placeholder 2"/>
          <p:cNvSpPr>
            <a:spLocks noGrp="1"/>
          </p:cNvSpPr>
          <p:nvPr>
            <p:ph idx="1"/>
          </p:nvPr>
        </p:nvSpPr>
        <p:spPr>
          <a:xfrm>
            <a:off x="680321" y="1921329"/>
            <a:ext cx="9917094" cy="4158342"/>
          </a:xfrm>
        </p:spPr>
        <p:txBody>
          <a:bodyPr>
            <a:normAutofit fontScale="77500" lnSpcReduction="20000"/>
          </a:bodyPr>
          <a:lstStyle/>
          <a:p>
            <a:endParaRPr lang="en-CA" dirty="0">
              <a:hlinkClick r:id="" action="ppaction://noaction"/>
            </a:endParaRPr>
          </a:p>
          <a:p>
            <a:r>
              <a:rPr lang="en-CA" dirty="0">
                <a:hlinkClick r:id="" action="ppaction://noaction"/>
              </a:rPr>
              <a:t>https://firebase.google.com/docs/</a:t>
            </a:r>
          </a:p>
          <a:p>
            <a:r>
              <a:rPr lang="en-CA" dirty="0">
                <a:hlinkClick r:id="" action="ppaction://noaction"/>
              </a:rPr>
              <a:t>https://firebase.google.com/docs/firestore/quickstart</a:t>
            </a:r>
          </a:p>
          <a:p>
            <a:r>
              <a:rPr lang="en-CA" dirty="0">
                <a:hlinkClick r:id="" action="ppaction://noaction"/>
              </a:rPr>
              <a:t>https://firebase.google.com/docs/reference/js/firebase.auth.Auth</a:t>
            </a:r>
          </a:p>
          <a:p>
            <a:endParaRPr lang="en-CA" dirty="0">
              <a:hlinkClick r:id="" action="ppaction://noaction"/>
            </a:endParaRPr>
          </a:p>
          <a:p>
            <a:r>
              <a:rPr lang="en-CA" dirty="0">
                <a:hlinkClick r:id="rId2"/>
              </a:rPr>
              <a:t>https://firebase.google.com/docs/auth/</a:t>
            </a:r>
            <a:endParaRPr lang="en-CA" dirty="0">
              <a:hlinkClick r:id="" action="ppaction://noaction"/>
            </a:endParaRPr>
          </a:p>
          <a:p>
            <a:r>
              <a:rPr lang="en-CA" dirty="0">
                <a:hlinkClick r:id="rId3"/>
              </a:rPr>
              <a:t>https://firebase.google.com/docs/rules/rules-behavior</a:t>
            </a:r>
            <a:endParaRPr lang="en-CA" dirty="0">
              <a:hlinkClick r:id="" action="ppaction://noaction"/>
            </a:endParaRPr>
          </a:p>
          <a:p>
            <a:r>
              <a:rPr lang="en-CA" dirty="0">
                <a:hlinkClick r:id="" action="ppaction://noaction"/>
              </a:rPr>
              <a:t>https://firebase.google.com/docs/firestore/security/rules-structure</a:t>
            </a:r>
          </a:p>
          <a:p>
            <a:r>
              <a:rPr lang="en-CA" dirty="0">
                <a:hlinkClick r:id="" action="ppaction://noaction"/>
              </a:rPr>
              <a:t>https://medium.com/@khreniak/cloud-firestore-security-rules-basics-fac6b6bea18e</a:t>
            </a:r>
          </a:p>
          <a:p>
            <a:endParaRPr lang="en-CA" dirty="0"/>
          </a:p>
          <a:p>
            <a:r>
              <a:rPr lang="en-CA" dirty="0">
                <a:hlinkClick r:id="rId4"/>
              </a:rPr>
              <a:t>https://github.com/firebase/firebaseui-web/tree/master/demo</a:t>
            </a:r>
            <a:endParaRPr lang="en-CA" dirty="0"/>
          </a:p>
          <a:p>
            <a:endParaRPr lang="en-CA" dirty="0"/>
          </a:p>
          <a:p>
            <a:r>
              <a:rPr lang="en-CA" dirty="0">
                <a:hlinkClick r:id="rId5"/>
              </a:rPr>
              <a:t>https://codelabs.developers.google.com/codelabs/firebase-web/#0</a:t>
            </a:r>
            <a:endParaRPr lang="en-CA" dirty="0"/>
          </a:p>
          <a:p>
            <a:endParaRPr lang="en-CA" dirty="0"/>
          </a:p>
          <a:p>
            <a:endParaRPr lang="en-CA" dirty="0"/>
          </a:p>
          <a:p>
            <a:endParaRPr lang="en-CA" dirty="0"/>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326365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Firebase</a:t>
            </a:r>
          </a:p>
        </p:txBody>
      </p:sp>
      <p:sp>
        <p:nvSpPr>
          <p:cNvPr id="3" name="Content Placeholder 2"/>
          <p:cNvSpPr>
            <a:spLocks noGrp="1"/>
          </p:cNvSpPr>
          <p:nvPr>
            <p:ph idx="1"/>
          </p:nvPr>
        </p:nvSpPr>
        <p:spPr>
          <a:xfrm>
            <a:off x="832721" y="2097386"/>
            <a:ext cx="10096536" cy="4037295"/>
          </a:xfrm>
        </p:spPr>
        <p:txBody>
          <a:bodyPr>
            <a:normAutofit fontScale="85000" lnSpcReduction="20000"/>
          </a:bodyPr>
          <a:lstStyle/>
          <a:p>
            <a:r>
              <a:rPr lang="en-CA" dirty="0"/>
              <a:t>Firebase is a </a:t>
            </a:r>
            <a:r>
              <a:rPr lang="en-CA" b="1" dirty="0"/>
              <a:t>Backend as a Services </a:t>
            </a:r>
            <a:r>
              <a:rPr lang="en-CA" dirty="0"/>
              <a:t>(BaaS) platform that provides a collection of server-side services to be used by web or mobile clients.</a:t>
            </a:r>
          </a:p>
          <a:p>
            <a:r>
              <a:rPr lang="en-CA" dirty="0"/>
              <a:t>These services include :</a:t>
            </a:r>
          </a:p>
          <a:p>
            <a:pPr lvl="1"/>
            <a:r>
              <a:rPr lang="en-CA" dirty="0"/>
              <a:t>Database</a:t>
            </a:r>
          </a:p>
          <a:p>
            <a:pPr lvl="1"/>
            <a:r>
              <a:rPr lang="en-CA" sz="2200" b="1" dirty="0"/>
              <a:t>Authentication</a:t>
            </a:r>
          </a:p>
          <a:p>
            <a:pPr lvl="1"/>
            <a:r>
              <a:rPr lang="en-CA" dirty="0"/>
              <a:t>Storage</a:t>
            </a:r>
          </a:p>
          <a:p>
            <a:pPr lvl="1"/>
            <a:r>
              <a:rPr lang="en-CA" dirty="0"/>
              <a:t>Messaging</a:t>
            </a:r>
          </a:p>
          <a:p>
            <a:pPr lvl="1"/>
            <a:r>
              <a:rPr lang="en-CA" dirty="0"/>
              <a:t>Firebase Functions</a:t>
            </a:r>
          </a:p>
          <a:p>
            <a:pPr lvl="1"/>
            <a:r>
              <a:rPr lang="en-CA" dirty="0"/>
              <a:t>Hosting</a:t>
            </a:r>
          </a:p>
          <a:p>
            <a:pPr lvl="1"/>
            <a:r>
              <a:rPr lang="en-CA" dirty="0"/>
              <a:t>Analytics</a:t>
            </a:r>
          </a:p>
          <a:p>
            <a:pPr lvl="1"/>
            <a:r>
              <a:rPr lang="en-CA" dirty="0"/>
              <a:t>Machine Learning Kit</a:t>
            </a:r>
          </a:p>
          <a:p>
            <a:pPr lvl="1"/>
            <a:r>
              <a:rPr lang="en-CA" dirty="0"/>
              <a:t>And more</a:t>
            </a:r>
          </a:p>
          <a:p>
            <a:r>
              <a:rPr lang="en-CA" dirty="0"/>
              <a:t>Here we discuss the </a:t>
            </a:r>
            <a:r>
              <a:rPr lang="en-CA" b="1" dirty="0"/>
              <a:t>Authentication</a:t>
            </a:r>
            <a:r>
              <a:rPr lang="en-CA" dirty="0"/>
              <a:t> service</a:t>
            </a:r>
          </a:p>
        </p:txBody>
      </p:sp>
    </p:spTree>
    <p:extLst>
      <p:ext uri="{BB962C8B-B14F-4D97-AF65-F5344CB8AC3E}">
        <p14:creationId xmlns:p14="http://schemas.microsoft.com/office/powerpoint/2010/main" val="87128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0FB0C-E5E0-7453-3BCE-A32E71FC8044}"/>
              </a:ext>
            </a:extLst>
          </p:cNvPr>
          <p:cNvSpPr>
            <a:spLocks noGrp="1"/>
          </p:cNvSpPr>
          <p:nvPr>
            <p:ph type="title"/>
          </p:nvPr>
        </p:nvSpPr>
        <p:spPr/>
        <p:txBody>
          <a:bodyPr/>
          <a:lstStyle/>
          <a:p>
            <a:r>
              <a:rPr lang="en-CA" dirty="0"/>
              <a:t>Older API</a:t>
            </a:r>
            <a:endParaRPr lang="en-US" dirty="0"/>
          </a:p>
        </p:txBody>
      </p:sp>
      <p:sp>
        <p:nvSpPr>
          <p:cNvPr id="3" name="Content Placeholder 2">
            <a:extLst>
              <a:ext uri="{FF2B5EF4-FFF2-40B4-BE49-F238E27FC236}">
                <a16:creationId xmlns:a16="http://schemas.microsoft.com/office/drawing/2014/main" id="{DB038A47-2715-68A2-875C-8E21556AEB5A}"/>
              </a:ext>
            </a:extLst>
          </p:cNvPr>
          <p:cNvSpPr>
            <a:spLocks noGrp="1"/>
          </p:cNvSpPr>
          <p:nvPr>
            <p:ph idx="1"/>
          </p:nvPr>
        </p:nvSpPr>
        <p:spPr/>
        <p:txBody>
          <a:bodyPr/>
          <a:lstStyle/>
          <a:p>
            <a:r>
              <a:rPr lang="en-CA" dirty="0"/>
              <a:t>Following shows the older API of firebase (before version 9) that was not based on ES Module</a:t>
            </a:r>
            <a:endParaRPr lang="en-US" dirty="0"/>
          </a:p>
        </p:txBody>
      </p:sp>
    </p:spTree>
    <p:extLst>
      <p:ext uri="{BB962C8B-B14F-4D97-AF65-F5344CB8AC3E}">
        <p14:creationId xmlns:p14="http://schemas.microsoft.com/office/powerpoint/2010/main" val="208992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3568"/>
          </a:xfrm>
        </p:spPr>
        <p:txBody>
          <a:bodyPr/>
          <a:lstStyle/>
          <a:p>
            <a:r>
              <a:rPr lang="en-CA" dirty="0"/>
              <a:t>Initializing Firebase (V.8-)</a:t>
            </a:r>
            <a:r>
              <a:rPr lang="en-CA" sz="6000" dirty="0"/>
              <a:t> </a:t>
            </a:r>
            <a:r>
              <a:rPr lang="en-CA" sz="2800" dirty="0"/>
              <a:t>(</a:t>
            </a:r>
            <a:r>
              <a:rPr lang="en-CA" sz="2800" dirty="0" err="1"/>
              <a:t>w.o.</a:t>
            </a:r>
            <a:r>
              <a:rPr lang="en-CA" sz="2800" dirty="0"/>
              <a:t> Module)</a:t>
            </a:r>
          </a:p>
        </p:txBody>
      </p:sp>
      <p:sp>
        <p:nvSpPr>
          <p:cNvPr id="3" name="Content Placeholder 2"/>
          <p:cNvSpPr>
            <a:spLocks noGrp="1"/>
          </p:cNvSpPr>
          <p:nvPr>
            <p:ph idx="1"/>
          </p:nvPr>
        </p:nvSpPr>
        <p:spPr>
          <a:xfrm>
            <a:off x="680321" y="1638301"/>
            <a:ext cx="10657150" cy="4815766"/>
          </a:xfrm>
        </p:spPr>
        <p:txBody>
          <a:bodyPr>
            <a:normAutofit fontScale="70000" lnSpcReduction="20000"/>
          </a:bodyPr>
          <a:lstStyle/>
          <a:p>
            <a:r>
              <a:rPr lang="en-CA" dirty="0"/>
              <a:t>Here is a basic step to load and initialize firebase in your page. Load firebase </a:t>
            </a:r>
            <a:r>
              <a:rPr lang="en-CA" b="1" dirty="0"/>
              <a:t>app</a:t>
            </a:r>
            <a:r>
              <a:rPr lang="en-CA" dirty="0"/>
              <a:t> and </a:t>
            </a:r>
            <a:r>
              <a:rPr lang="en-CA" b="1" dirty="0"/>
              <a:t>auth</a:t>
            </a:r>
            <a:r>
              <a:rPr lang="en-CA" dirty="0"/>
              <a:t> JavaScript libs e.g.</a:t>
            </a:r>
          </a:p>
          <a:p>
            <a:pPr marL="457200" lvl="1" indent="0">
              <a:buNone/>
            </a:pPr>
            <a:r>
              <a:rPr lang="en-US" dirty="0">
                <a:solidFill>
                  <a:srgbClr val="FFFF00"/>
                </a:solidFill>
                <a:latin typeface="Consolas" panose="020B0609020204030204" pitchFamily="49" charset="0"/>
              </a:rPr>
              <a:t>&lt;script src="https://www.gstatic.com/firebasejs/8.10.0/</a:t>
            </a:r>
            <a:r>
              <a:rPr lang="en-US" dirty="0">
                <a:solidFill>
                  <a:srgbClr val="FFC000"/>
                </a:solidFill>
                <a:latin typeface="Consolas" panose="020B0609020204030204" pitchFamily="49" charset="0"/>
              </a:rPr>
              <a:t>firebase-</a:t>
            </a:r>
            <a:r>
              <a:rPr lang="en-US" b="1" dirty="0">
                <a:solidFill>
                  <a:srgbClr val="FFC000"/>
                </a:solidFill>
                <a:latin typeface="Consolas" panose="020B0609020204030204" pitchFamily="49" charset="0"/>
              </a:rPr>
              <a:t>app</a:t>
            </a:r>
            <a:r>
              <a:rPr lang="en-US" dirty="0">
                <a:solidFill>
                  <a:srgbClr val="FFC000"/>
                </a:solidFill>
                <a:latin typeface="Consolas" panose="020B0609020204030204" pitchFamily="49" charset="0"/>
              </a:rPr>
              <a:t>.js</a:t>
            </a:r>
            <a:r>
              <a:rPr lang="en-US" dirty="0">
                <a:solidFill>
                  <a:srgbClr val="FFFF00"/>
                </a:solidFill>
                <a:latin typeface="Consolas" panose="020B0609020204030204" pitchFamily="49" charset="0"/>
              </a:rPr>
              <a:t>"&gt;&lt;/script&gt;</a:t>
            </a:r>
          </a:p>
          <a:p>
            <a:pPr marL="457200" lvl="1" indent="0">
              <a:buNone/>
            </a:pPr>
            <a:r>
              <a:rPr lang="en-US" dirty="0">
                <a:solidFill>
                  <a:srgbClr val="FFFF00"/>
                </a:solidFill>
                <a:latin typeface="Consolas" panose="020B0609020204030204" pitchFamily="49" charset="0"/>
              </a:rPr>
              <a:t>&lt;script src="https://www.gstatic.com/firebasejs/8.10.0/</a:t>
            </a:r>
            <a:r>
              <a:rPr lang="en-US" dirty="0">
                <a:solidFill>
                  <a:srgbClr val="FFC000"/>
                </a:solidFill>
                <a:latin typeface="Consolas" panose="020B0609020204030204" pitchFamily="49" charset="0"/>
              </a:rPr>
              <a:t>firebase-</a:t>
            </a:r>
            <a:r>
              <a:rPr lang="en-US" b="1" dirty="0">
                <a:solidFill>
                  <a:srgbClr val="FFC000"/>
                </a:solidFill>
                <a:latin typeface="Consolas" panose="020B0609020204030204" pitchFamily="49" charset="0"/>
              </a:rPr>
              <a:t>auth</a:t>
            </a:r>
            <a:r>
              <a:rPr lang="en-US" dirty="0">
                <a:solidFill>
                  <a:srgbClr val="FFC000"/>
                </a:solidFill>
                <a:latin typeface="Consolas" panose="020B0609020204030204" pitchFamily="49" charset="0"/>
              </a:rPr>
              <a:t>.js</a:t>
            </a:r>
            <a:r>
              <a:rPr lang="en-US" dirty="0">
                <a:solidFill>
                  <a:srgbClr val="FFFF00"/>
                </a:solidFill>
                <a:latin typeface="Consolas" panose="020B0609020204030204" pitchFamily="49" charset="0"/>
              </a:rPr>
              <a:t>"&gt;&lt;/script&gt;</a:t>
            </a:r>
          </a:p>
          <a:p>
            <a:r>
              <a:rPr lang="en-US" b="0" dirty="0">
                <a:effectLst/>
                <a:latin typeface="+mn-lt"/>
              </a:rPr>
              <a:t>If you are going to use version 9+ , use the compatibility version for namespace approach</a:t>
            </a:r>
          </a:p>
          <a:p>
            <a:pPr marL="0" indent="0">
              <a:buNone/>
            </a:pPr>
            <a:r>
              <a:rPr lang="en-US" dirty="0">
                <a:solidFill>
                  <a:srgbClr val="E8BF6A"/>
                </a:solidFill>
                <a:latin typeface="Consolas" panose="020B0609020204030204" pitchFamily="49" charset="0"/>
              </a:rPr>
              <a:t>	</a:t>
            </a:r>
            <a:r>
              <a:rPr lang="en-US" b="0" dirty="0">
                <a:solidFill>
                  <a:srgbClr val="FFFF00"/>
                </a:solidFill>
                <a:effectLst/>
                <a:latin typeface="Consolas" panose="020B0609020204030204" pitchFamily="49" charset="0"/>
              </a:rPr>
              <a:t>&lt;script </a:t>
            </a:r>
            <a:r>
              <a:rPr lang="en-US" b="0" dirty="0" err="1">
                <a:solidFill>
                  <a:srgbClr val="FFFF00"/>
                </a:solidFill>
                <a:effectLst/>
                <a:latin typeface="Consolas" panose="020B0609020204030204" pitchFamily="49" charset="0"/>
              </a:rPr>
              <a:t>src</a:t>
            </a:r>
            <a:r>
              <a:rPr lang="en-US" b="0" dirty="0">
                <a:solidFill>
                  <a:srgbClr val="FFFF00"/>
                </a:solidFill>
                <a:effectLst/>
                <a:latin typeface="Consolas" panose="020B0609020204030204" pitchFamily="49" charset="0"/>
              </a:rPr>
              <a:t>="https://www.gstatic.com/firebasejs/9.8.4/</a:t>
            </a:r>
            <a:r>
              <a:rPr lang="en-US" b="0" dirty="0">
                <a:solidFill>
                  <a:srgbClr val="FFC000"/>
                </a:solidFill>
                <a:effectLst/>
                <a:latin typeface="Consolas" panose="020B0609020204030204" pitchFamily="49" charset="0"/>
              </a:rPr>
              <a:t>firebase-app-compat.js</a:t>
            </a:r>
            <a:r>
              <a:rPr lang="en-US" b="0" dirty="0">
                <a:solidFill>
                  <a:srgbClr val="FFFF00"/>
                </a:solidFill>
                <a:effectLst/>
                <a:latin typeface="Consolas" panose="020B0609020204030204" pitchFamily="49" charset="0"/>
              </a:rPr>
              <a:t>"&gt;&lt;/script&gt;</a:t>
            </a:r>
          </a:p>
          <a:p>
            <a:pPr marL="0" indent="0">
              <a:buNone/>
            </a:pPr>
            <a:r>
              <a:rPr lang="en-US" b="0" dirty="0">
                <a:solidFill>
                  <a:srgbClr val="FFFF00"/>
                </a:solidFill>
                <a:effectLst/>
                <a:latin typeface="Consolas" panose="020B0609020204030204" pitchFamily="49" charset="0"/>
              </a:rPr>
              <a:t>	&lt;script </a:t>
            </a:r>
            <a:r>
              <a:rPr lang="en-US" b="0" dirty="0" err="1">
                <a:solidFill>
                  <a:srgbClr val="FFFF00"/>
                </a:solidFill>
                <a:effectLst/>
                <a:latin typeface="Consolas" panose="020B0609020204030204" pitchFamily="49" charset="0"/>
              </a:rPr>
              <a:t>src</a:t>
            </a:r>
            <a:r>
              <a:rPr lang="en-US" b="0" dirty="0">
                <a:solidFill>
                  <a:srgbClr val="FFFF00"/>
                </a:solidFill>
                <a:effectLst/>
                <a:latin typeface="Consolas" panose="020B0609020204030204" pitchFamily="49" charset="0"/>
              </a:rPr>
              <a:t>="https://www.gstatic.com/firebasejs/9.8.4/</a:t>
            </a:r>
            <a:r>
              <a:rPr lang="en-US" b="0" dirty="0">
                <a:solidFill>
                  <a:srgbClr val="FFC000"/>
                </a:solidFill>
                <a:effectLst/>
                <a:latin typeface="Consolas" panose="020B0609020204030204" pitchFamily="49" charset="0"/>
              </a:rPr>
              <a:t>firebase-auth-compat.js</a:t>
            </a:r>
            <a:r>
              <a:rPr lang="en-US" b="0" dirty="0">
                <a:solidFill>
                  <a:srgbClr val="FFFF00"/>
                </a:solidFill>
                <a:effectLst/>
                <a:latin typeface="Consolas" panose="020B0609020204030204" pitchFamily="49" charset="0"/>
              </a:rPr>
              <a:t>"&gt;&lt;/script&gt;</a:t>
            </a:r>
          </a:p>
          <a:p>
            <a:pPr marL="0" indent="0">
              <a:buNone/>
            </a:pPr>
            <a:endParaRPr lang="en-US" b="0" dirty="0">
              <a:solidFill>
                <a:srgbClr val="FFFF00"/>
              </a:solidFill>
              <a:effectLst/>
              <a:latin typeface="Consolas" panose="020B0609020204030204" pitchFamily="49" charset="0"/>
            </a:endParaRPr>
          </a:p>
          <a:p>
            <a:r>
              <a:rPr lang="en-US" dirty="0"/>
              <a:t>Then initialize the firebase SDK with your project and API key e.g.</a:t>
            </a:r>
          </a:p>
          <a:p>
            <a:pPr marL="457200" lvl="1" indent="0">
              <a:buNone/>
            </a:pPr>
            <a:r>
              <a:rPr lang="en-CA" dirty="0">
                <a:solidFill>
                  <a:srgbClr val="FFFF00"/>
                </a:solidFill>
                <a:latin typeface="Courier New" panose="02070309020205020404" pitchFamily="49" charset="0"/>
                <a:cs typeface="Courier New" panose="02070309020205020404" pitchFamily="49" charset="0"/>
              </a:rPr>
              <a:t>&lt;script&gt;	</a:t>
            </a:r>
            <a:r>
              <a:rPr lang="en-CA" b="1" dirty="0">
                <a:solidFill>
                  <a:schemeClr val="tx1">
                    <a:lumMod val="85000"/>
                  </a:schemeClr>
                </a:solidFill>
                <a:latin typeface="Courier New" panose="02070309020205020404" pitchFamily="49" charset="0"/>
                <a:cs typeface="Courier New" panose="02070309020205020404" pitchFamily="49" charset="0"/>
              </a:rPr>
              <a:t>// copy paste from settings of your project page</a:t>
            </a:r>
            <a:endParaRPr lang="en-CA" dirty="0">
              <a:solidFill>
                <a:srgbClr val="FFFF00"/>
              </a:solidFill>
              <a:latin typeface="Courier New" panose="02070309020205020404" pitchFamily="49" charset="0"/>
              <a:cs typeface="Courier New" panose="02070309020205020404" pitchFamily="49" charset="0"/>
            </a:endParaRPr>
          </a:p>
          <a:p>
            <a:pPr marL="457200" lvl="1" indent="0">
              <a:buNone/>
            </a:pPr>
            <a:r>
              <a:rPr lang="en-CA" dirty="0">
                <a:solidFill>
                  <a:srgbClr val="FFFF00"/>
                </a:solidFill>
                <a:latin typeface="Courier New" panose="02070309020205020404" pitchFamily="49" charset="0"/>
                <a:cs typeface="Courier New" panose="02070309020205020404" pitchFamily="49" charset="0"/>
              </a:rPr>
              <a:t>   const </a:t>
            </a:r>
            <a:r>
              <a:rPr lang="en-CA" b="1" dirty="0" err="1">
                <a:solidFill>
                  <a:srgbClr val="FFC000"/>
                </a:solidFill>
                <a:latin typeface="Courier New" panose="02070309020205020404" pitchFamily="49" charset="0"/>
                <a:cs typeface="Courier New" panose="02070309020205020404" pitchFamily="49" charset="0"/>
              </a:rPr>
              <a:t>firebaseConfig</a:t>
            </a:r>
            <a:r>
              <a:rPr lang="en-CA" dirty="0">
                <a:solidFill>
                  <a:srgbClr val="FFFF00"/>
                </a:solidFill>
                <a:latin typeface="Courier New" panose="02070309020205020404" pitchFamily="49" charset="0"/>
                <a:cs typeface="Courier New" panose="02070309020205020404" pitchFamily="49" charset="0"/>
              </a:rPr>
              <a:t> = </a:t>
            </a:r>
            <a:r>
              <a:rPr lang="en-CA" b="1" dirty="0">
                <a:solidFill>
                  <a:srgbClr val="FFFF00"/>
                </a:solidFill>
                <a:latin typeface="Courier New" panose="02070309020205020404" pitchFamily="49" charset="0"/>
                <a:cs typeface="Courier New" panose="02070309020205020404" pitchFamily="49" charset="0"/>
              </a:rPr>
              <a:t>{</a:t>
            </a:r>
            <a:r>
              <a:rPr lang="en-CA" dirty="0">
                <a:solidFill>
                  <a:srgbClr val="FFFF00"/>
                </a:solidFill>
                <a:latin typeface="Courier New" panose="02070309020205020404" pitchFamily="49" charset="0"/>
                <a:cs typeface="Courier New" panose="02070309020205020404" pitchFamily="49" charset="0"/>
              </a:rPr>
              <a:t> </a:t>
            </a:r>
            <a:r>
              <a:rPr lang="en-CA" b="1" dirty="0" err="1">
                <a:solidFill>
                  <a:schemeClr val="bg2">
                    <a:lumMod val="20000"/>
                    <a:lumOff val="80000"/>
                  </a:schemeClr>
                </a:solidFill>
                <a:latin typeface="Courier New" panose="02070309020205020404" pitchFamily="49" charset="0"/>
                <a:cs typeface="Courier New" panose="02070309020205020404" pitchFamily="49" charset="0"/>
              </a:rPr>
              <a:t>apiKey</a:t>
            </a:r>
            <a:r>
              <a:rPr lang="en-CA" dirty="0">
                <a:solidFill>
                  <a:schemeClr val="bg2">
                    <a:lumMod val="20000"/>
                    <a:lumOff val="80000"/>
                  </a:schemeClr>
                </a:solidFill>
                <a:latin typeface="Courier New" panose="02070309020205020404" pitchFamily="49" charset="0"/>
                <a:cs typeface="Courier New" panose="02070309020205020404" pitchFamily="49" charset="0"/>
              </a:rPr>
              <a:t>: "..."</a:t>
            </a:r>
            <a:endParaRPr lang="en-CA" b="1" dirty="0">
              <a:solidFill>
                <a:srgbClr val="FFFF00"/>
              </a:solidFill>
              <a:latin typeface="Courier New" panose="02070309020205020404" pitchFamily="49" charset="0"/>
              <a:cs typeface="Courier New" panose="02070309020205020404" pitchFamily="49" charset="0"/>
            </a:endParaRPr>
          </a:p>
          <a:p>
            <a:pPr marL="457200" lvl="1" indent="0">
              <a:buNone/>
            </a:pPr>
            <a:r>
              <a:rPr lang="en-CA" dirty="0">
                <a:solidFill>
                  <a:srgbClr val="FFFF00"/>
                </a:solidFill>
                <a:latin typeface="Courier New" panose="02070309020205020404" pitchFamily="49" charset="0"/>
                <a:cs typeface="Courier New" panose="02070309020205020404" pitchFamily="49" charset="0"/>
              </a:rPr>
              <a:t>		   	   			</a:t>
            </a:r>
            <a:r>
              <a:rPr lang="en-CA" b="1" dirty="0" err="1">
                <a:solidFill>
                  <a:schemeClr val="bg2">
                    <a:lumMod val="20000"/>
                    <a:lumOff val="80000"/>
                  </a:schemeClr>
                </a:solidFill>
                <a:latin typeface="Courier New" panose="02070309020205020404" pitchFamily="49" charset="0"/>
                <a:cs typeface="Courier New" panose="02070309020205020404" pitchFamily="49" charset="0"/>
              </a:rPr>
              <a:t>projectId</a:t>
            </a:r>
            <a:r>
              <a:rPr lang="en-CA" dirty="0">
                <a:solidFill>
                  <a:schemeClr val="bg2">
                    <a:lumMod val="20000"/>
                    <a:lumOff val="80000"/>
                  </a:schemeClr>
                </a:solidFill>
                <a:latin typeface="Courier New" panose="02070309020205020404" pitchFamily="49" charset="0"/>
                <a:cs typeface="Courier New" panose="02070309020205020404" pitchFamily="49" charset="0"/>
              </a:rPr>
              <a:t>: "..."</a:t>
            </a:r>
          </a:p>
          <a:p>
            <a:pPr marL="457200" lvl="1" indent="0">
              <a:buNone/>
            </a:pPr>
            <a:r>
              <a:rPr lang="en-CA" sz="1900" dirty="0">
                <a:solidFill>
                  <a:schemeClr val="tx1">
                    <a:lumMod val="85000"/>
                  </a:schemeClr>
                </a:solidFill>
                <a:latin typeface="Courier New" panose="02070309020205020404" pitchFamily="49" charset="0"/>
                <a:cs typeface="Courier New" panose="02070309020205020404" pitchFamily="49" charset="0"/>
              </a:rPr>
              <a:t>						    </a:t>
            </a:r>
            <a:r>
              <a:rPr lang="en-CA" dirty="0">
                <a:solidFill>
                  <a:schemeClr val="bg2">
                    <a:lumMod val="20000"/>
                    <a:lumOff val="80000"/>
                  </a:schemeClr>
                </a:solidFill>
                <a:latin typeface="Courier New" panose="02070309020205020404" pitchFamily="49" charset="0"/>
                <a:cs typeface="Courier New" panose="02070309020205020404" pitchFamily="49" charset="0"/>
              </a:rPr>
              <a:t>. . .</a:t>
            </a:r>
          </a:p>
          <a:p>
            <a:pPr marL="457200" lvl="1" indent="0">
              <a:buNone/>
            </a:pPr>
            <a:r>
              <a:rPr lang="en-CA" dirty="0">
                <a:solidFill>
                  <a:srgbClr val="FFFF00"/>
                </a:solidFill>
                <a:latin typeface="Courier New" panose="02070309020205020404" pitchFamily="49" charset="0"/>
                <a:cs typeface="Courier New" panose="02070309020205020404" pitchFamily="49" charset="0"/>
              </a:rPr>
              <a:t>		   	 	</a:t>
            </a:r>
            <a:r>
              <a:rPr lang="en-CA" b="1" dirty="0">
                <a:solidFill>
                  <a:srgbClr val="FFFF00"/>
                </a:solidFill>
                <a:latin typeface="Courier New" panose="02070309020205020404" pitchFamily="49" charset="0"/>
                <a:cs typeface="Courier New" panose="02070309020205020404" pitchFamily="49" charset="0"/>
              </a:rPr>
              <a:t>        };</a:t>
            </a:r>
          </a:p>
          <a:p>
            <a:pPr marL="457200" lvl="1" indent="0">
              <a:buNone/>
            </a:pPr>
            <a:r>
              <a:rPr lang="en-CA" dirty="0">
                <a:solidFill>
                  <a:srgbClr val="FFFF00"/>
                </a:solidFill>
                <a:latin typeface="Courier New" panose="02070309020205020404" pitchFamily="49" charset="0"/>
                <a:cs typeface="Courier New" panose="02070309020205020404" pitchFamily="49" charset="0"/>
              </a:rPr>
              <a:t>  </a:t>
            </a:r>
            <a:r>
              <a:rPr lang="en-CA" b="1" dirty="0" err="1">
                <a:solidFill>
                  <a:srgbClr val="FFFF00"/>
                </a:solidFill>
                <a:latin typeface="Courier New" panose="02070309020205020404" pitchFamily="49" charset="0"/>
                <a:cs typeface="Courier New" panose="02070309020205020404" pitchFamily="49" charset="0"/>
              </a:rPr>
              <a:t>firebase</a:t>
            </a:r>
            <a:r>
              <a:rPr lang="en-CA" b="1" dirty="0" err="1">
                <a:solidFill>
                  <a:srgbClr val="FFC000"/>
                </a:solidFill>
                <a:latin typeface="Courier New" panose="02070309020205020404" pitchFamily="49" charset="0"/>
                <a:cs typeface="Courier New" panose="02070309020205020404" pitchFamily="49" charset="0"/>
              </a:rPr>
              <a:t>.</a:t>
            </a:r>
            <a:r>
              <a:rPr lang="en-CA" b="1" dirty="0" err="1">
                <a:solidFill>
                  <a:srgbClr val="FFFF00"/>
                </a:solidFill>
                <a:latin typeface="Courier New" panose="02070309020205020404" pitchFamily="49" charset="0"/>
                <a:cs typeface="Courier New" panose="02070309020205020404" pitchFamily="49" charset="0"/>
              </a:rPr>
              <a:t>initializeApp</a:t>
            </a:r>
            <a:r>
              <a:rPr lang="en-CA" b="1" dirty="0">
                <a:solidFill>
                  <a:srgbClr val="FFC000"/>
                </a:solidFill>
                <a:latin typeface="Courier New" panose="02070309020205020404" pitchFamily="49" charset="0"/>
                <a:cs typeface="Courier New" panose="02070309020205020404" pitchFamily="49" charset="0"/>
              </a:rPr>
              <a:t>( </a:t>
            </a:r>
            <a:r>
              <a:rPr lang="en-CA" b="1" dirty="0" err="1">
                <a:solidFill>
                  <a:srgbClr val="FFC000"/>
                </a:solidFill>
                <a:latin typeface="Courier New" panose="02070309020205020404" pitchFamily="49" charset="0"/>
                <a:cs typeface="Courier New" panose="02070309020205020404" pitchFamily="49" charset="0"/>
              </a:rPr>
              <a:t>firebaseConfig</a:t>
            </a:r>
            <a:r>
              <a:rPr lang="en-CA" b="1" dirty="0">
                <a:solidFill>
                  <a:srgbClr val="FFC000"/>
                </a:solidFill>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 </a:t>
            </a:r>
            <a:r>
              <a:rPr lang="en-CA" sz="1400" dirty="0">
                <a:solidFill>
                  <a:schemeClr val="tx1">
                    <a:lumMod val="85000"/>
                  </a:schemeClr>
                </a:solidFill>
                <a:latin typeface="Courier New" panose="02070309020205020404" pitchFamily="49" charset="0"/>
                <a:cs typeface="Courier New" panose="02070309020205020404" pitchFamily="49" charset="0"/>
              </a:rPr>
              <a:t>// Initialize Firebase w. your project settings</a:t>
            </a:r>
          </a:p>
          <a:p>
            <a:pPr marL="457200" lvl="1" indent="0">
              <a:buNone/>
            </a:pPr>
            <a:r>
              <a:rPr lang="en-CA" dirty="0">
                <a:solidFill>
                  <a:srgbClr val="FFFF00"/>
                </a:solidFill>
                <a:latin typeface="Courier New" panose="02070309020205020404" pitchFamily="49" charset="0"/>
                <a:cs typeface="Courier New" panose="02070309020205020404" pitchFamily="49" charset="0"/>
              </a:rPr>
              <a:t>&lt;/script&gt;</a:t>
            </a:r>
          </a:p>
          <a:p>
            <a:r>
              <a:rPr lang="en-CA" dirty="0"/>
              <a:t>After that you can use </a:t>
            </a:r>
            <a:r>
              <a:rPr lang="en-CA" b="1" dirty="0" err="1">
                <a:solidFill>
                  <a:srgbClr val="FFFF00"/>
                </a:solidFill>
              </a:rPr>
              <a:t>firebase.auth</a:t>
            </a:r>
            <a:r>
              <a:rPr lang="en-CA" b="1" dirty="0">
                <a:solidFill>
                  <a:srgbClr val="FFFF00"/>
                </a:solidFill>
              </a:rPr>
              <a:t>() </a:t>
            </a:r>
            <a:r>
              <a:rPr lang="en-CA" dirty="0"/>
              <a:t>to access Authentication API.</a:t>
            </a:r>
          </a:p>
        </p:txBody>
      </p:sp>
    </p:spTree>
    <p:extLst>
      <p:ext uri="{BB962C8B-B14F-4D97-AF65-F5344CB8AC3E}">
        <p14:creationId xmlns:p14="http://schemas.microsoft.com/office/powerpoint/2010/main" val="4163298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20268"/>
          </a:xfrm>
        </p:spPr>
        <p:txBody>
          <a:bodyPr/>
          <a:lstStyle/>
          <a:p>
            <a:r>
              <a:rPr lang="en-CA" b="1" dirty="0"/>
              <a:t>Email/Password</a:t>
            </a:r>
            <a:r>
              <a:rPr lang="en-CA" dirty="0"/>
              <a:t> Authentication API </a:t>
            </a:r>
            <a:r>
              <a:rPr lang="en-CA" sz="2400" dirty="0"/>
              <a:t>(V.8-) (</a:t>
            </a:r>
            <a:r>
              <a:rPr lang="en-CA" sz="2400" dirty="0" err="1"/>
              <a:t>w.o.</a:t>
            </a:r>
            <a:r>
              <a:rPr lang="en-CA" sz="2400" dirty="0"/>
              <a:t> Module)</a:t>
            </a:r>
          </a:p>
        </p:txBody>
      </p:sp>
      <p:sp>
        <p:nvSpPr>
          <p:cNvPr id="3" name="Content Placeholder 2"/>
          <p:cNvSpPr>
            <a:spLocks noGrp="1"/>
          </p:cNvSpPr>
          <p:nvPr>
            <p:ph idx="1"/>
          </p:nvPr>
        </p:nvSpPr>
        <p:spPr>
          <a:xfrm>
            <a:off x="680320" y="1975757"/>
            <a:ext cx="10658239" cy="4338417"/>
          </a:xfrm>
        </p:spPr>
        <p:txBody>
          <a:bodyPr>
            <a:normAutofit fontScale="70000" lnSpcReduction="20000"/>
          </a:bodyPr>
          <a:lstStyle/>
          <a:p>
            <a:r>
              <a:rPr lang="en-CA" dirty="0"/>
              <a:t>As mentioned, one of the authentication mechanisms is based on email and password.</a:t>
            </a:r>
          </a:p>
          <a:p>
            <a:r>
              <a:rPr lang="en-CA" dirty="0"/>
              <a:t>Firebase </a:t>
            </a:r>
            <a:r>
              <a:rPr lang="en-CA" b="1" dirty="0"/>
              <a:t>Authentication</a:t>
            </a:r>
            <a:r>
              <a:rPr lang="en-CA" dirty="0"/>
              <a:t> provides API for </a:t>
            </a:r>
            <a:r>
              <a:rPr lang="en-CA" b="1" dirty="0">
                <a:solidFill>
                  <a:srgbClr val="FFFF00"/>
                </a:solidFill>
              </a:rPr>
              <a:t>sign-up</a:t>
            </a:r>
            <a:r>
              <a:rPr lang="en-CA" dirty="0"/>
              <a:t> &amp; </a:t>
            </a:r>
            <a:r>
              <a:rPr lang="en-CA" b="1" dirty="0">
                <a:solidFill>
                  <a:srgbClr val="FFFF00"/>
                </a:solidFill>
              </a:rPr>
              <a:t>sign-in</a:t>
            </a:r>
            <a:r>
              <a:rPr lang="en-CA" dirty="0"/>
              <a:t> actions using email and password as well as </a:t>
            </a:r>
            <a:r>
              <a:rPr lang="en-CA" b="1" dirty="0">
                <a:solidFill>
                  <a:srgbClr val="FFFF00"/>
                </a:solidFill>
              </a:rPr>
              <a:t>sign-out</a:t>
            </a:r>
            <a:r>
              <a:rPr lang="en-CA" dirty="0"/>
              <a:t> action.</a:t>
            </a:r>
          </a:p>
          <a:p>
            <a:endParaRPr lang="en-CA" dirty="0"/>
          </a:p>
          <a:p>
            <a:r>
              <a:rPr lang="en-CA" dirty="0"/>
              <a:t>For </a:t>
            </a:r>
            <a:r>
              <a:rPr lang="en-CA" b="1" dirty="0">
                <a:solidFill>
                  <a:srgbClr val="FFFF00"/>
                </a:solidFill>
              </a:rPr>
              <a:t>sign-up</a:t>
            </a:r>
            <a:r>
              <a:rPr lang="en-CA" dirty="0"/>
              <a:t> use the </a:t>
            </a:r>
            <a:r>
              <a:rPr lang="en-CA" b="1" dirty="0">
                <a:solidFill>
                  <a:srgbClr val="FFC000"/>
                </a:solidFill>
              </a:rPr>
              <a:t>createUserWithEmailAndPassword</a:t>
            </a:r>
            <a:r>
              <a:rPr lang="en-CA" dirty="0">
                <a:solidFill>
                  <a:srgbClr val="FFC000"/>
                </a:solidFill>
              </a:rPr>
              <a:t>()</a:t>
            </a:r>
            <a:r>
              <a:rPr lang="en-CA" dirty="0"/>
              <a:t> method i.e.:</a:t>
            </a:r>
          </a:p>
          <a:p>
            <a:pPr marL="457200" lvl="1" indent="0">
              <a:buNone/>
            </a:pPr>
            <a:r>
              <a:rPr lang="en-CA" dirty="0" err="1">
                <a:solidFill>
                  <a:srgbClr val="FFFF00"/>
                </a:solidFill>
              </a:rPr>
              <a:t>firebase</a:t>
            </a:r>
            <a:r>
              <a:rPr lang="en-CA" b="1" dirty="0" err="1">
                <a:solidFill>
                  <a:srgbClr val="FFFF00"/>
                </a:solidFill>
              </a:rPr>
              <a:t>.auth</a:t>
            </a:r>
            <a:r>
              <a:rPr lang="en-CA" dirty="0">
                <a:solidFill>
                  <a:srgbClr val="FFFF00"/>
                </a:solidFill>
              </a:rPr>
              <a:t>().</a:t>
            </a:r>
            <a:r>
              <a:rPr lang="en-CA" b="1" dirty="0" err="1">
                <a:solidFill>
                  <a:srgbClr val="FFC000"/>
                </a:solidFill>
              </a:rPr>
              <a:t>createUserWithEmailAndPassword</a:t>
            </a:r>
            <a:r>
              <a:rPr lang="en-CA" b="1" dirty="0">
                <a:solidFill>
                  <a:srgbClr val="FFFF00"/>
                </a:solidFill>
              </a:rPr>
              <a:t>( </a:t>
            </a:r>
            <a:r>
              <a:rPr lang="en-CA" dirty="0">
                <a:solidFill>
                  <a:srgbClr val="66FF66"/>
                </a:solidFill>
              </a:rPr>
              <a:t>email</a:t>
            </a:r>
            <a:r>
              <a:rPr lang="en-CA" dirty="0">
                <a:solidFill>
                  <a:srgbClr val="FFFF00"/>
                </a:solidFill>
              </a:rPr>
              <a:t>, </a:t>
            </a:r>
            <a:r>
              <a:rPr lang="en-CA" dirty="0">
                <a:solidFill>
                  <a:srgbClr val="66FF66"/>
                </a:solidFill>
              </a:rPr>
              <a:t>password</a:t>
            </a:r>
            <a:r>
              <a:rPr lang="en-CA" dirty="0">
                <a:solidFill>
                  <a:srgbClr val="FFFF00"/>
                </a:solidFill>
              </a:rPr>
              <a:t> )</a:t>
            </a:r>
          </a:p>
          <a:p>
            <a:pPr marL="457200" lvl="1" indent="0">
              <a:buNone/>
            </a:pPr>
            <a:endParaRPr lang="en-CA" dirty="0">
              <a:solidFill>
                <a:srgbClr val="FFFF00"/>
              </a:solidFill>
            </a:endParaRPr>
          </a:p>
          <a:p>
            <a:r>
              <a:rPr lang="en-CA" dirty="0"/>
              <a:t>For </a:t>
            </a:r>
            <a:r>
              <a:rPr lang="en-CA" b="1" dirty="0">
                <a:solidFill>
                  <a:srgbClr val="FFFF00"/>
                </a:solidFill>
              </a:rPr>
              <a:t>sign-in</a:t>
            </a:r>
            <a:r>
              <a:rPr lang="en-CA" dirty="0"/>
              <a:t> use the </a:t>
            </a:r>
            <a:r>
              <a:rPr lang="en-CA" b="1" dirty="0">
                <a:solidFill>
                  <a:srgbClr val="FFC000"/>
                </a:solidFill>
              </a:rPr>
              <a:t>signInWithEmailAndPassword</a:t>
            </a:r>
            <a:r>
              <a:rPr lang="en-CA" dirty="0">
                <a:solidFill>
                  <a:srgbClr val="FFC000"/>
                </a:solidFill>
              </a:rPr>
              <a:t>()</a:t>
            </a:r>
            <a:r>
              <a:rPr lang="en-CA" dirty="0"/>
              <a:t> method i.e.:</a:t>
            </a:r>
          </a:p>
          <a:p>
            <a:pPr marL="457200" lvl="1" indent="0">
              <a:buNone/>
            </a:pPr>
            <a:r>
              <a:rPr lang="en-CA" dirty="0">
                <a:solidFill>
                  <a:srgbClr val="FFFF00"/>
                </a:solidFill>
              </a:rPr>
              <a:t>firebase.</a:t>
            </a:r>
            <a:r>
              <a:rPr lang="en-CA" b="1" dirty="0">
                <a:solidFill>
                  <a:srgbClr val="FFFF00"/>
                </a:solidFill>
              </a:rPr>
              <a:t>auth</a:t>
            </a:r>
            <a:r>
              <a:rPr lang="en-CA" dirty="0">
                <a:solidFill>
                  <a:srgbClr val="FFFF00"/>
                </a:solidFill>
              </a:rPr>
              <a:t>().</a:t>
            </a:r>
            <a:r>
              <a:rPr lang="en-CA" b="1" dirty="0" err="1">
                <a:solidFill>
                  <a:srgbClr val="FFC000"/>
                </a:solidFill>
              </a:rPr>
              <a:t>signInWithEmailAndPassword</a:t>
            </a:r>
            <a:r>
              <a:rPr lang="en-CA" dirty="0">
                <a:solidFill>
                  <a:srgbClr val="FFFF00"/>
                </a:solidFill>
              </a:rPr>
              <a:t>( </a:t>
            </a:r>
            <a:r>
              <a:rPr lang="en-CA" dirty="0">
                <a:solidFill>
                  <a:srgbClr val="66FF66"/>
                </a:solidFill>
              </a:rPr>
              <a:t>email</a:t>
            </a:r>
            <a:r>
              <a:rPr lang="en-CA" dirty="0">
                <a:solidFill>
                  <a:srgbClr val="FFFF00"/>
                </a:solidFill>
              </a:rPr>
              <a:t>, </a:t>
            </a:r>
            <a:r>
              <a:rPr lang="en-CA" dirty="0">
                <a:solidFill>
                  <a:srgbClr val="66FF66"/>
                </a:solidFill>
              </a:rPr>
              <a:t>password</a:t>
            </a:r>
            <a:r>
              <a:rPr lang="en-CA" dirty="0">
                <a:solidFill>
                  <a:srgbClr val="FFFF00"/>
                </a:solidFill>
              </a:rPr>
              <a:t> )</a:t>
            </a:r>
          </a:p>
          <a:p>
            <a:pPr marL="457200" lvl="1" indent="0">
              <a:buNone/>
            </a:pPr>
            <a:endParaRPr lang="en-CA" dirty="0">
              <a:solidFill>
                <a:srgbClr val="FFFF00"/>
              </a:solidFill>
            </a:endParaRPr>
          </a:p>
          <a:p>
            <a:r>
              <a:rPr lang="en-CA" dirty="0"/>
              <a:t>For </a:t>
            </a:r>
            <a:r>
              <a:rPr lang="en-CA" b="1" dirty="0">
                <a:solidFill>
                  <a:srgbClr val="FFFF00"/>
                </a:solidFill>
              </a:rPr>
              <a:t>sign-out</a:t>
            </a:r>
            <a:r>
              <a:rPr lang="en-CA" dirty="0"/>
              <a:t> use the </a:t>
            </a:r>
            <a:r>
              <a:rPr lang="en-CA" b="1" dirty="0">
                <a:solidFill>
                  <a:srgbClr val="FFC000"/>
                </a:solidFill>
              </a:rPr>
              <a:t>signOut</a:t>
            </a:r>
            <a:r>
              <a:rPr lang="en-CA" dirty="0">
                <a:solidFill>
                  <a:srgbClr val="FFC000"/>
                </a:solidFill>
              </a:rPr>
              <a:t>()</a:t>
            </a:r>
            <a:r>
              <a:rPr lang="en-CA" dirty="0"/>
              <a:t> method: </a:t>
            </a:r>
          </a:p>
          <a:p>
            <a:pPr marL="457200" lvl="1" indent="0">
              <a:buNone/>
            </a:pPr>
            <a:r>
              <a:rPr lang="en-CA" dirty="0">
                <a:solidFill>
                  <a:srgbClr val="FFFF00"/>
                </a:solidFill>
              </a:rPr>
              <a:t>firebase.</a:t>
            </a:r>
            <a:r>
              <a:rPr lang="en-CA" b="1" dirty="0">
                <a:solidFill>
                  <a:srgbClr val="FFFF00"/>
                </a:solidFill>
              </a:rPr>
              <a:t>auth</a:t>
            </a:r>
            <a:r>
              <a:rPr lang="en-CA" dirty="0">
                <a:solidFill>
                  <a:srgbClr val="FFFF00"/>
                </a:solidFill>
              </a:rPr>
              <a:t>().</a:t>
            </a:r>
            <a:r>
              <a:rPr lang="en-CA" b="1" dirty="0">
                <a:solidFill>
                  <a:srgbClr val="FFC000"/>
                </a:solidFill>
              </a:rPr>
              <a:t>signOut</a:t>
            </a:r>
            <a:r>
              <a:rPr lang="en-CA" dirty="0">
                <a:solidFill>
                  <a:srgbClr val="FFFF00"/>
                </a:solidFill>
              </a:rPr>
              <a:t>()</a:t>
            </a:r>
          </a:p>
          <a:p>
            <a:pPr marL="457200" lvl="1" indent="0">
              <a:buNone/>
            </a:pPr>
            <a:endParaRPr lang="en-CA" dirty="0">
              <a:solidFill>
                <a:srgbClr val="FFFF00"/>
              </a:solidFill>
            </a:endParaRPr>
          </a:p>
          <a:p>
            <a:r>
              <a:rPr lang="en-CA" sz="2000" dirty="0"/>
              <a:t>All the above functions return promise</a:t>
            </a:r>
          </a:p>
          <a:p>
            <a:r>
              <a:rPr lang="en-CA" dirty="0"/>
              <a:t>More at : </a:t>
            </a:r>
            <a:r>
              <a:rPr lang="en-CA" dirty="0">
                <a:hlinkClick r:id="rId2"/>
              </a:rPr>
              <a:t>https://firebase.google.com/docs/auth/web/password-auth</a:t>
            </a:r>
            <a:endParaRPr lang="en-CA" dirty="0"/>
          </a:p>
          <a:p>
            <a:endParaRPr lang="en-CA" dirty="0"/>
          </a:p>
          <a:p>
            <a:endParaRPr lang="en-CA" dirty="0"/>
          </a:p>
        </p:txBody>
      </p:sp>
    </p:spTree>
    <p:extLst>
      <p:ext uri="{BB962C8B-B14F-4D97-AF65-F5344CB8AC3E}">
        <p14:creationId xmlns:p14="http://schemas.microsoft.com/office/powerpoint/2010/main" val="3135131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Update User Profile </a:t>
            </a:r>
            <a:r>
              <a:rPr lang="en-CA" sz="2800" dirty="0"/>
              <a:t>(V.8-) (</a:t>
            </a:r>
            <a:r>
              <a:rPr lang="en-CA" sz="2800" dirty="0" err="1"/>
              <a:t>w.o.</a:t>
            </a:r>
            <a:r>
              <a:rPr lang="en-CA" sz="2800" dirty="0"/>
              <a:t> Module)</a:t>
            </a:r>
          </a:p>
        </p:txBody>
      </p:sp>
      <p:sp>
        <p:nvSpPr>
          <p:cNvPr id="3" name="Content Placeholder 2"/>
          <p:cNvSpPr>
            <a:spLocks noGrp="1"/>
          </p:cNvSpPr>
          <p:nvPr>
            <p:ph idx="1"/>
          </p:nvPr>
        </p:nvSpPr>
        <p:spPr>
          <a:xfrm>
            <a:off x="680320" y="1681842"/>
            <a:ext cx="10504751" cy="4980216"/>
          </a:xfrm>
        </p:spPr>
        <p:txBody>
          <a:bodyPr>
            <a:normAutofit fontScale="70000" lnSpcReduction="20000"/>
          </a:bodyPr>
          <a:lstStyle/>
          <a:p>
            <a:pPr>
              <a:lnSpc>
                <a:spcPct val="110000"/>
              </a:lnSpc>
            </a:pPr>
            <a:r>
              <a:rPr lang="en-CA" dirty="0"/>
              <a:t>When you are logged in, you can set or update other properties on the </a:t>
            </a:r>
            <a:r>
              <a:rPr lang="en-CA" b="1" dirty="0" err="1"/>
              <a:t>currentUser</a:t>
            </a:r>
            <a:r>
              <a:rPr lang="en-CA" dirty="0"/>
              <a:t> object that is available through Firebase authentication API.</a:t>
            </a:r>
          </a:p>
          <a:p>
            <a:pPr>
              <a:lnSpc>
                <a:spcPct val="110000"/>
              </a:lnSpc>
            </a:pPr>
            <a:r>
              <a:rPr lang="en-CA" dirty="0"/>
              <a:t>To do that, use </a:t>
            </a:r>
            <a:r>
              <a:rPr lang="en-CA" b="1" dirty="0" err="1">
                <a:solidFill>
                  <a:srgbClr val="FFC000"/>
                </a:solidFill>
                <a:latin typeface="Consolas" panose="020B0609020204030204" pitchFamily="49" charset="0"/>
              </a:rPr>
              <a:t>updateProfile</a:t>
            </a:r>
            <a:r>
              <a:rPr lang="en-CA" dirty="0"/>
              <a:t> method of the </a:t>
            </a:r>
            <a:r>
              <a:rPr lang="en-CA" b="1" dirty="0" err="1">
                <a:solidFill>
                  <a:srgbClr val="FFC000"/>
                </a:solidFill>
                <a:latin typeface="Consolas" panose="020B0609020204030204" pitchFamily="49" charset="0"/>
              </a:rPr>
              <a:t>currentUser</a:t>
            </a:r>
            <a:r>
              <a:rPr lang="en-CA" dirty="0"/>
              <a:t> object. e.g.</a:t>
            </a:r>
          </a:p>
          <a:p>
            <a:pPr marL="400050" lvl="1" indent="0">
              <a:lnSpc>
                <a:spcPct val="110000"/>
              </a:lnSpc>
              <a:buNone/>
            </a:pPr>
            <a:r>
              <a:rPr lang="en-US" sz="1900" dirty="0">
                <a:solidFill>
                  <a:srgbClr val="FFFF00"/>
                </a:solidFill>
                <a:latin typeface="Consolas" panose="020B0609020204030204" pitchFamily="49" charset="0"/>
                <a:cs typeface="Courier New" panose="02070309020205020404" pitchFamily="49" charset="0"/>
              </a:rPr>
              <a:t>const user  = firebase.</a:t>
            </a:r>
            <a:r>
              <a:rPr lang="en-US" sz="1900" b="1" dirty="0">
                <a:solidFill>
                  <a:srgbClr val="FFFF00"/>
                </a:solidFill>
                <a:latin typeface="Consolas" panose="020B0609020204030204" pitchFamily="49" charset="0"/>
                <a:cs typeface="Courier New" panose="02070309020205020404" pitchFamily="49" charset="0"/>
              </a:rPr>
              <a:t>auth</a:t>
            </a:r>
            <a:r>
              <a:rPr lang="en-US" sz="1900" dirty="0">
                <a:solidFill>
                  <a:srgbClr val="FFFF00"/>
                </a:solidFill>
                <a:latin typeface="Consolas" panose="020B0609020204030204" pitchFamily="49" charset="0"/>
                <a:cs typeface="Courier New" panose="02070309020205020404" pitchFamily="49" charset="0"/>
              </a:rPr>
              <a:t>().</a:t>
            </a:r>
            <a:r>
              <a:rPr lang="en-US" sz="1900" b="1" dirty="0" err="1">
                <a:solidFill>
                  <a:srgbClr val="FFC000"/>
                </a:solidFill>
                <a:latin typeface="Consolas" panose="020B0609020204030204" pitchFamily="49" charset="0"/>
                <a:cs typeface="Courier New" panose="02070309020205020404" pitchFamily="49" charset="0"/>
              </a:rPr>
              <a:t>currentUser</a:t>
            </a:r>
            <a:r>
              <a:rPr lang="en-US" sz="1900" dirty="0">
                <a:solidFill>
                  <a:srgbClr val="FFC000"/>
                </a:solidFill>
                <a:latin typeface="Consolas" panose="020B0609020204030204" pitchFamily="49" charset="0"/>
                <a:cs typeface="Courier New" panose="02070309020205020404" pitchFamily="49" charset="0"/>
              </a:rPr>
              <a:t>; </a:t>
            </a:r>
            <a:r>
              <a:rPr lang="en-US" sz="1900" dirty="0">
                <a:solidFill>
                  <a:schemeClr val="tx1">
                    <a:lumMod val="85000"/>
                  </a:schemeClr>
                </a:solidFill>
                <a:latin typeface="Consolas" panose="020B0609020204030204" pitchFamily="49" charset="0"/>
                <a:cs typeface="Courier New" panose="02070309020205020404" pitchFamily="49" charset="0"/>
              </a:rPr>
              <a:t>// if it’s empty, it means no user is currently logged in</a:t>
            </a:r>
          </a:p>
          <a:p>
            <a:pPr marL="400050" lvl="1" indent="0">
              <a:lnSpc>
                <a:spcPct val="110000"/>
              </a:lnSpc>
              <a:buNone/>
            </a:pPr>
            <a:r>
              <a:rPr lang="en-CA" sz="1900" dirty="0">
                <a:solidFill>
                  <a:srgbClr val="FFFF00"/>
                </a:solidFill>
                <a:latin typeface="Consolas" panose="020B0609020204030204" pitchFamily="49" charset="0"/>
                <a:cs typeface="Courier New" panose="02070309020205020404" pitchFamily="49" charset="0"/>
              </a:rPr>
              <a:t>const outcome = </a:t>
            </a:r>
            <a:r>
              <a:rPr lang="en-CA" sz="1900" dirty="0" err="1">
                <a:solidFill>
                  <a:srgbClr val="FFFF00"/>
                </a:solidFill>
                <a:latin typeface="Consolas" panose="020B0609020204030204" pitchFamily="49" charset="0"/>
                <a:cs typeface="Courier New" panose="02070309020205020404" pitchFamily="49" charset="0"/>
              </a:rPr>
              <a:t>user.</a:t>
            </a:r>
            <a:r>
              <a:rPr lang="en-CA" sz="1900" b="1" dirty="0" err="1">
                <a:solidFill>
                  <a:srgbClr val="FFC000"/>
                </a:solidFill>
                <a:latin typeface="Consolas" panose="020B0609020204030204" pitchFamily="49" charset="0"/>
                <a:cs typeface="Courier New" panose="02070309020205020404" pitchFamily="49" charset="0"/>
              </a:rPr>
              <a:t>updateProfile</a:t>
            </a:r>
            <a:r>
              <a:rPr lang="en-CA" sz="1900" dirty="0">
                <a:solidFill>
                  <a:srgbClr val="FF9933"/>
                </a:solidFill>
                <a:latin typeface="Consolas" panose="020B0609020204030204" pitchFamily="49" charset="0"/>
                <a:cs typeface="Courier New" panose="02070309020205020404" pitchFamily="49" charset="0"/>
              </a:rPr>
              <a:t>( </a:t>
            </a:r>
            <a:r>
              <a:rPr lang="en-CA" sz="1900" dirty="0">
                <a:solidFill>
                  <a:srgbClr val="66FF66"/>
                </a:solidFill>
                <a:latin typeface="Consolas" panose="020B0609020204030204" pitchFamily="49" charset="0"/>
                <a:cs typeface="Courier New" panose="02070309020205020404" pitchFamily="49" charset="0"/>
              </a:rPr>
              <a:t>{</a:t>
            </a:r>
          </a:p>
          <a:p>
            <a:pPr marL="400050" lvl="1" indent="0">
              <a:lnSpc>
                <a:spcPct val="110000"/>
              </a:lnSpc>
              <a:buNone/>
            </a:pPr>
            <a:r>
              <a:rPr lang="en-CA" sz="1900" dirty="0">
                <a:solidFill>
                  <a:srgbClr val="FFFF00"/>
                </a:solidFill>
                <a:latin typeface="Consolas" panose="020B0609020204030204" pitchFamily="49" charset="0"/>
                <a:cs typeface="Courier New" panose="02070309020205020404" pitchFamily="49" charset="0"/>
              </a:rPr>
              <a:t>  					</a:t>
            </a:r>
            <a:r>
              <a:rPr lang="en-CA" sz="1900" b="1" dirty="0" err="1">
                <a:solidFill>
                  <a:srgbClr val="66FF66"/>
                </a:solidFill>
                <a:latin typeface="Consolas" panose="020B0609020204030204" pitchFamily="49" charset="0"/>
                <a:cs typeface="Courier New" panose="02070309020205020404" pitchFamily="49" charset="0"/>
              </a:rPr>
              <a:t>displayName</a:t>
            </a:r>
            <a:r>
              <a:rPr lang="en-CA" sz="1900" dirty="0">
                <a:solidFill>
                  <a:srgbClr val="66FF66"/>
                </a:solidFill>
                <a:latin typeface="Consolas" panose="020B0609020204030204" pitchFamily="49" charset="0"/>
                <a:cs typeface="Courier New" panose="02070309020205020404" pitchFamily="49" charset="0"/>
              </a:rPr>
              <a:t>: "John Doe",</a:t>
            </a:r>
          </a:p>
          <a:p>
            <a:pPr marL="400050" lvl="1" indent="0">
              <a:lnSpc>
                <a:spcPct val="110000"/>
              </a:lnSpc>
              <a:buNone/>
            </a:pPr>
            <a:r>
              <a:rPr lang="en-CA" sz="1900" dirty="0">
                <a:solidFill>
                  <a:srgbClr val="66FF66"/>
                </a:solidFill>
                <a:latin typeface="Consolas" panose="020B0609020204030204" pitchFamily="49" charset="0"/>
                <a:cs typeface="Courier New" panose="02070309020205020404" pitchFamily="49" charset="0"/>
              </a:rPr>
              <a:t>  					</a:t>
            </a:r>
            <a:r>
              <a:rPr lang="en-CA" sz="1900" b="1" dirty="0" err="1">
                <a:solidFill>
                  <a:srgbClr val="66FF66"/>
                </a:solidFill>
                <a:latin typeface="Consolas" panose="020B0609020204030204" pitchFamily="49" charset="0"/>
                <a:cs typeface="Courier New" panose="02070309020205020404" pitchFamily="49" charset="0"/>
              </a:rPr>
              <a:t>photoURL</a:t>
            </a:r>
            <a:r>
              <a:rPr lang="en-CA" sz="1900" dirty="0">
                <a:solidFill>
                  <a:srgbClr val="66FF66"/>
                </a:solidFill>
                <a:latin typeface="Consolas" panose="020B0609020204030204" pitchFamily="49" charset="0"/>
                <a:cs typeface="Courier New" panose="02070309020205020404" pitchFamily="49" charset="0"/>
              </a:rPr>
              <a:t>: "https://example.com/john-doe/profile.jpg"</a:t>
            </a:r>
          </a:p>
          <a:p>
            <a:pPr marL="400050" lvl="1" indent="0">
              <a:lnSpc>
                <a:spcPct val="110000"/>
              </a:lnSpc>
              <a:buNone/>
            </a:pPr>
            <a:r>
              <a:rPr lang="en-CA" sz="1900" dirty="0">
                <a:solidFill>
                  <a:srgbClr val="FFFF00"/>
                </a:solidFill>
                <a:latin typeface="Consolas" panose="020B0609020204030204" pitchFamily="49" charset="0"/>
                <a:cs typeface="Courier New" panose="02070309020205020404" pitchFamily="49" charset="0"/>
              </a:rPr>
              <a:t>		                </a:t>
            </a:r>
            <a:r>
              <a:rPr lang="en-CA" sz="1900" dirty="0">
                <a:solidFill>
                  <a:srgbClr val="66FF66"/>
                </a:solidFill>
                <a:latin typeface="Consolas" panose="020B0609020204030204" pitchFamily="49" charset="0"/>
                <a:cs typeface="Courier New" panose="02070309020205020404" pitchFamily="49" charset="0"/>
              </a:rPr>
              <a:t>} </a:t>
            </a:r>
            <a:r>
              <a:rPr lang="en-CA" sz="1900" dirty="0">
                <a:solidFill>
                  <a:srgbClr val="FF9933"/>
                </a:solidFill>
                <a:latin typeface="Consolas" panose="020B0609020204030204" pitchFamily="49" charset="0"/>
                <a:cs typeface="Courier New" panose="02070309020205020404" pitchFamily="49" charset="0"/>
              </a:rPr>
              <a:t>);</a:t>
            </a:r>
          </a:p>
          <a:p>
            <a:pPr>
              <a:lnSpc>
                <a:spcPct val="110000"/>
              </a:lnSpc>
            </a:pPr>
            <a:r>
              <a:rPr lang="en-CA" dirty="0"/>
              <a:t>Note that </a:t>
            </a:r>
            <a:r>
              <a:rPr lang="en-CA" b="1" dirty="0" err="1">
                <a:solidFill>
                  <a:srgbClr val="FFC000"/>
                </a:solidFill>
              </a:rPr>
              <a:t>updateProfile</a:t>
            </a:r>
            <a:r>
              <a:rPr lang="en-CA" dirty="0"/>
              <a:t> method also returns a </a:t>
            </a:r>
            <a:r>
              <a:rPr lang="en-CA" b="1" dirty="0"/>
              <a:t>Promise</a:t>
            </a:r>
            <a:r>
              <a:rPr lang="en-CA" dirty="0"/>
              <a:t> object so to process the outcome:</a:t>
            </a:r>
          </a:p>
          <a:p>
            <a:pPr marL="400050" lvl="1" indent="0">
              <a:lnSpc>
                <a:spcPct val="110000"/>
              </a:lnSpc>
              <a:buNone/>
            </a:pPr>
            <a:r>
              <a:rPr lang="en-CA" sz="1900" dirty="0" err="1">
                <a:solidFill>
                  <a:srgbClr val="FFFF00"/>
                </a:solidFill>
                <a:latin typeface="Consolas" panose="020B0609020204030204" pitchFamily="49" charset="0"/>
                <a:cs typeface="Courier New" panose="02070309020205020404" pitchFamily="49" charset="0"/>
              </a:rPr>
              <a:t>outcome.then</a:t>
            </a:r>
            <a:r>
              <a:rPr lang="en-CA" sz="1900" dirty="0">
                <a:solidFill>
                  <a:srgbClr val="FFFF00"/>
                </a:solidFill>
                <a:latin typeface="Consolas" panose="020B0609020204030204" pitchFamily="49" charset="0"/>
                <a:cs typeface="Courier New" panose="02070309020205020404" pitchFamily="49" charset="0"/>
              </a:rPr>
              <a:t>( () =&gt; {  </a:t>
            </a:r>
          </a:p>
          <a:p>
            <a:pPr marL="400050" lvl="1" indent="0">
              <a:lnSpc>
                <a:spcPct val="110000"/>
              </a:lnSpc>
              <a:buNone/>
            </a:pPr>
            <a:r>
              <a:rPr lang="en-CA" sz="1900" dirty="0">
                <a:solidFill>
                  <a:srgbClr val="FFFF00"/>
                </a:solidFill>
                <a:latin typeface="Consolas" panose="020B0609020204030204" pitchFamily="49" charset="0"/>
                <a:cs typeface="Courier New" panose="02070309020205020404" pitchFamily="49" charset="0"/>
              </a:rPr>
              <a:t>		</a:t>
            </a:r>
            <a:r>
              <a:rPr lang="en-CA" sz="1900" dirty="0">
                <a:solidFill>
                  <a:schemeClr val="tx1">
                    <a:lumMod val="75000"/>
                  </a:schemeClr>
                </a:solidFill>
                <a:latin typeface="Consolas" panose="020B0609020204030204" pitchFamily="49" charset="0"/>
                <a:cs typeface="Courier New" panose="02070309020205020404" pitchFamily="49" charset="0"/>
              </a:rPr>
              <a:t>// Update was successful.</a:t>
            </a:r>
          </a:p>
          <a:p>
            <a:pPr marL="400050" lvl="1" indent="0">
              <a:lnSpc>
                <a:spcPct val="110000"/>
              </a:lnSpc>
              <a:buNone/>
            </a:pPr>
            <a:r>
              <a:rPr lang="en-CA" sz="1900" dirty="0">
                <a:solidFill>
                  <a:srgbClr val="FFFF00"/>
                </a:solidFill>
                <a:latin typeface="Consolas" panose="020B0609020204030204" pitchFamily="49" charset="0"/>
                <a:cs typeface="Courier New" panose="02070309020205020404" pitchFamily="49" charset="0"/>
              </a:rPr>
              <a:t>}).catch( function(error) {</a:t>
            </a:r>
          </a:p>
          <a:p>
            <a:pPr marL="400050" lvl="1" indent="0">
              <a:lnSpc>
                <a:spcPct val="110000"/>
              </a:lnSpc>
              <a:buNone/>
            </a:pPr>
            <a:r>
              <a:rPr lang="en-CA" sz="1900" dirty="0">
                <a:solidFill>
                  <a:srgbClr val="FFFF00"/>
                </a:solidFill>
                <a:latin typeface="Consolas" panose="020B0609020204030204" pitchFamily="49" charset="0"/>
                <a:cs typeface="Courier New" panose="02070309020205020404" pitchFamily="49" charset="0"/>
              </a:rPr>
              <a:t>  	</a:t>
            </a:r>
            <a:r>
              <a:rPr lang="en-CA" sz="1900" dirty="0">
                <a:solidFill>
                  <a:schemeClr val="tx1">
                    <a:lumMod val="75000"/>
                  </a:schemeClr>
                </a:solidFill>
                <a:latin typeface="Consolas" panose="020B0609020204030204" pitchFamily="49" charset="0"/>
                <a:cs typeface="Courier New" panose="02070309020205020404" pitchFamily="49" charset="0"/>
              </a:rPr>
              <a:t>// An error happened.</a:t>
            </a:r>
          </a:p>
          <a:p>
            <a:pPr marL="400050" lvl="1" indent="0">
              <a:lnSpc>
                <a:spcPct val="110000"/>
              </a:lnSpc>
              <a:buNone/>
            </a:pPr>
            <a:r>
              <a:rPr lang="en-CA" sz="1900" dirty="0">
                <a:solidFill>
                  <a:srgbClr val="FFFF00"/>
                </a:solidFill>
                <a:latin typeface="Consolas" panose="020B0609020204030204" pitchFamily="49" charset="0"/>
                <a:cs typeface="Courier New" panose="02070309020205020404" pitchFamily="49" charset="0"/>
              </a:rPr>
              <a:t>});</a:t>
            </a:r>
          </a:p>
          <a:p>
            <a:pPr marL="0" indent="0">
              <a:lnSpc>
                <a:spcPct val="110000"/>
              </a:lnSpc>
              <a:buNone/>
            </a:pPr>
            <a:r>
              <a:rPr lang="en-CA" dirty="0"/>
              <a:t>More info at : </a:t>
            </a:r>
            <a:r>
              <a:rPr lang="en-CA" dirty="0">
                <a:hlinkClick r:id="rId3"/>
              </a:rPr>
              <a:t>https://firebase.google.com/docs/auth/web/manage-users#update_a_users_profile</a:t>
            </a:r>
            <a:endParaRPr lang="en-CA" dirty="0"/>
          </a:p>
          <a:p>
            <a:pPr marL="0" indent="0">
              <a:lnSpc>
                <a:spcPct val="110000"/>
              </a:lnSpc>
              <a:buNone/>
            </a:pPr>
            <a:r>
              <a:rPr lang="en-CA" dirty="0">
                <a:hlinkClick r:id="rId4"/>
              </a:rPr>
              <a:t>https://firebase.google.com/docs/reference/js/firebase.User</a:t>
            </a:r>
            <a:endParaRPr lang="en-CA" dirty="0"/>
          </a:p>
          <a:p>
            <a:pPr marL="0" indent="0">
              <a:lnSpc>
                <a:spcPct val="110000"/>
              </a:lnSpc>
              <a:buNone/>
            </a:pPr>
            <a:endParaRPr lang="en-CA" dirty="0"/>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1756716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96467"/>
          </a:xfrm>
        </p:spPr>
        <p:txBody>
          <a:bodyPr/>
          <a:lstStyle/>
          <a:p>
            <a:r>
              <a:rPr lang="en-CA" dirty="0"/>
              <a:t>Firebase Authentication events </a:t>
            </a:r>
            <a:br>
              <a:rPr lang="en-CA" dirty="0"/>
            </a:br>
            <a:r>
              <a:rPr lang="en-CA" sz="2400" dirty="0"/>
              <a:t>(V.8-) (</a:t>
            </a:r>
            <a:r>
              <a:rPr lang="en-CA" sz="2400" dirty="0" err="1"/>
              <a:t>w.o.</a:t>
            </a:r>
            <a:r>
              <a:rPr lang="en-CA" sz="2400" dirty="0"/>
              <a:t> Module)</a:t>
            </a:r>
          </a:p>
        </p:txBody>
      </p:sp>
      <p:sp>
        <p:nvSpPr>
          <p:cNvPr id="3" name="Content Placeholder 2"/>
          <p:cNvSpPr>
            <a:spLocks noGrp="1"/>
          </p:cNvSpPr>
          <p:nvPr>
            <p:ph idx="1"/>
          </p:nvPr>
        </p:nvSpPr>
        <p:spPr>
          <a:xfrm>
            <a:off x="680321" y="1971797"/>
            <a:ext cx="10521080" cy="4253347"/>
          </a:xfrm>
        </p:spPr>
        <p:txBody>
          <a:bodyPr>
            <a:normAutofit fontScale="70000" lnSpcReduction="20000"/>
          </a:bodyPr>
          <a:lstStyle/>
          <a:p>
            <a:pPr>
              <a:lnSpc>
                <a:spcPct val="110000"/>
              </a:lnSpc>
            </a:pPr>
            <a:r>
              <a:rPr lang="en-CA" dirty="0"/>
              <a:t>When user </a:t>
            </a:r>
            <a:r>
              <a:rPr lang="en-CA" b="1" u="sng" dirty="0"/>
              <a:t>status</a:t>
            </a:r>
            <a:r>
              <a:rPr lang="en-CA" dirty="0"/>
              <a:t> changes (e.g., when user logs in or out) an event named </a:t>
            </a:r>
            <a:r>
              <a:rPr lang="en-CA" b="1" dirty="0" err="1">
                <a:solidFill>
                  <a:srgbClr val="FFC000"/>
                </a:solidFill>
                <a:latin typeface="Consolas" panose="020B0609020204030204" pitchFamily="49" charset="0"/>
              </a:rPr>
              <a:t>onAuthStateChanged</a:t>
            </a:r>
            <a:r>
              <a:rPr lang="en-CA" dirty="0"/>
              <a:t> is triggered by firebase authentication API. </a:t>
            </a:r>
          </a:p>
          <a:p>
            <a:r>
              <a:rPr lang="en-CA" dirty="0"/>
              <a:t>The proper way to track user status, is to add a </a:t>
            </a:r>
            <a:r>
              <a:rPr lang="en-CA" u="sng" dirty="0"/>
              <a:t>listener</a:t>
            </a:r>
            <a:r>
              <a:rPr lang="en-CA" dirty="0"/>
              <a:t> for this </a:t>
            </a:r>
            <a:r>
              <a:rPr lang="en-CA" u="sng" dirty="0"/>
              <a:t>event</a:t>
            </a:r>
            <a:r>
              <a:rPr lang="en-CA" dirty="0"/>
              <a:t> in your code e.g.</a:t>
            </a:r>
          </a:p>
          <a:p>
            <a:r>
              <a:rPr lang="en-CA" dirty="0"/>
              <a:t>For example:</a:t>
            </a:r>
          </a:p>
          <a:p>
            <a:pPr marL="457200" lvl="1" indent="0">
              <a:buNone/>
            </a:pPr>
            <a:r>
              <a:rPr lang="en-US" dirty="0">
                <a:solidFill>
                  <a:srgbClr val="FFFF00"/>
                </a:solidFill>
                <a:latin typeface="Consolas" panose="020B0609020204030204" pitchFamily="49" charset="0"/>
                <a:cs typeface="Courier New" panose="02070309020205020404" pitchFamily="49" charset="0"/>
              </a:rPr>
              <a:t>firebase.</a:t>
            </a:r>
            <a:r>
              <a:rPr lang="en-US" b="1" dirty="0">
                <a:solidFill>
                  <a:srgbClr val="FFFF00"/>
                </a:solidFill>
                <a:latin typeface="Consolas" panose="020B0609020204030204" pitchFamily="49" charset="0"/>
                <a:cs typeface="Courier New" panose="02070309020205020404" pitchFamily="49" charset="0"/>
              </a:rPr>
              <a:t>auth</a:t>
            </a:r>
            <a:r>
              <a:rPr lang="en-US" dirty="0">
                <a:solidFill>
                  <a:srgbClr val="FFFF00"/>
                </a:solidFill>
                <a:latin typeface="Consolas" panose="020B0609020204030204" pitchFamily="49" charset="0"/>
                <a:cs typeface="Courier New" panose="02070309020205020404" pitchFamily="49" charset="0"/>
              </a:rPr>
              <a:t>().</a:t>
            </a:r>
            <a:r>
              <a:rPr lang="en-US" b="1" dirty="0">
                <a:solidFill>
                  <a:srgbClr val="FFC000"/>
                </a:solidFill>
                <a:latin typeface="Consolas" panose="020B0609020204030204" pitchFamily="49" charset="0"/>
                <a:cs typeface="Courier New" panose="02070309020205020404" pitchFamily="49" charset="0"/>
              </a:rPr>
              <a:t>onAuthStateChanged</a:t>
            </a:r>
            <a:r>
              <a:rPr lang="en-US" dirty="0">
                <a:solidFill>
                  <a:srgbClr val="FFC000"/>
                </a:solidFill>
                <a:latin typeface="Consolas" panose="020B0609020204030204" pitchFamily="49" charset="0"/>
                <a:cs typeface="Courier New" panose="02070309020205020404" pitchFamily="49" charset="0"/>
              </a:rPr>
              <a:t>(</a:t>
            </a:r>
            <a:r>
              <a:rPr lang="en-US" dirty="0">
                <a:solidFill>
                  <a:srgbClr val="FFFF00"/>
                </a:solidFill>
                <a:latin typeface="Consolas" panose="020B0609020204030204" pitchFamily="49" charset="0"/>
                <a:cs typeface="Courier New" panose="02070309020205020404" pitchFamily="49" charset="0"/>
              </a:rPr>
              <a:t> </a:t>
            </a:r>
            <a:r>
              <a:rPr lang="en-US" b="1" dirty="0">
                <a:solidFill>
                  <a:srgbClr val="FFFF00"/>
                </a:solidFill>
                <a:latin typeface="Consolas" panose="020B0609020204030204" pitchFamily="49" charset="0"/>
                <a:cs typeface="Courier New" panose="02070309020205020404" pitchFamily="49" charset="0"/>
              </a:rPr>
              <a:t>( </a:t>
            </a:r>
            <a:r>
              <a:rPr lang="en-US" b="1" dirty="0">
                <a:solidFill>
                  <a:srgbClr val="66FF66"/>
                </a:solidFill>
                <a:latin typeface="Consolas" panose="020B0609020204030204" pitchFamily="49" charset="0"/>
                <a:cs typeface="Courier New" panose="02070309020205020404" pitchFamily="49" charset="0"/>
              </a:rPr>
              <a:t>user</a:t>
            </a:r>
            <a:r>
              <a:rPr lang="en-US" b="1" dirty="0">
                <a:solidFill>
                  <a:srgbClr val="FFFF00"/>
                </a:solidFill>
                <a:latin typeface="Consolas" panose="020B0609020204030204" pitchFamily="49" charset="0"/>
                <a:cs typeface="Courier New" panose="02070309020205020404" pitchFamily="49" charset="0"/>
              </a:rPr>
              <a:t> )</a:t>
            </a:r>
            <a:r>
              <a:rPr lang="en-US" dirty="0">
                <a:solidFill>
                  <a:srgbClr val="FFFF00"/>
                </a:solidFill>
                <a:latin typeface="Consolas" panose="020B0609020204030204" pitchFamily="49" charset="0"/>
                <a:cs typeface="Courier New" panose="02070309020205020404" pitchFamily="49" charset="0"/>
              </a:rPr>
              <a:t>  </a:t>
            </a:r>
            <a:r>
              <a:rPr lang="en-US" b="1" dirty="0">
                <a:solidFill>
                  <a:srgbClr val="FFFF00"/>
                </a:solidFill>
                <a:latin typeface="Consolas" panose="020B0609020204030204" pitchFamily="49" charset="0"/>
                <a:cs typeface="Courier New" panose="02070309020205020404" pitchFamily="49" charset="0"/>
              </a:rPr>
              <a:t>=&gt;</a:t>
            </a:r>
            <a:r>
              <a:rPr lang="en-US" dirty="0">
                <a:solidFill>
                  <a:srgbClr val="FFFF00"/>
                </a:solidFill>
                <a:latin typeface="Consolas" panose="020B0609020204030204" pitchFamily="49" charset="0"/>
                <a:cs typeface="Courier New" panose="02070309020205020404" pitchFamily="49" charset="0"/>
              </a:rPr>
              <a:t> </a:t>
            </a:r>
            <a:r>
              <a:rPr lang="en-US" b="1" dirty="0">
                <a:solidFill>
                  <a:srgbClr val="66FF66"/>
                </a:solidFill>
                <a:latin typeface="Consolas" panose="020B0609020204030204" pitchFamily="49" charset="0"/>
                <a:cs typeface="Courier New" panose="02070309020205020404" pitchFamily="49" charset="0"/>
              </a:rPr>
              <a:t>{ </a:t>
            </a:r>
            <a:r>
              <a:rPr lang="en-US" dirty="0">
                <a:solidFill>
                  <a:srgbClr val="FFFF00"/>
                </a:solidFill>
                <a:latin typeface="Consolas" panose="020B0609020204030204" pitchFamily="49" charset="0"/>
                <a:cs typeface="Courier New" panose="02070309020205020404" pitchFamily="49" charset="0"/>
              </a:rPr>
              <a:t> </a:t>
            </a:r>
            <a:r>
              <a:rPr lang="en-US" dirty="0">
                <a:solidFill>
                  <a:schemeClr val="tx1">
                    <a:lumMod val="75000"/>
                  </a:schemeClr>
                </a:solidFill>
                <a:latin typeface="Consolas" panose="020B0609020204030204" pitchFamily="49" charset="0"/>
                <a:cs typeface="Courier New" panose="02070309020205020404" pitchFamily="49" charset="0"/>
              </a:rPr>
              <a:t>//The callback is passed user parameter from event</a:t>
            </a:r>
          </a:p>
          <a:p>
            <a:pPr marL="457200" lvl="1" indent="0">
              <a:buNone/>
            </a:pPr>
            <a:r>
              <a:rPr lang="en-US" dirty="0">
                <a:solidFill>
                  <a:srgbClr val="FFFF00"/>
                </a:solidFill>
                <a:latin typeface="Consolas" panose="020B0609020204030204" pitchFamily="49" charset="0"/>
                <a:cs typeface="Courier New" panose="02070309020205020404" pitchFamily="49" charset="0"/>
              </a:rPr>
              <a:t>     if (</a:t>
            </a:r>
            <a:r>
              <a:rPr lang="en-US" b="1" dirty="0">
                <a:solidFill>
                  <a:srgbClr val="66FF66"/>
                </a:solidFill>
                <a:latin typeface="Consolas" panose="020B0609020204030204" pitchFamily="49" charset="0"/>
                <a:cs typeface="Courier New" panose="02070309020205020404" pitchFamily="49" charset="0"/>
              </a:rPr>
              <a:t>user</a:t>
            </a:r>
            <a:r>
              <a:rPr lang="en-US" dirty="0">
                <a:solidFill>
                  <a:srgbClr val="FFFF00"/>
                </a:solidFill>
                <a:latin typeface="Consolas" panose="020B0609020204030204" pitchFamily="49" charset="0"/>
                <a:cs typeface="Courier New" panose="02070309020205020404" pitchFamily="49" charset="0"/>
              </a:rPr>
              <a:t>) { </a:t>
            </a:r>
            <a:r>
              <a:rPr lang="en-US" dirty="0">
                <a:solidFill>
                  <a:schemeClr val="bg2">
                    <a:lumMod val="40000"/>
                    <a:lumOff val="60000"/>
                  </a:schemeClr>
                </a:solidFill>
                <a:latin typeface="Consolas" panose="020B0609020204030204" pitchFamily="49" charset="0"/>
                <a:cs typeface="Courier New" panose="02070309020205020404" pitchFamily="49" charset="0"/>
              </a:rPr>
              <a:t>// if there is a user object it means user logged in	</a:t>
            </a:r>
          </a:p>
          <a:p>
            <a:pPr marL="457200" lvl="1" indent="0">
              <a:buNone/>
            </a:pPr>
            <a:r>
              <a:rPr lang="en-US" dirty="0">
                <a:solidFill>
                  <a:srgbClr val="FFFF00"/>
                </a:solidFill>
                <a:latin typeface="Consolas" panose="020B0609020204030204" pitchFamily="49" charset="0"/>
                <a:cs typeface="Courier New" panose="02070309020205020404" pitchFamily="49" charset="0"/>
              </a:rPr>
              <a:t>         </a:t>
            </a:r>
            <a:r>
              <a:rPr lang="en-US" dirty="0">
                <a:solidFill>
                  <a:schemeClr val="tx1">
                    <a:lumMod val="85000"/>
                  </a:schemeClr>
                </a:solidFill>
                <a:latin typeface="Consolas" panose="020B0609020204030204" pitchFamily="49" charset="0"/>
                <a:cs typeface="Courier New" panose="02070309020205020404" pitchFamily="49" charset="0"/>
              </a:rPr>
              <a:t>// show welcome message , redirect to home page etc.</a:t>
            </a:r>
          </a:p>
          <a:p>
            <a:pPr marL="457200" lvl="1" indent="0">
              <a:buNone/>
            </a:pPr>
            <a:r>
              <a:rPr lang="en-US" dirty="0">
                <a:solidFill>
                  <a:srgbClr val="FFFF00"/>
                </a:solidFill>
                <a:latin typeface="Consolas" panose="020B0609020204030204" pitchFamily="49" charset="0"/>
                <a:cs typeface="Courier New" panose="02070309020205020404" pitchFamily="49" charset="0"/>
              </a:rPr>
              <a:t>     } else {  </a:t>
            </a:r>
            <a:r>
              <a:rPr lang="en-US" dirty="0">
                <a:solidFill>
                  <a:schemeClr val="bg2">
                    <a:lumMod val="40000"/>
                    <a:lumOff val="60000"/>
                  </a:schemeClr>
                </a:solidFill>
                <a:latin typeface="Consolas" panose="020B0609020204030204" pitchFamily="49" charset="0"/>
                <a:cs typeface="Courier New" panose="02070309020205020404" pitchFamily="49" charset="0"/>
              </a:rPr>
              <a:t>// if user object is null or undefined it means no user is logged in</a:t>
            </a:r>
          </a:p>
          <a:p>
            <a:pPr marL="457200" lvl="1" indent="0">
              <a:buNone/>
            </a:pPr>
            <a:r>
              <a:rPr lang="en-US" dirty="0">
                <a:solidFill>
                  <a:srgbClr val="FFFF00"/>
                </a:solidFill>
                <a:latin typeface="Consolas" panose="020B0609020204030204" pitchFamily="49" charset="0"/>
                <a:cs typeface="Courier New" panose="02070309020205020404" pitchFamily="49" charset="0"/>
              </a:rPr>
              <a:t>         </a:t>
            </a:r>
            <a:r>
              <a:rPr lang="en-US" dirty="0">
                <a:solidFill>
                  <a:schemeClr val="tx1">
                    <a:lumMod val="85000"/>
                  </a:schemeClr>
                </a:solidFill>
                <a:latin typeface="Consolas" panose="020B0609020204030204" pitchFamily="49" charset="0"/>
                <a:cs typeface="Courier New" panose="02070309020205020404" pitchFamily="49" charset="0"/>
              </a:rPr>
              <a:t>// redirect browser to login page. e.g. </a:t>
            </a:r>
            <a:r>
              <a:rPr lang="en-US" dirty="0" err="1">
                <a:solidFill>
                  <a:schemeClr val="tx1">
                    <a:lumMod val="85000"/>
                  </a:schemeClr>
                </a:solidFill>
                <a:latin typeface="Consolas" panose="020B0609020204030204" pitchFamily="49" charset="0"/>
                <a:cs typeface="Courier New" panose="02070309020205020404" pitchFamily="49" charset="0"/>
              </a:rPr>
              <a:t>window.location.href</a:t>
            </a:r>
            <a:r>
              <a:rPr lang="en-US" dirty="0">
                <a:solidFill>
                  <a:schemeClr val="tx1">
                    <a:lumMod val="85000"/>
                  </a:schemeClr>
                </a:solidFill>
                <a:latin typeface="Consolas" panose="020B0609020204030204" pitchFamily="49" charset="0"/>
                <a:cs typeface="Courier New" panose="02070309020205020404" pitchFamily="49" charset="0"/>
              </a:rPr>
              <a:t>="login.html"</a:t>
            </a:r>
          </a:p>
          <a:p>
            <a:pPr marL="457200" lvl="1" indent="0">
              <a:buNone/>
            </a:pPr>
            <a:r>
              <a:rPr lang="en-US" dirty="0">
                <a:solidFill>
                  <a:srgbClr val="FFFF00"/>
                </a:solidFill>
                <a:latin typeface="Consolas" panose="020B0609020204030204" pitchFamily="49" charset="0"/>
                <a:cs typeface="Courier New" panose="02070309020205020404" pitchFamily="49" charset="0"/>
              </a:rPr>
              <a:t>     }</a:t>
            </a:r>
          </a:p>
          <a:p>
            <a:pPr marL="457200" lvl="1" indent="0">
              <a:buNone/>
            </a:pPr>
            <a:r>
              <a:rPr lang="en-US" b="1" dirty="0">
                <a:solidFill>
                  <a:srgbClr val="66FF66"/>
                </a:solidFill>
                <a:latin typeface="Consolas" panose="020B0609020204030204" pitchFamily="49" charset="0"/>
                <a:cs typeface="Courier New" panose="02070309020205020404" pitchFamily="49" charset="0"/>
              </a:rPr>
              <a:t>} </a:t>
            </a:r>
            <a:r>
              <a:rPr lang="en-US" dirty="0">
                <a:solidFill>
                  <a:srgbClr val="FFC000"/>
                </a:solidFill>
                <a:latin typeface="Consolas" panose="020B0609020204030204" pitchFamily="49" charset="0"/>
                <a:cs typeface="Courier New" panose="02070309020205020404" pitchFamily="49" charset="0"/>
              </a:rPr>
              <a:t>)</a:t>
            </a:r>
            <a:r>
              <a:rPr lang="en-US" dirty="0">
                <a:solidFill>
                  <a:srgbClr val="FFFF00"/>
                </a:solidFill>
                <a:latin typeface="Consolas" panose="020B0609020204030204" pitchFamily="49" charset="0"/>
                <a:cs typeface="Courier New" panose="02070309020205020404" pitchFamily="49" charset="0"/>
              </a:rPr>
              <a:t>;</a:t>
            </a:r>
          </a:p>
          <a:p>
            <a:pPr marL="457200" lvl="1" indent="0">
              <a:buNone/>
            </a:pPr>
            <a:endParaRPr lang="en-US" dirty="0">
              <a:solidFill>
                <a:srgbClr val="FFFF00"/>
              </a:solidFill>
            </a:endParaRPr>
          </a:p>
          <a:p>
            <a:r>
              <a:rPr lang="en-US" dirty="0"/>
              <a:t>Additionally, when a user is logged in, you can access the user info using </a:t>
            </a:r>
            <a:r>
              <a:rPr lang="en-US" b="1" dirty="0" err="1">
                <a:solidFill>
                  <a:srgbClr val="FFC000"/>
                </a:solidFill>
                <a:latin typeface="Consolas" panose="020B0609020204030204" pitchFamily="49" charset="0"/>
              </a:rPr>
              <a:t>currentUser</a:t>
            </a:r>
            <a:r>
              <a:rPr lang="en-US" dirty="0"/>
              <a:t> object:</a:t>
            </a:r>
          </a:p>
          <a:p>
            <a:pPr marL="0" indent="0">
              <a:buNone/>
            </a:pPr>
            <a:r>
              <a:rPr lang="en-US" dirty="0"/>
              <a:t>    </a:t>
            </a:r>
            <a:r>
              <a:rPr lang="en-US" dirty="0">
                <a:solidFill>
                  <a:srgbClr val="FFFF00"/>
                </a:solidFill>
              </a:rPr>
              <a:t> </a:t>
            </a:r>
            <a:r>
              <a:rPr lang="en-US" dirty="0">
                <a:solidFill>
                  <a:srgbClr val="FFFF00"/>
                </a:solidFill>
                <a:latin typeface="Consolas" panose="020B0609020204030204" pitchFamily="49" charset="0"/>
                <a:cs typeface="Courier New" panose="02070309020205020404" pitchFamily="49" charset="0"/>
              </a:rPr>
              <a:t>firebase.</a:t>
            </a:r>
            <a:r>
              <a:rPr lang="en-US" b="1" dirty="0">
                <a:solidFill>
                  <a:srgbClr val="FFFF00"/>
                </a:solidFill>
                <a:latin typeface="Consolas" panose="020B0609020204030204" pitchFamily="49" charset="0"/>
                <a:cs typeface="Courier New" panose="02070309020205020404" pitchFamily="49" charset="0"/>
              </a:rPr>
              <a:t>auth</a:t>
            </a:r>
            <a:r>
              <a:rPr lang="en-US" dirty="0">
                <a:solidFill>
                  <a:srgbClr val="FFFF00"/>
                </a:solidFill>
                <a:latin typeface="Consolas" panose="020B0609020204030204" pitchFamily="49" charset="0"/>
                <a:cs typeface="Courier New" panose="02070309020205020404" pitchFamily="49" charset="0"/>
              </a:rPr>
              <a:t>().</a:t>
            </a:r>
            <a:r>
              <a:rPr lang="en-US" b="1" dirty="0" err="1">
                <a:solidFill>
                  <a:srgbClr val="FFC000"/>
                </a:solidFill>
                <a:latin typeface="Consolas" panose="020B0609020204030204" pitchFamily="49" charset="0"/>
                <a:cs typeface="Courier New" panose="02070309020205020404" pitchFamily="49" charset="0"/>
              </a:rPr>
              <a:t>currentUser</a:t>
            </a:r>
            <a:r>
              <a:rPr lang="en-US" dirty="0">
                <a:solidFill>
                  <a:srgbClr val="FFC000"/>
                </a:solidFill>
                <a:latin typeface="Consolas" panose="020B0609020204030204" pitchFamily="49" charset="0"/>
                <a:cs typeface="Courier New" panose="02070309020205020404" pitchFamily="49" charset="0"/>
              </a:rPr>
              <a:t>  </a:t>
            </a:r>
          </a:p>
          <a:p>
            <a:r>
              <a:rPr lang="en-US" dirty="0"/>
              <a:t>More at : </a:t>
            </a:r>
            <a:r>
              <a:rPr lang="en-CA" dirty="0">
                <a:hlinkClick r:id="rId3"/>
              </a:rPr>
              <a:t>https://firebase.google.com/docs/reference/js/firebase.auth.Auth</a:t>
            </a:r>
            <a:endParaRPr lang="en-CA" dirty="0"/>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2077132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Firebase : Authentication</a:t>
            </a:r>
          </a:p>
        </p:txBody>
      </p:sp>
      <p:sp>
        <p:nvSpPr>
          <p:cNvPr id="3" name="Content Placeholder 2"/>
          <p:cNvSpPr>
            <a:spLocks noGrp="1"/>
          </p:cNvSpPr>
          <p:nvPr>
            <p:ph idx="1"/>
          </p:nvPr>
        </p:nvSpPr>
        <p:spPr>
          <a:xfrm>
            <a:off x="680320" y="2336873"/>
            <a:ext cx="7549280" cy="3599316"/>
          </a:xfrm>
        </p:spPr>
        <p:txBody>
          <a:bodyPr>
            <a:normAutofit/>
          </a:bodyPr>
          <a:lstStyle/>
          <a:p>
            <a:r>
              <a:rPr lang="en-CA" dirty="0"/>
              <a:t>Firebase provides multiple ways to authenticate users.</a:t>
            </a:r>
          </a:p>
          <a:p>
            <a:endParaRPr lang="en-CA" dirty="0"/>
          </a:p>
          <a:p>
            <a:r>
              <a:rPr lang="en-CA" dirty="0"/>
              <a:t>Some of these mechanisms rely on communication with identity service providers such as Facebook, Twitter, GitHub etc.</a:t>
            </a:r>
          </a:p>
          <a:p>
            <a:pPr lvl="1"/>
            <a:endParaRPr lang="en-CA" dirty="0"/>
          </a:p>
          <a:p>
            <a:r>
              <a:rPr lang="en-CA" dirty="0"/>
              <a:t>To use any of these mechanisms you need to first </a:t>
            </a:r>
            <a:r>
              <a:rPr lang="en-CA" u="sng" dirty="0"/>
              <a:t>enable</a:t>
            </a:r>
            <a:r>
              <a:rPr lang="en-CA" dirty="0"/>
              <a:t> them within your firebase project through firebase </a:t>
            </a:r>
            <a:r>
              <a:rPr lang="en-CA" b="1" dirty="0"/>
              <a:t>console </a:t>
            </a:r>
            <a:r>
              <a:rPr lang="en-CA" dirty="0"/>
              <a:t>(dashboard).</a:t>
            </a:r>
          </a:p>
        </p:txBody>
      </p:sp>
      <p:pic>
        <p:nvPicPr>
          <p:cNvPr id="13" name="Picture 12"/>
          <p:cNvPicPr>
            <a:picLocks noChangeAspect="1"/>
          </p:cNvPicPr>
          <p:nvPr/>
        </p:nvPicPr>
        <p:blipFill>
          <a:blip r:embed="rId3"/>
          <a:stretch>
            <a:fillRect/>
          </a:stretch>
        </p:blipFill>
        <p:spPr>
          <a:xfrm>
            <a:off x="8539764" y="2409025"/>
            <a:ext cx="2653757" cy="3876274"/>
          </a:xfrm>
          <a:prstGeom prst="rect">
            <a:avLst/>
          </a:prstGeom>
        </p:spPr>
      </p:pic>
    </p:spTree>
    <p:extLst>
      <p:ext uri="{BB962C8B-B14F-4D97-AF65-F5344CB8AC3E}">
        <p14:creationId xmlns:p14="http://schemas.microsoft.com/office/powerpoint/2010/main" val="2789985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Setup sign-in method</a:t>
            </a:r>
          </a:p>
        </p:txBody>
      </p:sp>
      <p:sp>
        <p:nvSpPr>
          <p:cNvPr id="3" name="Content Placeholder 2"/>
          <p:cNvSpPr>
            <a:spLocks noGrp="1"/>
          </p:cNvSpPr>
          <p:nvPr>
            <p:ph idx="1"/>
          </p:nvPr>
        </p:nvSpPr>
        <p:spPr>
          <a:xfrm>
            <a:off x="670273" y="1665514"/>
            <a:ext cx="9747356" cy="4757320"/>
          </a:xfrm>
        </p:spPr>
        <p:txBody>
          <a:bodyPr>
            <a:normAutofit/>
          </a:bodyPr>
          <a:lstStyle/>
          <a:p>
            <a:r>
              <a:rPr lang="en-CA" dirty="0"/>
              <a:t>To enable an Authentication mechanism, </a:t>
            </a:r>
            <a:br>
              <a:rPr lang="en-CA" dirty="0"/>
            </a:br>
            <a:r>
              <a:rPr lang="en-CA" dirty="0"/>
              <a:t>first select the </a:t>
            </a:r>
            <a:r>
              <a:rPr lang="en-CA" b="1" dirty="0"/>
              <a:t>Authentication</a:t>
            </a:r>
            <a:r>
              <a:rPr lang="en-CA" dirty="0"/>
              <a:t> from </a:t>
            </a:r>
            <a:br>
              <a:rPr lang="en-CA" dirty="0"/>
            </a:br>
            <a:r>
              <a:rPr lang="en-CA" dirty="0"/>
              <a:t>Firebase main menu. </a:t>
            </a:r>
          </a:p>
          <a:p>
            <a:r>
              <a:rPr lang="en-CA" dirty="0"/>
              <a:t>Then select the “</a:t>
            </a:r>
            <a:r>
              <a:rPr lang="en-CA" b="1" dirty="0"/>
              <a:t>Sign-in method” </a:t>
            </a:r>
            <a:r>
              <a:rPr lang="en-CA" dirty="0"/>
              <a:t>tab.</a:t>
            </a:r>
            <a:endParaRPr lang="en-CA" b="1" dirty="0"/>
          </a:p>
          <a:p>
            <a:r>
              <a:rPr lang="en-CA" dirty="0"/>
              <a:t>Then enable any of the authentication</a:t>
            </a:r>
            <a:br>
              <a:rPr lang="en-CA" dirty="0"/>
            </a:br>
            <a:r>
              <a:rPr lang="en-CA" dirty="0"/>
              <a:t>mechanisms you like to use in your app.</a:t>
            </a:r>
          </a:p>
          <a:p>
            <a:r>
              <a:rPr lang="en-CA" dirty="0"/>
              <a:t>After that, you can use the firebase </a:t>
            </a:r>
            <a:br>
              <a:rPr lang="en-CA" dirty="0"/>
            </a:br>
            <a:r>
              <a:rPr lang="en-CA" dirty="0"/>
              <a:t>Authentication API in your code to </a:t>
            </a:r>
            <a:br>
              <a:rPr lang="en-CA" dirty="0"/>
            </a:br>
            <a:r>
              <a:rPr lang="en-CA" dirty="0"/>
              <a:t>manage users &amp; their access (permissions). </a:t>
            </a:r>
          </a:p>
          <a:p>
            <a:r>
              <a:rPr lang="en-CA" sz="2000" dirty="0"/>
              <a:t>NOTE: if you are deploying your app on any custom domain you need to update the list of </a:t>
            </a:r>
            <a:r>
              <a:rPr lang="en-CA" b="1" dirty="0"/>
              <a:t>A</a:t>
            </a:r>
            <a:r>
              <a:rPr lang="en-CA" sz="2000" b="1" dirty="0"/>
              <a:t>uthorized domains </a:t>
            </a:r>
            <a:r>
              <a:rPr lang="en-CA" sz="2000" dirty="0"/>
              <a:t>under Authentication &gt; Settings. Otherwis</a:t>
            </a:r>
            <a:r>
              <a:rPr lang="en-CA" dirty="0"/>
              <a:t>e, the authentication from those domains may not work.</a:t>
            </a:r>
            <a:endParaRPr lang="en-CA" sz="2000" dirty="0"/>
          </a:p>
        </p:txBody>
      </p:sp>
      <p:pic>
        <p:nvPicPr>
          <p:cNvPr id="4" name="Picture 3"/>
          <p:cNvPicPr>
            <a:picLocks noChangeAspect="1"/>
          </p:cNvPicPr>
          <p:nvPr/>
        </p:nvPicPr>
        <p:blipFill>
          <a:blip r:embed="rId3"/>
          <a:stretch>
            <a:fillRect/>
          </a:stretch>
        </p:blipFill>
        <p:spPr>
          <a:xfrm>
            <a:off x="6400284" y="1580016"/>
            <a:ext cx="4969845" cy="3323363"/>
          </a:xfrm>
          <a:prstGeom prst="rect">
            <a:avLst/>
          </a:prstGeom>
        </p:spPr>
      </p:pic>
    </p:spTree>
    <p:extLst>
      <p:ext uri="{BB962C8B-B14F-4D97-AF65-F5344CB8AC3E}">
        <p14:creationId xmlns:p14="http://schemas.microsoft.com/office/powerpoint/2010/main" val="49400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Firebase initialization and API Key</a:t>
            </a:r>
          </a:p>
        </p:txBody>
      </p:sp>
      <p:sp>
        <p:nvSpPr>
          <p:cNvPr id="3" name="Content Placeholder 2"/>
          <p:cNvSpPr>
            <a:spLocks noGrp="1"/>
          </p:cNvSpPr>
          <p:nvPr>
            <p:ph idx="1"/>
          </p:nvPr>
        </p:nvSpPr>
        <p:spPr>
          <a:xfrm>
            <a:off x="680321" y="1681843"/>
            <a:ext cx="7119293" cy="4723439"/>
          </a:xfrm>
        </p:spPr>
        <p:txBody>
          <a:bodyPr>
            <a:normAutofit fontScale="85000" lnSpcReduction="20000"/>
          </a:bodyPr>
          <a:lstStyle/>
          <a:p>
            <a:pPr>
              <a:lnSpc>
                <a:spcPct val="120000"/>
              </a:lnSpc>
            </a:pPr>
            <a:r>
              <a:rPr lang="en-CA" sz="2100" dirty="0"/>
              <a:t>To use any of Firebase APIs (including Authentication API) you will need to load the Firebase client library into your code and initialize it with your project ID &amp; API Key.</a:t>
            </a:r>
          </a:p>
          <a:p>
            <a:pPr>
              <a:lnSpc>
                <a:spcPct val="120000"/>
              </a:lnSpc>
            </a:pPr>
            <a:r>
              <a:rPr lang="en-CA" sz="2100" dirty="0"/>
              <a:t>Every Firebase project that you create has a unique </a:t>
            </a:r>
            <a:r>
              <a:rPr lang="en-CA" sz="2100" b="1" u="sng" dirty="0"/>
              <a:t>API Key</a:t>
            </a:r>
            <a:r>
              <a:rPr lang="en-CA" sz="2100" u="sng" dirty="0"/>
              <a:t> </a:t>
            </a:r>
            <a:r>
              <a:rPr lang="en-CA" sz="2100" dirty="0"/>
              <a:t>that can be seen in your </a:t>
            </a:r>
            <a:r>
              <a:rPr lang="en-CA" sz="2100" b="1" dirty="0"/>
              <a:t>Project Settings</a:t>
            </a:r>
            <a:r>
              <a:rPr lang="en-CA" sz="2100" dirty="0"/>
              <a:t>.</a:t>
            </a:r>
          </a:p>
          <a:p>
            <a:pPr>
              <a:lnSpc>
                <a:spcPct val="120000"/>
              </a:lnSpc>
            </a:pPr>
            <a:r>
              <a:rPr lang="en-CA" sz="2100" dirty="0"/>
              <a:t>Firebase comes with sample codes in the project settings page on how to import and initialize its client code in a Web or Mobile app.</a:t>
            </a:r>
          </a:p>
          <a:p>
            <a:pPr>
              <a:lnSpc>
                <a:spcPct val="120000"/>
              </a:lnSpc>
            </a:pPr>
            <a:r>
              <a:rPr lang="en-CA" sz="2100" dirty="0"/>
              <a:t>For web or hybrid apps, simply click on        icon &amp; copy the code into your HTML page or JS code.</a:t>
            </a:r>
          </a:p>
          <a:p>
            <a:pPr>
              <a:lnSpc>
                <a:spcPct val="120000"/>
              </a:lnSpc>
            </a:pPr>
            <a:r>
              <a:rPr lang="en-CA" sz="2100" dirty="0"/>
              <a:t>API key is not for security of your firebase services, although you shouldn’t share it publicly. </a:t>
            </a:r>
            <a:br>
              <a:rPr lang="en-CA" sz="2100" dirty="0"/>
            </a:br>
            <a:r>
              <a:rPr lang="en-CA" sz="2100" dirty="0"/>
              <a:t>In practice, you should setup proper access rules for each service. Which can be tied into authentication in your project.</a:t>
            </a:r>
            <a:endParaRPr lang="en-CA" dirty="0"/>
          </a:p>
          <a:p>
            <a:endParaRPr lang="en-CA" dirty="0"/>
          </a:p>
        </p:txBody>
      </p:sp>
      <p:pic>
        <p:nvPicPr>
          <p:cNvPr id="4" name="Picture 3"/>
          <p:cNvPicPr>
            <a:picLocks noChangeAspect="1"/>
          </p:cNvPicPr>
          <p:nvPr/>
        </p:nvPicPr>
        <p:blipFill>
          <a:blip r:embed="rId3"/>
          <a:stretch>
            <a:fillRect/>
          </a:stretch>
        </p:blipFill>
        <p:spPr>
          <a:xfrm>
            <a:off x="7945856" y="1921328"/>
            <a:ext cx="3863917" cy="2116373"/>
          </a:xfrm>
          <a:prstGeom prst="rect">
            <a:avLst/>
          </a:prstGeom>
        </p:spPr>
      </p:pic>
      <p:pic>
        <p:nvPicPr>
          <p:cNvPr id="7" name="Picture 6"/>
          <p:cNvPicPr>
            <a:picLocks noChangeAspect="1"/>
          </p:cNvPicPr>
          <p:nvPr/>
        </p:nvPicPr>
        <p:blipFill>
          <a:blip r:embed="rId4"/>
          <a:stretch>
            <a:fillRect/>
          </a:stretch>
        </p:blipFill>
        <p:spPr>
          <a:xfrm>
            <a:off x="8588746" y="3613838"/>
            <a:ext cx="2924175" cy="847725"/>
          </a:xfrm>
          <a:prstGeom prst="rect">
            <a:avLst/>
          </a:prstGeom>
        </p:spPr>
      </p:pic>
      <p:pic>
        <p:nvPicPr>
          <p:cNvPr id="8" name="Picture 7"/>
          <p:cNvPicPr>
            <a:picLocks noChangeAspect="1"/>
          </p:cNvPicPr>
          <p:nvPr/>
        </p:nvPicPr>
        <p:blipFill>
          <a:blip r:embed="rId5"/>
          <a:stretch>
            <a:fillRect/>
          </a:stretch>
        </p:blipFill>
        <p:spPr>
          <a:xfrm>
            <a:off x="5436183" y="4275334"/>
            <a:ext cx="342422" cy="372459"/>
          </a:xfrm>
          <a:prstGeom prst="rect">
            <a:avLst/>
          </a:prstGeom>
        </p:spPr>
      </p:pic>
      <p:pic>
        <p:nvPicPr>
          <p:cNvPr id="5" name="Picture 4"/>
          <p:cNvPicPr>
            <a:picLocks noChangeAspect="1"/>
          </p:cNvPicPr>
          <p:nvPr/>
        </p:nvPicPr>
        <p:blipFill>
          <a:blip r:embed="rId6"/>
          <a:stretch>
            <a:fillRect/>
          </a:stretch>
        </p:blipFill>
        <p:spPr>
          <a:xfrm>
            <a:off x="8071757" y="4341744"/>
            <a:ext cx="2863023" cy="2224219"/>
          </a:xfrm>
          <a:prstGeom prst="rect">
            <a:avLst/>
          </a:prstGeom>
        </p:spPr>
      </p:pic>
    </p:spTree>
    <p:extLst>
      <p:ext uri="{BB962C8B-B14F-4D97-AF65-F5344CB8AC3E}">
        <p14:creationId xmlns:p14="http://schemas.microsoft.com/office/powerpoint/2010/main" val="1432189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4196"/>
          </a:xfrm>
        </p:spPr>
        <p:txBody>
          <a:bodyPr/>
          <a:lstStyle/>
          <a:p>
            <a:r>
              <a:rPr lang="en-CA" dirty="0"/>
              <a:t>Initializing Firebase </a:t>
            </a:r>
            <a:r>
              <a:rPr lang="en-CA" sz="2800" dirty="0"/>
              <a:t>(v.9+) (w. Module)</a:t>
            </a:r>
          </a:p>
        </p:txBody>
      </p:sp>
      <p:sp>
        <p:nvSpPr>
          <p:cNvPr id="3" name="Content Placeholder 2"/>
          <p:cNvSpPr>
            <a:spLocks noGrp="1"/>
          </p:cNvSpPr>
          <p:nvPr>
            <p:ph idx="1"/>
          </p:nvPr>
        </p:nvSpPr>
        <p:spPr>
          <a:xfrm>
            <a:off x="680321" y="1692729"/>
            <a:ext cx="10145522" cy="4942114"/>
          </a:xfrm>
        </p:spPr>
        <p:txBody>
          <a:bodyPr>
            <a:normAutofit fontScale="77500" lnSpcReduction="20000"/>
          </a:bodyPr>
          <a:lstStyle/>
          <a:p>
            <a:r>
              <a:rPr lang="en-CA" dirty="0"/>
              <a:t>Here is a basic step to load and initialize firebase in your application using module </a:t>
            </a:r>
          </a:p>
          <a:p>
            <a:pPr>
              <a:lnSpc>
                <a:spcPct val="120000"/>
              </a:lnSpc>
            </a:pPr>
            <a:r>
              <a:rPr lang="en-CA" dirty="0"/>
              <a:t>Import </a:t>
            </a:r>
            <a:r>
              <a:rPr lang="en-CA" dirty="0" err="1">
                <a:solidFill>
                  <a:srgbClr val="FFFF00"/>
                </a:solidFill>
              </a:rPr>
              <a:t>initializeApp</a:t>
            </a:r>
            <a:r>
              <a:rPr lang="en-CA" dirty="0"/>
              <a:t> from </a:t>
            </a:r>
            <a:r>
              <a:rPr lang="en-CA" dirty="0">
                <a:solidFill>
                  <a:srgbClr val="FFFF00"/>
                </a:solidFill>
              </a:rPr>
              <a:t>firebase-app </a:t>
            </a:r>
            <a:r>
              <a:rPr lang="en-CA" dirty="0"/>
              <a:t>module &amp; any needed functions from </a:t>
            </a:r>
            <a:r>
              <a:rPr lang="en-CA" b="1" dirty="0">
                <a:solidFill>
                  <a:srgbClr val="FFFF00"/>
                </a:solidFill>
              </a:rPr>
              <a:t>firebase-auth</a:t>
            </a:r>
            <a:r>
              <a:rPr lang="en-CA" dirty="0"/>
              <a:t>  module JavaScript client SDK e.g.,</a:t>
            </a:r>
          </a:p>
          <a:p>
            <a:pPr marL="0" indent="0">
              <a:buNone/>
            </a:pPr>
            <a:r>
              <a:rPr lang="en-CA" dirty="0">
                <a:latin typeface="Consolas" panose="020B0609020204030204" pitchFamily="49" charset="0"/>
                <a:cs typeface="Courier New" panose="02070309020205020404" pitchFamily="49" charset="0"/>
              </a:rPr>
              <a:t>	</a:t>
            </a:r>
            <a:r>
              <a:rPr lang="en-CA" sz="1500" dirty="0">
                <a:solidFill>
                  <a:srgbClr val="FFFF00"/>
                </a:solidFill>
                <a:latin typeface="Consolas" panose="020B0609020204030204" pitchFamily="49" charset="0"/>
                <a:cs typeface="Courier New" panose="02070309020205020404" pitchFamily="49" charset="0"/>
              </a:rPr>
              <a:t>import { </a:t>
            </a:r>
            <a:r>
              <a:rPr lang="en-CA" sz="1500" b="1" dirty="0" err="1">
                <a:solidFill>
                  <a:srgbClr val="FFFF00"/>
                </a:solidFill>
                <a:latin typeface="Consolas" panose="020B0609020204030204" pitchFamily="49" charset="0"/>
                <a:cs typeface="Courier New" panose="02070309020205020404" pitchFamily="49" charset="0"/>
              </a:rPr>
              <a:t>initializeApp</a:t>
            </a:r>
            <a:r>
              <a:rPr lang="en-CA" sz="1500" dirty="0">
                <a:solidFill>
                  <a:srgbClr val="FFFF00"/>
                </a:solidFill>
                <a:latin typeface="Consolas" panose="020B0609020204030204" pitchFamily="49" charset="0"/>
                <a:cs typeface="Courier New" panose="02070309020205020404" pitchFamily="49" charset="0"/>
              </a:rPr>
              <a:t> } from "https://www.gstatic.com/firebasejs/9.12.1/firebase-app.js";</a:t>
            </a:r>
          </a:p>
          <a:p>
            <a:pPr marL="0" indent="0">
              <a:buNone/>
            </a:pPr>
            <a:r>
              <a:rPr lang="en-CA" sz="1800" dirty="0">
                <a:latin typeface="Consolas" panose="020B0609020204030204" pitchFamily="49" charset="0"/>
                <a:cs typeface="Courier New" panose="02070309020205020404" pitchFamily="49" charset="0"/>
              </a:rPr>
              <a:t> 	</a:t>
            </a:r>
            <a:r>
              <a:rPr lang="en-CA" sz="1800" dirty="0">
                <a:solidFill>
                  <a:schemeClr val="tx1">
                    <a:lumMod val="75000"/>
                  </a:schemeClr>
                </a:solidFill>
                <a:latin typeface="Consolas" panose="020B0609020204030204" pitchFamily="49" charset="0"/>
                <a:cs typeface="Courier New" panose="02070309020205020404" pitchFamily="49" charset="0"/>
              </a:rPr>
              <a:t>// Import the functions you need from the SDKs you need e.g.</a:t>
            </a:r>
            <a:endParaRPr lang="en-CA" sz="1900" dirty="0">
              <a:solidFill>
                <a:schemeClr val="tx1">
                  <a:lumMod val="75000"/>
                </a:schemeClr>
              </a:solidFill>
              <a:latin typeface="Consolas" panose="020B0609020204030204" pitchFamily="49" charset="0"/>
              <a:cs typeface="Courier New" panose="02070309020205020404" pitchFamily="49" charset="0"/>
            </a:endParaRPr>
          </a:p>
          <a:p>
            <a:pPr marL="0" indent="0">
              <a:buNone/>
            </a:pPr>
            <a:r>
              <a:rPr lang="en-CA" sz="1900" dirty="0">
                <a:solidFill>
                  <a:srgbClr val="FFFF00"/>
                </a:solidFill>
                <a:latin typeface="Consolas" panose="020B0609020204030204" pitchFamily="49" charset="0"/>
                <a:cs typeface="Courier New" panose="02070309020205020404" pitchFamily="49" charset="0"/>
              </a:rPr>
              <a:t>	</a:t>
            </a:r>
            <a:r>
              <a:rPr lang="en-CA" sz="1500" dirty="0">
                <a:solidFill>
                  <a:srgbClr val="FFFF00"/>
                </a:solidFill>
                <a:latin typeface="Consolas" panose="020B0609020204030204" pitchFamily="49" charset="0"/>
                <a:cs typeface="Courier New" panose="02070309020205020404" pitchFamily="49" charset="0"/>
              </a:rPr>
              <a:t>import { </a:t>
            </a:r>
            <a:r>
              <a:rPr lang="en-CA" sz="1500" b="1" dirty="0" err="1">
                <a:solidFill>
                  <a:srgbClr val="FFFF00"/>
                </a:solidFill>
                <a:latin typeface="Consolas" panose="020B0609020204030204" pitchFamily="49" charset="0"/>
                <a:cs typeface="Courier New" panose="02070309020205020404" pitchFamily="49" charset="0"/>
              </a:rPr>
              <a:t>getAuth</a:t>
            </a:r>
            <a:r>
              <a:rPr lang="en-CA" sz="1500" dirty="0">
                <a:solidFill>
                  <a:srgbClr val="FFFF00"/>
                </a:solidFill>
                <a:latin typeface="Consolas" panose="020B0609020204030204" pitchFamily="49" charset="0"/>
                <a:cs typeface="Courier New" panose="02070309020205020404" pitchFamily="49" charset="0"/>
              </a:rPr>
              <a:t>, </a:t>
            </a:r>
            <a:r>
              <a:rPr lang="en-CA" sz="1500" b="1" dirty="0" err="1">
                <a:solidFill>
                  <a:srgbClr val="FFFF00"/>
                </a:solidFill>
                <a:latin typeface="Consolas" panose="020B0609020204030204" pitchFamily="49" charset="0"/>
                <a:cs typeface="Courier New" panose="02070309020205020404" pitchFamily="49" charset="0"/>
              </a:rPr>
              <a:t>onAuthStateChanged</a:t>
            </a:r>
            <a:r>
              <a:rPr lang="en-CA" sz="1500" dirty="0">
                <a:solidFill>
                  <a:srgbClr val="FFFF00"/>
                </a:solidFill>
                <a:latin typeface="Consolas" panose="020B0609020204030204" pitchFamily="49" charset="0"/>
                <a:cs typeface="Courier New" panose="02070309020205020404" pitchFamily="49" charset="0"/>
              </a:rPr>
              <a:t>, … } from "https://www.gstatic.com/firebasejs/9.12.1/</a:t>
            </a:r>
            <a:r>
              <a:rPr lang="en-CA" sz="1500" b="1" dirty="0">
                <a:solidFill>
                  <a:srgbClr val="FFFF00"/>
                </a:solidFill>
                <a:latin typeface="Consolas" panose="020B0609020204030204" pitchFamily="49" charset="0"/>
                <a:cs typeface="Courier New" panose="02070309020205020404" pitchFamily="49" charset="0"/>
              </a:rPr>
              <a:t>firebase-auth</a:t>
            </a:r>
            <a:r>
              <a:rPr lang="en-CA" sz="1500" dirty="0">
                <a:solidFill>
                  <a:srgbClr val="FFFF00"/>
                </a:solidFill>
                <a:latin typeface="Consolas" panose="020B0609020204030204" pitchFamily="49" charset="0"/>
                <a:cs typeface="Courier New" panose="02070309020205020404" pitchFamily="49" charset="0"/>
              </a:rPr>
              <a:t>.js";</a:t>
            </a:r>
          </a:p>
          <a:p>
            <a:r>
              <a:rPr lang="en-US" dirty="0"/>
              <a:t>Then initialize the firebase with your project ID and API key e.g.</a:t>
            </a:r>
          </a:p>
          <a:p>
            <a:pPr marL="457200" lvl="1" indent="0">
              <a:buNone/>
            </a:pPr>
            <a:r>
              <a:rPr lang="en-CA" b="1" dirty="0">
                <a:solidFill>
                  <a:srgbClr val="FFFF00"/>
                </a:solidFill>
                <a:latin typeface="Consolas" panose="020B0609020204030204" pitchFamily="49" charset="0"/>
                <a:cs typeface="Courier New" panose="02070309020205020404" pitchFamily="49" charset="0"/>
              </a:rPr>
              <a:t>  </a:t>
            </a:r>
            <a:r>
              <a:rPr lang="en-CA" b="1" dirty="0">
                <a:solidFill>
                  <a:schemeClr val="tx1">
                    <a:lumMod val="75000"/>
                  </a:schemeClr>
                </a:solidFill>
                <a:latin typeface="Consolas" panose="020B0609020204030204" pitchFamily="49" charset="0"/>
                <a:cs typeface="Courier New" panose="02070309020205020404" pitchFamily="49" charset="0"/>
              </a:rPr>
              <a:t>// copy paste from    settings of your project page</a:t>
            </a:r>
            <a:endParaRPr lang="en-CA" dirty="0">
              <a:solidFill>
                <a:schemeClr val="tx1">
                  <a:lumMod val="75000"/>
                </a:schemeClr>
              </a:solidFill>
              <a:latin typeface="Consolas" panose="020B0609020204030204" pitchFamily="49" charset="0"/>
              <a:cs typeface="Courier New" panose="02070309020205020404" pitchFamily="49" charset="0"/>
            </a:endParaRPr>
          </a:p>
          <a:p>
            <a:pPr marL="457200" lvl="1" indent="0">
              <a:buNone/>
            </a:pPr>
            <a:r>
              <a:rPr lang="en-CA" dirty="0">
                <a:solidFill>
                  <a:srgbClr val="FFFF00"/>
                </a:solidFill>
                <a:latin typeface="Consolas" panose="020B0609020204030204" pitchFamily="49" charset="0"/>
                <a:cs typeface="Courier New" panose="02070309020205020404" pitchFamily="49" charset="0"/>
              </a:rPr>
              <a:t>   const </a:t>
            </a:r>
            <a:r>
              <a:rPr lang="en-CA" b="1" dirty="0" err="1">
                <a:solidFill>
                  <a:srgbClr val="FFC000"/>
                </a:solidFill>
                <a:latin typeface="Consolas" panose="020B0609020204030204" pitchFamily="49" charset="0"/>
                <a:cs typeface="Courier New" panose="02070309020205020404" pitchFamily="49" charset="0"/>
              </a:rPr>
              <a:t>firebaseConfig</a:t>
            </a:r>
            <a:r>
              <a:rPr lang="en-CA" dirty="0">
                <a:solidFill>
                  <a:srgbClr val="FFFF00"/>
                </a:solidFill>
                <a:latin typeface="Consolas" panose="020B0609020204030204" pitchFamily="49" charset="0"/>
                <a:cs typeface="Courier New" panose="02070309020205020404" pitchFamily="49" charset="0"/>
              </a:rPr>
              <a:t> = </a:t>
            </a:r>
            <a:r>
              <a:rPr lang="en-CA" b="1" dirty="0">
                <a:solidFill>
                  <a:srgbClr val="FFFF00"/>
                </a:solidFill>
                <a:latin typeface="Consolas" panose="020B0609020204030204" pitchFamily="49" charset="0"/>
                <a:cs typeface="Courier New" panose="02070309020205020404" pitchFamily="49" charset="0"/>
              </a:rPr>
              <a:t>{</a:t>
            </a:r>
            <a:r>
              <a:rPr lang="en-CA" dirty="0">
                <a:solidFill>
                  <a:srgbClr val="FFFF00"/>
                </a:solidFill>
                <a:latin typeface="Consolas" panose="020B0609020204030204" pitchFamily="49" charset="0"/>
                <a:cs typeface="Courier New" panose="02070309020205020404" pitchFamily="49" charset="0"/>
              </a:rPr>
              <a:t> </a:t>
            </a:r>
            <a:r>
              <a:rPr lang="en-CA" b="1" dirty="0" err="1">
                <a:solidFill>
                  <a:schemeClr val="bg2">
                    <a:lumMod val="20000"/>
                    <a:lumOff val="80000"/>
                  </a:schemeClr>
                </a:solidFill>
                <a:latin typeface="Consolas" panose="020B0609020204030204" pitchFamily="49" charset="0"/>
                <a:cs typeface="Courier New" panose="02070309020205020404" pitchFamily="49" charset="0"/>
              </a:rPr>
              <a:t>apiKey</a:t>
            </a:r>
            <a:r>
              <a:rPr lang="en-CA" dirty="0">
                <a:solidFill>
                  <a:schemeClr val="bg2">
                    <a:lumMod val="20000"/>
                    <a:lumOff val="80000"/>
                  </a:schemeClr>
                </a:solidFill>
                <a:latin typeface="Consolas" panose="020B0609020204030204" pitchFamily="49" charset="0"/>
                <a:cs typeface="Courier New" panose="02070309020205020404" pitchFamily="49" charset="0"/>
              </a:rPr>
              <a:t>: "..."</a:t>
            </a:r>
            <a:endParaRPr lang="en-CA" b="1" dirty="0">
              <a:solidFill>
                <a:srgbClr val="FFFF00"/>
              </a:solidFill>
              <a:latin typeface="Consolas" panose="020B0609020204030204" pitchFamily="49" charset="0"/>
              <a:cs typeface="Courier New" panose="02070309020205020404" pitchFamily="49" charset="0"/>
            </a:endParaRPr>
          </a:p>
          <a:p>
            <a:pPr marL="457200" lvl="1" indent="0">
              <a:buNone/>
            </a:pPr>
            <a:r>
              <a:rPr lang="en-CA" dirty="0">
                <a:solidFill>
                  <a:srgbClr val="FFFF00"/>
                </a:solidFill>
                <a:latin typeface="Consolas" panose="020B0609020204030204" pitchFamily="49" charset="0"/>
                <a:cs typeface="Courier New" panose="02070309020205020404" pitchFamily="49" charset="0"/>
              </a:rPr>
              <a:t>		   	   	    	     </a:t>
            </a:r>
            <a:r>
              <a:rPr lang="en-CA" b="1" dirty="0" err="1">
                <a:solidFill>
                  <a:schemeClr val="bg2">
                    <a:lumMod val="20000"/>
                    <a:lumOff val="80000"/>
                  </a:schemeClr>
                </a:solidFill>
                <a:latin typeface="Consolas" panose="020B0609020204030204" pitchFamily="49" charset="0"/>
                <a:cs typeface="Courier New" panose="02070309020205020404" pitchFamily="49" charset="0"/>
              </a:rPr>
              <a:t>projectId</a:t>
            </a:r>
            <a:r>
              <a:rPr lang="en-CA" dirty="0">
                <a:solidFill>
                  <a:schemeClr val="bg2">
                    <a:lumMod val="20000"/>
                    <a:lumOff val="80000"/>
                  </a:schemeClr>
                </a:solidFill>
                <a:latin typeface="Consolas" panose="020B0609020204030204" pitchFamily="49" charset="0"/>
                <a:cs typeface="Courier New" panose="02070309020205020404" pitchFamily="49" charset="0"/>
              </a:rPr>
              <a:t>: "..."</a:t>
            </a:r>
          </a:p>
          <a:p>
            <a:pPr marL="457200" lvl="1" indent="0">
              <a:buNone/>
            </a:pPr>
            <a:r>
              <a:rPr lang="en-CA" sz="1900" dirty="0">
                <a:solidFill>
                  <a:schemeClr val="tx1">
                    <a:lumMod val="85000"/>
                  </a:schemeClr>
                </a:solidFill>
                <a:latin typeface="Consolas" panose="020B0609020204030204" pitchFamily="49" charset="0"/>
                <a:cs typeface="Courier New" panose="02070309020205020404" pitchFamily="49" charset="0"/>
              </a:rPr>
              <a:t>				         </a:t>
            </a:r>
            <a:r>
              <a:rPr lang="en-CA" dirty="0">
                <a:solidFill>
                  <a:schemeClr val="bg2">
                    <a:lumMod val="20000"/>
                    <a:lumOff val="80000"/>
                  </a:schemeClr>
                </a:solidFill>
                <a:latin typeface="Consolas" panose="020B0609020204030204" pitchFamily="49" charset="0"/>
                <a:cs typeface="Courier New" panose="02070309020205020404" pitchFamily="49" charset="0"/>
              </a:rPr>
              <a:t>. . . </a:t>
            </a:r>
            <a:r>
              <a:rPr lang="en-CA" dirty="0">
                <a:solidFill>
                  <a:srgbClr val="FFFF00"/>
                </a:solidFill>
                <a:latin typeface="Consolas" panose="020B0609020204030204" pitchFamily="49" charset="0"/>
                <a:cs typeface="Courier New" panose="02070309020205020404" pitchFamily="49" charset="0"/>
              </a:rPr>
              <a:t>	 	</a:t>
            </a:r>
            <a:r>
              <a:rPr lang="en-CA" b="1" dirty="0">
                <a:solidFill>
                  <a:srgbClr val="FFFF00"/>
                </a:solidFill>
                <a:latin typeface="Consolas" panose="020B0609020204030204" pitchFamily="49" charset="0"/>
                <a:cs typeface="Courier New" panose="02070309020205020404" pitchFamily="49" charset="0"/>
              </a:rPr>
              <a:t>      };</a:t>
            </a:r>
          </a:p>
          <a:p>
            <a:pPr marL="457200" lvl="1" indent="0">
              <a:buNone/>
            </a:pPr>
            <a:r>
              <a:rPr lang="en-CA" dirty="0">
                <a:solidFill>
                  <a:srgbClr val="FFFF00"/>
                </a:solidFill>
                <a:latin typeface="Consolas" panose="020B0609020204030204" pitchFamily="49" charset="0"/>
                <a:cs typeface="Courier New" panose="02070309020205020404" pitchFamily="49" charset="0"/>
              </a:rPr>
              <a:t>  const </a:t>
            </a:r>
            <a:r>
              <a:rPr lang="en-CA" b="1" dirty="0">
                <a:solidFill>
                  <a:schemeClr val="accent1">
                    <a:lumMod val="20000"/>
                    <a:lumOff val="80000"/>
                  </a:schemeClr>
                </a:solidFill>
                <a:latin typeface="Consolas" panose="020B0609020204030204" pitchFamily="49" charset="0"/>
                <a:cs typeface="Courier New" panose="02070309020205020404" pitchFamily="49" charset="0"/>
              </a:rPr>
              <a:t>app</a:t>
            </a:r>
            <a:r>
              <a:rPr lang="en-CA" dirty="0">
                <a:solidFill>
                  <a:srgbClr val="FFFF00"/>
                </a:solidFill>
                <a:latin typeface="Consolas" panose="020B0609020204030204" pitchFamily="49" charset="0"/>
                <a:cs typeface="Courier New" panose="02070309020205020404" pitchFamily="49" charset="0"/>
              </a:rPr>
              <a:t> =</a:t>
            </a:r>
            <a:r>
              <a:rPr lang="en-CA" b="1" dirty="0">
                <a:solidFill>
                  <a:srgbClr val="FFC000"/>
                </a:solidFill>
                <a:latin typeface="Consolas" panose="020B0609020204030204" pitchFamily="49" charset="0"/>
                <a:cs typeface="Courier New" panose="02070309020205020404" pitchFamily="49" charset="0"/>
              </a:rPr>
              <a:t> </a:t>
            </a:r>
            <a:r>
              <a:rPr lang="en-CA" b="1" dirty="0" err="1">
                <a:solidFill>
                  <a:srgbClr val="FFFF00"/>
                </a:solidFill>
                <a:latin typeface="Consolas" panose="020B0609020204030204" pitchFamily="49" charset="0"/>
                <a:cs typeface="Courier New" panose="02070309020205020404" pitchFamily="49" charset="0"/>
              </a:rPr>
              <a:t>initializeApp</a:t>
            </a:r>
            <a:r>
              <a:rPr lang="en-CA" b="1" dirty="0">
                <a:solidFill>
                  <a:srgbClr val="FFC000"/>
                </a:solidFill>
                <a:latin typeface="Consolas" panose="020B0609020204030204" pitchFamily="49" charset="0"/>
                <a:cs typeface="Courier New" panose="02070309020205020404" pitchFamily="49" charset="0"/>
              </a:rPr>
              <a:t>( </a:t>
            </a:r>
            <a:r>
              <a:rPr lang="en-CA" b="1" dirty="0" err="1">
                <a:solidFill>
                  <a:srgbClr val="FFC000"/>
                </a:solidFill>
                <a:latin typeface="Consolas" panose="020B0609020204030204" pitchFamily="49" charset="0"/>
                <a:cs typeface="Courier New" panose="02070309020205020404" pitchFamily="49" charset="0"/>
              </a:rPr>
              <a:t>firebaseConfig</a:t>
            </a:r>
            <a:r>
              <a:rPr lang="en-CA" b="1" dirty="0">
                <a:solidFill>
                  <a:srgbClr val="FFC000"/>
                </a:solidFill>
                <a:latin typeface="Consolas" panose="020B0609020204030204" pitchFamily="49" charset="0"/>
                <a:cs typeface="Courier New" panose="02070309020205020404" pitchFamily="49" charset="0"/>
              </a:rPr>
              <a:t> </a:t>
            </a:r>
            <a:r>
              <a:rPr lang="en-CA" dirty="0">
                <a:solidFill>
                  <a:srgbClr val="FFC000"/>
                </a:solidFill>
                <a:latin typeface="Consolas" panose="020B0609020204030204" pitchFamily="49" charset="0"/>
                <a:cs typeface="Courier New" panose="02070309020205020404" pitchFamily="49" charset="0"/>
              </a:rPr>
              <a:t>); </a:t>
            </a:r>
            <a:r>
              <a:rPr lang="en-CA" dirty="0">
                <a:solidFill>
                  <a:schemeClr val="tx1">
                    <a:lumMod val="75000"/>
                  </a:schemeClr>
                </a:solidFill>
                <a:latin typeface="Consolas" panose="020B0609020204030204" pitchFamily="49" charset="0"/>
                <a:cs typeface="Courier New" panose="02070309020205020404" pitchFamily="49" charset="0"/>
              </a:rPr>
              <a:t>// Initialize Firebase w. your project settings</a:t>
            </a:r>
          </a:p>
          <a:p>
            <a:r>
              <a:rPr lang="en-CA" b="1" dirty="0">
                <a:solidFill>
                  <a:schemeClr val="accent1">
                    <a:lumMod val="20000"/>
                    <a:lumOff val="80000"/>
                  </a:schemeClr>
                </a:solidFill>
              </a:rPr>
              <a:t>app</a:t>
            </a:r>
            <a:r>
              <a:rPr lang="en-CA" dirty="0"/>
              <a:t> is a reference to your firebase project .</a:t>
            </a:r>
          </a:p>
          <a:p>
            <a:r>
              <a:rPr lang="en-CA" dirty="0"/>
              <a:t>After above initialization, you can use </a:t>
            </a:r>
            <a:r>
              <a:rPr lang="en-CA" b="1" dirty="0" err="1">
                <a:solidFill>
                  <a:srgbClr val="FFFF00"/>
                </a:solidFill>
              </a:rPr>
              <a:t>getAuth</a:t>
            </a:r>
            <a:r>
              <a:rPr lang="en-CA" b="1" dirty="0">
                <a:solidFill>
                  <a:srgbClr val="FFFF00"/>
                </a:solidFill>
              </a:rPr>
              <a:t>(</a:t>
            </a:r>
            <a:r>
              <a:rPr lang="en-CA" b="1" dirty="0">
                <a:solidFill>
                  <a:schemeClr val="accent1">
                    <a:lumMod val="20000"/>
                    <a:lumOff val="80000"/>
                  </a:schemeClr>
                </a:solidFill>
              </a:rPr>
              <a:t>app</a:t>
            </a:r>
            <a:r>
              <a:rPr lang="en-CA" b="1" dirty="0">
                <a:solidFill>
                  <a:srgbClr val="FFFF00"/>
                </a:solidFill>
              </a:rPr>
              <a:t>) </a:t>
            </a:r>
            <a:r>
              <a:rPr lang="en-CA" dirty="0"/>
              <a:t>to use Firebase Authentication API in your JavaScript code.</a:t>
            </a:r>
          </a:p>
          <a:p>
            <a:pPr marL="0" indent="0">
              <a:buNone/>
            </a:pPr>
            <a:endParaRPr lang="en-CA" dirty="0"/>
          </a:p>
        </p:txBody>
      </p:sp>
      <p:pic>
        <p:nvPicPr>
          <p:cNvPr id="4" name="Picture 3"/>
          <p:cNvPicPr>
            <a:picLocks noChangeAspect="1"/>
          </p:cNvPicPr>
          <p:nvPr/>
        </p:nvPicPr>
        <p:blipFill>
          <a:blip r:embed="rId3"/>
          <a:stretch>
            <a:fillRect/>
          </a:stretch>
        </p:blipFill>
        <p:spPr>
          <a:xfrm>
            <a:off x="3288972" y="3854972"/>
            <a:ext cx="248883" cy="270714"/>
          </a:xfrm>
          <a:prstGeom prst="rect">
            <a:avLst/>
          </a:prstGeom>
        </p:spPr>
      </p:pic>
    </p:spTree>
    <p:extLst>
      <p:ext uri="{BB962C8B-B14F-4D97-AF65-F5344CB8AC3E}">
        <p14:creationId xmlns:p14="http://schemas.microsoft.com/office/powerpoint/2010/main" val="1331771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71282"/>
          </a:xfrm>
        </p:spPr>
        <p:txBody>
          <a:bodyPr/>
          <a:lstStyle/>
          <a:p>
            <a:r>
              <a:rPr lang="en-CA" b="1" dirty="0"/>
              <a:t>Email/Password</a:t>
            </a:r>
            <a:r>
              <a:rPr lang="en-CA" dirty="0"/>
              <a:t> Authentication API </a:t>
            </a:r>
            <a:r>
              <a:rPr lang="en-CA" sz="2400" dirty="0"/>
              <a:t>V.9+ (w. module)</a:t>
            </a:r>
          </a:p>
        </p:txBody>
      </p:sp>
      <p:sp>
        <p:nvSpPr>
          <p:cNvPr id="3" name="Content Placeholder 2"/>
          <p:cNvSpPr>
            <a:spLocks noGrp="1"/>
          </p:cNvSpPr>
          <p:nvPr>
            <p:ph idx="1"/>
          </p:nvPr>
        </p:nvSpPr>
        <p:spPr>
          <a:xfrm>
            <a:off x="680320" y="1747157"/>
            <a:ext cx="10744237" cy="4740729"/>
          </a:xfrm>
        </p:spPr>
        <p:txBody>
          <a:bodyPr>
            <a:normAutofit fontScale="47500" lnSpcReduction="20000"/>
          </a:bodyPr>
          <a:lstStyle/>
          <a:p>
            <a:r>
              <a:rPr lang="en-CA" sz="3000" dirty="0"/>
              <a:t>As mentioned, one of the authentication providers in Firebase is based on email and password.</a:t>
            </a:r>
          </a:p>
          <a:p>
            <a:r>
              <a:rPr lang="en-CA" sz="3000" dirty="0"/>
              <a:t>Firebase </a:t>
            </a:r>
            <a:r>
              <a:rPr lang="en-CA" sz="3000" b="1" dirty="0"/>
              <a:t>Authentication</a:t>
            </a:r>
            <a:r>
              <a:rPr lang="en-CA" sz="3000" dirty="0"/>
              <a:t> provides API for </a:t>
            </a:r>
            <a:r>
              <a:rPr lang="en-CA" sz="3000" b="1" dirty="0"/>
              <a:t>sign-up</a:t>
            </a:r>
            <a:r>
              <a:rPr lang="en-CA" sz="3000" dirty="0"/>
              <a:t> &amp; </a:t>
            </a:r>
            <a:r>
              <a:rPr lang="en-CA" sz="3000" b="1" dirty="0"/>
              <a:t>sign-in</a:t>
            </a:r>
            <a:r>
              <a:rPr lang="en-CA" sz="3000" dirty="0"/>
              <a:t> using email and password as well as </a:t>
            </a:r>
            <a:r>
              <a:rPr lang="en-CA" sz="3000" b="1" dirty="0"/>
              <a:t>sign-out</a:t>
            </a:r>
            <a:r>
              <a:rPr lang="en-CA" sz="3000" dirty="0"/>
              <a:t>.</a:t>
            </a:r>
          </a:p>
          <a:p>
            <a:pPr>
              <a:lnSpc>
                <a:spcPct val="120000"/>
              </a:lnSpc>
            </a:pPr>
            <a:r>
              <a:rPr lang="en-CA" sz="3000" dirty="0"/>
              <a:t>You need to import </a:t>
            </a:r>
            <a:r>
              <a:rPr lang="en-CA" sz="3000" b="1" dirty="0" err="1">
                <a:solidFill>
                  <a:srgbClr val="FFC000"/>
                </a:solidFill>
              </a:rPr>
              <a:t>createUserWithEmailAndPassword</a:t>
            </a:r>
            <a:r>
              <a:rPr lang="en-CA" sz="3000" dirty="0"/>
              <a:t> , </a:t>
            </a:r>
            <a:r>
              <a:rPr lang="en-CA" sz="3000" b="1" dirty="0" err="1">
                <a:solidFill>
                  <a:srgbClr val="FFC000"/>
                </a:solidFill>
              </a:rPr>
              <a:t>signInWithEmailAndPassword</a:t>
            </a:r>
            <a:r>
              <a:rPr lang="en-CA" sz="3000" dirty="0"/>
              <a:t> and </a:t>
            </a:r>
            <a:r>
              <a:rPr lang="en-CA" sz="3000" b="1" dirty="0" err="1">
                <a:solidFill>
                  <a:srgbClr val="FFC000"/>
                </a:solidFill>
              </a:rPr>
              <a:t>signOut</a:t>
            </a:r>
            <a:r>
              <a:rPr lang="en-CA" sz="3000" dirty="0"/>
              <a:t> in addition to </a:t>
            </a:r>
            <a:r>
              <a:rPr lang="en-CA" sz="3000" b="1" dirty="0" err="1">
                <a:solidFill>
                  <a:srgbClr val="FFFF00"/>
                </a:solidFill>
              </a:rPr>
              <a:t>getAuth</a:t>
            </a:r>
            <a:r>
              <a:rPr lang="en-CA" sz="3000" dirty="0"/>
              <a:t> from </a:t>
            </a:r>
            <a:r>
              <a:rPr lang="en-CA" sz="3000" b="1" dirty="0">
                <a:solidFill>
                  <a:srgbClr val="FFFF00"/>
                </a:solidFill>
              </a:rPr>
              <a:t>firebase-auth</a:t>
            </a:r>
            <a:r>
              <a:rPr lang="en-CA" sz="3000" dirty="0"/>
              <a:t> module first.</a:t>
            </a:r>
          </a:p>
          <a:p>
            <a:r>
              <a:rPr lang="en-CA" sz="3000" dirty="0"/>
              <a:t>After you have loaded and initialized firebase SDK (as discussed) you can get a handle to </a:t>
            </a:r>
            <a:r>
              <a:rPr lang="en-CA" sz="3000" b="1" dirty="0"/>
              <a:t>auth</a:t>
            </a:r>
            <a:r>
              <a:rPr lang="en-CA" sz="3000" dirty="0"/>
              <a:t> service like this:</a:t>
            </a:r>
          </a:p>
          <a:p>
            <a:pPr marL="0" indent="0">
              <a:buNone/>
            </a:pPr>
            <a:r>
              <a:rPr lang="en-US" sz="3000" dirty="0">
                <a:solidFill>
                  <a:srgbClr val="FFFF00"/>
                </a:solidFill>
              </a:rPr>
              <a:t>   	const </a:t>
            </a:r>
            <a:r>
              <a:rPr lang="en-US" sz="3000" b="1" dirty="0">
                <a:solidFill>
                  <a:srgbClr val="92D050"/>
                </a:solidFill>
              </a:rPr>
              <a:t>auth</a:t>
            </a:r>
            <a:r>
              <a:rPr lang="en-US" sz="3000" dirty="0">
                <a:solidFill>
                  <a:srgbClr val="FFFF00"/>
                </a:solidFill>
              </a:rPr>
              <a:t> = </a:t>
            </a:r>
            <a:r>
              <a:rPr lang="en-CA" sz="3000" b="1" dirty="0" err="1">
                <a:solidFill>
                  <a:srgbClr val="FFFF00"/>
                </a:solidFill>
              </a:rPr>
              <a:t>getAuth</a:t>
            </a:r>
            <a:r>
              <a:rPr lang="en-CA" sz="3000" b="1" dirty="0">
                <a:solidFill>
                  <a:srgbClr val="FFFF00"/>
                </a:solidFill>
              </a:rPr>
              <a:t>(</a:t>
            </a:r>
            <a:r>
              <a:rPr lang="en-CA" sz="3000" b="1" dirty="0">
                <a:solidFill>
                  <a:schemeClr val="accent1">
                    <a:lumMod val="20000"/>
                    <a:lumOff val="80000"/>
                  </a:schemeClr>
                </a:solidFill>
              </a:rPr>
              <a:t>app</a:t>
            </a:r>
            <a:r>
              <a:rPr lang="en-CA" sz="3000" b="1" dirty="0">
                <a:solidFill>
                  <a:srgbClr val="FFFF00"/>
                </a:solidFill>
              </a:rPr>
              <a:t>) ;</a:t>
            </a:r>
          </a:p>
          <a:p>
            <a:r>
              <a:rPr lang="en-CA" sz="3000" dirty="0"/>
              <a:t>For </a:t>
            </a:r>
            <a:r>
              <a:rPr lang="en-CA" sz="3000" b="1" dirty="0">
                <a:solidFill>
                  <a:srgbClr val="FFFF00"/>
                </a:solidFill>
              </a:rPr>
              <a:t>sign-up</a:t>
            </a:r>
            <a:r>
              <a:rPr lang="en-CA" sz="3000" dirty="0"/>
              <a:t> use the </a:t>
            </a:r>
            <a:r>
              <a:rPr lang="en-CA" sz="3000" b="1" dirty="0" err="1">
                <a:solidFill>
                  <a:srgbClr val="FFC000"/>
                </a:solidFill>
              </a:rPr>
              <a:t>createUserWithEmailAndPassword</a:t>
            </a:r>
            <a:r>
              <a:rPr lang="en-CA" sz="3000" dirty="0"/>
              <a:t> function as follow :</a:t>
            </a:r>
          </a:p>
          <a:p>
            <a:pPr marL="457200" lvl="1" indent="0">
              <a:buNone/>
            </a:pPr>
            <a:r>
              <a:rPr lang="en-CA" sz="3000" b="1" dirty="0" err="1">
                <a:solidFill>
                  <a:srgbClr val="FFC000"/>
                </a:solidFill>
              </a:rPr>
              <a:t>createUserWithEmailAndPassword</a:t>
            </a:r>
            <a:r>
              <a:rPr lang="en-CA" sz="3000" b="1" dirty="0">
                <a:solidFill>
                  <a:srgbClr val="FFFF00"/>
                </a:solidFill>
              </a:rPr>
              <a:t>(</a:t>
            </a:r>
            <a:r>
              <a:rPr lang="en-US" sz="3000" b="1" dirty="0">
                <a:solidFill>
                  <a:srgbClr val="92D050"/>
                </a:solidFill>
              </a:rPr>
              <a:t>auth</a:t>
            </a:r>
            <a:r>
              <a:rPr lang="en-CA" sz="3000" b="1" dirty="0">
                <a:solidFill>
                  <a:srgbClr val="FFFF00"/>
                </a:solidFill>
              </a:rPr>
              <a:t>, </a:t>
            </a:r>
            <a:r>
              <a:rPr lang="en-CA" sz="3000" dirty="0">
                <a:solidFill>
                  <a:schemeClr val="bg2">
                    <a:lumMod val="20000"/>
                    <a:lumOff val="80000"/>
                  </a:schemeClr>
                </a:solidFill>
              </a:rPr>
              <a:t>email</a:t>
            </a:r>
            <a:r>
              <a:rPr lang="en-CA" sz="3000" dirty="0">
                <a:solidFill>
                  <a:srgbClr val="FFFF00"/>
                </a:solidFill>
              </a:rPr>
              <a:t>, </a:t>
            </a:r>
            <a:r>
              <a:rPr lang="en-CA" sz="3000" dirty="0">
                <a:solidFill>
                  <a:schemeClr val="bg2">
                    <a:lumMod val="20000"/>
                    <a:lumOff val="80000"/>
                  </a:schemeClr>
                </a:solidFill>
              </a:rPr>
              <a:t>password</a:t>
            </a:r>
            <a:r>
              <a:rPr lang="en-CA" sz="3000" dirty="0">
                <a:solidFill>
                  <a:srgbClr val="FFFF00"/>
                </a:solidFill>
              </a:rPr>
              <a:t> )</a:t>
            </a:r>
          </a:p>
          <a:p>
            <a:pPr marL="457200" lvl="1" indent="0">
              <a:buNone/>
            </a:pPr>
            <a:endParaRPr lang="en-CA" sz="3000" dirty="0">
              <a:solidFill>
                <a:srgbClr val="FFFF00"/>
              </a:solidFill>
            </a:endParaRPr>
          </a:p>
          <a:p>
            <a:r>
              <a:rPr lang="en-CA" sz="3000" dirty="0"/>
              <a:t>For </a:t>
            </a:r>
            <a:r>
              <a:rPr lang="en-CA" sz="3000" b="1" dirty="0">
                <a:solidFill>
                  <a:srgbClr val="FFFF00"/>
                </a:solidFill>
              </a:rPr>
              <a:t>sign-in</a:t>
            </a:r>
            <a:r>
              <a:rPr lang="en-CA" sz="3000" dirty="0"/>
              <a:t> use the </a:t>
            </a:r>
            <a:r>
              <a:rPr lang="en-CA" sz="3000" b="1" dirty="0" err="1">
                <a:solidFill>
                  <a:srgbClr val="FFC000"/>
                </a:solidFill>
              </a:rPr>
              <a:t>signInWithEmailAndPassword</a:t>
            </a:r>
            <a:r>
              <a:rPr lang="en-CA" sz="3000" dirty="0"/>
              <a:t> function as follow:</a:t>
            </a:r>
          </a:p>
          <a:p>
            <a:pPr marL="457200" lvl="1" indent="0">
              <a:buNone/>
            </a:pPr>
            <a:r>
              <a:rPr lang="en-CA" sz="3000" b="1" dirty="0" err="1">
                <a:solidFill>
                  <a:srgbClr val="FFC000"/>
                </a:solidFill>
              </a:rPr>
              <a:t>signInWithEmailAndPassword</a:t>
            </a:r>
            <a:r>
              <a:rPr lang="en-CA" sz="3000" dirty="0">
                <a:solidFill>
                  <a:srgbClr val="FFFF00"/>
                </a:solidFill>
              </a:rPr>
              <a:t>(</a:t>
            </a:r>
            <a:r>
              <a:rPr lang="en-US" sz="3000" b="1" dirty="0">
                <a:solidFill>
                  <a:srgbClr val="92D050"/>
                </a:solidFill>
              </a:rPr>
              <a:t>auth</a:t>
            </a:r>
            <a:r>
              <a:rPr lang="en-US" sz="3000" dirty="0">
                <a:solidFill>
                  <a:srgbClr val="92D050"/>
                </a:solidFill>
              </a:rPr>
              <a:t> ,</a:t>
            </a:r>
            <a:r>
              <a:rPr lang="en-CA" sz="3000" dirty="0">
                <a:solidFill>
                  <a:schemeClr val="bg2">
                    <a:lumMod val="20000"/>
                    <a:lumOff val="80000"/>
                  </a:schemeClr>
                </a:solidFill>
              </a:rPr>
              <a:t>email</a:t>
            </a:r>
            <a:r>
              <a:rPr lang="en-CA" sz="3000" dirty="0">
                <a:solidFill>
                  <a:srgbClr val="FFFF00"/>
                </a:solidFill>
              </a:rPr>
              <a:t>, </a:t>
            </a:r>
            <a:r>
              <a:rPr lang="en-CA" sz="3000" dirty="0">
                <a:solidFill>
                  <a:schemeClr val="bg2">
                    <a:lumMod val="20000"/>
                    <a:lumOff val="80000"/>
                  </a:schemeClr>
                </a:solidFill>
              </a:rPr>
              <a:t>password</a:t>
            </a:r>
            <a:r>
              <a:rPr lang="en-CA" sz="3000" dirty="0">
                <a:solidFill>
                  <a:srgbClr val="FFFF00"/>
                </a:solidFill>
              </a:rPr>
              <a:t> )</a:t>
            </a:r>
          </a:p>
          <a:p>
            <a:pPr marL="457200" lvl="1" indent="0">
              <a:buNone/>
            </a:pPr>
            <a:endParaRPr lang="en-CA" sz="3000" dirty="0">
              <a:solidFill>
                <a:srgbClr val="FFFF00"/>
              </a:solidFill>
            </a:endParaRPr>
          </a:p>
          <a:p>
            <a:r>
              <a:rPr lang="en-CA" sz="3000" dirty="0"/>
              <a:t>For </a:t>
            </a:r>
            <a:r>
              <a:rPr lang="en-CA" sz="3000" b="1" dirty="0">
                <a:solidFill>
                  <a:srgbClr val="FFFF00"/>
                </a:solidFill>
              </a:rPr>
              <a:t>sign-out</a:t>
            </a:r>
            <a:r>
              <a:rPr lang="en-CA" sz="3000" dirty="0"/>
              <a:t> use the </a:t>
            </a:r>
            <a:r>
              <a:rPr lang="en-CA" sz="3000" b="1" dirty="0">
                <a:solidFill>
                  <a:srgbClr val="FFC000"/>
                </a:solidFill>
              </a:rPr>
              <a:t>signOut</a:t>
            </a:r>
            <a:r>
              <a:rPr lang="en-CA" sz="3000" dirty="0">
                <a:solidFill>
                  <a:srgbClr val="FFC000"/>
                </a:solidFill>
              </a:rPr>
              <a:t>()</a:t>
            </a:r>
            <a:r>
              <a:rPr lang="en-CA" sz="3000" dirty="0"/>
              <a:t> method: </a:t>
            </a:r>
          </a:p>
          <a:p>
            <a:pPr marL="457200" lvl="1" indent="0">
              <a:buNone/>
            </a:pPr>
            <a:r>
              <a:rPr lang="en-CA" sz="3000" b="1" dirty="0" err="1">
                <a:solidFill>
                  <a:srgbClr val="FFC000"/>
                </a:solidFill>
              </a:rPr>
              <a:t>signOut</a:t>
            </a:r>
            <a:r>
              <a:rPr lang="en-CA" sz="3000" dirty="0">
                <a:solidFill>
                  <a:srgbClr val="FFFF00"/>
                </a:solidFill>
              </a:rPr>
              <a:t>(</a:t>
            </a:r>
            <a:r>
              <a:rPr lang="en-US" sz="3000" b="1" dirty="0">
                <a:solidFill>
                  <a:srgbClr val="92D050"/>
                </a:solidFill>
              </a:rPr>
              <a:t>auth</a:t>
            </a:r>
            <a:r>
              <a:rPr lang="en-CA" sz="3000" dirty="0">
                <a:solidFill>
                  <a:srgbClr val="FFFF00"/>
                </a:solidFill>
              </a:rPr>
              <a:t>)</a:t>
            </a:r>
          </a:p>
          <a:p>
            <a:r>
              <a:rPr lang="en-CA" sz="3000" dirty="0"/>
              <a:t>All the above functions return promise</a:t>
            </a:r>
          </a:p>
          <a:p>
            <a:r>
              <a:rPr lang="en-CA" sz="3000" dirty="0"/>
              <a:t>More at : </a:t>
            </a:r>
            <a:r>
              <a:rPr lang="en-CA" sz="3000" dirty="0">
                <a:hlinkClick r:id="rId2"/>
              </a:rPr>
              <a:t>https://firebase.google.com/docs/auth/web/password-auth</a:t>
            </a:r>
            <a:endParaRPr lang="en-CA" sz="3000" dirty="0"/>
          </a:p>
          <a:p>
            <a:endParaRPr lang="en-CA" dirty="0"/>
          </a:p>
          <a:p>
            <a:endParaRPr lang="en-CA" dirty="0"/>
          </a:p>
        </p:txBody>
      </p:sp>
    </p:spTree>
    <p:extLst>
      <p:ext uri="{BB962C8B-B14F-4D97-AF65-F5344CB8AC3E}">
        <p14:creationId xmlns:p14="http://schemas.microsoft.com/office/powerpoint/2010/main" val="191331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2553"/>
          </a:xfrm>
        </p:spPr>
        <p:txBody>
          <a:bodyPr/>
          <a:lstStyle/>
          <a:p>
            <a:r>
              <a:rPr lang="en-CA" dirty="0"/>
              <a:t>Update User Profile </a:t>
            </a:r>
            <a:r>
              <a:rPr lang="en-CA" sz="2800" dirty="0"/>
              <a:t>(v.9+) (w. Module)</a:t>
            </a:r>
          </a:p>
        </p:txBody>
      </p:sp>
      <p:sp>
        <p:nvSpPr>
          <p:cNvPr id="3" name="Content Placeholder 2"/>
          <p:cNvSpPr>
            <a:spLocks noGrp="1"/>
          </p:cNvSpPr>
          <p:nvPr>
            <p:ph idx="1"/>
          </p:nvPr>
        </p:nvSpPr>
        <p:spPr>
          <a:xfrm>
            <a:off x="680320" y="1567543"/>
            <a:ext cx="10297923" cy="5094515"/>
          </a:xfrm>
        </p:spPr>
        <p:txBody>
          <a:bodyPr>
            <a:normAutofit fontScale="62500" lnSpcReduction="20000"/>
          </a:bodyPr>
          <a:lstStyle/>
          <a:p>
            <a:pPr>
              <a:lnSpc>
                <a:spcPct val="120000"/>
              </a:lnSpc>
            </a:pPr>
            <a:r>
              <a:rPr lang="en-CA" sz="2200" dirty="0"/>
              <a:t>When a user is logged in, you can set or update some properties on the </a:t>
            </a:r>
            <a:r>
              <a:rPr lang="en-CA" sz="2200" b="1" dirty="0" err="1">
                <a:solidFill>
                  <a:srgbClr val="FFC000"/>
                </a:solidFill>
              </a:rPr>
              <a:t>currentUser</a:t>
            </a:r>
            <a:r>
              <a:rPr lang="en-CA" sz="2200" dirty="0"/>
              <a:t> object that is available by Firebase auth API.</a:t>
            </a:r>
          </a:p>
          <a:p>
            <a:pPr>
              <a:lnSpc>
                <a:spcPct val="120000"/>
              </a:lnSpc>
            </a:pPr>
            <a:r>
              <a:rPr lang="en-CA" sz="2200" dirty="0"/>
              <a:t>You need to import </a:t>
            </a:r>
            <a:r>
              <a:rPr lang="en-CA" sz="2200" b="1" dirty="0" err="1">
                <a:solidFill>
                  <a:srgbClr val="FFC000"/>
                </a:solidFill>
              </a:rPr>
              <a:t>updateProfile</a:t>
            </a:r>
            <a:r>
              <a:rPr lang="en-CA" sz="2200" dirty="0"/>
              <a:t> in addition to </a:t>
            </a:r>
            <a:r>
              <a:rPr lang="en-CA" sz="2200" b="1" dirty="0" err="1">
                <a:solidFill>
                  <a:srgbClr val="FFFF00"/>
                </a:solidFill>
              </a:rPr>
              <a:t>getAuth</a:t>
            </a:r>
            <a:r>
              <a:rPr lang="en-CA" sz="2200" dirty="0"/>
              <a:t> and other functions from </a:t>
            </a:r>
            <a:r>
              <a:rPr lang="en-CA" sz="2200" b="1" dirty="0">
                <a:solidFill>
                  <a:srgbClr val="FFFF00"/>
                </a:solidFill>
              </a:rPr>
              <a:t>firebase-auth</a:t>
            </a:r>
            <a:r>
              <a:rPr lang="en-CA" sz="2200" dirty="0"/>
              <a:t> module. And get the </a:t>
            </a:r>
            <a:r>
              <a:rPr lang="en-CA" sz="2200" b="1" dirty="0"/>
              <a:t>auth</a:t>
            </a:r>
            <a:r>
              <a:rPr lang="en-CA" sz="2200" dirty="0"/>
              <a:t> handle from </a:t>
            </a:r>
            <a:r>
              <a:rPr lang="en-CA" sz="2200" b="1" dirty="0" err="1">
                <a:solidFill>
                  <a:srgbClr val="FFFF00"/>
                </a:solidFill>
              </a:rPr>
              <a:t>getAuth</a:t>
            </a:r>
            <a:r>
              <a:rPr lang="en-CA" sz="2200" b="1" dirty="0"/>
              <a:t>()</a:t>
            </a:r>
            <a:r>
              <a:rPr lang="en-CA" sz="2200" dirty="0"/>
              <a:t> function (if not already):</a:t>
            </a:r>
          </a:p>
          <a:p>
            <a:pPr marL="0" indent="0">
              <a:buNone/>
            </a:pPr>
            <a:r>
              <a:rPr lang="en-US" sz="2200" dirty="0">
                <a:solidFill>
                  <a:srgbClr val="FFFF00"/>
                </a:solidFill>
              </a:rPr>
              <a:t>   	const </a:t>
            </a:r>
            <a:r>
              <a:rPr lang="en-US" sz="2200" b="1" dirty="0">
                <a:solidFill>
                  <a:srgbClr val="92D050"/>
                </a:solidFill>
              </a:rPr>
              <a:t>auth</a:t>
            </a:r>
            <a:r>
              <a:rPr lang="en-US" sz="2200" dirty="0">
                <a:solidFill>
                  <a:srgbClr val="FFFF00"/>
                </a:solidFill>
              </a:rPr>
              <a:t> = </a:t>
            </a:r>
            <a:r>
              <a:rPr lang="en-CA" sz="2200" b="1" dirty="0" err="1">
                <a:solidFill>
                  <a:srgbClr val="FFFF00"/>
                </a:solidFill>
              </a:rPr>
              <a:t>getAuth</a:t>
            </a:r>
            <a:r>
              <a:rPr lang="en-CA" sz="2200" b="1" dirty="0">
                <a:solidFill>
                  <a:srgbClr val="FFFF00"/>
                </a:solidFill>
              </a:rPr>
              <a:t>(</a:t>
            </a:r>
            <a:r>
              <a:rPr lang="en-CA" sz="2200" b="1" dirty="0">
                <a:solidFill>
                  <a:schemeClr val="accent1">
                    <a:lumMod val="20000"/>
                    <a:lumOff val="80000"/>
                  </a:schemeClr>
                </a:solidFill>
              </a:rPr>
              <a:t>app</a:t>
            </a:r>
            <a:r>
              <a:rPr lang="en-CA" sz="2200" b="1" dirty="0">
                <a:solidFill>
                  <a:srgbClr val="FFFF00"/>
                </a:solidFill>
              </a:rPr>
              <a:t>) ;</a:t>
            </a:r>
          </a:p>
          <a:p>
            <a:pPr>
              <a:lnSpc>
                <a:spcPct val="110000"/>
              </a:lnSpc>
            </a:pPr>
            <a:r>
              <a:rPr lang="en-CA" sz="2200" dirty="0"/>
              <a:t>Then use </a:t>
            </a:r>
            <a:r>
              <a:rPr lang="en-CA" sz="2200" b="1" dirty="0" err="1">
                <a:solidFill>
                  <a:srgbClr val="FFC000"/>
                </a:solidFill>
                <a:latin typeface="Consolas" panose="020B0609020204030204" pitchFamily="49" charset="0"/>
              </a:rPr>
              <a:t>updateProfile</a:t>
            </a:r>
            <a:r>
              <a:rPr lang="en-CA" sz="2200" dirty="0"/>
              <a:t> function by passing </a:t>
            </a:r>
            <a:r>
              <a:rPr lang="en-CA" sz="2200" b="1" dirty="0" err="1">
                <a:solidFill>
                  <a:srgbClr val="FFC000"/>
                </a:solidFill>
                <a:latin typeface="Consolas" panose="020B0609020204030204" pitchFamily="49" charset="0"/>
              </a:rPr>
              <a:t>currentUser</a:t>
            </a:r>
            <a:r>
              <a:rPr lang="en-CA" sz="2200" dirty="0"/>
              <a:t> object and properties to change. e.g.,</a:t>
            </a:r>
          </a:p>
          <a:p>
            <a:pPr marL="400050" lvl="1" indent="0">
              <a:lnSpc>
                <a:spcPct val="110000"/>
              </a:lnSpc>
              <a:buNone/>
            </a:pPr>
            <a:r>
              <a:rPr lang="en-US" sz="2200" dirty="0">
                <a:solidFill>
                  <a:srgbClr val="FFFF00"/>
                </a:solidFill>
                <a:latin typeface="Consolas" panose="020B0609020204030204" pitchFamily="49" charset="0"/>
                <a:cs typeface="Courier New" panose="02070309020205020404" pitchFamily="49" charset="0"/>
              </a:rPr>
              <a:t>const user  = </a:t>
            </a:r>
            <a:r>
              <a:rPr lang="en-US" sz="2200" b="1" dirty="0" err="1">
                <a:solidFill>
                  <a:srgbClr val="92D050"/>
                </a:solidFill>
              </a:rPr>
              <a:t>auth</a:t>
            </a:r>
            <a:r>
              <a:rPr lang="en-US" sz="2200" dirty="0" err="1">
                <a:solidFill>
                  <a:srgbClr val="FFFF00"/>
                </a:solidFill>
                <a:latin typeface="Consolas" panose="020B0609020204030204" pitchFamily="49" charset="0"/>
                <a:cs typeface="Courier New" panose="02070309020205020404" pitchFamily="49" charset="0"/>
              </a:rPr>
              <a:t>.</a:t>
            </a:r>
            <a:r>
              <a:rPr lang="en-US" sz="2200" b="1" dirty="0" err="1">
                <a:solidFill>
                  <a:srgbClr val="FFC000"/>
                </a:solidFill>
                <a:latin typeface="Consolas" panose="020B0609020204030204" pitchFamily="49" charset="0"/>
                <a:cs typeface="Courier New" panose="02070309020205020404" pitchFamily="49" charset="0"/>
              </a:rPr>
              <a:t>currentUser</a:t>
            </a:r>
            <a:r>
              <a:rPr lang="en-US" sz="2200" dirty="0">
                <a:solidFill>
                  <a:srgbClr val="FFC000"/>
                </a:solidFill>
                <a:latin typeface="Consolas" panose="020B0609020204030204" pitchFamily="49" charset="0"/>
                <a:cs typeface="Courier New" panose="02070309020205020404" pitchFamily="49" charset="0"/>
              </a:rPr>
              <a:t>; </a:t>
            </a:r>
            <a:r>
              <a:rPr lang="en-US" sz="2200" dirty="0">
                <a:solidFill>
                  <a:schemeClr val="tx1">
                    <a:lumMod val="85000"/>
                  </a:schemeClr>
                </a:solidFill>
                <a:latin typeface="Consolas" panose="020B0609020204030204" pitchFamily="49" charset="0"/>
                <a:cs typeface="Courier New" panose="02070309020205020404" pitchFamily="49" charset="0"/>
              </a:rPr>
              <a:t>// if it’s empty, it means no user is currently logged in</a:t>
            </a:r>
          </a:p>
          <a:p>
            <a:pPr marL="400050" lvl="1" indent="0">
              <a:lnSpc>
                <a:spcPct val="110000"/>
              </a:lnSpc>
              <a:buNone/>
            </a:pPr>
            <a:r>
              <a:rPr lang="en-CA" sz="2200" dirty="0">
                <a:solidFill>
                  <a:srgbClr val="FFFF00"/>
                </a:solidFill>
                <a:latin typeface="Consolas" panose="020B0609020204030204" pitchFamily="49" charset="0"/>
                <a:cs typeface="Courier New" panose="02070309020205020404" pitchFamily="49" charset="0"/>
              </a:rPr>
              <a:t>const outcome = </a:t>
            </a:r>
            <a:r>
              <a:rPr lang="en-CA" sz="2200" b="1" dirty="0" err="1">
                <a:solidFill>
                  <a:srgbClr val="FFC000"/>
                </a:solidFill>
                <a:latin typeface="Consolas" panose="020B0609020204030204" pitchFamily="49" charset="0"/>
                <a:cs typeface="Courier New" panose="02070309020205020404" pitchFamily="49" charset="0"/>
              </a:rPr>
              <a:t>updateProfile</a:t>
            </a:r>
            <a:r>
              <a:rPr lang="en-CA" sz="2200" dirty="0">
                <a:solidFill>
                  <a:srgbClr val="FF9933"/>
                </a:solidFill>
                <a:latin typeface="Consolas" panose="020B0609020204030204" pitchFamily="49" charset="0"/>
                <a:cs typeface="Courier New" panose="02070309020205020404" pitchFamily="49" charset="0"/>
              </a:rPr>
              <a:t>( </a:t>
            </a:r>
            <a:r>
              <a:rPr lang="en-US" sz="2200" dirty="0">
                <a:solidFill>
                  <a:srgbClr val="FFFF00"/>
                </a:solidFill>
                <a:latin typeface="Consolas" panose="020B0609020204030204" pitchFamily="49" charset="0"/>
                <a:cs typeface="Courier New" panose="02070309020205020404" pitchFamily="49" charset="0"/>
              </a:rPr>
              <a:t>user , </a:t>
            </a:r>
            <a:r>
              <a:rPr lang="en-CA" sz="2200" dirty="0">
                <a:solidFill>
                  <a:srgbClr val="66FF66"/>
                </a:solidFill>
                <a:latin typeface="Consolas" panose="020B0609020204030204" pitchFamily="49" charset="0"/>
                <a:cs typeface="Courier New" panose="02070309020205020404" pitchFamily="49" charset="0"/>
              </a:rPr>
              <a:t>{</a:t>
            </a:r>
          </a:p>
          <a:p>
            <a:pPr marL="400050" lvl="1" indent="0">
              <a:lnSpc>
                <a:spcPct val="110000"/>
              </a:lnSpc>
              <a:buNone/>
            </a:pPr>
            <a:r>
              <a:rPr lang="en-CA" sz="2200" dirty="0">
                <a:solidFill>
                  <a:srgbClr val="FFFF00"/>
                </a:solidFill>
                <a:latin typeface="Consolas" panose="020B0609020204030204" pitchFamily="49" charset="0"/>
                <a:cs typeface="Courier New" panose="02070309020205020404" pitchFamily="49" charset="0"/>
              </a:rPr>
              <a:t>  							</a:t>
            </a:r>
            <a:r>
              <a:rPr lang="en-CA" sz="2200" b="1" dirty="0" err="1">
                <a:solidFill>
                  <a:srgbClr val="66FF66"/>
                </a:solidFill>
                <a:latin typeface="Consolas" panose="020B0609020204030204" pitchFamily="49" charset="0"/>
                <a:cs typeface="Courier New" panose="02070309020205020404" pitchFamily="49" charset="0"/>
              </a:rPr>
              <a:t>displayName</a:t>
            </a:r>
            <a:r>
              <a:rPr lang="en-CA" sz="2200" dirty="0">
                <a:solidFill>
                  <a:srgbClr val="66FF66"/>
                </a:solidFill>
                <a:latin typeface="Consolas" panose="020B0609020204030204" pitchFamily="49" charset="0"/>
                <a:cs typeface="Courier New" panose="02070309020205020404" pitchFamily="49" charset="0"/>
              </a:rPr>
              <a:t>: "John Doe",</a:t>
            </a:r>
          </a:p>
          <a:p>
            <a:pPr marL="400050" lvl="1" indent="0">
              <a:lnSpc>
                <a:spcPct val="110000"/>
              </a:lnSpc>
              <a:buNone/>
            </a:pPr>
            <a:r>
              <a:rPr lang="en-CA" sz="2200" dirty="0">
                <a:solidFill>
                  <a:srgbClr val="66FF66"/>
                </a:solidFill>
                <a:latin typeface="Consolas" panose="020B0609020204030204" pitchFamily="49" charset="0"/>
                <a:cs typeface="Courier New" panose="02070309020205020404" pitchFamily="49" charset="0"/>
              </a:rPr>
              <a:t>  							</a:t>
            </a:r>
            <a:r>
              <a:rPr lang="en-CA" sz="2200" b="1" dirty="0" err="1">
                <a:solidFill>
                  <a:srgbClr val="66FF66"/>
                </a:solidFill>
                <a:latin typeface="Consolas" panose="020B0609020204030204" pitchFamily="49" charset="0"/>
                <a:cs typeface="Courier New" panose="02070309020205020404" pitchFamily="49" charset="0"/>
              </a:rPr>
              <a:t>photoURL</a:t>
            </a:r>
            <a:r>
              <a:rPr lang="en-CA" sz="2200" dirty="0">
                <a:solidFill>
                  <a:srgbClr val="66FF66"/>
                </a:solidFill>
                <a:latin typeface="Consolas" panose="020B0609020204030204" pitchFamily="49" charset="0"/>
                <a:cs typeface="Courier New" panose="02070309020205020404" pitchFamily="49" charset="0"/>
              </a:rPr>
              <a:t>: "https://example.com/john-doe/profile.jpg" </a:t>
            </a:r>
            <a:r>
              <a:rPr lang="en-CA" sz="2200" dirty="0">
                <a:solidFill>
                  <a:srgbClr val="FFFF00"/>
                </a:solidFill>
                <a:latin typeface="Consolas" panose="020B0609020204030204" pitchFamily="49" charset="0"/>
                <a:cs typeface="Courier New" panose="02070309020205020404" pitchFamily="49" charset="0"/>
              </a:rPr>
              <a:t> </a:t>
            </a:r>
            <a:r>
              <a:rPr lang="en-CA" sz="2200" dirty="0">
                <a:solidFill>
                  <a:srgbClr val="66FF66"/>
                </a:solidFill>
                <a:latin typeface="Consolas" panose="020B0609020204030204" pitchFamily="49" charset="0"/>
                <a:cs typeface="Courier New" panose="02070309020205020404" pitchFamily="49" charset="0"/>
              </a:rPr>
              <a:t>} </a:t>
            </a:r>
            <a:r>
              <a:rPr lang="en-CA" sz="2200" dirty="0">
                <a:solidFill>
                  <a:srgbClr val="FF9933"/>
                </a:solidFill>
                <a:latin typeface="Consolas" panose="020B0609020204030204" pitchFamily="49" charset="0"/>
                <a:cs typeface="Courier New" panose="02070309020205020404" pitchFamily="49" charset="0"/>
              </a:rPr>
              <a:t>);</a:t>
            </a:r>
          </a:p>
          <a:p>
            <a:pPr>
              <a:lnSpc>
                <a:spcPct val="110000"/>
              </a:lnSpc>
            </a:pPr>
            <a:r>
              <a:rPr lang="en-CA" sz="2200" dirty="0"/>
              <a:t>Note that </a:t>
            </a:r>
            <a:r>
              <a:rPr lang="en-CA" sz="2200" b="1" dirty="0" err="1">
                <a:solidFill>
                  <a:srgbClr val="FFC000"/>
                </a:solidFill>
              </a:rPr>
              <a:t>updateProfile</a:t>
            </a:r>
            <a:r>
              <a:rPr lang="en-CA" sz="2200" dirty="0"/>
              <a:t> function also returns a </a:t>
            </a:r>
            <a:r>
              <a:rPr lang="en-CA" sz="2200" b="1" dirty="0"/>
              <a:t>Promise</a:t>
            </a:r>
            <a:r>
              <a:rPr lang="en-CA" sz="2200" dirty="0"/>
              <a:t> object so to process the outcome:</a:t>
            </a:r>
          </a:p>
          <a:p>
            <a:pPr marL="400050" lvl="1" indent="0">
              <a:lnSpc>
                <a:spcPct val="110000"/>
              </a:lnSpc>
              <a:buNone/>
            </a:pPr>
            <a:r>
              <a:rPr lang="en-CA" sz="2200" dirty="0" err="1">
                <a:solidFill>
                  <a:srgbClr val="FFFF00"/>
                </a:solidFill>
                <a:latin typeface="Consolas" panose="020B0609020204030204" pitchFamily="49" charset="0"/>
                <a:cs typeface="Courier New" panose="02070309020205020404" pitchFamily="49" charset="0"/>
              </a:rPr>
              <a:t>outcome.then</a:t>
            </a:r>
            <a:r>
              <a:rPr lang="en-CA" sz="2200" dirty="0">
                <a:solidFill>
                  <a:srgbClr val="FFFF00"/>
                </a:solidFill>
                <a:latin typeface="Consolas" panose="020B0609020204030204" pitchFamily="49" charset="0"/>
                <a:cs typeface="Courier New" panose="02070309020205020404" pitchFamily="49" charset="0"/>
              </a:rPr>
              <a:t>( () =&gt; {  </a:t>
            </a:r>
            <a:r>
              <a:rPr lang="en-CA" sz="2200" dirty="0">
                <a:solidFill>
                  <a:schemeClr val="tx1">
                    <a:lumMod val="75000"/>
                  </a:schemeClr>
                </a:solidFill>
                <a:latin typeface="Consolas" panose="020B0609020204030204" pitchFamily="49" charset="0"/>
                <a:cs typeface="Courier New" panose="02070309020205020404" pitchFamily="49" charset="0"/>
              </a:rPr>
              <a:t>// Profile update was successful.</a:t>
            </a:r>
            <a:r>
              <a:rPr lang="en-CA" sz="2200" dirty="0">
                <a:solidFill>
                  <a:srgbClr val="FFFF00"/>
                </a:solidFill>
                <a:latin typeface="Consolas" panose="020B0609020204030204" pitchFamily="49" charset="0"/>
                <a:cs typeface="Courier New" panose="02070309020205020404" pitchFamily="49" charset="0"/>
              </a:rPr>
              <a:t>})</a:t>
            </a:r>
          </a:p>
          <a:p>
            <a:pPr marL="400050" lvl="1" indent="0">
              <a:lnSpc>
                <a:spcPct val="110000"/>
              </a:lnSpc>
              <a:buNone/>
            </a:pPr>
            <a:r>
              <a:rPr lang="en-CA" sz="2200" dirty="0">
                <a:solidFill>
                  <a:srgbClr val="FFFF00"/>
                </a:solidFill>
                <a:latin typeface="Consolas" panose="020B0609020204030204" pitchFamily="49" charset="0"/>
                <a:cs typeface="Courier New" panose="02070309020205020404" pitchFamily="49" charset="0"/>
              </a:rPr>
              <a:t>		  .catch( (error) =&gt; { </a:t>
            </a:r>
            <a:r>
              <a:rPr lang="en-CA" sz="2200" dirty="0">
                <a:solidFill>
                  <a:schemeClr val="tx1">
                    <a:lumMod val="75000"/>
                  </a:schemeClr>
                </a:solidFill>
                <a:latin typeface="Consolas" panose="020B0609020204030204" pitchFamily="49" charset="0"/>
                <a:cs typeface="Courier New" panose="02070309020205020404" pitchFamily="49" charset="0"/>
              </a:rPr>
              <a:t>// An error happened. </a:t>
            </a:r>
            <a:r>
              <a:rPr lang="en-CA" sz="2200" dirty="0">
                <a:solidFill>
                  <a:srgbClr val="FFFF00"/>
                </a:solidFill>
                <a:latin typeface="Consolas" panose="020B0609020204030204" pitchFamily="49" charset="0"/>
                <a:cs typeface="Courier New" panose="02070309020205020404" pitchFamily="49" charset="0"/>
              </a:rPr>
              <a:t>});</a:t>
            </a:r>
          </a:p>
          <a:p>
            <a:pPr marL="400050" lvl="1" indent="0">
              <a:lnSpc>
                <a:spcPct val="110000"/>
              </a:lnSpc>
              <a:buNone/>
            </a:pPr>
            <a:endParaRPr lang="en-CA" sz="2200" dirty="0">
              <a:solidFill>
                <a:srgbClr val="FFFF00"/>
              </a:solidFill>
              <a:latin typeface="Consolas" panose="020B0609020204030204" pitchFamily="49" charset="0"/>
              <a:cs typeface="Courier New" panose="02070309020205020404" pitchFamily="49" charset="0"/>
            </a:endParaRPr>
          </a:p>
          <a:p>
            <a:pPr marL="0" indent="0">
              <a:lnSpc>
                <a:spcPct val="110000"/>
              </a:lnSpc>
              <a:buNone/>
            </a:pPr>
            <a:r>
              <a:rPr lang="en-CA" sz="2200" dirty="0"/>
              <a:t>More info at : </a:t>
            </a:r>
            <a:r>
              <a:rPr lang="en-CA" sz="2200" dirty="0">
                <a:hlinkClick r:id="rId3"/>
              </a:rPr>
              <a:t>https://firebase.google.com/docs/auth/web/manage-users#update_a_users_profile</a:t>
            </a:r>
            <a:endParaRPr lang="en-CA" sz="2200" dirty="0"/>
          </a:p>
          <a:p>
            <a:pPr marL="0" indent="0">
              <a:lnSpc>
                <a:spcPct val="110000"/>
              </a:lnSpc>
              <a:buNone/>
            </a:pPr>
            <a:r>
              <a:rPr lang="en-CA" sz="2200" dirty="0">
                <a:hlinkClick r:id="rId4"/>
              </a:rPr>
              <a:t>https://firebase.google.com/docs/reference/js/auth.user</a:t>
            </a:r>
            <a:endParaRPr lang="en-CA" sz="2200" dirty="0"/>
          </a:p>
          <a:p>
            <a:pPr marL="0" indent="0">
              <a:lnSpc>
                <a:spcPct val="110000"/>
              </a:lnSpc>
              <a:buNone/>
            </a:pPr>
            <a:endParaRPr lang="en-CA" sz="2200" dirty="0"/>
          </a:p>
          <a:p>
            <a:pPr marL="0" indent="0">
              <a:lnSpc>
                <a:spcPct val="110000"/>
              </a:lnSpc>
              <a:buNone/>
            </a:pPr>
            <a:endParaRPr lang="en-CA" dirty="0"/>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2030992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9"/>
            <a:ext cx="9404723" cy="1180138"/>
          </a:xfrm>
        </p:spPr>
        <p:txBody>
          <a:bodyPr/>
          <a:lstStyle/>
          <a:p>
            <a:r>
              <a:rPr lang="en-CA" dirty="0"/>
              <a:t>Firebase Authentication events </a:t>
            </a:r>
            <a:br>
              <a:rPr lang="en-CA" dirty="0"/>
            </a:br>
            <a:r>
              <a:rPr lang="en-CA" sz="2400" dirty="0"/>
              <a:t>(v.9+) (w. Module)</a:t>
            </a:r>
          </a:p>
        </p:txBody>
      </p:sp>
      <p:sp>
        <p:nvSpPr>
          <p:cNvPr id="3" name="Content Placeholder 2"/>
          <p:cNvSpPr>
            <a:spLocks noGrp="1"/>
          </p:cNvSpPr>
          <p:nvPr>
            <p:ph idx="1"/>
          </p:nvPr>
        </p:nvSpPr>
        <p:spPr>
          <a:xfrm>
            <a:off x="680322" y="1801586"/>
            <a:ext cx="9927808" cy="4773385"/>
          </a:xfrm>
        </p:spPr>
        <p:txBody>
          <a:bodyPr>
            <a:normAutofit fontScale="70000" lnSpcReduction="20000"/>
          </a:bodyPr>
          <a:lstStyle/>
          <a:p>
            <a:pPr>
              <a:lnSpc>
                <a:spcPct val="120000"/>
              </a:lnSpc>
            </a:pPr>
            <a:r>
              <a:rPr lang="en-CA" dirty="0"/>
              <a:t>When user’s </a:t>
            </a:r>
            <a:r>
              <a:rPr lang="en-CA" b="1" u="sng" dirty="0"/>
              <a:t>status</a:t>
            </a:r>
            <a:r>
              <a:rPr lang="en-CA" dirty="0"/>
              <a:t> changes (i.e., user logs </a:t>
            </a:r>
            <a:r>
              <a:rPr lang="en-CA" b="1" dirty="0"/>
              <a:t>in</a:t>
            </a:r>
            <a:r>
              <a:rPr lang="en-CA" dirty="0"/>
              <a:t> or </a:t>
            </a:r>
            <a:r>
              <a:rPr lang="en-CA" b="1" dirty="0"/>
              <a:t>out</a:t>
            </a:r>
            <a:r>
              <a:rPr lang="en-CA" dirty="0"/>
              <a:t>) an event named </a:t>
            </a:r>
            <a:r>
              <a:rPr lang="en-CA" b="1" dirty="0" err="1">
                <a:solidFill>
                  <a:srgbClr val="FFC000"/>
                </a:solidFill>
                <a:latin typeface="Consolas" panose="020B0609020204030204" pitchFamily="49" charset="0"/>
              </a:rPr>
              <a:t>onAuthStateChanged</a:t>
            </a:r>
            <a:r>
              <a:rPr lang="en-CA" dirty="0"/>
              <a:t> is triggered by firebase authentication API. </a:t>
            </a:r>
          </a:p>
          <a:p>
            <a:pPr>
              <a:lnSpc>
                <a:spcPct val="120000"/>
              </a:lnSpc>
            </a:pPr>
            <a:r>
              <a:rPr lang="en-CA" sz="2000" dirty="0"/>
              <a:t>You need to import , </a:t>
            </a:r>
            <a:r>
              <a:rPr lang="en-CA" sz="2000" b="1" dirty="0" err="1">
                <a:solidFill>
                  <a:srgbClr val="FFC000"/>
                </a:solidFill>
              </a:rPr>
              <a:t>onAuthStateChanged</a:t>
            </a:r>
            <a:r>
              <a:rPr lang="en-CA" sz="2000" dirty="0"/>
              <a:t> function in addition to </a:t>
            </a:r>
            <a:r>
              <a:rPr lang="en-CA" sz="2000" b="1" dirty="0" err="1">
                <a:solidFill>
                  <a:srgbClr val="FFFF00"/>
                </a:solidFill>
              </a:rPr>
              <a:t>getAuth</a:t>
            </a:r>
            <a:r>
              <a:rPr lang="en-CA" sz="2000" dirty="0"/>
              <a:t> from </a:t>
            </a:r>
            <a:r>
              <a:rPr lang="en-CA" sz="2000" b="1" dirty="0">
                <a:solidFill>
                  <a:srgbClr val="FFFF00"/>
                </a:solidFill>
              </a:rPr>
              <a:t>firebase-auth</a:t>
            </a:r>
            <a:r>
              <a:rPr lang="en-CA" sz="2000" dirty="0"/>
              <a:t> module. And get the </a:t>
            </a:r>
            <a:r>
              <a:rPr lang="en-CA" sz="2000" b="1" dirty="0"/>
              <a:t>auth</a:t>
            </a:r>
            <a:r>
              <a:rPr lang="en-CA" sz="2000" dirty="0"/>
              <a:t> handle from </a:t>
            </a:r>
            <a:r>
              <a:rPr lang="en-CA" sz="2000" b="1" dirty="0" err="1">
                <a:solidFill>
                  <a:srgbClr val="FFFF00"/>
                </a:solidFill>
              </a:rPr>
              <a:t>getAuth</a:t>
            </a:r>
            <a:r>
              <a:rPr lang="en-CA" sz="2000" b="1" dirty="0"/>
              <a:t>()</a:t>
            </a:r>
            <a:r>
              <a:rPr lang="en-CA" sz="2000" dirty="0"/>
              <a:t> function (if not already): </a:t>
            </a:r>
          </a:p>
          <a:p>
            <a:pPr marL="0" indent="0">
              <a:lnSpc>
                <a:spcPct val="120000"/>
              </a:lnSpc>
              <a:buNone/>
            </a:pPr>
            <a:r>
              <a:rPr lang="en-US" sz="2000" dirty="0">
                <a:solidFill>
                  <a:srgbClr val="FFFF00"/>
                </a:solidFill>
              </a:rPr>
              <a:t>	const </a:t>
            </a:r>
            <a:r>
              <a:rPr lang="en-US" sz="2000" b="1" dirty="0">
                <a:solidFill>
                  <a:srgbClr val="92D050"/>
                </a:solidFill>
              </a:rPr>
              <a:t>auth</a:t>
            </a:r>
            <a:r>
              <a:rPr lang="en-US" sz="2000" dirty="0">
                <a:solidFill>
                  <a:srgbClr val="FFFF00"/>
                </a:solidFill>
              </a:rPr>
              <a:t> = </a:t>
            </a:r>
            <a:r>
              <a:rPr lang="en-CA" sz="2000" b="1" dirty="0" err="1">
                <a:solidFill>
                  <a:srgbClr val="FFFF00"/>
                </a:solidFill>
              </a:rPr>
              <a:t>getAuth</a:t>
            </a:r>
            <a:r>
              <a:rPr lang="en-CA" sz="2000" b="1" dirty="0">
                <a:solidFill>
                  <a:srgbClr val="FFFF00"/>
                </a:solidFill>
              </a:rPr>
              <a:t>(</a:t>
            </a:r>
            <a:r>
              <a:rPr lang="en-CA" sz="2000" b="1" dirty="0">
                <a:solidFill>
                  <a:schemeClr val="accent1">
                    <a:lumMod val="20000"/>
                    <a:lumOff val="80000"/>
                  </a:schemeClr>
                </a:solidFill>
              </a:rPr>
              <a:t>app</a:t>
            </a:r>
            <a:r>
              <a:rPr lang="en-CA" sz="2000" b="1" dirty="0">
                <a:solidFill>
                  <a:srgbClr val="FFFF00"/>
                </a:solidFill>
              </a:rPr>
              <a:t>) ;</a:t>
            </a:r>
          </a:p>
          <a:p>
            <a:r>
              <a:rPr lang="en-CA" dirty="0"/>
              <a:t>The proper way to track user status, is by passing a callback to this function in your code e.g.</a:t>
            </a:r>
          </a:p>
          <a:p>
            <a:pPr marL="457200" lvl="1" indent="0">
              <a:buNone/>
            </a:pPr>
            <a:r>
              <a:rPr lang="en-US" b="1" dirty="0" err="1">
                <a:solidFill>
                  <a:srgbClr val="FFC000"/>
                </a:solidFill>
                <a:latin typeface="Consolas" panose="020B0609020204030204" pitchFamily="49" charset="0"/>
                <a:cs typeface="Courier New" panose="02070309020205020404" pitchFamily="49" charset="0"/>
              </a:rPr>
              <a:t>onAuthStateChanged</a:t>
            </a:r>
            <a:r>
              <a:rPr lang="en-US" dirty="0">
                <a:solidFill>
                  <a:srgbClr val="FFC000"/>
                </a:solidFill>
                <a:latin typeface="Consolas" panose="020B0609020204030204" pitchFamily="49" charset="0"/>
                <a:cs typeface="Courier New" panose="02070309020205020404" pitchFamily="49" charset="0"/>
              </a:rPr>
              <a:t>(</a:t>
            </a:r>
            <a:r>
              <a:rPr lang="en-US" sz="1800" b="1" dirty="0">
                <a:solidFill>
                  <a:srgbClr val="92D050"/>
                </a:solidFill>
              </a:rPr>
              <a:t>auth</a:t>
            </a:r>
            <a:r>
              <a:rPr lang="en-US" sz="1800" dirty="0">
                <a:solidFill>
                  <a:srgbClr val="92D050"/>
                </a:solidFill>
              </a:rPr>
              <a:t> , </a:t>
            </a:r>
            <a:r>
              <a:rPr lang="en-US" b="1" dirty="0">
                <a:solidFill>
                  <a:srgbClr val="FFFF00"/>
                </a:solidFill>
                <a:latin typeface="Consolas" panose="020B0609020204030204" pitchFamily="49" charset="0"/>
                <a:cs typeface="Courier New" panose="02070309020205020404" pitchFamily="49" charset="0"/>
              </a:rPr>
              <a:t>( </a:t>
            </a:r>
            <a:r>
              <a:rPr lang="en-US" b="1" dirty="0">
                <a:solidFill>
                  <a:schemeClr val="bg2">
                    <a:lumMod val="40000"/>
                    <a:lumOff val="60000"/>
                  </a:schemeClr>
                </a:solidFill>
                <a:latin typeface="Consolas" panose="020B0609020204030204" pitchFamily="49" charset="0"/>
                <a:cs typeface="Courier New" panose="02070309020205020404" pitchFamily="49" charset="0"/>
              </a:rPr>
              <a:t>user</a:t>
            </a:r>
            <a:r>
              <a:rPr lang="en-US" b="1" dirty="0">
                <a:solidFill>
                  <a:srgbClr val="FFFF00"/>
                </a:solidFill>
                <a:latin typeface="Consolas" panose="020B0609020204030204" pitchFamily="49" charset="0"/>
                <a:cs typeface="Courier New" panose="02070309020205020404" pitchFamily="49" charset="0"/>
              </a:rPr>
              <a:t> )</a:t>
            </a:r>
            <a:r>
              <a:rPr lang="en-US" dirty="0">
                <a:solidFill>
                  <a:srgbClr val="FFFF00"/>
                </a:solidFill>
                <a:latin typeface="Consolas" panose="020B0609020204030204" pitchFamily="49" charset="0"/>
                <a:cs typeface="Courier New" panose="02070309020205020404" pitchFamily="49" charset="0"/>
              </a:rPr>
              <a:t>  </a:t>
            </a:r>
            <a:r>
              <a:rPr lang="en-US" b="1" dirty="0">
                <a:solidFill>
                  <a:srgbClr val="FFFF00"/>
                </a:solidFill>
                <a:latin typeface="Consolas" panose="020B0609020204030204" pitchFamily="49" charset="0"/>
                <a:cs typeface="Courier New" panose="02070309020205020404" pitchFamily="49" charset="0"/>
              </a:rPr>
              <a:t>=&gt;</a:t>
            </a:r>
            <a:r>
              <a:rPr lang="en-US" dirty="0">
                <a:solidFill>
                  <a:srgbClr val="FFFF00"/>
                </a:solidFill>
                <a:latin typeface="Consolas" panose="020B0609020204030204" pitchFamily="49" charset="0"/>
                <a:cs typeface="Courier New" panose="02070309020205020404" pitchFamily="49" charset="0"/>
              </a:rPr>
              <a:t> </a:t>
            </a:r>
            <a:r>
              <a:rPr lang="en-US" b="1" dirty="0">
                <a:solidFill>
                  <a:srgbClr val="66FF66"/>
                </a:solidFill>
                <a:latin typeface="Consolas" panose="020B0609020204030204" pitchFamily="49" charset="0"/>
                <a:cs typeface="Courier New" panose="02070309020205020404" pitchFamily="49" charset="0"/>
              </a:rPr>
              <a:t>{ </a:t>
            </a:r>
            <a:r>
              <a:rPr lang="en-US" dirty="0">
                <a:solidFill>
                  <a:srgbClr val="FFFF00"/>
                </a:solidFill>
                <a:latin typeface="Consolas" panose="020B0609020204030204" pitchFamily="49" charset="0"/>
                <a:cs typeface="Courier New" panose="02070309020205020404" pitchFamily="49" charset="0"/>
              </a:rPr>
              <a:t> </a:t>
            </a:r>
            <a:r>
              <a:rPr lang="en-US" dirty="0">
                <a:solidFill>
                  <a:schemeClr val="tx1">
                    <a:lumMod val="75000"/>
                  </a:schemeClr>
                </a:solidFill>
                <a:latin typeface="Consolas" panose="020B0609020204030204" pitchFamily="49" charset="0"/>
                <a:cs typeface="Courier New" panose="02070309020205020404" pitchFamily="49" charset="0"/>
              </a:rPr>
              <a:t>//The callback is passed user parameter from event</a:t>
            </a:r>
          </a:p>
          <a:p>
            <a:pPr marL="457200" lvl="1" indent="0">
              <a:buNone/>
            </a:pPr>
            <a:r>
              <a:rPr lang="en-US" dirty="0">
                <a:solidFill>
                  <a:srgbClr val="FFFF00"/>
                </a:solidFill>
                <a:latin typeface="Consolas" panose="020B0609020204030204" pitchFamily="49" charset="0"/>
                <a:cs typeface="Courier New" panose="02070309020205020404" pitchFamily="49" charset="0"/>
              </a:rPr>
              <a:t>     if (</a:t>
            </a:r>
            <a:r>
              <a:rPr lang="en-US" b="1" dirty="0">
                <a:solidFill>
                  <a:schemeClr val="bg2">
                    <a:lumMod val="40000"/>
                    <a:lumOff val="60000"/>
                  </a:schemeClr>
                </a:solidFill>
                <a:latin typeface="Consolas" panose="020B0609020204030204" pitchFamily="49" charset="0"/>
                <a:cs typeface="Courier New" panose="02070309020205020404" pitchFamily="49" charset="0"/>
              </a:rPr>
              <a:t>user</a:t>
            </a:r>
            <a:r>
              <a:rPr lang="en-US" dirty="0">
                <a:solidFill>
                  <a:srgbClr val="FFFF00"/>
                </a:solidFill>
                <a:latin typeface="Consolas" panose="020B0609020204030204" pitchFamily="49" charset="0"/>
                <a:cs typeface="Courier New" panose="02070309020205020404" pitchFamily="49" charset="0"/>
              </a:rPr>
              <a:t>) { </a:t>
            </a:r>
            <a:r>
              <a:rPr lang="en-US" dirty="0">
                <a:solidFill>
                  <a:schemeClr val="bg2">
                    <a:lumMod val="40000"/>
                    <a:lumOff val="60000"/>
                  </a:schemeClr>
                </a:solidFill>
                <a:latin typeface="Consolas" panose="020B0609020204030204" pitchFamily="49" charset="0"/>
                <a:cs typeface="Courier New" panose="02070309020205020404" pitchFamily="49" charset="0"/>
              </a:rPr>
              <a:t>// if there is a user object it means some user logged in	</a:t>
            </a:r>
          </a:p>
          <a:p>
            <a:pPr marL="457200" lvl="1" indent="0">
              <a:buNone/>
            </a:pPr>
            <a:r>
              <a:rPr lang="en-US" dirty="0">
                <a:solidFill>
                  <a:srgbClr val="FFFF00"/>
                </a:solidFill>
                <a:latin typeface="Consolas" panose="020B0609020204030204" pitchFamily="49" charset="0"/>
                <a:cs typeface="Courier New" panose="02070309020205020404" pitchFamily="49" charset="0"/>
              </a:rPr>
              <a:t>         		</a:t>
            </a:r>
            <a:r>
              <a:rPr lang="en-US" dirty="0">
                <a:solidFill>
                  <a:schemeClr val="tx1">
                    <a:lumMod val="85000"/>
                  </a:schemeClr>
                </a:solidFill>
                <a:latin typeface="Consolas" panose="020B0609020204030204" pitchFamily="49" charset="0"/>
                <a:cs typeface="Courier New" panose="02070309020205020404" pitchFamily="49" charset="0"/>
              </a:rPr>
              <a:t>// show welcome message , redirect to home page etc.</a:t>
            </a:r>
          </a:p>
          <a:p>
            <a:pPr marL="457200" lvl="1" indent="0">
              <a:buNone/>
            </a:pPr>
            <a:r>
              <a:rPr lang="en-US" dirty="0">
                <a:solidFill>
                  <a:srgbClr val="FFFF00"/>
                </a:solidFill>
                <a:latin typeface="Consolas" panose="020B0609020204030204" pitchFamily="49" charset="0"/>
                <a:cs typeface="Courier New" panose="02070309020205020404" pitchFamily="49" charset="0"/>
              </a:rPr>
              <a:t>     } else {  </a:t>
            </a:r>
            <a:r>
              <a:rPr lang="en-US" dirty="0">
                <a:solidFill>
                  <a:schemeClr val="bg2">
                    <a:lumMod val="40000"/>
                    <a:lumOff val="60000"/>
                  </a:schemeClr>
                </a:solidFill>
                <a:latin typeface="Consolas" panose="020B0609020204030204" pitchFamily="49" charset="0"/>
                <a:cs typeface="Courier New" panose="02070309020205020404" pitchFamily="49" charset="0"/>
              </a:rPr>
              <a:t>// if user object is null or undefined it means no user is logged in</a:t>
            </a:r>
          </a:p>
          <a:p>
            <a:pPr marL="457200" lvl="1" indent="0">
              <a:buNone/>
            </a:pPr>
            <a:r>
              <a:rPr lang="en-US" dirty="0">
                <a:solidFill>
                  <a:srgbClr val="FFFF00"/>
                </a:solidFill>
                <a:latin typeface="Consolas" panose="020B0609020204030204" pitchFamily="49" charset="0"/>
                <a:cs typeface="Courier New" panose="02070309020205020404" pitchFamily="49" charset="0"/>
              </a:rPr>
              <a:t>         		</a:t>
            </a:r>
            <a:r>
              <a:rPr lang="en-US" dirty="0">
                <a:solidFill>
                  <a:schemeClr val="tx1">
                    <a:lumMod val="85000"/>
                  </a:schemeClr>
                </a:solidFill>
                <a:latin typeface="Consolas" panose="020B0609020204030204" pitchFamily="49" charset="0"/>
                <a:cs typeface="Courier New" panose="02070309020205020404" pitchFamily="49" charset="0"/>
              </a:rPr>
              <a:t>// redirect browser to login page. e.g. </a:t>
            </a:r>
            <a:r>
              <a:rPr lang="en-US" dirty="0" err="1">
                <a:solidFill>
                  <a:schemeClr val="tx1">
                    <a:lumMod val="85000"/>
                  </a:schemeClr>
                </a:solidFill>
                <a:latin typeface="Consolas" panose="020B0609020204030204" pitchFamily="49" charset="0"/>
                <a:cs typeface="Courier New" panose="02070309020205020404" pitchFamily="49" charset="0"/>
              </a:rPr>
              <a:t>window.location.href</a:t>
            </a:r>
            <a:r>
              <a:rPr lang="en-US" dirty="0">
                <a:solidFill>
                  <a:schemeClr val="tx1">
                    <a:lumMod val="85000"/>
                  </a:schemeClr>
                </a:solidFill>
                <a:latin typeface="Consolas" panose="020B0609020204030204" pitchFamily="49" charset="0"/>
                <a:cs typeface="Courier New" panose="02070309020205020404" pitchFamily="49" charset="0"/>
              </a:rPr>
              <a:t>="login.html"</a:t>
            </a:r>
          </a:p>
          <a:p>
            <a:pPr marL="457200" lvl="1" indent="0">
              <a:buNone/>
            </a:pPr>
            <a:r>
              <a:rPr lang="en-US" dirty="0">
                <a:solidFill>
                  <a:srgbClr val="FFFF00"/>
                </a:solidFill>
                <a:latin typeface="Consolas" panose="020B0609020204030204" pitchFamily="49" charset="0"/>
                <a:cs typeface="Courier New" panose="02070309020205020404" pitchFamily="49" charset="0"/>
              </a:rPr>
              <a:t>     }</a:t>
            </a:r>
          </a:p>
          <a:p>
            <a:pPr marL="457200" lvl="1" indent="0">
              <a:buNone/>
            </a:pPr>
            <a:r>
              <a:rPr lang="en-US" b="1" dirty="0">
                <a:solidFill>
                  <a:srgbClr val="66FF66"/>
                </a:solidFill>
                <a:latin typeface="Consolas" panose="020B0609020204030204" pitchFamily="49" charset="0"/>
                <a:cs typeface="Courier New" panose="02070309020205020404" pitchFamily="49" charset="0"/>
              </a:rPr>
              <a:t>} </a:t>
            </a:r>
            <a:r>
              <a:rPr lang="en-US" dirty="0">
                <a:solidFill>
                  <a:srgbClr val="FFC000"/>
                </a:solidFill>
                <a:latin typeface="Consolas" panose="020B0609020204030204" pitchFamily="49" charset="0"/>
                <a:cs typeface="Courier New" panose="02070309020205020404" pitchFamily="49" charset="0"/>
              </a:rPr>
              <a:t>)</a:t>
            </a:r>
            <a:r>
              <a:rPr lang="en-US" dirty="0">
                <a:solidFill>
                  <a:srgbClr val="FFFF00"/>
                </a:solidFill>
                <a:latin typeface="Consolas" panose="020B0609020204030204" pitchFamily="49" charset="0"/>
                <a:cs typeface="Courier New" panose="02070309020205020404" pitchFamily="49" charset="0"/>
              </a:rPr>
              <a:t>;</a:t>
            </a:r>
          </a:p>
          <a:p>
            <a:pPr marL="457200" lvl="1" indent="0">
              <a:buNone/>
            </a:pPr>
            <a:endParaRPr lang="en-US" dirty="0">
              <a:solidFill>
                <a:srgbClr val="FFFF00"/>
              </a:solidFill>
            </a:endParaRPr>
          </a:p>
          <a:p>
            <a:r>
              <a:rPr lang="en-US" dirty="0"/>
              <a:t>Additionally, when a user is logged in, you can access the user info using </a:t>
            </a:r>
            <a:r>
              <a:rPr lang="en-US" sz="2000" b="1" dirty="0" err="1">
                <a:solidFill>
                  <a:srgbClr val="92D050"/>
                </a:solidFill>
              </a:rPr>
              <a:t>auth</a:t>
            </a:r>
            <a:r>
              <a:rPr lang="en-US" dirty="0" err="1">
                <a:solidFill>
                  <a:srgbClr val="FFFF00"/>
                </a:solidFill>
                <a:latin typeface="Consolas" panose="020B0609020204030204" pitchFamily="49" charset="0"/>
                <a:cs typeface="Courier New" panose="02070309020205020404" pitchFamily="49" charset="0"/>
              </a:rPr>
              <a:t>.</a:t>
            </a:r>
            <a:r>
              <a:rPr lang="en-US" b="1" dirty="0" err="1">
                <a:solidFill>
                  <a:srgbClr val="FFC000"/>
                </a:solidFill>
                <a:latin typeface="Consolas" panose="020B0609020204030204" pitchFamily="49" charset="0"/>
                <a:cs typeface="Courier New" panose="02070309020205020404" pitchFamily="49" charset="0"/>
              </a:rPr>
              <a:t>currentUser</a:t>
            </a:r>
            <a:r>
              <a:rPr lang="en-US" dirty="0"/>
              <a:t> object.</a:t>
            </a:r>
          </a:p>
          <a:p>
            <a:pPr marL="0" indent="0">
              <a:buNone/>
            </a:pPr>
            <a:r>
              <a:rPr lang="en-US" dirty="0"/>
              <a:t>    </a:t>
            </a:r>
            <a:r>
              <a:rPr lang="en-US" dirty="0">
                <a:solidFill>
                  <a:srgbClr val="FFFF00"/>
                </a:solidFill>
              </a:rPr>
              <a:t> </a:t>
            </a:r>
            <a:r>
              <a:rPr lang="en-US" sz="2000" dirty="0">
                <a:solidFill>
                  <a:srgbClr val="92D050"/>
                </a:solidFill>
              </a:rPr>
              <a:t> </a:t>
            </a:r>
            <a:r>
              <a:rPr lang="en-US" dirty="0"/>
              <a:t>More at : </a:t>
            </a:r>
            <a:r>
              <a:rPr lang="en-CA" dirty="0">
                <a:hlinkClick r:id="rId3"/>
              </a:rPr>
              <a:t>https://firebase.google.com/docs/reference/js/firebase.auth.Auth</a:t>
            </a:r>
            <a:endParaRPr lang="en-CA" dirty="0"/>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33051320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46926</TotalTime>
  <Words>4084</Words>
  <Application>Microsoft Office PowerPoint</Application>
  <PresentationFormat>Widescreen</PresentationFormat>
  <Paragraphs>323</Paragraphs>
  <Slides>24</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Menlo</vt:lpstr>
      <vt:lpstr>Arial</vt:lpstr>
      <vt:lpstr>Calibri</vt:lpstr>
      <vt:lpstr>Century Gothic</vt:lpstr>
      <vt:lpstr>Consolas</vt:lpstr>
      <vt:lpstr>Courier New</vt:lpstr>
      <vt:lpstr>Roboto</vt:lpstr>
      <vt:lpstr>Wingdings 3</vt:lpstr>
      <vt:lpstr>Ion</vt:lpstr>
      <vt:lpstr>Using Firebase Authentication </vt:lpstr>
      <vt:lpstr>Firebase</vt:lpstr>
      <vt:lpstr>Firebase : Authentication</vt:lpstr>
      <vt:lpstr>Setup sign-in method</vt:lpstr>
      <vt:lpstr>Firebase initialization and API Key</vt:lpstr>
      <vt:lpstr>Initializing Firebase (v.9+) (w. Module)</vt:lpstr>
      <vt:lpstr>Email/Password Authentication API V.9+ (w. module)</vt:lpstr>
      <vt:lpstr>Update User Profile (v.9+) (w. Module)</vt:lpstr>
      <vt:lpstr>Firebase Authentication events  (v.9+) (w. Module)</vt:lpstr>
      <vt:lpstr>Exercise:</vt:lpstr>
      <vt:lpstr>Security Rules</vt:lpstr>
      <vt:lpstr>Example of Security Rule for Firestore</vt:lpstr>
      <vt:lpstr>More Example of Rule for Firestore</vt:lpstr>
      <vt:lpstr>Firebase 3rd Party Authentication API</vt:lpstr>
      <vt:lpstr>Online Demo</vt:lpstr>
      <vt:lpstr>Admin API</vt:lpstr>
      <vt:lpstr>Exercise</vt:lpstr>
      <vt:lpstr>Common Errors with user/pass provider</vt:lpstr>
      <vt:lpstr>References</vt:lpstr>
      <vt:lpstr>Older API</vt:lpstr>
      <vt:lpstr>Initializing Firebase (V.8-) (w.o. Module)</vt:lpstr>
      <vt:lpstr>Email/Password Authentication API (V.8-) (w.o. Module)</vt:lpstr>
      <vt:lpstr>Update User Profile (V.8-) (w.o. Module)</vt:lpstr>
      <vt:lpstr>Firebase Authentication events  (V.8-) (w.o. Module)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ECMAScript 6 (ES6)</dc:title>
  <dc:creator>Microsoft Office User</dc:creator>
  <cp:lastModifiedBy>Reza Etemadi</cp:lastModifiedBy>
  <cp:revision>440</cp:revision>
  <cp:lastPrinted>2018-06-11T15:24:21Z</cp:lastPrinted>
  <dcterms:created xsi:type="dcterms:W3CDTF">2018-06-05T22:15:29Z</dcterms:created>
  <dcterms:modified xsi:type="dcterms:W3CDTF">2023-12-02T01:47:21Z</dcterms:modified>
</cp:coreProperties>
</file>