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22"/>
  </p:notesMasterIdLst>
  <p:handoutMasterIdLst>
    <p:handoutMasterId r:id="rId23"/>
  </p:handoutMasterIdLst>
  <p:sldIdLst>
    <p:sldId id="256" r:id="rId2"/>
    <p:sldId id="290" r:id="rId3"/>
    <p:sldId id="307" r:id="rId4"/>
    <p:sldId id="331" r:id="rId5"/>
    <p:sldId id="329" r:id="rId6"/>
    <p:sldId id="330" r:id="rId7"/>
    <p:sldId id="334" r:id="rId8"/>
    <p:sldId id="335" r:id="rId9"/>
    <p:sldId id="328" r:id="rId10"/>
    <p:sldId id="332" r:id="rId11"/>
    <p:sldId id="333" r:id="rId12"/>
    <p:sldId id="306" r:id="rId13"/>
    <p:sldId id="340" r:id="rId14"/>
    <p:sldId id="267" r:id="rId15"/>
    <p:sldId id="339" r:id="rId16"/>
    <p:sldId id="314" r:id="rId17"/>
    <p:sldId id="315" r:id="rId18"/>
    <p:sldId id="336" r:id="rId19"/>
    <p:sldId id="337" r:id="rId20"/>
    <p:sldId id="33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FF"/>
    <a:srgbClr val="66FF66"/>
    <a:srgbClr val="00CC00"/>
    <a:srgbClr val="66FF33"/>
    <a:srgbClr val="C0E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04"/>
    <p:restoredTop sz="86189" autoAdjust="0"/>
  </p:normalViewPr>
  <p:slideViewPr>
    <p:cSldViewPr snapToGrid="0" snapToObjects="1">
      <p:cViewPr varScale="1">
        <p:scale>
          <a:sx n="88" d="100"/>
          <a:sy n="88" d="100"/>
        </p:scale>
        <p:origin x="84" y="13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AA0CF93-8F71-BC5D-2F27-9BE584330B7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FC20ACA-9505-867C-8DB9-777C1114231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71F9C15-C6ED-4AC5-823E-A2C50D82EDA3}" type="datetimeFigureOut">
              <a:rPr lang="en-US" smtClean="0"/>
              <a:t>12/1/2023</a:t>
            </a:fld>
            <a:endParaRPr lang="en-US"/>
          </a:p>
        </p:txBody>
      </p:sp>
      <p:sp>
        <p:nvSpPr>
          <p:cNvPr id="4" name="Footer Placeholder 3">
            <a:extLst>
              <a:ext uri="{FF2B5EF4-FFF2-40B4-BE49-F238E27FC236}">
                <a16:creationId xmlns:a16="http://schemas.microsoft.com/office/drawing/2014/main" id="{CF4EAFAD-6758-5D5A-D0D1-0EFA4DAD351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D9F1405-CA92-59A0-E4AA-4D73229ED8C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5FB6C62-EF74-41A6-B12F-F7DC9A41D795}" type="slidenum">
              <a:rPr lang="en-US" smtClean="0"/>
              <a:t>‹#›</a:t>
            </a:fld>
            <a:endParaRPr lang="en-US"/>
          </a:p>
        </p:txBody>
      </p:sp>
    </p:spTree>
    <p:extLst>
      <p:ext uri="{BB962C8B-B14F-4D97-AF65-F5344CB8AC3E}">
        <p14:creationId xmlns:p14="http://schemas.microsoft.com/office/powerpoint/2010/main" val="278448139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5A402D-ED1D-4408-A431-592F6B2CC2CE}" type="datetimeFigureOut">
              <a:rPr lang="en-CA" smtClean="0"/>
              <a:t>2023-12-01</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BDC118-CEAF-4393-9410-072D56142503}" type="slidenum">
              <a:rPr lang="en-CA" smtClean="0"/>
              <a:t>‹#›</a:t>
            </a:fld>
            <a:endParaRPr lang="en-CA"/>
          </a:p>
        </p:txBody>
      </p:sp>
    </p:spTree>
    <p:extLst>
      <p:ext uri="{BB962C8B-B14F-4D97-AF65-F5344CB8AC3E}">
        <p14:creationId xmlns:p14="http://schemas.microsoft.com/office/powerpoint/2010/main" val="111287599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As database gets bigger, its performance reduces. Therefore, it is better to store large files (specially, if they are binary files and not text) outside DB and store their reference (e.g. path, link) inside DB . Also reading and writing large files is faster on file system than inside DB.</a:t>
            </a:r>
            <a:endParaRPr lang="en-US" dirty="0"/>
          </a:p>
        </p:txBody>
      </p:sp>
      <p:sp>
        <p:nvSpPr>
          <p:cNvPr id="4" name="Slide Number Placeholder 3"/>
          <p:cNvSpPr>
            <a:spLocks noGrp="1"/>
          </p:cNvSpPr>
          <p:nvPr>
            <p:ph type="sldNum" sz="quarter" idx="5"/>
          </p:nvPr>
        </p:nvSpPr>
        <p:spPr/>
        <p:txBody>
          <a:bodyPr/>
          <a:lstStyle/>
          <a:p>
            <a:fld id="{9ABDC118-CEAF-4393-9410-072D56142503}" type="slidenum">
              <a:rPr lang="en-CA" smtClean="0"/>
              <a:t>3</a:t>
            </a:fld>
            <a:endParaRPr lang="en-CA"/>
          </a:p>
        </p:txBody>
      </p:sp>
    </p:spTree>
    <p:extLst>
      <p:ext uri="{BB962C8B-B14F-4D97-AF65-F5344CB8AC3E}">
        <p14:creationId xmlns:p14="http://schemas.microsoft.com/office/powerpoint/2010/main" val="2009752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*If</a:t>
            </a:r>
            <a:r>
              <a:rPr lang="en-CA" baseline="0"/>
              <a:t> </a:t>
            </a:r>
            <a:r>
              <a:rPr lang="en-CA" baseline="0" dirty="0"/>
              <a:t>you want to allow read to all but </a:t>
            </a:r>
            <a:r>
              <a:rPr lang="en-CA" baseline="0"/>
              <a:t>restrict write, </a:t>
            </a:r>
            <a:r>
              <a:rPr lang="en-CA" baseline="0" dirty="0"/>
              <a:t>then use:</a:t>
            </a:r>
          </a:p>
          <a:p>
            <a:r>
              <a:rPr lang="en-US" b="1" dirty="0"/>
              <a:t> match /{</a:t>
            </a:r>
            <a:r>
              <a:rPr lang="en-US" b="1" dirty="0" err="1"/>
              <a:t>allPaths</a:t>
            </a:r>
            <a:r>
              <a:rPr lang="en-US" b="1" dirty="0"/>
              <a:t>=**} {</a:t>
            </a:r>
          </a:p>
          <a:p>
            <a:r>
              <a:rPr lang="en-US" b="1" dirty="0"/>
              <a:t>         allow read;</a:t>
            </a:r>
          </a:p>
          <a:p>
            <a:r>
              <a:rPr lang="en-US" b="1" dirty="0"/>
              <a:t>         allow write: if </a:t>
            </a:r>
            <a:r>
              <a:rPr lang="en-US" b="1" dirty="0" err="1"/>
              <a:t>request.auth</a:t>
            </a:r>
            <a:r>
              <a:rPr lang="en-US" b="1" dirty="0"/>
              <a:t> != null;</a:t>
            </a:r>
          </a:p>
          <a:p>
            <a:r>
              <a:rPr lang="en-US" b="1" dirty="0"/>
              <a:t>    }</a:t>
            </a:r>
          </a:p>
          <a:p>
            <a:endParaRPr lang="en-US" b="1" dirty="0"/>
          </a:p>
          <a:p>
            <a:br>
              <a:rPr lang="en-US" dirty="0"/>
            </a:br>
            <a:endParaRPr lang="en-CA" b="1" dirty="0"/>
          </a:p>
        </p:txBody>
      </p:sp>
      <p:sp>
        <p:nvSpPr>
          <p:cNvPr id="4" name="Slide Number Placeholder 3"/>
          <p:cNvSpPr>
            <a:spLocks noGrp="1"/>
          </p:cNvSpPr>
          <p:nvPr>
            <p:ph type="sldNum" sz="quarter" idx="10"/>
          </p:nvPr>
        </p:nvSpPr>
        <p:spPr/>
        <p:txBody>
          <a:bodyPr/>
          <a:lstStyle/>
          <a:p>
            <a:fld id="{9ABDC118-CEAF-4393-9410-072D56142503}" type="slidenum">
              <a:rPr lang="en-CA" smtClean="0"/>
              <a:t>5</a:t>
            </a:fld>
            <a:endParaRPr lang="en-CA"/>
          </a:p>
        </p:txBody>
      </p:sp>
    </p:spTree>
    <p:extLst>
      <p:ext uri="{BB962C8B-B14F-4D97-AF65-F5344CB8AC3E}">
        <p14:creationId xmlns:p14="http://schemas.microsoft.com/office/powerpoint/2010/main" val="29254615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Why API</a:t>
            </a:r>
            <a:r>
              <a:rPr lang="en-CA" baseline="0" dirty="0"/>
              <a:t> Key ? Because generally cloud services use it to identify and track your usage of their services </a:t>
            </a:r>
          </a:p>
          <a:p>
            <a:r>
              <a:rPr lang="en-CA" baseline="0" dirty="0"/>
              <a:t>So they can cap your usage or ask you to pay.</a:t>
            </a:r>
            <a:endParaRPr lang="en-CA" dirty="0"/>
          </a:p>
        </p:txBody>
      </p:sp>
      <p:sp>
        <p:nvSpPr>
          <p:cNvPr id="4" name="Slide Number Placeholder 3"/>
          <p:cNvSpPr>
            <a:spLocks noGrp="1"/>
          </p:cNvSpPr>
          <p:nvPr>
            <p:ph type="sldNum" sz="quarter" idx="10"/>
          </p:nvPr>
        </p:nvSpPr>
        <p:spPr/>
        <p:txBody>
          <a:bodyPr/>
          <a:lstStyle/>
          <a:p>
            <a:fld id="{9ABDC118-CEAF-4393-9410-072D56142503}" type="slidenum">
              <a:rPr lang="en-CA" smtClean="0"/>
              <a:t>6</a:t>
            </a:fld>
            <a:endParaRPr lang="en-CA"/>
          </a:p>
        </p:txBody>
      </p:sp>
    </p:spTree>
    <p:extLst>
      <p:ext uri="{BB962C8B-B14F-4D97-AF65-F5344CB8AC3E}">
        <p14:creationId xmlns:p14="http://schemas.microsoft.com/office/powerpoint/2010/main" val="30697621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9ABDC118-CEAF-4393-9410-072D56142503}" type="slidenum">
              <a:rPr lang="en-CA" smtClean="0"/>
              <a:t>7</a:t>
            </a:fld>
            <a:endParaRPr lang="en-CA"/>
          </a:p>
        </p:txBody>
      </p:sp>
    </p:spTree>
    <p:extLst>
      <p:ext uri="{BB962C8B-B14F-4D97-AF65-F5344CB8AC3E}">
        <p14:creationId xmlns:p14="http://schemas.microsoft.com/office/powerpoint/2010/main" val="23133163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 </a:t>
            </a:r>
            <a:r>
              <a:rPr lang="en-US" dirty="0">
                <a:effectLst/>
                <a:latin typeface="var(--devsite-code-font-family)"/>
              </a:rPr>
              <a:t>https://firebase.google.com/docs/storage/web/start#use_multiple_storage_buckets</a:t>
            </a:r>
          </a:p>
          <a:p>
            <a:endParaRPr lang="en-CA" dirty="0"/>
          </a:p>
          <a:p>
            <a:r>
              <a:rPr lang="en-CA" dirty="0"/>
              <a:t>**Blob: “</a:t>
            </a:r>
            <a:r>
              <a:rPr lang="en-CA" b="0" i="0" dirty="0">
                <a:solidFill>
                  <a:srgbClr val="202124"/>
                </a:solidFill>
                <a:effectLst/>
                <a:latin typeface="arial" panose="020B0604020202020204" pitchFamily="34" charset="0"/>
              </a:rPr>
              <a:t>Binary Large Object.” In JavaScript, Blobs often represent binary data. </a:t>
            </a:r>
            <a:endParaRPr lang="en-US" dirty="0"/>
          </a:p>
        </p:txBody>
      </p:sp>
      <p:sp>
        <p:nvSpPr>
          <p:cNvPr id="4" name="Slide Number Placeholder 3"/>
          <p:cNvSpPr>
            <a:spLocks noGrp="1"/>
          </p:cNvSpPr>
          <p:nvPr>
            <p:ph type="sldNum" sz="quarter" idx="5"/>
          </p:nvPr>
        </p:nvSpPr>
        <p:spPr/>
        <p:txBody>
          <a:bodyPr/>
          <a:lstStyle/>
          <a:p>
            <a:fld id="{9ABDC118-CEAF-4393-9410-072D56142503}" type="slidenum">
              <a:rPr lang="en-CA" smtClean="0"/>
              <a:t>8</a:t>
            </a:fld>
            <a:endParaRPr lang="en-CA"/>
          </a:p>
        </p:txBody>
      </p:sp>
    </p:spTree>
    <p:extLst>
      <p:ext uri="{BB962C8B-B14F-4D97-AF65-F5344CB8AC3E}">
        <p14:creationId xmlns:p14="http://schemas.microsoft.com/office/powerpoint/2010/main" val="29588760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CA" dirty="0"/>
              <a:t>If you are using version 9, you have option of namespace or module . If you want to use namespace then load the compatibility lib (add –compat.js to end of each file e.g. firebase-app-compat.js)  </a:t>
            </a:r>
          </a:p>
        </p:txBody>
      </p:sp>
      <p:sp>
        <p:nvSpPr>
          <p:cNvPr id="4" name="Slide Number Placeholder 3"/>
          <p:cNvSpPr>
            <a:spLocks noGrp="1"/>
          </p:cNvSpPr>
          <p:nvPr>
            <p:ph type="sldNum" sz="quarter" idx="10"/>
          </p:nvPr>
        </p:nvSpPr>
        <p:spPr/>
        <p:txBody>
          <a:bodyPr/>
          <a:lstStyle/>
          <a:p>
            <a:fld id="{9ABDC118-CEAF-4393-9410-072D56142503}" type="slidenum">
              <a:rPr lang="en-CA" smtClean="0"/>
              <a:t>16</a:t>
            </a:fld>
            <a:endParaRPr lang="en-CA"/>
          </a:p>
        </p:txBody>
      </p:sp>
    </p:spTree>
    <p:extLst>
      <p:ext uri="{BB962C8B-B14F-4D97-AF65-F5344CB8AC3E}">
        <p14:creationId xmlns:p14="http://schemas.microsoft.com/office/powerpoint/2010/main" val="13448871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Blob: “</a:t>
            </a:r>
            <a:r>
              <a:rPr lang="en-CA" b="0" i="0" dirty="0">
                <a:solidFill>
                  <a:srgbClr val="202124"/>
                </a:solidFill>
                <a:effectLst/>
                <a:latin typeface="arial" panose="020B0604020202020204" pitchFamily="34" charset="0"/>
              </a:rPr>
              <a:t>Binary Large Object.” In JavaScript, Blobs often represent binary data. </a:t>
            </a:r>
            <a:endParaRPr lang="en-US" dirty="0"/>
          </a:p>
        </p:txBody>
      </p:sp>
      <p:sp>
        <p:nvSpPr>
          <p:cNvPr id="4" name="Slide Number Placeholder 3"/>
          <p:cNvSpPr>
            <a:spLocks noGrp="1"/>
          </p:cNvSpPr>
          <p:nvPr>
            <p:ph type="sldNum" sz="quarter" idx="5"/>
          </p:nvPr>
        </p:nvSpPr>
        <p:spPr/>
        <p:txBody>
          <a:bodyPr/>
          <a:lstStyle/>
          <a:p>
            <a:fld id="{9ABDC118-CEAF-4393-9410-072D56142503}" type="slidenum">
              <a:rPr lang="en-CA" smtClean="0"/>
              <a:t>17</a:t>
            </a:fld>
            <a:endParaRPr lang="en-CA"/>
          </a:p>
        </p:txBody>
      </p:sp>
    </p:spTree>
    <p:extLst>
      <p:ext uri="{BB962C8B-B14F-4D97-AF65-F5344CB8AC3E}">
        <p14:creationId xmlns:p14="http://schemas.microsoft.com/office/powerpoint/2010/main" val="21120571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00923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t>12/1/2023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69387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84EB90BD-B6CE-46B7-997F-7313B992CCDC}" type="datetimeFigureOut">
              <a:rPr lang="en-US" smtClean="0"/>
              <a:t>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686608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91907433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3231623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4B24536-994D-4021-A283-9F449C0DB509}" type="datetimeFigureOut">
              <a:rPr lang="en-US" smtClean="0"/>
              <a:t>12/1/2023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129027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CBBBB78-C96F-47B7-AB17-D852CA960AC9}" type="datetimeFigureOut">
              <a:rPr lang="en-US" smtClean="0"/>
              <a:t>12/1/2023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275231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619703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78E61D-D431-422C-9764-11DAFE33AB63}" type="datetimeFigureOut">
              <a:rPr lang="en-US" smtClean="0"/>
              <a:t>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7912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2DE42F4-6EEF-4EF7-8ED4-2208F0F89A08}" type="datetimeFigureOut">
              <a:rPr lang="en-US" smtClean="0"/>
              <a:t>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37168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70107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12/1/2023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83565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12/1/2023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79565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CE99F462-093F-4566-844B-4C71F2739DA5}" type="datetimeFigureOut">
              <a:rPr lang="en-US" smtClean="0"/>
              <a:t>12/1/2023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71498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D24A7AC-904D-4781-85BA-7D10C17ED021}" type="datetimeFigureOut">
              <a:rPr lang="en-US" smtClean="0"/>
              <a:t>12/1/2023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08680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E331444B-B92B-4E27-8C94-BB93EAF5CB18}" type="datetimeFigureOut">
              <a:rPr lang="en-US" smtClean="0"/>
              <a:t>12/1/2023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91597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12/1/2023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59271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D6E9DEC-419B-4CC5-A080-3B06BD5A8291}" type="datetimeFigureOut">
              <a:rPr lang="en-US" smtClean="0"/>
              <a:t>12/1/2023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55840133"/>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firebase.google.com/docs/storage/web/file-metadata"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firebase.google.com/docs/storage/web/delete-file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console.firebase.google.co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firebase.google.com/docs/storage/web/list-file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firebase.google.com/docs/storage/" TargetMode="External"/><Relationship Id="rId2" Type="http://schemas.openxmlformats.org/officeDocument/2006/relationships/hyperlink" Target="https://firebase.google.com/docs/reference/js/firebase.storage" TargetMode="External"/><Relationship Id="rId1" Type="http://schemas.openxmlformats.org/officeDocument/2006/relationships/slideLayout" Target="../slideLayouts/slideLayout2.xml"/><Relationship Id="rId5" Type="http://schemas.openxmlformats.org/officeDocument/2006/relationships/hyperlink" Target="https://github.com/firebase/quickstart-js/tree/master/storage" TargetMode="External"/><Relationship Id="rId4" Type="http://schemas.openxmlformats.org/officeDocument/2006/relationships/hyperlink" Target="https://firebase.google.com/docs/storage/web/start"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firebase.google.com/docs/storage/"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firebase.google.com/docs/reference/js/firebase.storage.Reference"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firebase.google.com/docs/storage/web/file-metadata"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firebase.google.com/docs/storage/web/delete-file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firebase.google.com/docs/storage/security/start#sample-rule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firebase.google.com/docs/reference/security/storage" TargetMode="External"/><Relationship Id="rId4" Type="http://schemas.openxmlformats.org/officeDocument/2006/relationships/hyperlink" Target="https://firebase.google.com/docs/rules/basics#cloud-storage"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firebase.google.com/docs/storage/"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firebase.google.com/docs/reference/js/storage.storagereferenc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246F5-0997-2745-8D6D-6C9E41B0294E}"/>
              </a:ext>
            </a:extLst>
          </p:cNvPr>
          <p:cNvSpPr>
            <a:spLocks noGrp="1"/>
          </p:cNvSpPr>
          <p:nvPr>
            <p:ph type="ctrTitle"/>
          </p:nvPr>
        </p:nvSpPr>
        <p:spPr/>
        <p:txBody>
          <a:bodyPr/>
          <a:lstStyle/>
          <a:p>
            <a:r>
              <a:rPr lang="en-US" dirty="0"/>
              <a:t>Using Firebase Storage </a:t>
            </a:r>
          </a:p>
        </p:txBody>
      </p:sp>
      <p:sp>
        <p:nvSpPr>
          <p:cNvPr id="3" name="Subtitle 2">
            <a:extLst>
              <a:ext uri="{FF2B5EF4-FFF2-40B4-BE49-F238E27FC236}">
                <a16:creationId xmlns:a16="http://schemas.microsoft.com/office/drawing/2014/main" id="{32FC1DA4-030E-A943-9249-749CBCDE6871}"/>
              </a:ext>
            </a:extLst>
          </p:cNvPr>
          <p:cNvSpPr>
            <a:spLocks noGrp="1"/>
          </p:cNvSpPr>
          <p:nvPr>
            <p:ph type="subTitle" idx="1"/>
          </p:nvPr>
        </p:nvSpPr>
        <p:spPr/>
        <p:txBody>
          <a:bodyPr/>
          <a:lstStyle/>
          <a:p>
            <a:r>
              <a:rPr lang="en-US" dirty="0"/>
              <a:t>Reza Etemadi</a:t>
            </a:r>
          </a:p>
        </p:txBody>
      </p:sp>
    </p:spTree>
    <p:extLst>
      <p:ext uri="{BB962C8B-B14F-4D97-AF65-F5344CB8AC3E}">
        <p14:creationId xmlns:p14="http://schemas.microsoft.com/office/powerpoint/2010/main" val="32163654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096834"/>
          </a:xfrm>
        </p:spPr>
        <p:txBody>
          <a:bodyPr/>
          <a:lstStyle/>
          <a:p>
            <a:r>
              <a:rPr lang="en-CA" dirty="0"/>
              <a:t>Firebase Storage : </a:t>
            </a:r>
            <a:r>
              <a:rPr lang="en-CA" b="1" dirty="0"/>
              <a:t>Metadata </a:t>
            </a:r>
            <a:r>
              <a:rPr lang="en-CA" sz="2400" dirty="0"/>
              <a:t>(v.9+) </a:t>
            </a:r>
            <a:endParaRPr lang="en-CA" sz="2400" b="1" dirty="0"/>
          </a:p>
        </p:txBody>
      </p:sp>
      <p:sp>
        <p:nvSpPr>
          <p:cNvPr id="3" name="Content Placeholder 2"/>
          <p:cNvSpPr>
            <a:spLocks noGrp="1"/>
          </p:cNvSpPr>
          <p:nvPr>
            <p:ph idx="1"/>
          </p:nvPr>
        </p:nvSpPr>
        <p:spPr>
          <a:xfrm>
            <a:off x="680321" y="1782792"/>
            <a:ext cx="10456108" cy="4793108"/>
          </a:xfrm>
        </p:spPr>
        <p:txBody>
          <a:bodyPr>
            <a:normAutofit fontScale="85000" lnSpcReduction="20000"/>
          </a:bodyPr>
          <a:lstStyle/>
          <a:p>
            <a:r>
              <a:rPr lang="en-CA" dirty="0"/>
              <a:t>Every uploaded file to Storage has some </a:t>
            </a:r>
            <a:r>
              <a:rPr lang="en-CA" b="1" dirty="0">
                <a:solidFill>
                  <a:schemeClr val="bg2">
                    <a:lumMod val="20000"/>
                    <a:lumOff val="80000"/>
                  </a:schemeClr>
                </a:solidFill>
              </a:rPr>
              <a:t>metadata</a:t>
            </a:r>
            <a:r>
              <a:rPr lang="en-CA" dirty="0"/>
              <a:t> (data about the uploaded content)</a:t>
            </a:r>
          </a:p>
          <a:p>
            <a:r>
              <a:rPr lang="en-CA" dirty="0"/>
              <a:t>These </a:t>
            </a:r>
            <a:r>
              <a:rPr lang="en-CA" b="1" dirty="0">
                <a:solidFill>
                  <a:schemeClr val="bg2">
                    <a:lumMod val="20000"/>
                    <a:lumOff val="80000"/>
                  </a:schemeClr>
                </a:solidFill>
              </a:rPr>
              <a:t>metadata</a:t>
            </a:r>
            <a:r>
              <a:rPr lang="en-CA" dirty="0"/>
              <a:t> are available as part of the </a:t>
            </a:r>
            <a:r>
              <a:rPr lang="en-CA" b="1" dirty="0">
                <a:solidFill>
                  <a:srgbClr val="FFC000"/>
                </a:solidFill>
              </a:rPr>
              <a:t>Promise</a:t>
            </a:r>
            <a:r>
              <a:rPr lang="en-CA" dirty="0"/>
              <a:t> object returned by </a:t>
            </a:r>
            <a:r>
              <a:rPr lang="en-CA" b="1" dirty="0" err="1">
                <a:solidFill>
                  <a:srgbClr val="FFC000"/>
                </a:solidFill>
                <a:latin typeface="Courier New" panose="02070309020205020404" pitchFamily="49" charset="0"/>
                <a:cs typeface="Courier New" panose="02070309020205020404" pitchFamily="49" charset="0"/>
              </a:rPr>
              <a:t>uploadBytes</a:t>
            </a:r>
            <a:r>
              <a:rPr lang="en-CA" dirty="0"/>
              <a:t>() function ( e.g. </a:t>
            </a:r>
            <a:r>
              <a:rPr lang="en-CA" b="1" dirty="0" err="1">
                <a:solidFill>
                  <a:schemeClr val="bg2">
                    <a:lumMod val="20000"/>
                    <a:lumOff val="80000"/>
                  </a:schemeClr>
                </a:solidFill>
                <a:latin typeface="Courier New" panose="02070309020205020404" pitchFamily="49" charset="0"/>
                <a:cs typeface="Courier New" panose="02070309020205020404" pitchFamily="49" charset="0"/>
              </a:rPr>
              <a:t>snapshot</a:t>
            </a:r>
            <a:r>
              <a:rPr lang="en-CA" b="1" dirty="0" err="1">
                <a:solidFill>
                  <a:schemeClr val="accent1">
                    <a:lumMod val="20000"/>
                    <a:lumOff val="80000"/>
                  </a:schemeClr>
                </a:solidFill>
                <a:latin typeface="Courier New" panose="02070309020205020404" pitchFamily="49" charset="0"/>
                <a:cs typeface="Courier New" panose="02070309020205020404" pitchFamily="49" charset="0"/>
              </a:rPr>
              <a:t>.</a:t>
            </a:r>
            <a:r>
              <a:rPr lang="en-CA" b="1" dirty="0" err="1">
                <a:solidFill>
                  <a:schemeClr val="bg2">
                    <a:lumMod val="20000"/>
                    <a:lumOff val="80000"/>
                  </a:schemeClr>
                </a:solidFill>
                <a:latin typeface="Courier New" panose="02070309020205020404" pitchFamily="49" charset="0"/>
                <a:cs typeface="Courier New" panose="02070309020205020404" pitchFamily="49" charset="0"/>
              </a:rPr>
              <a:t>metadata</a:t>
            </a:r>
            <a:r>
              <a:rPr lang="en-CA" b="1" dirty="0">
                <a:solidFill>
                  <a:schemeClr val="accent1">
                    <a:lumMod val="40000"/>
                    <a:lumOff val="60000"/>
                  </a:schemeClr>
                </a:solidFill>
                <a:latin typeface="Courier New" panose="02070309020205020404" pitchFamily="49" charset="0"/>
                <a:cs typeface="Courier New" panose="02070309020205020404" pitchFamily="49" charset="0"/>
              </a:rPr>
              <a:t> </a:t>
            </a:r>
            <a:r>
              <a:rPr lang="en-CA" dirty="0"/>
              <a:t>in previous example ).</a:t>
            </a:r>
          </a:p>
          <a:p>
            <a:r>
              <a:rPr lang="en-CA" dirty="0"/>
              <a:t>You can also access these metadata by calling </a:t>
            </a:r>
            <a:r>
              <a:rPr lang="en-CA" b="1" dirty="0" err="1">
                <a:solidFill>
                  <a:srgbClr val="FFC000"/>
                </a:solidFill>
              </a:rPr>
              <a:t>getMetadata</a:t>
            </a:r>
            <a:r>
              <a:rPr lang="en-CA" b="1" dirty="0">
                <a:solidFill>
                  <a:srgbClr val="FFC000"/>
                </a:solidFill>
              </a:rPr>
              <a:t> </a:t>
            </a:r>
            <a:r>
              <a:rPr lang="en-CA" dirty="0"/>
              <a:t>function (need to import it first) and pass a </a:t>
            </a:r>
            <a:r>
              <a:rPr lang="en-CA" u="sng" dirty="0"/>
              <a:t>file reference</a:t>
            </a:r>
            <a:r>
              <a:rPr lang="en-CA" dirty="0"/>
              <a:t> as parameter.</a:t>
            </a:r>
          </a:p>
          <a:p>
            <a:r>
              <a:rPr lang="en-CA" dirty="0"/>
              <a:t>Note that </a:t>
            </a:r>
            <a:r>
              <a:rPr lang="en-CA" b="1" dirty="0" err="1">
                <a:solidFill>
                  <a:srgbClr val="FFC000"/>
                </a:solidFill>
              </a:rPr>
              <a:t>getMetadata</a:t>
            </a:r>
            <a:r>
              <a:rPr lang="en-CA" dirty="0"/>
              <a:t>() also returns a </a:t>
            </a:r>
            <a:r>
              <a:rPr lang="en-CA" b="1" dirty="0">
                <a:solidFill>
                  <a:srgbClr val="FFFF00"/>
                </a:solidFill>
              </a:rPr>
              <a:t>Promise</a:t>
            </a:r>
            <a:r>
              <a:rPr lang="en-CA" dirty="0"/>
              <a:t> object. e.g.</a:t>
            </a:r>
          </a:p>
          <a:p>
            <a:pPr marL="457200" lvl="1" indent="0">
              <a:lnSpc>
                <a:spcPct val="110000"/>
              </a:lnSpc>
              <a:buNone/>
            </a:pPr>
            <a:r>
              <a:rPr lang="en-CA" b="1" dirty="0">
                <a:solidFill>
                  <a:schemeClr val="tx1">
                    <a:lumMod val="65000"/>
                  </a:schemeClr>
                </a:solidFill>
                <a:latin typeface="Courier New" panose="02070309020205020404" pitchFamily="49" charset="0"/>
                <a:cs typeface="Courier New" panose="02070309020205020404" pitchFamily="49" charset="0"/>
              </a:rPr>
              <a:t>// Create a reference to the file whose metadata we want to retrieve</a:t>
            </a:r>
          </a:p>
          <a:p>
            <a:pPr marL="457200" lvl="1" indent="0">
              <a:lnSpc>
                <a:spcPct val="110000"/>
              </a:lnSpc>
              <a:buNone/>
            </a:pPr>
            <a:r>
              <a:rPr lang="en-CA" b="1" dirty="0">
                <a:solidFill>
                  <a:srgbClr val="FFFF00"/>
                </a:solidFill>
                <a:latin typeface="Courier New" panose="02070309020205020404" pitchFamily="49" charset="0"/>
                <a:cs typeface="Courier New" panose="02070309020205020404" pitchFamily="49" charset="0"/>
              </a:rPr>
              <a:t>const </a:t>
            </a:r>
            <a:r>
              <a:rPr lang="en-CA" b="1" dirty="0" err="1">
                <a:solidFill>
                  <a:srgbClr val="66FF33"/>
                </a:solidFill>
                <a:latin typeface="Courier New" panose="02070309020205020404" pitchFamily="49" charset="0"/>
                <a:cs typeface="Courier New" panose="02070309020205020404" pitchFamily="49" charset="0"/>
              </a:rPr>
              <a:t>fileRef</a:t>
            </a:r>
            <a:r>
              <a:rPr lang="en-CA" b="1" dirty="0">
                <a:solidFill>
                  <a:srgbClr val="FFFF00"/>
                </a:solidFill>
                <a:latin typeface="Courier New" panose="02070309020205020404" pitchFamily="49" charset="0"/>
                <a:cs typeface="Courier New" panose="02070309020205020404" pitchFamily="49" charset="0"/>
              </a:rPr>
              <a:t> = </a:t>
            </a:r>
            <a:r>
              <a:rPr lang="en-CA" b="1" dirty="0">
                <a:solidFill>
                  <a:srgbClr val="FFC000"/>
                </a:solidFill>
                <a:latin typeface="Courier New" panose="02070309020205020404" pitchFamily="49" charset="0"/>
                <a:cs typeface="Courier New" panose="02070309020205020404" pitchFamily="49" charset="0"/>
              </a:rPr>
              <a:t>ref</a:t>
            </a:r>
            <a:r>
              <a:rPr lang="en-CA" b="1" dirty="0">
                <a:solidFill>
                  <a:srgbClr val="FFFF00"/>
                </a:solidFill>
                <a:latin typeface="Courier New" panose="02070309020205020404" pitchFamily="49" charset="0"/>
                <a:cs typeface="Courier New" panose="02070309020205020404" pitchFamily="49" charset="0"/>
              </a:rPr>
              <a:t>(</a:t>
            </a:r>
            <a:r>
              <a:rPr lang="en-US" b="1" dirty="0">
                <a:solidFill>
                  <a:schemeClr val="bg2">
                    <a:lumMod val="40000"/>
                    <a:lumOff val="60000"/>
                  </a:schemeClr>
                </a:solidFill>
                <a:latin typeface="Courier New" panose="02070309020205020404" pitchFamily="49" charset="0"/>
                <a:cs typeface="Courier New" panose="02070309020205020404" pitchFamily="49" charset="0"/>
              </a:rPr>
              <a:t>storage</a:t>
            </a:r>
            <a:r>
              <a:rPr lang="en-CA" b="1" dirty="0">
                <a:solidFill>
                  <a:schemeClr val="accent1">
                    <a:lumMod val="20000"/>
                    <a:lumOff val="80000"/>
                  </a:schemeClr>
                </a:solidFill>
                <a:latin typeface="Courier New" panose="02070309020205020404" pitchFamily="49" charset="0"/>
                <a:cs typeface="Courier New" panose="02070309020205020404" pitchFamily="49" charset="0"/>
              </a:rPr>
              <a:t> ,</a:t>
            </a:r>
            <a:r>
              <a:rPr lang="en-CA" dirty="0">
                <a:solidFill>
                  <a:schemeClr val="tx1">
                    <a:lumMod val="95000"/>
                  </a:schemeClr>
                </a:solidFill>
                <a:latin typeface="Courier New" panose="02070309020205020404" pitchFamily="49" charset="0"/>
                <a:cs typeface="Courier New" panose="02070309020205020404" pitchFamily="49" charset="0"/>
              </a:rPr>
              <a:t>" path to an existing file in storage " </a:t>
            </a:r>
            <a:r>
              <a:rPr lang="en-CA" b="1" dirty="0">
                <a:solidFill>
                  <a:srgbClr val="FFFF00"/>
                </a:solidFill>
                <a:latin typeface="Courier New" panose="02070309020205020404" pitchFamily="49" charset="0"/>
                <a:cs typeface="Courier New" panose="02070309020205020404" pitchFamily="49" charset="0"/>
              </a:rPr>
              <a:t>);</a:t>
            </a:r>
          </a:p>
          <a:p>
            <a:pPr marL="457200" lvl="1" indent="0">
              <a:lnSpc>
                <a:spcPct val="110000"/>
              </a:lnSpc>
              <a:buNone/>
            </a:pPr>
            <a:r>
              <a:rPr lang="en-CA" b="1" dirty="0">
                <a:solidFill>
                  <a:schemeClr val="tx1">
                    <a:lumMod val="65000"/>
                  </a:schemeClr>
                </a:solidFill>
                <a:latin typeface="Courier New" panose="02070309020205020404" pitchFamily="49" charset="0"/>
                <a:cs typeface="Courier New" panose="02070309020205020404" pitchFamily="49" charset="0"/>
              </a:rPr>
              <a:t>// Get metadata properties</a:t>
            </a:r>
          </a:p>
          <a:p>
            <a:pPr marL="457200" lvl="1" indent="0">
              <a:lnSpc>
                <a:spcPct val="110000"/>
              </a:lnSpc>
              <a:buNone/>
            </a:pPr>
            <a:r>
              <a:rPr lang="en-CA" b="1" dirty="0" err="1">
                <a:solidFill>
                  <a:srgbClr val="FFC000"/>
                </a:solidFill>
                <a:latin typeface="Courier New" panose="02070309020205020404" pitchFamily="49" charset="0"/>
                <a:cs typeface="Courier New" panose="02070309020205020404" pitchFamily="49" charset="0"/>
              </a:rPr>
              <a:t>getMetadata</a:t>
            </a:r>
            <a:r>
              <a:rPr lang="en-CA" b="1" dirty="0">
                <a:solidFill>
                  <a:srgbClr val="FFFF00"/>
                </a:solidFill>
                <a:latin typeface="Courier New" panose="02070309020205020404" pitchFamily="49" charset="0"/>
                <a:cs typeface="Courier New" panose="02070309020205020404" pitchFamily="49" charset="0"/>
              </a:rPr>
              <a:t>(</a:t>
            </a:r>
            <a:r>
              <a:rPr lang="en-CA" b="1" dirty="0" err="1">
                <a:solidFill>
                  <a:srgbClr val="66FF33"/>
                </a:solidFill>
                <a:latin typeface="Courier New" panose="02070309020205020404" pitchFamily="49" charset="0"/>
                <a:cs typeface="Courier New" panose="02070309020205020404" pitchFamily="49" charset="0"/>
              </a:rPr>
              <a:t>fileRef</a:t>
            </a:r>
            <a:r>
              <a:rPr lang="en-CA" b="1" dirty="0">
                <a:solidFill>
                  <a:srgbClr val="FFFF00"/>
                </a:solidFill>
                <a:latin typeface="Courier New" panose="02070309020205020404" pitchFamily="49" charset="0"/>
                <a:cs typeface="Courier New" panose="02070309020205020404" pitchFamily="49" charset="0"/>
              </a:rPr>
              <a:t>)</a:t>
            </a:r>
          </a:p>
          <a:p>
            <a:pPr marL="457200" lvl="1" indent="0">
              <a:lnSpc>
                <a:spcPct val="110000"/>
              </a:lnSpc>
              <a:buNone/>
            </a:pPr>
            <a:r>
              <a:rPr lang="en-CA" b="1" dirty="0">
                <a:solidFill>
                  <a:srgbClr val="FFFF00"/>
                </a:solidFill>
                <a:latin typeface="Courier New" panose="02070309020205020404" pitchFamily="49" charset="0"/>
                <a:cs typeface="Courier New" panose="02070309020205020404" pitchFamily="49" charset="0"/>
              </a:rPr>
              <a:t>	.then(( </a:t>
            </a:r>
            <a:r>
              <a:rPr lang="en-CA" b="1" dirty="0">
                <a:solidFill>
                  <a:schemeClr val="bg2">
                    <a:lumMod val="20000"/>
                    <a:lumOff val="80000"/>
                  </a:schemeClr>
                </a:solidFill>
                <a:latin typeface="Courier New" panose="02070309020205020404" pitchFamily="49" charset="0"/>
                <a:cs typeface="Courier New" panose="02070309020205020404" pitchFamily="49" charset="0"/>
              </a:rPr>
              <a:t>metadata</a:t>
            </a:r>
            <a:r>
              <a:rPr lang="en-CA" b="1" dirty="0">
                <a:solidFill>
                  <a:srgbClr val="FFFF00"/>
                </a:solidFill>
                <a:latin typeface="Courier New" panose="02070309020205020404" pitchFamily="49" charset="0"/>
                <a:cs typeface="Courier New" panose="02070309020205020404" pitchFamily="49" charset="0"/>
              </a:rPr>
              <a:t> ) =&gt; { </a:t>
            </a:r>
            <a:r>
              <a:rPr lang="en-CA" b="1" dirty="0">
                <a:solidFill>
                  <a:schemeClr val="tx1">
                    <a:lumMod val="85000"/>
                  </a:schemeClr>
                </a:solidFill>
                <a:latin typeface="Courier New" panose="02070309020205020404" pitchFamily="49" charset="0"/>
                <a:cs typeface="Courier New" panose="02070309020205020404" pitchFamily="49" charset="0"/>
              </a:rPr>
              <a:t>/* the metadata of above path file name */</a:t>
            </a:r>
            <a:r>
              <a:rPr lang="en-CA" b="1" dirty="0">
                <a:solidFill>
                  <a:srgbClr val="FFFF00"/>
                </a:solidFill>
                <a:latin typeface="Courier New" panose="02070309020205020404" pitchFamily="49" charset="0"/>
                <a:cs typeface="Courier New" panose="02070309020205020404" pitchFamily="49" charset="0"/>
              </a:rPr>
              <a:t>})</a:t>
            </a:r>
          </a:p>
          <a:p>
            <a:pPr marL="457200" lvl="1" indent="0">
              <a:lnSpc>
                <a:spcPct val="110000"/>
              </a:lnSpc>
              <a:buNone/>
            </a:pPr>
            <a:r>
              <a:rPr lang="en-CA" b="1" dirty="0">
                <a:solidFill>
                  <a:srgbClr val="FFFF00"/>
                </a:solidFill>
                <a:latin typeface="Courier New" panose="02070309020205020404" pitchFamily="49" charset="0"/>
                <a:cs typeface="Courier New" panose="02070309020205020404" pitchFamily="49" charset="0"/>
              </a:rPr>
              <a:t>	.catch(( </a:t>
            </a:r>
            <a:r>
              <a:rPr lang="en-CA" b="1" dirty="0">
                <a:solidFill>
                  <a:schemeClr val="accent1">
                    <a:lumMod val="40000"/>
                    <a:lumOff val="60000"/>
                  </a:schemeClr>
                </a:solidFill>
                <a:latin typeface="Courier New" panose="02070309020205020404" pitchFamily="49" charset="0"/>
                <a:cs typeface="Courier New" panose="02070309020205020404" pitchFamily="49" charset="0"/>
              </a:rPr>
              <a:t>error</a:t>
            </a:r>
            <a:r>
              <a:rPr lang="en-CA" b="1" dirty="0">
                <a:solidFill>
                  <a:srgbClr val="FFFF00"/>
                </a:solidFill>
                <a:latin typeface="Courier New" panose="02070309020205020404" pitchFamily="49" charset="0"/>
                <a:cs typeface="Courier New" panose="02070309020205020404" pitchFamily="49" charset="0"/>
              </a:rPr>
              <a:t> ) =&gt; {  </a:t>
            </a:r>
            <a:r>
              <a:rPr lang="en-CA" b="1" dirty="0">
                <a:solidFill>
                  <a:schemeClr val="tx1">
                    <a:lumMod val="75000"/>
                  </a:schemeClr>
                </a:solidFill>
                <a:latin typeface="Courier New" panose="02070309020205020404" pitchFamily="49" charset="0"/>
                <a:cs typeface="Courier New" panose="02070309020205020404" pitchFamily="49" charset="0"/>
              </a:rPr>
              <a:t>/* handle any potential error occurred! */ </a:t>
            </a:r>
            <a:r>
              <a:rPr lang="en-CA" b="1" dirty="0">
                <a:solidFill>
                  <a:srgbClr val="FFFF00"/>
                </a:solidFill>
                <a:latin typeface="Courier New" panose="02070309020205020404" pitchFamily="49" charset="0"/>
                <a:cs typeface="Courier New" panose="02070309020205020404" pitchFamily="49" charset="0"/>
              </a:rPr>
              <a:t>});</a:t>
            </a:r>
          </a:p>
          <a:p>
            <a:pPr marL="457200" lvl="1" indent="0">
              <a:buNone/>
            </a:pPr>
            <a:endParaRPr lang="en-CA" b="1" dirty="0">
              <a:solidFill>
                <a:srgbClr val="FFFF00"/>
              </a:solidFill>
              <a:latin typeface="Courier New" panose="02070309020205020404" pitchFamily="49" charset="0"/>
              <a:cs typeface="Courier New" panose="02070309020205020404" pitchFamily="49" charset="0"/>
            </a:endParaRPr>
          </a:p>
          <a:p>
            <a:pPr marL="457200" lvl="1" indent="0">
              <a:buNone/>
            </a:pPr>
            <a:endParaRPr lang="en-CA" b="1" dirty="0">
              <a:solidFill>
                <a:srgbClr val="FFFF00"/>
              </a:solidFill>
              <a:latin typeface="Courier New" panose="02070309020205020404" pitchFamily="49" charset="0"/>
              <a:cs typeface="Courier New" panose="02070309020205020404" pitchFamily="49" charset="0"/>
            </a:endParaRPr>
          </a:p>
          <a:p>
            <a:r>
              <a:rPr lang="en-CA" dirty="0"/>
              <a:t>More at : </a:t>
            </a:r>
            <a:r>
              <a:rPr lang="en-CA" sz="2100" dirty="0">
                <a:hlinkClick r:id="rId2"/>
              </a:rPr>
              <a:t>https://firebase.google.com/docs/storage/web/file-metadata</a:t>
            </a:r>
            <a:endParaRPr lang="en-CA" sz="2100" dirty="0"/>
          </a:p>
          <a:p>
            <a:endParaRPr lang="en-CA" dirty="0"/>
          </a:p>
          <a:p>
            <a:endParaRPr lang="en-CA" dirty="0"/>
          </a:p>
        </p:txBody>
      </p:sp>
    </p:spTree>
    <p:extLst>
      <p:ext uri="{BB962C8B-B14F-4D97-AF65-F5344CB8AC3E}">
        <p14:creationId xmlns:p14="http://schemas.microsoft.com/office/powerpoint/2010/main" val="358369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082168"/>
          </a:xfrm>
        </p:spPr>
        <p:txBody>
          <a:bodyPr/>
          <a:lstStyle/>
          <a:p>
            <a:r>
              <a:rPr lang="en-CA" dirty="0"/>
              <a:t>Firebase Storage : </a:t>
            </a:r>
            <a:r>
              <a:rPr lang="en-CA" b="1" dirty="0"/>
              <a:t>Delete </a:t>
            </a:r>
            <a:r>
              <a:rPr lang="en-CA" sz="2800" dirty="0"/>
              <a:t>(V.9+)</a:t>
            </a:r>
          </a:p>
        </p:txBody>
      </p:sp>
      <p:sp>
        <p:nvSpPr>
          <p:cNvPr id="3" name="Content Placeholder 2"/>
          <p:cNvSpPr>
            <a:spLocks noGrp="1"/>
          </p:cNvSpPr>
          <p:nvPr>
            <p:ph idx="1"/>
          </p:nvPr>
        </p:nvSpPr>
        <p:spPr>
          <a:xfrm>
            <a:off x="680321" y="1899557"/>
            <a:ext cx="10493446" cy="4161723"/>
          </a:xfrm>
        </p:spPr>
        <p:txBody>
          <a:bodyPr>
            <a:normAutofit fontScale="85000" lnSpcReduction="10000"/>
          </a:bodyPr>
          <a:lstStyle/>
          <a:p>
            <a:r>
              <a:rPr lang="en-CA" dirty="0"/>
              <a:t>You can delete an existing file from storage using</a:t>
            </a:r>
            <a:r>
              <a:rPr lang="en-CA" dirty="0">
                <a:solidFill>
                  <a:srgbClr val="FFC000"/>
                </a:solidFill>
              </a:rPr>
              <a:t> </a:t>
            </a:r>
            <a:r>
              <a:rPr lang="en-CA" b="1" dirty="0" err="1">
                <a:solidFill>
                  <a:srgbClr val="FFC000"/>
                </a:solidFill>
              </a:rPr>
              <a:t>deleteObject</a:t>
            </a:r>
            <a:r>
              <a:rPr lang="en-CA" dirty="0">
                <a:solidFill>
                  <a:srgbClr val="FFC000"/>
                </a:solidFill>
              </a:rPr>
              <a:t> </a:t>
            </a:r>
            <a:r>
              <a:rPr lang="en-CA" dirty="0"/>
              <a:t>function  (once its reference is obtained using </a:t>
            </a:r>
            <a:r>
              <a:rPr lang="en-CA" b="1" dirty="0">
                <a:solidFill>
                  <a:srgbClr val="FFC000"/>
                </a:solidFill>
              </a:rPr>
              <a:t>ref</a:t>
            </a:r>
            <a:r>
              <a:rPr lang="en-CA" dirty="0"/>
              <a:t>) and pass a </a:t>
            </a:r>
            <a:r>
              <a:rPr lang="en-CA" u="sng" dirty="0"/>
              <a:t>file reference</a:t>
            </a:r>
            <a:r>
              <a:rPr lang="en-CA" dirty="0"/>
              <a:t> as parameter.</a:t>
            </a:r>
          </a:p>
          <a:p>
            <a:r>
              <a:rPr lang="en-CA" dirty="0"/>
              <a:t>Note that </a:t>
            </a:r>
            <a:r>
              <a:rPr lang="en-CA" dirty="0" err="1">
                <a:solidFill>
                  <a:srgbClr val="FFC000"/>
                </a:solidFill>
              </a:rPr>
              <a:t>deleteObject</a:t>
            </a:r>
            <a:r>
              <a:rPr lang="en-CA" dirty="0"/>
              <a:t> also returns a </a:t>
            </a:r>
            <a:r>
              <a:rPr lang="en-CA" b="1" dirty="0">
                <a:solidFill>
                  <a:srgbClr val="FFFF00"/>
                </a:solidFill>
              </a:rPr>
              <a:t>Promise</a:t>
            </a:r>
            <a:r>
              <a:rPr lang="en-CA" dirty="0"/>
              <a:t> object. e.g.</a:t>
            </a:r>
          </a:p>
          <a:p>
            <a:endParaRPr lang="en-CA" dirty="0"/>
          </a:p>
          <a:p>
            <a:pPr marL="457200" lvl="1" indent="0">
              <a:buNone/>
            </a:pPr>
            <a:r>
              <a:rPr lang="en-CA" sz="1900" b="1" dirty="0">
                <a:solidFill>
                  <a:schemeClr val="tx1">
                    <a:lumMod val="75000"/>
                  </a:schemeClr>
                </a:solidFill>
                <a:latin typeface="Courier New" panose="02070309020205020404" pitchFamily="49" charset="0"/>
                <a:cs typeface="Courier New" panose="02070309020205020404" pitchFamily="49" charset="0"/>
              </a:rPr>
              <a:t>// Create a reference to the file whose metadata we want to retrieve</a:t>
            </a:r>
          </a:p>
          <a:p>
            <a:pPr marL="457200" lvl="1" indent="0">
              <a:buNone/>
            </a:pPr>
            <a:r>
              <a:rPr lang="en-CA" sz="1900" b="1" dirty="0">
                <a:solidFill>
                  <a:srgbClr val="FFFF00"/>
                </a:solidFill>
                <a:latin typeface="Courier New" panose="02070309020205020404" pitchFamily="49" charset="0"/>
                <a:cs typeface="Courier New" panose="02070309020205020404" pitchFamily="49" charset="0"/>
              </a:rPr>
              <a:t>const </a:t>
            </a:r>
            <a:r>
              <a:rPr lang="en-CA" sz="1900" b="1" dirty="0" err="1">
                <a:solidFill>
                  <a:srgbClr val="66FF33"/>
                </a:solidFill>
                <a:latin typeface="Courier New" panose="02070309020205020404" pitchFamily="49" charset="0"/>
                <a:cs typeface="Courier New" panose="02070309020205020404" pitchFamily="49" charset="0"/>
              </a:rPr>
              <a:t>fileRef</a:t>
            </a:r>
            <a:r>
              <a:rPr lang="en-CA" sz="1900" b="1" dirty="0">
                <a:solidFill>
                  <a:srgbClr val="FFFF00"/>
                </a:solidFill>
                <a:latin typeface="Courier New" panose="02070309020205020404" pitchFamily="49" charset="0"/>
                <a:cs typeface="Courier New" panose="02070309020205020404" pitchFamily="49" charset="0"/>
              </a:rPr>
              <a:t> = </a:t>
            </a:r>
            <a:r>
              <a:rPr lang="en-CA" sz="1900" b="1" dirty="0">
                <a:solidFill>
                  <a:srgbClr val="FFC000"/>
                </a:solidFill>
                <a:latin typeface="Courier New" panose="02070309020205020404" pitchFamily="49" charset="0"/>
                <a:cs typeface="Courier New" panose="02070309020205020404" pitchFamily="49" charset="0"/>
              </a:rPr>
              <a:t>ref</a:t>
            </a:r>
            <a:r>
              <a:rPr lang="en-CA" sz="1900" b="1" dirty="0">
                <a:solidFill>
                  <a:srgbClr val="FFFF00"/>
                </a:solidFill>
                <a:latin typeface="Courier New" panose="02070309020205020404" pitchFamily="49" charset="0"/>
                <a:cs typeface="Courier New" panose="02070309020205020404" pitchFamily="49" charset="0"/>
              </a:rPr>
              <a:t>(</a:t>
            </a:r>
            <a:r>
              <a:rPr lang="en-CA" sz="1900" b="1" dirty="0">
                <a:solidFill>
                  <a:schemeClr val="bg2">
                    <a:lumMod val="40000"/>
                    <a:lumOff val="60000"/>
                  </a:schemeClr>
                </a:solidFill>
                <a:latin typeface="Courier New" panose="02070309020205020404" pitchFamily="49" charset="0"/>
                <a:cs typeface="Courier New" panose="02070309020205020404" pitchFamily="49" charset="0"/>
              </a:rPr>
              <a:t>storage</a:t>
            </a:r>
            <a:r>
              <a:rPr lang="en-CA" sz="1900" b="1" dirty="0">
                <a:solidFill>
                  <a:schemeClr val="accent1">
                    <a:lumMod val="20000"/>
                    <a:lumOff val="80000"/>
                  </a:schemeClr>
                </a:solidFill>
                <a:latin typeface="Courier New" panose="02070309020205020404" pitchFamily="49" charset="0"/>
                <a:cs typeface="Courier New" panose="02070309020205020404" pitchFamily="49" charset="0"/>
              </a:rPr>
              <a:t>, </a:t>
            </a:r>
            <a:r>
              <a:rPr lang="en-CA" sz="1900" dirty="0">
                <a:solidFill>
                  <a:schemeClr val="tx1">
                    <a:lumMod val="85000"/>
                  </a:schemeClr>
                </a:solidFill>
                <a:latin typeface="Courier New" panose="02070309020205020404" pitchFamily="49" charset="0"/>
                <a:cs typeface="Courier New" panose="02070309020205020404" pitchFamily="49" charset="0"/>
              </a:rPr>
              <a:t>" path to an existing file in storage " </a:t>
            </a:r>
            <a:r>
              <a:rPr lang="en-CA" sz="1900" b="1" dirty="0">
                <a:solidFill>
                  <a:srgbClr val="FFFF00"/>
                </a:solidFill>
                <a:latin typeface="Courier New" panose="02070309020205020404" pitchFamily="49" charset="0"/>
                <a:cs typeface="Courier New" panose="02070309020205020404" pitchFamily="49" charset="0"/>
              </a:rPr>
              <a:t>);</a:t>
            </a:r>
          </a:p>
          <a:p>
            <a:pPr marL="457200" lvl="1" indent="0">
              <a:buNone/>
            </a:pPr>
            <a:r>
              <a:rPr lang="en-CA" sz="1900" b="1" dirty="0">
                <a:solidFill>
                  <a:schemeClr val="tx1">
                    <a:lumMod val="75000"/>
                  </a:schemeClr>
                </a:solidFill>
                <a:latin typeface="Courier New" panose="02070309020205020404" pitchFamily="49" charset="0"/>
                <a:cs typeface="Courier New" panose="02070309020205020404" pitchFamily="49" charset="0"/>
              </a:rPr>
              <a:t>// Get metadata properties</a:t>
            </a:r>
          </a:p>
          <a:p>
            <a:pPr marL="457200" lvl="1" indent="0">
              <a:buNone/>
            </a:pPr>
            <a:r>
              <a:rPr lang="en-CA" sz="1900" b="1" dirty="0">
                <a:solidFill>
                  <a:srgbClr val="FFC000"/>
                </a:solidFill>
              </a:rPr>
              <a:t>delete</a:t>
            </a:r>
            <a:r>
              <a:rPr lang="en-CA" sz="1900" b="1" dirty="0">
                <a:solidFill>
                  <a:srgbClr val="FFFF00"/>
                </a:solidFill>
                <a:latin typeface="Courier New" panose="02070309020205020404" pitchFamily="49" charset="0"/>
                <a:cs typeface="Courier New" panose="02070309020205020404" pitchFamily="49" charset="0"/>
              </a:rPr>
              <a:t>(</a:t>
            </a:r>
            <a:r>
              <a:rPr lang="en-CA" sz="1900" b="1" dirty="0" err="1">
                <a:solidFill>
                  <a:srgbClr val="66FF33"/>
                </a:solidFill>
                <a:latin typeface="Courier New" panose="02070309020205020404" pitchFamily="49" charset="0"/>
                <a:cs typeface="Courier New" panose="02070309020205020404" pitchFamily="49" charset="0"/>
              </a:rPr>
              <a:t>fileRef</a:t>
            </a:r>
            <a:r>
              <a:rPr lang="en-CA" sz="1900" b="1" dirty="0">
                <a:solidFill>
                  <a:srgbClr val="FFFF00"/>
                </a:solidFill>
                <a:latin typeface="Courier New" panose="02070309020205020404" pitchFamily="49" charset="0"/>
                <a:cs typeface="Courier New" panose="02070309020205020404" pitchFamily="49" charset="0"/>
              </a:rPr>
              <a:t>)</a:t>
            </a:r>
          </a:p>
          <a:p>
            <a:pPr marL="457200" lvl="1" indent="0">
              <a:buNone/>
            </a:pPr>
            <a:r>
              <a:rPr lang="en-CA" sz="1900" b="1" dirty="0">
                <a:solidFill>
                  <a:srgbClr val="FFFF00"/>
                </a:solidFill>
                <a:latin typeface="Courier New" panose="02070309020205020404" pitchFamily="49" charset="0"/>
                <a:cs typeface="Courier New" panose="02070309020205020404" pitchFamily="49" charset="0"/>
              </a:rPr>
              <a:t>	.</a:t>
            </a:r>
            <a:r>
              <a:rPr lang="en-CA" sz="1900" b="1" dirty="0">
                <a:solidFill>
                  <a:srgbClr val="FFC000"/>
                </a:solidFill>
                <a:latin typeface="Courier New" panose="02070309020205020404" pitchFamily="49" charset="0"/>
                <a:cs typeface="Courier New" panose="02070309020205020404" pitchFamily="49" charset="0"/>
              </a:rPr>
              <a:t>then</a:t>
            </a:r>
            <a:r>
              <a:rPr lang="en-CA" sz="1900" b="1" dirty="0">
                <a:solidFill>
                  <a:srgbClr val="FFFF00"/>
                </a:solidFill>
                <a:latin typeface="Courier New" panose="02070309020205020404" pitchFamily="49" charset="0"/>
                <a:cs typeface="Courier New" panose="02070309020205020404" pitchFamily="49" charset="0"/>
              </a:rPr>
              <a:t>( () =&gt; { </a:t>
            </a:r>
            <a:r>
              <a:rPr lang="en-CA" sz="1900" b="1" dirty="0">
                <a:solidFill>
                  <a:schemeClr val="tx1">
                    <a:lumMod val="75000"/>
                  </a:schemeClr>
                </a:solidFill>
                <a:latin typeface="Courier New" panose="02070309020205020404" pitchFamily="49" charset="0"/>
                <a:cs typeface="Courier New" panose="02070309020205020404" pitchFamily="49" charset="0"/>
              </a:rPr>
              <a:t>/* file deleted successfully */</a:t>
            </a:r>
            <a:r>
              <a:rPr lang="en-CA" sz="1900" b="1" dirty="0">
                <a:solidFill>
                  <a:srgbClr val="FFFF00"/>
                </a:solidFill>
                <a:latin typeface="Courier New" panose="02070309020205020404" pitchFamily="49" charset="0"/>
                <a:cs typeface="Courier New" panose="02070309020205020404" pitchFamily="49" charset="0"/>
              </a:rPr>
              <a:t>})</a:t>
            </a:r>
          </a:p>
          <a:p>
            <a:pPr marL="457200" lvl="1" indent="0">
              <a:buNone/>
            </a:pPr>
            <a:r>
              <a:rPr lang="en-CA" sz="1900" b="1" dirty="0">
                <a:solidFill>
                  <a:srgbClr val="FFFF00"/>
                </a:solidFill>
                <a:latin typeface="Courier New" panose="02070309020205020404" pitchFamily="49" charset="0"/>
                <a:cs typeface="Courier New" panose="02070309020205020404" pitchFamily="49" charset="0"/>
              </a:rPr>
              <a:t>	.</a:t>
            </a:r>
            <a:r>
              <a:rPr lang="en-CA" sz="1900" b="1" dirty="0">
                <a:solidFill>
                  <a:srgbClr val="FFC000"/>
                </a:solidFill>
                <a:latin typeface="Courier New" panose="02070309020205020404" pitchFamily="49" charset="0"/>
                <a:cs typeface="Courier New" panose="02070309020205020404" pitchFamily="49" charset="0"/>
              </a:rPr>
              <a:t>catch</a:t>
            </a:r>
            <a:r>
              <a:rPr lang="en-CA" sz="1900" b="1" dirty="0">
                <a:solidFill>
                  <a:srgbClr val="FFFF00"/>
                </a:solidFill>
                <a:latin typeface="Courier New" panose="02070309020205020404" pitchFamily="49" charset="0"/>
                <a:cs typeface="Courier New" panose="02070309020205020404" pitchFamily="49" charset="0"/>
              </a:rPr>
              <a:t>( (error) =&gt; {  </a:t>
            </a:r>
            <a:r>
              <a:rPr lang="en-CA" sz="1900" b="1" dirty="0">
                <a:solidFill>
                  <a:schemeClr val="tx1">
                    <a:lumMod val="75000"/>
                  </a:schemeClr>
                </a:solidFill>
                <a:latin typeface="Courier New" panose="02070309020205020404" pitchFamily="49" charset="0"/>
                <a:cs typeface="Courier New" panose="02070309020205020404" pitchFamily="49" charset="0"/>
              </a:rPr>
              <a:t>/* handle any error occurred during delete */ </a:t>
            </a:r>
            <a:r>
              <a:rPr lang="en-CA" sz="1900" b="1" dirty="0">
                <a:solidFill>
                  <a:srgbClr val="FFFF00"/>
                </a:solidFill>
                <a:latin typeface="Courier New" panose="02070309020205020404" pitchFamily="49" charset="0"/>
                <a:cs typeface="Courier New" panose="02070309020205020404" pitchFamily="49" charset="0"/>
              </a:rPr>
              <a:t>});</a:t>
            </a:r>
          </a:p>
          <a:p>
            <a:pPr marL="457200" lvl="1" indent="0">
              <a:buNone/>
            </a:pPr>
            <a:endParaRPr lang="en-CA" sz="1900" b="1" dirty="0">
              <a:solidFill>
                <a:srgbClr val="FFFF00"/>
              </a:solidFill>
              <a:latin typeface="Courier New" panose="02070309020205020404" pitchFamily="49" charset="0"/>
              <a:cs typeface="Courier New" panose="02070309020205020404" pitchFamily="49" charset="0"/>
            </a:endParaRPr>
          </a:p>
          <a:p>
            <a:r>
              <a:rPr lang="en-CA" sz="1900" dirty="0"/>
              <a:t>More at : </a:t>
            </a:r>
            <a:r>
              <a:rPr lang="en-CA" sz="1900" dirty="0">
                <a:hlinkClick r:id="rId2"/>
              </a:rPr>
              <a:t>https://fire</a:t>
            </a:r>
            <a:r>
              <a:rPr lang="en-CA" dirty="0">
                <a:hlinkClick r:id="rId2"/>
              </a:rPr>
              <a:t>base.google.com/docs/storage/web/delete-files</a:t>
            </a:r>
            <a:endParaRPr lang="en-CA" dirty="0"/>
          </a:p>
          <a:p>
            <a:endParaRPr lang="en-CA" dirty="0"/>
          </a:p>
          <a:p>
            <a:endParaRPr lang="en-CA" dirty="0"/>
          </a:p>
        </p:txBody>
      </p:sp>
    </p:spTree>
    <p:extLst>
      <p:ext uri="{BB962C8B-B14F-4D97-AF65-F5344CB8AC3E}">
        <p14:creationId xmlns:p14="http://schemas.microsoft.com/office/powerpoint/2010/main" val="78262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206343"/>
          </a:xfrm>
        </p:spPr>
        <p:txBody>
          <a:bodyPr/>
          <a:lstStyle/>
          <a:p>
            <a:r>
              <a:rPr lang="en-CA" dirty="0"/>
              <a:t>Exercise:</a:t>
            </a:r>
          </a:p>
        </p:txBody>
      </p:sp>
      <p:sp>
        <p:nvSpPr>
          <p:cNvPr id="3" name="Content Placeholder 2"/>
          <p:cNvSpPr>
            <a:spLocks noGrp="1"/>
          </p:cNvSpPr>
          <p:nvPr>
            <p:ph idx="1"/>
          </p:nvPr>
        </p:nvSpPr>
        <p:spPr>
          <a:xfrm>
            <a:off x="680321" y="1877786"/>
            <a:ext cx="9563136" cy="4058403"/>
          </a:xfrm>
        </p:spPr>
        <p:txBody>
          <a:bodyPr>
            <a:normAutofit fontScale="92500" lnSpcReduction="10000"/>
          </a:bodyPr>
          <a:lstStyle/>
          <a:p>
            <a:r>
              <a:rPr lang="en-CA" dirty="0"/>
              <a:t>Login to Firebase console : </a:t>
            </a:r>
            <a:r>
              <a:rPr lang="en-CA" dirty="0">
                <a:hlinkClick r:id="rId2"/>
              </a:rPr>
              <a:t>https://console.firebase.google.com</a:t>
            </a:r>
            <a:endParaRPr lang="en-CA" dirty="0"/>
          </a:p>
          <a:p>
            <a:r>
              <a:rPr lang="en-CA" dirty="0"/>
              <a:t>Use the project you created earlier (e.g., “</a:t>
            </a:r>
            <a:r>
              <a:rPr lang="en-CA" dirty="0" err="1"/>
              <a:t>wmdd</a:t>
            </a:r>
            <a:r>
              <a:rPr lang="en-CA" dirty="0"/>
              <a:t>”)</a:t>
            </a:r>
          </a:p>
          <a:p>
            <a:r>
              <a:rPr lang="en-CA" dirty="0"/>
              <a:t>Select Storage service and under “Rules” tab allow read/write access to all users (temporarily for testing purpose)</a:t>
            </a:r>
          </a:p>
          <a:p>
            <a:endParaRPr lang="en-CA" dirty="0"/>
          </a:p>
          <a:p>
            <a:r>
              <a:rPr lang="en-CA" dirty="0"/>
              <a:t>Create an HTML page with </a:t>
            </a:r>
            <a:r>
              <a:rPr lang="en-CA" b="1" dirty="0"/>
              <a:t>input</a:t>
            </a:r>
            <a:r>
              <a:rPr lang="en-CA" dirty="0"/>
              <a:t> </a:t>
            </a:r>
            <a:r>
              <a:rPr lang="en-CA" b="1" dirty="0"/>
              <a:t>file</a:t>
            </a:r>
            <a:r>
              <a:rPr lang="en-CA" dirty="0"/>
              <a:t> element and a button to invoke a JavaScript function that uses firebase storage API to upload selected file. (see slide 9 example)</a:t>
            </a:r>
          </a:p>
          <a:p>
            <a:r>
              <a:rPr lang="en-CA" dirty="0"/>
              <a:t>Read the metadata of the file after successful upload and show on screen (see slide 10 example)</a:t>
            </a:r>
          </a:p>
          <a:p>
            <a:r>
              <a:rPr lang="en-CA" dirty="0"/>
              <a:t>Later add authentication to your page and only allow authenticated users to upload file in the storage rules.</a:t>
            </a:r>
          </a:p>
          <a:p>
            <a:endParaRPr lang="en-CA" dirty="0"/>
          </a:p>
        </p:txBody>
      </p:sp>
    </p:spTree>
    <p:extLst>
      <p:ext uri="{BB962C8B-B14F-4D97-AF65-F5344CB8AC3E}">
        <p14:creationId xmlns:p14="http://schemas.microsoft.com/office/powerpoint/2010/main" val="4022069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00D4E-E2FA-05B1-88B2-F4B5661505E1}"/>
              </a:ext>
            </a:extLst>
          </p:cNvPr>
          <p:cNvSpPr>
            <a:spLocks noGrp="1"/>
          </p:cNvSpPr>
          <p:nvPr>
            <p:ph type="title"/>
          </p:nvPr>
        </p:nvSpPr>
        <p:spPr/>
        <p:txBody>
          <a:bodyPr/>
          <a:lstStyle/>
          <a:p>
            <a:r>
              <a:rPr lang="en-CA" dirty="0"/>
              <a:t>Firebase Storage : </a:t>
            </a:r>
            <a:r>
              <a:rPr lang="en-CA" b="1" dirty="0"/>
              <a:t>List Bucket Files</a:t>
            </a:r>
            <a:endParaRPr lang="en-US" dirty="0"/>
          </a:p>
        </p:txBody>
      </p:sp>
      <p:sp>
        <p:nvSpPr>
          <p:cNvPr id="3" name="Content Placeholder 2">
            <a:extLst>
              <a:ext uri="{FF2B5EF4-FFF2-40B4-BE49-F238E27FC236}">
                <a16:creationId xmlns:a16="http://schemas.microsoft.com/office/drawing/2014/main" id="{68C4FBE8-32F2-9170-02AE-B13E71B82253}"/>
              </a:ext>
            </a:extLst>
          </p:cNvPr>
          <p:cNvSpPr>
            <a:spLocks noGrp="1"/>
          </p:cNvSpPr>
          <p:nvPr>
            <p:ph idx="1"/>
          </p:nvPr>
        </p:nvSpPr>
        <p:spPr>
          <a:xfrm>
            <a:off x="1103312" y="2052918"/>
            <a:ext cx="9319759" cy="4195481"/>
          </a:xfrm>
        </p:spPr>
        <p:txBody>
          <a:bodyPr/>
          <a:lstStyle/>
          <a:p>
            <a:r>
              <a:rPr lang="en-US" dirty="0"/>
              <a:t>You can also list all files, in a given bucket location using </a:t>
            </a:r>
            <a:r>
              <a:rPr lang="en-CA" b="1" dirty="0" err="1">
                <a:solidFill>
                  <a:srgbClr val="FFC000"/>
                </a:solidFill>
              </a:rPr>
              <a:t>listAll</a:t>
            </a:r>
            <a:r>
              <a:rPr lang="en-US" dirty="0"/>
              <a:t> function</a:t>
            </a:r>
          </a:p>
          <a:p>
            <a:r>
              <a:rPr lang="en-US" dirty="0"/>
              <a:t>For </a:t>
            </a:r>
            <a:r>
              <a:rPr lang="en-US"/>
              <a:t>details see: </a:t>
            </a:r>
            <a:r>
              <a:rPr lang="en-US" dirty="0">
                <a:hlinkClick r:id="rId2"/>
              </a:rPr>
              <a:t>https://firebase.google.com/docs/storage/web/list-files</a:t>
            </a:r>
            <a:endParaRPr lang="en-US" dirty="0"/>
          </a:p>
          <a:p>
            <a:r>
              <a:rPr lang="en-US" dirty="0"/>
              <a:t>Similar to other functions, </a:t>
            </a:r>
            <a:r>
              <a:rPr lang="en-US" b="1" dirty="0" err="1"/>
              <a:t>listAll</a:t>
            </a:r>
            <a:r>
              <a:rPr lang="en-US" dirty="0"/>
              <a:t> also returns a promise.</a:t>
            </a:r>
          </a:p>
          <a:p>
            <a:endParaRPr lang="en-US" dirty="0"/>
          </a:p>
        </p:txBody>
      </p:sp>
    </p:spTree>
    <p:extLst>
      <p:ext uri="{BB962C8B-B14F-4D97-AF65-F5344CB8AC3E}">
        <p14:creationId xmlns:p14="http://schemas.microsoft.com/office/powerpoint/2010/main" val="9372566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References</a:t>
            </a:r>
          </a:p>
        </p:txBody>
      </p:sp>
      <p:sp>
        <p:nvSpPr>
          <p:cNvPr id="3" name="Content Placeholder 2"/>
          <p:cNvSpPr>
            <a:spLocks noGrp="1"/>
          </p:cNvSpPr>
          <p:nvPr>
            <p:ph idx="1"/>
          </p:nvPr>
        </p:nvSpPr>
        <p:spPr>
          <a:xfrm>
            <a:off x="680321" y="2336873"/>
            <a:ext cx="9917094" cy="3599316"/>
          </a:xfrm>
        </p:spPr>
        <p:txBody>
          <a:bodyPr>
            <a:normAutofit/>
          </a:bodyPr>
          <a:lstStyle/>
          <a:p>
            <a:endParaRPr lang="en-CA" dirty="0">
              <a:hlinkClick r:id="" action="ppaction://noaction"/>
            </a:endParaRPr>
          </a:p>
          <a:p>
            <a:r>
              <a:rPr lang="en-CA" dirty="0">
                <a:hlinkClick r:id="" action="ppaction://noaction"/>
              </a:rPr>
              <a:t>https://firebase.google.com/docs/</a:t>
            </a:r>
          </a:p>
          <a:p>
            <a:r>
              <a:rPr lang="en-CA" dirty="0">
                <a:hlinkClick r:id="" action="ppaction://noaction"/>
              </a:rPr>
              <a:t>https://firebase.google.com/docs/firestore/quickstart</a:t>
            </a:r>
          </a:p>
          <a:p>
            <a:endParaRPr lang="en-CA" dirty="0">
              <a:hlinkClick r:id="" action="ppaction://noaction"/>
            </a:endParaRPr>
          </a:p>
          <a:p>
            <a:r>
              <a:rPr lang="en-CA" dirty="0">
                <a:hlinkClick r:id="rId2"/>
              </a:rPr>
              <a:t>https://firebase.google.com/docs/reference/js/firebase.storage</a:t>
            </a:r>
            <a:endParaRPr lang="en-CA" dirty="0"/>
          </a:p>
          <a:p>
            <a:r>
              <a:rPr lang="en-CA" dirty="0">
                <a:hlinkClick r:id="rId3"/>
              </a:rPr>
              <a:t>https://firebase.google.com/docs/storage/</a:t>
            </a:r>
            <a:endParaRPr lang="en-CA" dirty="0"/>
          </a:p>
          <a:p>
            <a:r>
              <a:rPr lang="en-CA" dirty="0">
                <a:hlinkClick r:id="rId4"/>
              </a:rPr>
              <a:t>https://firebase.google.com/docs/storage/web/start</a:t>
            </a:r>
            <a:endParaRPr lang="en-CA" dirty="0"/>
          </a:p>
          <a:p>
            <a:r>
              <a:rPr lang="en-CA" dirty="0">
                <a:hlinkClick r:id="rId5" tooltip="https://github.com/firebase/quickstart-js/tree/master/storage"/>
              </a:rPr>
              <a:t>https://github.com/firebase/quickstart-js/tree/master/storage</a:t>
            </a:r>
            <a:endParaRPr lang="en-CA" dirty="0"/>
          </a:p>
          <a:p>
            <a:endParaRPr lang="en-CA" dirty="0"/>
          </a:p>
          <a:p>
            <a:endParaRPr lang="en-CA" dirty="0"/>
          </a:p>
          <a:p>
            <a:endParaRPr lang="en-CA" dirty="0"/>
          </a:p>
          <a:p>
            <a:endParaRPr lang="en-CA" dirty="0"/>
          </a:p>
        </p:txBody>
      </p:sp>
    </p:spTree>
    <p:extLst>
      <p:ext uri="{BB962C8B-B14F-4D97-AF65-F5344CB8AC3E}">
        <p14:creationId xmlns:p14="http://schemas.microsoft.com/office/powerpoint/2010/main" val="32636575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0FB0C-E5E0-7453-3BCE-A32E71FC8044}"/>
              </a:ext>
            </a:extLst>
          </p:cNvPr>
          <p:cNvSpPr>
            <a:spLocks noGrp="1"/>
          </p:cNvSpPr>
          <p:nvPr>
            <p:ph type="title"/>
          </p:nvPr>
        </p:nvSpPr>
        <p:spPr/>
        <p:txBody>
          <a:bodyPr/>
          <a:lstStyle/>
          <a:p>
            <a:r>
              <a:rPr lang="en-CA" dirty="0"/>
              <a:t>Older API</a:t>
            </a:r>
            <a:endParaRPr lang="en-US" dirty="0"/>
          </a:p>
        </p:txBody>
      </p:sp>
      <p:sp>
        <p:nvSpPr>
          <p:cNvPr id="3" name="Content Placeholder 2">
            <a:extLst>
              <a:ext uri="{FF2B5EF4-FFF2-40B4-BE49-F238E27FC236}">
                <a16:creationId xmlns:a16="http://schemas.microsoft.com/office/drawing/2014/main" id="{DB038A47-2715-68A2-875C-8E21556AEB5A}"/>
              </a:ext>
            </a:extLst>
          </p:cNvPr>
          <p:cNvSpPr>
            <a:spLocks noGrp="1"/>
          </p:cNvSpPr>
          <p:nvPr>
            <p:ph idx="1"/>
          </p:nvPr>
        </p:nvSpPr>
        <p:spPr/>
        <p:txBody>
          <a:bodyPr/>
          <a:lstStyle/>
          <a:p>
            <a:r>
              <a:rPr lang="en-CA" dirty="0"/>
              <a:t>Following shows the older API of firebase (before version 9) that was not based on ES Module</a:t>
            </a:r>
            <a:endParaRPr lang="en-US" dirty="0"/>
          </a:p>
        </p:txBody>
      </p:sp>
    </p:spTree>
    <p:extLst>
      <p:ext uri="{BB962C8B-B14F-4D97-AF65-F5344CB8AC3E}">
        <p14:creationId xmlns:p14="http://schemas.microsoft.com/office/powerpoint/2010/main" val="2089929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66482"/>
          </a:xfrm>
        </p:spPr>
        <p:txBody>
          <a:bodyPr/>
          <a:lstStyle/>
          <a:p>
            <a:r>
              <a:rPr lang="en-CA" dirty="0"/>
              <a:t>Initializing Firebase </a:t>
            </a:r>
            <a:r>
              <a:rPr lang="en-CA" sz="2400" dirty="0"/>
              <a:t>(v.8-) (</a:t>
            </a:r>
            <a:r>
              <a:rPr lang="en-CA" sz="2400" dirty="0" err="1"/>
              <a:t>w.o.</a:t>
            </a:r>
            <a:r>
              <a:rPr lang="en-CA" sz="2400" dirty="0"/>
              <a:t> Module)</a:t>
            </a:r>
          </a:p>
        </p:txBody>
      </p:sp>
      <p:sp>
        <p:nvSpPr>
          <p:cNvPr id="3" name="Content Placeholder 2"/>
          <p:cNvSpPr>
            <a:spLocks noGrp="1"/>
          </p:cNvSpPr>
          <p:nvPr>
            <p:ph idx="1"/>
          </p:nvPr>
        </p:nvSpPr>
        <p:spPr>
          <a:xfrm>
            <a:off x="680321" y="1572986"/>
            <a:ext cx="10379106" cy="4958443"/>
          </a:xfrm>
        </p:spPr>
        <p:txBody>
          <a:bodyPr>
            <a:normAutofit fontScale="70000" lnSpcReduction="20000"/>
          </a:bodyPr>
          <a:lstStyle/>
          <a:p>
            <a:r>
              <a:rPr lang="en-CA" dirty="0"/>
              <a:t>Here is a basic step to load and initialize firebase in your page.</a:t>
            </a:r>
          </a:p>
          <a:p>
            <a:r>
              <a:rPr lang="en-CA" dirty="0"/>
              <a:t>Load firebase app and </a:t>
            </a:r>
            <a:r>
              <a:rPr lang="en-CA" b="1" dirty="0"/>
              <a:t>storage</a:t>
            </a:r>
            <a:r>
              <a:rPr lang="en-CA" dirty="0"/>
              <a:t> JavaScript libs as shown. (use latest version instead)*</a:t>
            </a:r>
          </a:p>
          <a:p>
            <a:pPr marL="457200" lvl="1" indent="0">
              <a:buNone/>
            </a:pPr>
            <a:r>
              <a:rPr lang="en-US" sz="2000" dirty="0">
                <a:solidFill>
                  <a:srgbClr val="FFFF00"/>
                </a:solidFill>
                <a:latin typeface="Consolas" panose="020B0609020204030204" pitchFamily="49" charset="0"/>
              </a:rPr>
              <a:t>&lt;script </a:t>
            </a:r>
            <a:r>
              <a:rPr lang="en-US" sz="2000" dirty="0" err="1">
                <a:solidFill>
                  <a:srgbClr val="FFFF00"/>
                </a:solidFill>
                <a:latin typeface="Consolas" panose="020B0609020204030204" pitchFamily="49" charset="0"/>
              </a:rPr>
              <a:t>src</a:t>
            </a:r>
            <a:r>
              <a:rPr lang="en-US" sz="2000" dirty="0">
                <a:solidFill>
                  <a:srgbClr val="FFFF00"/>
                </a:solidFill>
                <a:latin typeface="Consolas" panose="020B0609020204030204" pitchFamily="49" charset="0"/>
              </a:rPr>
              <a:t>="https://www.gstatic.com/firebasejs/8.10.0/</a:t>
            </a:r>
            <a:r>
              <a:rPr lang="en-US" sz="2000" b="1" dirty="0">
                <a:solidFill>
                  <a:srgbClr val="FFFF00"/>
                </a:solidFill>
                <a:latin typeface="Consolas" panose="020B0609020204030204" pitchFamily="49" charset="0"/>
              </a:rPr>
              <a:t>firebase-app.js</a:t>
            </a:r>
            <a:r>
              <a:rPr lang="en-US" sz="2000" dirty="0">
                <a:solidFill>
                  <a:srgbClr val="FFFF00"/>
                </a:solidFill>
                <a:latin typeface="Consolas" panose="020B0609020204030204" pitchFamily="49" charset="0"/>
              </a:rPr>
              <a:t>"&gt;&lt;/script&gt;</a:t>
            </a:r>
          </a:p>
          <a:p>
            <a:pPr marL="457200" lvl="1" indent="0">
              <a:buNone/>
            </a:pPr>
            <a:r>
              <a:rPr lang="en-US" sz="2000" dirty="0">
                <a:solidFill>
                  <a:srgbClr val="FFFF00"/>
                </a:solidFill>
                <a:latin typeface="Consolas" panose="020B0609020204030204" pitchFamily="49" charset="0"/>
              </a:rPr>
              <a:t>&lt;script </a:t>
            </a:r>
            <a:r>
              <a:rPr lang="en-US" sz="2000" dirty="0" err="1">
                <a:solidFill>
                  <a:srgbClr val="FFFF00"/>
                </a:solidFill>
                <a:latin typeface="Consolas" panose="020B0609020204030204" pitchFamily="49" charset="0"/>
              </a:rPr>
              <a:t>src</a:t>
            </a:r>
            <a:r>
              <a:rPr lang="en-US" sz="2000" dirty="0">
                <a:solidFill>
                  <a:srgbClr val="FFFF00"/>
                </a:solidFill>
                <a:latin typeface="Consolas" panose="020B0609020204030204" pitchFamily="49" charset="0"/>
              </a:rPr>
              <a:t>="https://www.gstatic.com/firebasejs/8.10.0/</a:t>
            </a:r>
            <a:r>
              <a:rPr lang="en-US" sz="2000" b="1" dirty="0">
                <a:solidFill>
                  <a:srgbClr val="FFC000"/>
                </a:solidFill>
                <a:latin typeface="Consolas" panose="020B0609020204030204" pitchFamily="49" charset="0"/>
              </a:rPr>
              <a:t>firebase-storage.js</a:t>
            </a:r>
            <a:r>
              <a:rPr lang="en-US" sz="2000" dirty="0">
                <a:solidFill>
                  <a:srgbClr val="FFFF00"/>
                </a:solidFill>
                <a:latin typeface="Consolas" panose="020B0609020204030204" pitchFamily="49" charset="0"/>
              </a:rPr>
              <a:t>"&gt;&lt;/script&gt;</a:t>
            </a:r>
          </a:p>
          <a:p>
            <a:r>
              <a:rPr lang="en-US" b="0" dirty="0">
                <a:effectLst/>
                <a:latin typeface="+mn-lt"/>
              </a:rPr>
              <a:t>If you are going to use version 9+ , use the compatibility version for namespace approach. e.g.</a:t>
            </a:r>
          </a:p>
          <a:p>
            <a:pPr marL="0" indent="0">
              <a:buNone/>
            </a:pPr>
            <a:r>
              <a:rPr lang="en-US" dirty="0">
                <a:solidFill>
                  <a:srgbClr val="E8BF6A"/>
                </a:solidFill>
                <a:latin typeface="Consolas" panose="020B0609020204030204" pitchFamily="49" charset="0"/>
              </a:rPr>
              <a:t>	</a:t>
            </a:r>
            <a:r>
              <a:rPr lang="en-US" b="0" dirty="0">
                <a:solidFill>
                  <a:srgbClr val="FFFF00"/>
                </a:solidFill>
                <a:effectLst/>
                <a:latin typeface="Consolas" panose="020B0609020204030204" pitchFamily="49" charset="0"/>
              </a:rPr>
              <a:t>&lt;script </a:t>
            </a:r>
            <a:r>
              <a:rPr lang="en-US" b="0" dirty="0" err="1">
                <a:solidFill>
                  <a:srgbClr val="FFFF00"/>
                </a:solidFill>
                <a:effectLst/>
                <a:latin typeface="Consolas" panose="020B0609020204030204" pitchFamily="49" charset="0"/>
              </a:rPr>
              <a:t>src</a:t>
            </a:r>
            <a:r>
              <a:rPr lang="en-US" b="0" dirty="0">
                <a:solidFill>
                  <a:srgbClr val="FFFF00"/>
                </a:solidFill>
                <a:effectLst/>
                <a:latin typeface="Consolas" panose="020B0609020204030204" pitchFamily="49" charset="0"/>
              </a:rPr>
              <a:t>="https://www.gstatic.com/firebasejs/9.8.4/</a:t>
            </a:r>
            <a:r>
              <a:rPr lang="en-US" b="0" dirty="0">
                <a:solidFill>
                  <a:srgbClr val="FFC000"/>
                </a:solidFill>
                <a:effectLst/>
                <a:latin typeface="Consolas" panose="020B0609020204030204" pitchFamily="49" charset="0"/>
              </a:rPr>
              <a:t>firebase-app-compat.js</a:t>
            </a:r>
            <a:r>
              <a:rPr lang="en-US" b="0" dirty="0">
                <a:solidFill>
                  <a:srgbClr val="FFFF00"/>
                </a:solidFill>
                <a:effectLst/>
                <a:latin typeface="Consolas" panose="020B0609020204030204" pitchFamily="49" charset="0"/>
              </a:rPr>
              <a:t>"&gt;&lt;/script&gt;</a:t>
            </a:r>
          </a:p>
          <a:p>
            <a:pPr marL="0" indent="0">
              <a:buNone/>
            </a:pPr>
            <a:r>
              <a:rPr lang="en-US" b="0" dirty="0">
                <a:solidFill>
                  <a:srgbClr val="FFFF00"/>
                </a:solidFill>
                <a:effectLst/>
                <a:latin typeface="Consolas" panose="020B0609020204030204" pitchFamily="49" charset="0"/>
              </a:rPr>
              <a:t>	&lt;script </a:t>
            </a:r>
            <a:r>
              <a:rPr lang="en-US" b="0" dirty="0" err="1">
                <a:solidFill>
                  <a:srgbClr val="FFFF00"/>
                </a:solidFill>
                <a:effectLst/>
                <a:latin typeface="Consolas" panose="020B0609020204030204" pitchFamily="49" charset="0"/>
              </a:rPr>
              <a:t>src</a:t>
            </a:r>
            <a:r>
              <a:rPr lang="en-US" b="0" dirty="0">
                <a:solidFill>
                  <a:srgbClr val="FFFF00"/>
                </a:solidFill>
                <a:effectLst/>
                <a:latin typeface="Consolas" panose="020B0609020204030204" pitchFamily="49" charset="0"/>
              </a:rPr>
              <a:t>="https://www.gstatic.com/firebasejs/9.8.4/</a:t>
            </a:r>
            <a:r>
              <a:rPr lang="en-US" b="0" dirty="0">
                <a:solidFill>
                  <a:srgbClr val="FFC000"/>
                </a:solidFill>
                <a:effectLst/>
                <a:latin typeface="Consolas" panose="020B0609020204030204" pitchFamily="49" charset="0"/>
              </a:rPr>
              <a:t>firebase-storage-compat.js</a:t>
            </a:r>
            <a:r>
              <a:rPr lang="en-US" b="0" dirty="0">
                <a:solidFill>
                  <a:srgbClr val="FFFF00"/>
                </a:solidFill>
                <a:effectLst/>
                <a:latin typeface="Consolas" panose="020B0609020204030204" pitchFamily="49" charset="0"/>
              </a:rPr>
              <a:t>"&gt;&lt;/script&gt;</a:t>
            </a:r>
            <a:endParaRPr lang="en-US" dirty="0">
              <a:solidFill>
                <a:srgbClr val="FFFF00"/>
              </a:solidFill>
            </a:endParaRPr>
          </a:p>
          <a:p>
            <a:r>
              <a:rPr lang="en-US" dirty="0"/>
              <a:t>Initialize the firebase with your project and API key e.g.</a:t>
            </a:r>
          </a:p>
          <a:p>
            <a:pPr marL="457200" lvl="1" indent="0">
              <a:buNone/>
            </a:pPr>
            <a:r>
              <a:rPr lang="en-CA" dirty="0">
                <a:solidFill>
                  <a:srgbClr val="FFFF00"/>
                </a:solidFill>
                <a:latin typeface="Courier New" panose="02070309020205020404" pitchFamily="49" charset="0"/>
                <a:cs typeface="Courier New" panose="02070309020205020404" pitchFamily="49" charset="0"/>
              </a:rPr>
              <a:t>&lt;script&gt;</a:t>
            </a:r>
          </a:p>
          <a:p>
            <a:pPr marL="457200" lvl="1" indent="0">
              <a:buNone/>
            </a:pPr>
            <a:r>
              <a:rPr lang="en-CA" dirty="0">
                <a:solidFill>
                  <a:srgbClr val="FFFF00"/>
                </a:solidFill>
                <a:latin typeface="Courier New" panose="02070309020205020404" pitchFamily="49" charset="0"/>
                <a:cs typeface="Courier New" panose="02070309020205020404" pitchFamily="49" charset="0"/>
              </a:rPr>
              <a:t>    const </a:t>
            </a:r>
            <a:r>
              <a:rPr lang="en-CA" b="1" dirty="0" err="1">
                <a:solidFill>
                  <a:srgbClr val="FFC000"/>
                </a:solidFill>
                <a:latin typeface="Courier New" panose="02070309020205020404" pitchFamily="49" charset="0"/>
                <a:cs typeface="Courier New" panose="02070309020205020404" pitchFamily="49" charset="0"/>
              </a:rPr>
              <a:t>firebaseConfig</a:t>
            </a:r>
            <a:r>
              <a:rPr lang="en-CA" dirty="0">
                <a:solidFill>
                  <a:srgbClr val="FFFF00"/>
                </a:solidFill>
                <a:latin typeface="Courier New" panose="02070309020205020404" pitchFamily="49" charset="0"/>
                <a:cs typeface="Courier New" panose="02070309020205020404" pitchFamily="49" charset="0"/>
              </a:rPr>
              <a:t> = {</a:t>
            </a:r>
          </a:p>
          <a:p>
            <a:pPr marL="457200" lvl="1" indent="0">
              <a:buNone/>
            </a:pPr>
            <a:r>
              <a:rPr lang="en-CA" dirty="0">
                <a:solidFill>
                  <a:srgbClr val="FFFF00"/>
                </a:solidFill>
                <a:latin typeface="Courier New" panose="02070309020205020404" pitchFamily="49" charset="0"/>
                <a:cs typeface="Courier New" panose="02070309020205020404" pitchFamily="49" charset="0"/>
              </a:rPr>
              <a:t>    					</a:t>
            </a:r>
            <a:r>
              <a:rPr lang="en-CA" dirty="0">
                <a:solidFill>
                  <a:schemeClr val="bg2">
                    <a:lumMod val="20000"/>
                    <a:lumOff val="80000"/>
                  </a:schemeClr>
                </a:solidFill>
                <a:latin typeface="Courier New" panose="02070309020205020404" pitchFamily="49" charset="0"/>
                <a:cs typeface="Courier New" panose="02070309020205020404" pitchFamily="49" charset="0"/>
              </a:rPr>
              <a:t>  </a:t>
            </a:r>
            <a:r>
              <a:rPr lang="en-CA" dirty="0" err="1">
                <a:solidFill>
                  <a:schemeClr val="bg2">
                    <a:lumMod val="20000"/>
                    <a:lumOff val="80000"/>
                  </a:schemeClr>
                </a:solidFill>
                <a:latin typeface="Courier New" panose="02070309020205020404" pitchFamily="49" charset="0"/>
                <a:cs typeface="Courier New" panose="02070309020205020404" pitchFamily="49" charset="0"/>
              </a:rPr>
              <a:t>apiKey</a:t>
            </a:r>
            <a:r>
              <a:rPr lang="en-CA" dirty="0">
                <a:solidFill>
                  <a:schemeClr val="bg2">
                    <a:lumMod val="20000"/>
                    <a:lumOff val="80000"/>
                  </a:schemeClr>
                </a:solidFill>
                <a:latin typeface="Courier New" panose="02070309020205020404" pitchFamily="49" charset="0"/>
                <a:cs typeface="Courier New" panose="02070309020205020404" pitchFamily="49" charset="0"/>
              </a:rPr>
              <a:t>: "….. ",</a:t>
            </a:r>
          </a:p>
          <a:p>
            <a:pPr marL="457200" lvl="1" indent="0">
              <a:buNone/>
            </a:pPr>
            <a:r>
              <a:rPr lang="en-CA" dirty="0">
                <a:solidFill>
                  <a:schemeClr val="bg2">
                    <a:lumMod val="20000"/>
                    <a:lumOff val="80000"/>
                  </a:schemeClr>
                </a:solidFill>
                <a:latin typeface="Courier New" panose="02070309020205020404" pitchFamily="49" charset="0"/>
                <a:cs typeface="Courier New" panose="02070309020205020404" pitchFamily="49" charset="0"/>
              </a:rPr>
              <a:t>         				  ...</a:t>
            </a:r>
          </a:p>
          <a:p>
            <a:pPr marL="457200" lvl="1" indent="0">
              <a:buNone/>
            </a:pPr>
            <a:r>
              <a:rPr lang="en-CA" dirty="0">
                <a:solidFill>
                  <a:schemeClr val="bg2">
                    <a:lumMod val="20000"/>
                    <a:lumOff val="80000"/>
                  </a:schemeClr>
                </a:solidFill>
                <a:latin typeface="Courier New" panose="02070309020205020404" pitchFamily="49" charset="0"/>
                <a:cs typeface="Courier New" panose="02070309020205020404" pitchFamily="49" charset="0"/>
              </a:rPr>
              <a:t> 	    				  </a:t>
            </a:r>
            <a:r>
              <a:rPr lang="en-CA" dirty="0" err="1">
                <a:solidFill>
                  <a:schemeClr val="bg2">
                    <a:lumMod val="20000"/>
                    <a:lumOff val="80000"/>
                  </a:schemeClr>
                </a:solidFill>
                <a:latin typeface="Courier New" panose="02070309020205020404" pitchFamily="49" charset="0"/>
                <a:cs typeface="Courier New" panose="02070309020205020404" pitchFamily="49" charset="0"/>
              </a:rPr>
              <a:t>messagingSenderId</a:t>
            </a:r>
            <a:r>
              <a:rPr lang="en-CA" dirty="0">
                <a:solidFill>
                  <a:schemeClr val="bg2">
                    <a:lumMod val="20000"/>
                    <a:lumOff val="80000"/>
                  </a:schemeClr>
                </a:solidFill>
                <a:latin typeface="Courier New" panose="02070309020205020404" pitchFamily="49" charset="0"/>
                <a:cs typeface="Courier New" panose="02070309020205020404" pitchFamily="49" charset="0"/>
              </a:rPr>
              <a:t>: "…."</a:t>
            </a:r>
          </a:p>
          <a:p>
            <a:pPr marL="457200" lvl="1" indent="0">
              <a:buNone/>
            </a:pPr>
            <a:r>
              <a:rPr lang="en-CA" dirty="0">
                <a:solidFill>
                  <a:srgbClr val="FFFF00"/>
                </a:solidFill>
                <a:latin typeface="Courier New" panose="02070309020205020404" pitchFamily="49" charset="0"/>
                <a:cs typeface="Courier New" panose="02070309020205020404" pitchFamily="49" charset="0"/>
              </a:rPr>
              <a:t>    					};</a:t>
            </a:r>
          </a:p>
          <a:p>
            <a:pPr marL="457200" lvl="1" indent="0">
              <a:buNone/>
            </a:pPr>
            <a:r>
              <a:rPr lang="en-CA" dirty="0">
                <a:solidFill>
                  <a:srgbClr val="FFFF00"/>
                </a:solidFill>
                <a:latin typeface="Courier New" panose="02070309020205020404" pitchFamily="49" charset="0"/>
                <a:cs typeface="Courier New" panose="02070309020205020404" pitchFamily="49" charset="0"/>
              </a:rPr>
              <a:t>    </a:t>
            </a:r>
            <a:r>
              <a:rPr lang="en-CA" dirty="0" err="1">
                <a:solidFill>
                  <a:srgbClr val="FFFF00"/>
                </a:solidFill>
                <a:latin typeface="Courier New" panose="02070309020205020404" pitchFamily="49" charset="0"/>
                <a:cs typeface="Courier New" panose="02070309020205020404" pitchFamily="49" charset="0"/>
              </a:rPr>
              <a:t>firebase.initializeApp</a:t>
            </a:r>
            <a:r>
              <a:rPr lang="en-CA" dirty="0">
                <a:solidFill>
                  <a:srgbClr val="FFFF00"/>
                </a:solidFill>
                <a:latin typeface="Courier New" panose="02070309020205020404" pitchFamily="49" charset="0"/>
                <a:cs typeface="Courier New" panose="02070309020205020404" pitchFamily="49" charset="0"/>
              </a:rPr>
              <a:t>( </a:t>
            </a:r>
            <a:r>
              <a:rPr lang="en-CA" b="1" dirty="0" err="1">
                <a:solidFill>
                  <a:srgbClr val="FFC000"/>
                </a:solidFill>
                <a:latin typeface="Courier New" panose="02070309020205020404" pitchFamily="49" charset="0"/>
                <a:cs typeface="Courier New" panose="02070309020205020404" pitchFamily="49" charset="0"/>
              </a:rPr>
              <a:t>firebaseConfig</a:t>
            </a:r>
            <a:r>
              <a:rPr lang="en-CA" dirty="0">
                <a:solidFill>
                  <a:srgbClr val="FFFF00"/>
                </a:solidFill>
                <a:latin typeface="Courier New" panose="02070309020205020404" pitchFamily="49" charset="0"/>
                <a:cs typeface="Courier New" panose="02070309020205020404" pitchFamily="49" charset="0"/>
              </a:rPr>
              <a:t> ); </a:t>
            </a:r>
            <a:r>
              <a:rPr lang="en-CA" dirty="0">
                <a:solidFill>
                  <a:schemeClr val="tx1">
                    <a:lumMod val="85000"/>
                  </a:schemeClr>
                </a:solidFill>
                <a:latin typeface="Courier New" panose="02070309020205020404" pitchFamily="49" charset="0"/>
                <a:cs typeface="Courier New" panose="02070309020205020404" pitchFamily="49" charset="0"/>
              </a:rPr>
              <a:t>// Initialize Firebase</a:t>
            </a:r>
            <a:endParaRPr lang="en-CA" dirty="0">
              <a:solidFill>
                <a:srgbClr val="FFFF00"/>
              </a:solidFill>
              <a:latin typeface="Courier New" panose="02070309020205020404" pitchFamily="49" charset="0"/>
              <a:cs typeface="Courier New" panose="02070309020205020404" pitchFamily="49" charset="0"/>
            </a:endParaRPr>
          </a:p>
          <a:p>
            <a:pPr marL="457200" lvl="1" indent="0">
              <a:buNone/>
            </a:pPr>
            <a:r>
              <a:rPr lang="en-CA" dirty="0">
                <a:solidFill>
                  <a:srgbClr val="FFFF00"/>
                </a:solidFill>
                <a:latin typeface="Courier New" panose="02070309020205020404" pitchFamily="49" charset="0"/>
                <a:cs typeface="Courier New" panose="02070309020205020404" pitchFamily="49" charset="0"/>
              </a:rPr>
              <a:t>&lt;/script&gt;</a:t>
            </a:r>
          </a:p>
          <a:p>
            <a:r>
              <a:rPr lang="en-CA" dirty="0"/>
              <a:t>Then you can use </a:t>
            </a:r>
            <a:r>
              <a:rPr lang="en-CA" b="1" dirty="0">
                <a:solidFill>
                  <a:srgbClr val="FFFF00"/>
                </a:solidFill>
              </a:rPr>
              <a:t>firebase.</a:t>
            </a:r>
            <a:r>
              <a:rPr lang="en-US" b="1" dirty="0">
                <a:solidFill>
                  <a:srgbClr val="FFFF00"/>
                </a:solidFill>
              </a:rPr>
              <a:t>storage</a:t>
            </a:r>
            <a:r>
              <a:rPr lang="en-CA" b="1" dirty="0">
                <a:solidFill>
                  <a:srgbClr val="FFFF00"/>
                </a:solidFill>
              </a:rPr>
              <a:t>() </a:t>
            </a:r>
            <a:r>
              <a:rPr lang="en-CA" dirty="0"/>
              <a:t>to access Storage API.</a:t>
            </a:r>
          </a:p>
        </p:txBody>
      </p:sp>
    </p:spTree>
    <p:extLst>
      <p:ext uri="{BB962C8B-B14F-4D97-AF65-F5344CB8AC3E}">
        <p14:creationId xmlns:p14="http://schemas.microsoft.com/office/powerpoint/2010/main" val="41632982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003751"/>
          </a:xfrm>
        </p:spPr>
        <p:txBody>
          <a:bodyPr/>
          <a:lstStyle/>
          <a:p>
            <a:r>
              <a:rPr lang="en-CA" dirty="0"/>
              <a:t>Firebase Storage API </a:t>
            </a:r>
            <a:r>
              <a:rPr lang="en-CA" sz="2400" dirty="0"/>
              <a:t>(v.8-) (</a:t>
            </a:r>
            <a:r>
              <a:rPr lang="en-CA" sz="2400" dirty="0" err="1"/>
              <a:t>w.o.</a:t>
            </a:r>
            <a:r>
              <a:rPr lang="en-CA" sz="2400" dirty="0"/>
              <a:t> Module)</a:t>
            </a:r>
          </a:p>
        </p:txBody>
      </p:sp>
      <p:sp>
        <p:nvSpPr>
          <p:cNvPr id="3" name="Content Placeholder 2"/>
          <p:cNvSpPr>
            <a:spLocks noGrp="1"/>
          </p:cNvSpPr>
          <p:nvPr>
            <p:ph idx="1"/>
          </p:nvPr>
        </p:nvSpPr>
        <p:spPr>
          <a:xfrm>
            <a:off x="680320" y="1753973"/>
            <a:ext cx="10330580" cy="4600877"/>
          </a:xfrm>
        </p:spPr>
        <p:txBody>
          <a:bodyPr>
            <a:normAutofit fontScale="77500" lnSpcReduction="20000"/>
          </a:bodyPr>
          <a:lstStyle/>
          <a:p>
            <a:pPr>
              <a:lnSpc>
                <a:spcPct val="120000"/>
              </a:lnSpc>
            </a:pPr>
            <a:r>
              <a:rPr lang="en-CA" dirty="0"/>
              <a:t>Firebase Storage API provides options to </a:t>
            </a:r>
            <a:r>
              <a:rPr lang="en-CA" b="1" dirty="0"/>
              <a:t>upload</a:t>
            </a:r>
            <a:r>
              <a:rPr lang="en-CA" dirty="0"/>
              <a:t>, </a:t>
            </a:r>
            <a:r>
              <a:rPr lang="en-CA" b="1" dirty="0"/>
              <a:t>download</a:t>
            </a:r>
            <a:r>
              <a:rPr lang="en-CA" dirty="0"/>
              <a:t> and </a:t>
            </a:r>
            <a:r>
              <a:rPr lang="en-CA" b="1" dirty="0"/>
              <a:t>delete</a:t>
            </a:r>
            <a:r>
              <a:rPr lang="en-CA" dirty="0"/>
              <a:t> files in Storage.</a:t>
            </a:r>
          </a:p>
          <a:p>
            <a:pPr>
              <a:lnSpc>
                <a:spcPct val="120000"/>
              </a:lnSpc>
            </a:pPr>
            <a:r>
              <a:rPr lang="en-CA" dirty="0"/>
              <a:t>After getting a reference to the storage service, e.g.</a:t>
            </a:r>
          </a:p>
          <a:p>
            <a:pPr marL="0" indent="0">
              <a:lnSpc>
                <a:spcPct val="120000"/>
              </a:lnSpc>
              <a:buNone/>
            </a:pPr>
            <a:r>
              <a:rPr lang="en-CA" b="1" dirty="0">
                <a:solidFill>
                  <a:srgbClr val="FFFF00"/>
                </a:solidFill>
              </a:rPr>
              <a:t>	</a:t>
            </a:r>
            <a:r>
              <a:rPr lang="en-CA" b="1" dirty="0">
                <a:solidFill>
                  <a:srgbClr val="FFFF00"/>
                </a:solidFill>
                <a:latin typeface="Courier New" panose="02070309020205020404" pitchFamily="49" charset="0"/>
                <a:cs typeface="Courier New" panose="02070309020205020404" pitchFamily="49" charset="0"/>
              </a:rPr>
              <a:t>const </a:t>
            </a:r>
            <a:r>
              <a:rPr lang="en-CA" b="1" dirty="0">
                <a:solidFill>
                  <a:schemeClr val="accent3">
                    <a:lumMod val="40000"/>
                    <a:lumOff val="60000"/>
                  </a:schemeClr>
                </a:solidFill>
                <a:latin typeface="Courier New" panose="02070309020205020404" pitchFamily="49" charset="0"/>
                <a:cs typeface="Courier New" panose="02070309020205020404" pitchFamily="49" charset="0"/>
              </a:rPr>
              <a:t>storage</a:t>
            </a:r>
            <a:r>
              <a:rPr lang="en-CA" b="1" dirty="0">
                <a:solidFill>
                  <a:srgbClr val="FFFF00"/>
                </a:solidFill>
                <a:latin typeface="Courier New" panose="02070309020205020404" pitchFamily="49" charset="0"/>
                <a:cs typeface="Courier New" panose="02070309020205020404" pitchFamily="49" charset="0"/>
              </a:rPr>
              <a:t> = firebase.</a:t>
            </a:r>
            <a:r>
              <a:rPr lang="en-US" b="1" dirty="0">
                <a:solidFill>
                  <a:srgbClr val="FFFF00"/>
                </a:solidFill>
                <a:latin typeface="Courier New" panose="02070309020205020404" pitchFamily="49" charset="0"/>
                <a:cs typeface="Courier New" panose="02070309020205020404" pitchFamily="49" charset="0"/>
              </a:rPr>
              <a:t>storage</a:t>
            </a:r>
            <a:r>
              <a:rPr lang="en-CA" b="1" dirty="0">
                <a:solidFill>
                  <a:srgbClr val="FFFF00"/>
                </a:solidFill>
                <a:latin typeface="Courier New" panose="02070309020205020404" pitchFamily="49" charset="0"/>
                <a:cs typeface="Courier New" panose="02070309020205020404" pitchFamily="49" charset="0"/>
              </a:rPr>
              <a:t>(); </a:t>
            </a:r>
            <a:endParaRPr lang="en-CA" b="1" dirty="0">
              <a:latin typeface="Courier New" panose="02070309020205020404" pitchFamily="49" charset="0"/>
              <a:cs typeface="Courier New" panose="02070309020205020404" pitchFamily="49" charset="0"/>
            </a:endParaRPr>
          </a:p>
          <a:p>
            <a:pPr>
              <a:lnSpc>
                <a:spcPct val="120000"/>
              </a:lnSpc>
            </a:pPr>
            <a:r>
              <a:rPr lang="en-CA" dirty="0"/>
              <a:t>You need to create a </a:t>
            </a:r>
            <a:r>
              <a:rPr lang="en-CA" u="sng" dirty="0"/>
              <a:t>storage </a:t>
            </a:r>
            <a:r>
              <a:rPr lang="en-CA" b="1" u="sng" dirty="0"/>
              <a:t>reference</a:t>
            </a:r>
            <a:r>
              <a:rPr lang="en-CA" dirty="0"/>
              <a:t> by calling </a:t>
            </a:r>
            <a:r>
              <a:rPr lang="en-CA" b="1" dirty="0"/>
              <a:t>storage</a:t>
            </a:r>
            <a:r>
              <a:rPr lang="en-CA" dirty="0"/>
              <a:t> </a:t>
            </a:r>
            <a:r>
              <a:rPr lang="en-CA" b="1" dirty="0">
                <a:solidFill>
                  <a:srgbClr val="FFC000"/>
                </a:solidFill>
              </a:rPr>
              <a:t>ref</a:t>
            </a:r>
            <a:r>
              <a:rPr lang="en-CA" dirty="0"/>
              <a:t>() method. e.g.</a:t>
            </a:r>
          </a:p>
          <a:p>
            <a:pPr marL="0" indent="0">
              <a:lnSpc>
                <a:spcPct val="120000"/>
              </a:lnSpc>
              <a:buNone/>
            </a:pPr>
            <a:r>
              <a:rPr lang="en-CA" dirty="0"/>
              <a:t>	</a:t>
            </a:r>
            <a:r>
              <a:rPr lang="en-CA" b="1" dirty="0">
                <a:solidFill>
                  <a:srgbClr val="FFFF00"/>
                </a:solidFill>
                <a:latin typeface="Courier New" panose="02070309020205020404" pitchFamily="49" charset="0"/>
                <a:cs typeface="Courier New" panose="02070309020205020404" pitchFamily="49" charset="0"/>
              </a:rPr>
              <a:t>const </a:t>
            </a:r>
            <a:r>
              <a:rPr lang="en-US" b="1" dirty="0" err="1">
                <a:solidFill>
                  <a:schemeClr val="bg2">
                    <a:lumMod val="40000"/>
                    <a:lumOff val="60000"/>
                  </a:schemeClr>
                </a:solidFill>
                <a:latin typeface="Courier New" panose="02070309020205020404" pitchFamily="49" charset="0"/>
                <a:cs typeface="Courier New" panose="02070309020205020404" pitchFamily="49" charset="0"/>
              </a:rPr>
              <a:t>storageRef</a:t>
            </a:r>
            <a:r>
              <a:rPr lang="en-CA" b="1" dirty="0">
                <a:solidFill>
                  <a:srgbClr val="FFFF00"/>
                </a:solidFill>
                <a:latin typeface="Courier New" panose="02070309020205020404" pitchFamily="49" charset="0"/>
                <a:cs typeface="Courier New" panose="02070309020205020404" pitchFamily="49" charset="0"/>
              </a:rPr>
              <a:t> = </a:t>
            </a:r>
            <a:r>
              <a:rPr lang="en-CA" b="1" dirty="0" err="1">
                <a:solidFill>
                  <a:schemeClr val="accent3">
                    <a:lumMod val="40000"/>
                    <a:lumOff val="60000"/>
                  </a:schemeClr>
                </a:solidFill>
                <a:latin typeface="Courier New" panose="02070309020205020404" pitchFamily="49" charset="0"/>
                <a:cs typeface="Courier New" panose="02070309020205020404" pitchFamily="49" charset="0"/>
              </a:rPr>
              <a:t>storage</a:t>
            </a:r>
            <a:r>
              <a:rPr lang="en-CA" b="1" dirty="0" err="1">
                <a:solidFill>
                  <a:srgbClr val="FFFF00"/>
                </a:solidFill>
                <a:latin typeface="Courier New" panose="02070309020205020404" pitchFamily="49" charset="0"/>
                <a:cs typeface="Courier New" panose="02070309020205020404" pitchFamily="49" charset="0"/>
              </a:rPr>
              <a:t>.</a:t>
            </a:r>
            <a:r>
              <a:rPr lang="en-CA" b="1" dirty="0" err="1">
                <a:solidFill>
                  <a:srgbClr val="FFC000"/>
                </a:solidFill>
                <a:latin typeface="Courier New" panose="02070309020205020404" pitchFamily="49" charset="0"/>
                <a:cs typeface="Courier New" panose="02070309020205020404" pitchFamily="49" charset="0"/>
              </a:rPr>
              <a:t>ref</a:t>
            </a:r>
            <a:r>
              <a:rPr lang="en-CA" b="1" dirty="0">
                <a:solidFill>
                  <a:srgbClr val="FFFF00"/>
                </a:solidFill>
                <a:latin typeface="Courier New" panose="02070309020205020404" pitchFamily="49" charset="0"/>
                <a:cs typeface="Courier New" panose="02070309020205020404" pitchFamily="49" charset="0"/>
              </a:rPr>
              <a:t>();</a:t>
            </a:r>
          </a:p>
          <a:p>
            <a:pPr>
              <a:lnSpc>
                <a:spcPct val="120000"/>
              </a:lnSpc>
            </a:pPr>
            <a:r>
              <a:rPr lang="en-CA" dirty="0"/>
              <a:t>Inside </a:t>
            </a:r>
            <a:r>
              <a:rPr lang="en-US" b="1" dirty="0" err="1">
                <a:solidFill>
                  <a:schemeClr val="bg2">
                    <a:lumMod val="40000"/>
                    <a:lumOff val="60000"/>
                  </a:schemeClr>
                </a:solidFill>
                <a:latin typeface="Courier New" panose="02070309020205020404" pitchFamily="49" charset="0"/>
                <a:cs typeface="Courier New" panose="02070309020205020404" pitchFamily="49" charset="0"/>
              </a:rPr>
              <a:t>storageRef</a:t>
            </a:r>
            <a:r>
              <a:rPr lang="en-CA" dirty="0"/>
              <a:t> you can create a </a:t>
            </a:r>
            <a:r>
              <a:rPr lang="en-CA" b="1" u="sng" dirty="0"/>
              <a:t>reference</a:t>
            </a:r>
            <a:r>
              <a:rPr lang="en-CA" dirty="0"/>
              <a:t> to each </a:t>
            </a:r>
            <a:r>
              <a:rPr lang="en-CA" u="sng" dirty="0"/>
              <a:t>file</a:t>
            </a:r>
            <a:r>
              <a:rPr lang="en-CA" dirty="0"/>
              <a:t> using its </a:t>
            </a:r>
            <a:r>
              <a:rPr lang="en-CA" u="sng" dirty="0"/>
              <a:t>relative path</a:t>
            </a:r>
            <a:r>
              <a:rPr lang="en-CA" dirty="0"/>
              <a:t> in storage e.g.</a:t>
            </a:r>
          </a:p>
          <a:p>
            <a:pPr marL="0" indent="0">
              <a:lnSpc>
                <a:spcPct val="120000"/>
              </a:lnSpc>
              <a:buNone/>
            </a:pPr>
            <a:r>
              <a:rPr lang="en-US" dirty="0"/>
              <a:t>	</a:t>
            </a:r>
            <a:r>
              <a:rPr lang="en-US" b="1" dirty="0">
                <a:solidFill>
                  <a:srgbClr val="FFFF00"/>
                </a:solidFill>
                <a:latin typeface="Courier New" panose="02070309020205020404" pitchFamily="49" charset="0"/>
                <a:cs typeface="Courier New" panose="02070309020205020404" pitchFamily="49" charset="0"/>
              </a:rPr>
              <a:t>const </a:t>
            </a:r>
            <a:r>
              <a:rPr lang="en-US" b="1" dirty="0" err="1">
                <a:solidFill>
                  <a:srgbClr val="66FF66"/>
                </a:solidFill>
                <a:latin typeface="Courier New" panose="02070309020205020404" pitchFamily="49" charset="0"/>
                <a:cs typeface="Courier New" panose="02070309020205020404" pitchFamily="49" charset="0"/>
              </a:rPr>
              <a:t>fileRef</a:t>
            </a:r>
            <a:r>
              <a:rPr lang="en-US" b="1" dirty="0">
                <a:solidFill>
                  <a:srgbClr val="FFFF00"/>
                </a:solidFill>
                <a:latin typeface="Courier New" panose="02070309020205020404" pitchFamily="49" charset="0"/>
                <a:cs typeface="Courier New" panose="02070309020205020404" pitchFamily="49" charset="0"/>
              </a:rPr>
              <a:t> = </a:t>
            </a:r>
            <a:r>
              <a:rPr lang="en-US" b="1" dirty="0" err="1">
                <a:solidFill>
                  <a:schemeClr val="bg2">
                    <a:lumMod val="40000"/>
                    <a:lumOff val="60000"/>
                  </a:schemeClr>
                </a:solidFill>
                <a:latin typeface="Courier New" panose="02070309020205020404" pitchFamily="49" charset="0"/>
                <a:cs typeface="Courier New" panose="02070309020205020404" pitchFamily="49" charset="0"/>
              </a:rPr>
              <a:t>storageRef</a:t>
            </a:r>
            <a:r>
              <a:rPr lang="en-US" b="1" dirty="0" err="1">
                <a:solidFill>
                  <a:srgbClr val="FFFF00"/>
                </a:solidFill>
                <a:latin typeface="Courier New" panose="02070309020205020404" pitchFamily="49" charset="0"/>
                <a:cs typeface="Courier New" panose="02070309020205020404" pitchFamily="49" charset="0"/>
              </a:rPr>
              <a:t>.</a:t>
            </a:r>
            <a:r>
              <a:rPr lang="en-US" b="1" dirty="0" err="1">
                <a:solidFill>
                  <a:srgbClr val="FFC000"/>
                </a:solidFill>
                <a:latin typeface="Courier New" panose="02070309020205020404" pitchFamily="49" charset="0"/>
                <a:cs typeface="Courier New" panose="02070309020205020404" pitchFamily="49" charset="0"/>
              </a:rPr>
              <a:t>child</a:t>
            </a:r>
            <a:r>
              <a:rPr lang="en-US" b="1" dirty="0">
                <a:solidFill>
                  <a:srgbClr val="FFFF00"/>
                </a:solidFill>
                <a:latin typeface="Courier New" panose="02070309020205020404" pitchFamily="49" charset="0"/>
                <a:cs typeface="Courier New" panose="02070309020205020404" pitchFamily="49" charset="0"/>
              </a:rPr>
              <a:t>( </a:t>
            </a:r>
            <a:r>
              <a:rPr lang="en-US" b="1" dirty="0">
                <a:solidFill>
                  <a:srgbClr val="66FF33"/>
                </a:solidFill>
                <a:latin typeface="Courier New" panose="02070309020205020404" pitchFamily="49" charset="0"/>
                <a:cs typeface="Courier New" panose="02070309020205020404" pitchFamily="49" charset="0"/>
              </a:rPr>
              <a:t>"images/space.jpg" </a:t>
            </a:r>
            <a:r>
              <a:rPr lang="en-US" b="1" dirty="0">
                <a:solidFill>
                  <a:srgbClr val="FFFF00"/>
                </a:solidFill>
                <a:latin typeface="Courier New" panose="02070309020205020404" pitchFamily="49" charset="0"/>
                <a:cs typeface="Courier New" panose="02070309020205020404" pitchFamily="49" charset="0"/>
              </a:rPr>
              <a:t>);</a:t>
            </a:r>
          </a:p>
          <a:p>
            <a:pPr>
              <a:lnSpc>
                <a:spcPct val="120000"/>
              </a:lnSpc>
            </a:pPr>
            <a:r>
              <a:rPr lang="en-CA" dirty="0"/>
              <a:t>To </a:t>
            </a:r>
            <a:r>
              <a:rPr lang="en-CA" u="sng" dirty="0"/>
              <a:t>upload</a:t>
            </a:r>
            <a:r>
              <a:rPr lang="en-CA" dirty="0"/>
              <a:t> a file, you call </a:t>
            </a:r>
            <a:r>
              <a:rPr lang="en-CA" b="1" dirty="0">
                <a:solidFill>
                  <a:srgbClr val="FFC000"/>
                </a:solidFill>
              </a:rPr>
              <a:t>put</a:t>
            </a:r>
            <a:r>
              <a:rPr lang="en-CA" dirty="0"/>
              <a:t>() method of the file reference by passing a </a:t>
            </a:r>
            <a:r>
              <a:rPr lang="en-CA" b="1" dirty="0"/>
              <a:t>blob*</a:t>
            </a:r>
            <a:r>
              <a:rPr lang="en-CA" dirty="0"/>
              <a:t> or </a:t>
            </a:r>
            <a:r>
              <a:rPr lang="en-CA" b="1" dirty="0"/>
              <a:t>file</a:t>
            </a:r>
            <a:r>
              <a:rPr lang="en-CA" dirty="0"/>
              <a:t> object. e.g.</a:t>
            </a:r>
          </a:p>
          <a:p>
            <a:pPr marL="0" indent="0">
              <a:lnSpc>
                <a:spcPct val="120000"/>
              </a:lnSpc>
              <a:buNone/>
            </a:pPr>
            <a:r>
              <a:rPr lang="en-CA" dirty="0"/>
              <a:t>	</a:t>
            </a:r>
            <a:r>
              <a:rPr lang="en-CA" b="1" dirty="0">
                <a:solidFill>
                  <a:srgbClr val="FFFF00"/>
                </a:solidFill>
                <a:latin typeface="Courier New" panose="02070309020205020404" pitchFamily="49" charset="0"/>
                <a:cs typeface="Courier New" panose="02070309020205020404" pitchFamily="49" charset="0"/>
              </a:rPr>
              <a:t>const </a:t>
            </a:r>
            <a:r>
              <a:rPr lang="en-CA" b="1" dirty="0" err="1">
                <a:solidFill>
                  <a:schemeClr val="accent6">
                    <a:lumMod val="40000"/>
                    <a:lumOff val="60000"/>
                  </a:schemeClr>
                </a:solidFill>
                <a:latin typeface="Courier New" panose="02070309020205020404" pitchFamily="49" charset="0"/>
                <a:cs typeface="Courier New" panose="02070309020205020404" pitchFamily="49" charset="0"/>
              </a:rPr>
              <a:t>uploadTask</a:t>
            </a:r>
            <a:r>
              <a:rPr lang="en-CA" b="1" dirty="0">
                <a:solidFill>
                  <a:srgbClr val="FFFF00"/>
                </a:solidFill>
                <a:latin typeface="Courier New" panose="02070309020205020404" pitchFamily="49" charset="0"/>
                <a:cs typeface="Courier New" panose="02070309020205020404" pitchFamily="49" charset="0"/>
              </a:rPr>
              <a:t> = </a:t>
            </a:r>
            <a:r>
              <a:rPr lang="en-US" b="1" dirty="0" err="1">
                <a:solidFill>
                  <a:srgbClr val="66FF66"/>
                </a:solidFill>
                <a:latin typeface="Courier New" panose="02070309020205020404" pitchFamily="49" charset="0"/>
                <a:cs typeface="Courier New" panose="02070309020205020404" pitchFamily="49" charset="0"/>
              </a:rPr>
              <a:t>fileRef</a:t>
            </a:r>
            <a:r>
              <a:rPr lang="en-CA" b="1" dirty="0">
                <a:solidFill>
                  <a:srgbClr val="FFFF00"/>
                </a:solidFill>
                <a:latin typeface="Courier New" panose="02070309020205020404" pitchFamily="49" charset="0"/>
                <a:cs typeface="Courier New" panose="02070309020205020404" pitchFamily="49" charset="0"/>
              </a:rPr>
              <a:t>.</a:t>
            </a:r>
            <a:r>
              <a:rPr lang="en-CA" b="1" dirty="0">
                <a:solidFill>
                  <a:srgbClr val="FFC000"/>
                </a:solidFill>
                <a:latin typeface="Courier New" panose="02070309020205020404" pitchFamily="49" charset="0"/>
                <a:cs typeface="Courier New" panose="02070309020205020404" pitchFamily="49" charset="0"/>
              </a:rPr>
              <a:t>put</a:t>
            </a:r>
            <a:r>
              <a:rPr lang="en-CA" b="1" dirty="0">
                <a:solidFill>
                  <a:srgbClr val="FFFF00"/>
                </a:solidFill>
                <a:latin typeface="Courier New" panose="02070309020205020404" pitchFamily="49" charset="0"/>
                <a:cs typeface="Courier New" panose="02070309020205020404" pitchFamily="49" charset="0"/>
              </a:rPr>
              <a:t>( </a:t>
            </a:r>
            <a:r>
              <a:rPr lang="en-CA" b="1" dirty="0" err="1">
                <a:solidFill>
                  <a:srgbClr val="FFFF00"/>
                </a:solidFill>
                <a:latin typeface="Courier New" panose="02070309020205020404" pitchFamily="49" charset="0"/>
                <a:cs typeface="Courier New" panose="02070309020205020404" pitchFamily="49" charset="0"/>
              </a:rPr>
              <a:t>selectedFile</a:t>
            </a:r>
            <a:r>
              <a:rPr lang="en-CA" b="1" dirty="0">
                <a:solidFill>
                  <a:srgbClr val="FFFF00"/>
                </a:solidFill>
                <a:latin typeface="Courier New" panose="02070309020205020404" pitchFamily="49" charset="0"/>
                <a:cs typeface="Courier New" panose="02070309020205020404" pitchFamily="49" charset="0"/>
              </a:rPr>
              <a:t> );</a:t>
            </a:r>
          </a:p>
          <a:p>
            <a:pPr>
              <a:lnSpc>
                <a:spcPct val="120000"/>
              </a:lnSpc>
            </a:pPr>
            <a:r>
              <a:rPr lang="en-CA" b="1" dirty="0"/>
              <a:t>put</a:t>
            </a:r>
            <a:r>
              <a:rPr lang="en-CA" dirty="0"/>
              <a:t>() method can also do </a:t>
            </a:r>
            <a:r>
              <a:rPr lang="en-CA" u="sng" dirty="0"/>
              <a:t>overwrite</a:t>
            </a:r>
            <a:r>
              <a:rPr lang="en-CA" dirty="0"/>
              <a:t> if any file already exists in that path (if it’s not a new path)</a:t>
            </a:r>
          </a:p>
          <a:p>
            <a:pPr>
              <a:lnSpc>
                <a:spcPct val="120000"/>
              </a:lnSpc>
            </a:pPr>
            <a:r>
              <a:rPr lang="en-CA" dirty="0"/>
              <a:t>Note that </a:t>
            </a:r>
            <a:r>
              <a:rPr lang="en-CA" b="1" dirty="0">
                <a:solidFill>
                  <a:srgbClr val="FFC000"/>
                </a:solidFill>
              </a:rPr>
              <a:t>put</a:t>
            </a:r>
            <a:r>
              <a:rPr lang="en-CA" b="1" dirty="0"/>
              <a:t>() </a:t>
            </a:r>
            <a:r>
              <a:rPr lang="en-CA" dirty="0"/>
              <a:t>method returns a </a:t>
            </a:r>
            <a:r>
              <a:rPr lang="en-CA" b="1" dirty="0">
                <a:solidFill>
                  <a:srgbClr val="FFFF00"/>
                </a:solidFill>
              </a:rPr>
              <a:t>Promise</a:t>
            </a:r>
            <a:r>
              <a:rPr lang="en-CA" dirty="0"/>
              <a:t> object.</a:t>
            </a:r>
          </a:p>
          <a:p>
            <a:pPr>
              <a:lnSpc>
                <a:spcPct val="120000"/>
              </a:lnSpc>
            </a:pPr>
            <a:r>
              <a:rPr lang="en-CA" dirty="0"/>
              <a:t>More at : </a:t>
            </a:r>
            <a:r>
              <a:rPr lang="en-CA" dirty="0">
                <a:hlinkClick r:id="rId3"/>
              </a:rPr>
              <a:t>https://firebase.google.com/docs/storage/</a:t>
            </a:r>
            <a:endParaRPr lang="en-CA" dirty="0"/>
          </a:p>
          <a:p>
            <a:endParaRPr lang="en-CA" dirty="0"/>
          </a:p>
          <a:p>
            <a:endParaRPr lang="en-CA" dirty="0"/>
          </a:p>
          <a:p>
            <a:endParaRPr lang="en-CA" dirty="0"/>
          </a:p>
        </p:txBody>
      </p:sp>
    </p:spTree>
    <p:extLst>
      <p:ext uri="{BB962C8B-B14F-4D97-AF65-F5344CB8AC3E}">
        <p14:creationId xmlns:p14="http://schemas.microsoft.com/office/powerpoint/2010/main" val="19133188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65423"/>
          </a:xfrm>
        </p:spPr>
        <p:txBody>
          <a:bodyPr/>
          <a:lstStyle/>
          <a:p>
            <a:r>
              <a:rPr lang="en-CA" dirty="0"/>
              <a:t>Example of file upload to Storage</a:t>
            </a:r>
            <a:br>
              <a:rPr lang="en-CA" dirty="0"/>
            </a:br>
            <a:r>
              <a:rPr lang="en-CA" sz="2400" dirty="0"/>
              <a:t>(V8-)</a:t>
            </a:r>
          </a:p>
        </p:txBody>
      </p:sp>
      <p:sp>
        <p:nvSpPr>
          <p:cNvPr id="3" name="Content Placeholder 2"/>
          <p:cNvSpPr>
            <a:spLocks noGrp="1"/>
          </p:cNvSpPr>
          <p:nvPr>
            <p:ph idx="1"/>
          </p:nvPr>
        </p:nvSpPr>
        <p:spPr>
          <a:xfrm>
            <a:off x="680320" y="1774046"/>
            <a:ext cx="10488012" cy="4925803"/>
          </a:xfrm>
        </p:spPr>
        <p:txBody>
          <a:bodyPr>
            <a:normAutofit fontScale="62500" lnSpcReduction="20000"/>
          </a:bodyPr>
          <a:lstStyle/>
          <a:p>
            <a:r>
              <a:rPr lang="en-CA" dirty="0"/>
              <a:t>Here is a sample code to upload a file into firebase storage.  You need an HTML &lt;</a:t>
            </a:r>
            <a:r>
              <a:rPr lang="en-CA" b="1" dirty="0">
                <a:solidFill>
                  <a:srgbClr val="FFFF00"/>
                </a:solidFill>
              </a:rPr>
              <a:t>input</a:t>
            </a:r>
            <a:r>
              <a:rPr lang="en-CA" dirty="0"/>
              <a:t>&gt; element with </a:t>
            </a:r>
            <a:r>
              <a:rPr lang="en-CA" b="1" dirty="0">
                <a:solidFill>
                  <a:srgbClr val="FFC000"/>
                </a:solidFill>
              </a:rPr>
              <a:t>type</a:t>
            </a:r>
            <a:r>
              <a:rPr lang="en-CA" dirty="0"/>
              <a:t> </a:t>
            </a:r>
            <a:r>
              <a:rPr lang="en-CA" b="1" dirty="0">
                <a:solidFill>
                  <a:srgbClr val="FFC000"/>
                </a:solidFill>
              </a:rPr>
              <a:t>file</a:t>
            </a:r>
            <a:r>
              <a:rPr lang="en-CA" dirty="0"/>
              <a:t> to select a file from local device e.g., </a:t>
            </a:r>
            <a:r>
              <a:rPr lang="en-CA" sz="2300" dirty="0">
                <a:solidFill>
                  <a:srgbClr val="FFFF00"/>
                </a:solidFill>
                <a:latin typeface="Consolas" panose="020B0609020204030204" pitchFamily="49" charset="0"/>
              </a:rPr>
              <a:t>&lt;input </a:t>
            </a:r>
            <a:r>
              <a:rPr lang="en-CA" sz="2300" dirty="0">
                <a:solidFill>
                  <a:srgbClr val="FFC000"/>
                </a:solidFill>
                <a:latin typeface="Consolas" panose="020B0609020204030204" pitchFamily="49" charset="0"/>
              </a:rPr>
              <a:t>type="</a:t>
            </a:r>
            <a:r>
              <a:rPr lang="en-CA" sz="2300" b="1" dirty="0">
                <a:solidFill>
                  <a:srgbClr val="FFC000"/>
                </a:solidFill>
                <a:latin typeface="Consolas" panose="020B0609020204030204" pitchFamily="49" charset="0"/>
              </a:rPr>
              <a:t>file</a:t>
            </a:r>
            <a:r>
              <a:rPr lang="en-CA" sz="2300" dirty="0">
                <a:solidFill>
                  <a:srgbClr val="FFC000"/>
                </a:solidFill>
                <a:latin typeface="Consolas" panose="020B0609020204030204" pitchFamily="49" charset="0"/>
              </a:rPr>
              <a:t>"  </a:t>
            </a:r>
            <a:r>
              <a:rPr lang="en-CA" sz="2300" dirty="0">
                <a:solidFill>
                  <a:srgbClr val="FFFF00"/>
                </a:solidFill>
                <a:latin typeface="Consolas" panose="020B0609020204030204" pitchFamily="49" charset="0"/>
              </a:rPr>
              <a:t>id="file1"&gt;</a:t>
            </a:r>
            <a:r>
              <a:rPr lang="en-CA" dirty="0">
                <a:solidFill>
                  <a:srgbClr val="FFFF00"/>
                </a:solidFill>
                <a:latin typeface="Consolas" panose="020B0609020204030204" pitchFamily="49" charset="0"/>
              </a:rPr>
              <a:t> </a:t>
            </a:r>
            <a:r>
              <a:rPr lang="en-CA" dirty="0"/>
              <a:t>You also need another element (e.g., a button) to invoke the upload action after file selection.</a:t>
            </a:r>
          </a:p>
          <a:p>
            <a:endParaRPr lang="en-CA" dirty="0"/>
          </a:p>
          <a:p>
            <a:pPr marL="0" indent="0">
              <a:buNone/>
            </a:pPr>
            <a:r>
              <a:rPr lang="en-CA" dirty="0"/>
              <a:t>	</a:t>
            </a:r>
            <a:r>
              <a:rPr lang="en-CA" dirty="0">
                <a:latin typeface="Consolas" panose="020B0609020204030204" pitchFamily="49" charset="0"/>
              </a:rPr>
              <a:t>(async () =&gt; {  </a:t>
            </a:r>
            <a:r>
              <a:rPr lang="en-CA" dirty="0">
                <a:solidFill>
                  <a:schemeClr val="tx1">
                    <a:lumMod val="65000"/>
                  </a:schemeClr>
                </a:solidFill>
                <a:latin typeface="Consolas" panose="020B0609020204030204" pitchFamily="49" charset="0"/>
              </a:rPr>
              <a:t>// async IIFE</a:t>
            </a:r>
          </a:p>
          <a:p>
            <a:pPr marL="0" indent="0">
              <a:buNone/>
            </a:pPr>
            <a:r>
              <a:rPr lang="en-CA" b="1" dirty="0">
                <a:solidFill>
                  <a:srgbClr val="FFC000"/>
                </a:solidFill>
                <a:latin typeface="Courier New" panose="02070309020205020404" pitchFamily="49" charset="0"/>
                <a:cs typeface="Courier New" panose="02070309020205020404" pitchFamily="49" charset="0"/>
              </a:rPr>
              <a:t>	 try</a:t>
            </a:r>
            <a:r>
              <a:rPr lang="en-CA" dirty="0"/>
              <a:t> {</a:t>
            </a:r>
          </a:p>
          <a:p>
            <a:pPr marL="0" indent="0">
              <a:spcBef>
                <a:spcPts val="600"/>
              </a:spcBef>
              <a:buNone/>
            </a:pPr>
            <a:r>
              <a:rPr lang="en-CA" dirty="0"/>
              <a:t>    </a:t>
            </a:r>
            <a:r>
              <a:rPr lang="en-CA" dirty="0">
                <a:solidFill>
                  <a:srgbClr val="FFFF00"/>
                </a:solidFill>
                <a:latin typeface="Courier New" panose="02070309020205020404" pitchFamily="49" charset="0"/>
                <a:cs typeface="Courier New" panose="02070309020205020404" pitchFamily="49" charset="0"/>
              </a:rPr>
              <a:t> 		</a:t>
            </a:r>
            <a:r>
              <a:rPr lang="en-CA" b="1" dirty="0">
                <a:solidFill>
                  <a:srgbClr val="FFFF00"/>
                </a:solidFill>
                <a:latin typeface="Courier New" panose="02070309020205020404" pitchFamily="49" charset="0"/>
                <a:cs typeface="Courier New" panose="02070309020205020404" pitchFamily="49" charset="0"/>
              </a:rPr>
              <a:t>const </a:t>
            </a:r>
            <a:r>
              <a:rPr lang="en-CA" b="1" dirty="0">
                <a:solidFill>
                  <a:schemeClr val="accent3">
                    <a:lumMod val="40000"/>
                    <a:lumOff val="60000"/>
                  </a:schemeClr>
                </a:solidFill>
                <a:latin typeface="Courier New" panose="02070309020205020404" pitchFamily="49" charset="0"/>
                <a:cs typeface="Courier New" panose="02070309020205020404" pitchFamily="49" charset="0"/>
              </a:rPr>
              <a:t>storage</a:t>
            </a:r>
            <a:r>
              <a:rPr lang="en-CA" b="1" dirty="0">
                <a:solidFill>
                  <a:srgbClr val="FFFF00"/>
                </a:solidFill>
                <a:latin typeface="Courier New" panose="02070309020205020404" pitchFamily="49" charset="0"/>
                <a:cs typeface="Courier New" panose="02070309020205020404" pitchFamily="49" charset="0"/>
              </a:rPr>
              <a:t> = </a:t>
            </a:r>
            <a:r>
              <a:rPr lang="en-CA" b="1" dirty="0" err="1">
                <a:solidFill>
                  <a:srgbClr val="FFC000"/>
                </a:solidFill>
                <a:latin typeface="Courier New" panose="02070309020205020404" pitchFamily="49" charset="0"/>
                <a:cs typeface="Courier New" panose="02070309020205020404" pitchFamily="49" charset="0"/>
              </a:rPr>
              <a:t>firebase.storage</a:t>
            </a:r>
            <a:r>
              <a:rPr lang="en-CA" b="1" dirty="0">
                <a:solidFill>
                  <a:srgbClr val="FFFF00"/>
                </a:solidFill>
                <a:latin typeface="Courier New" panose="02070309020205020404" pitchFamily="49" charset="0"/>
                <a:cs typeface="Courier New" panose="02070309020205020404" pitchFamily="49" charset="0"/>
              </a:rPr>
              <a:t>();</a:t>
            </a:r>
          </a:p>
          <a:p>
            <a:pPr marL="0" indent="0">
              <a:spcBef>
                <a:spcPts val="600"/>
              </a:spcBef>
              <a:buNone/>
            </a:pPr>
            <a:r>
              <a:rPr lang="en-CA" b="1" dirty="0">
                <a:solidFill>
                  <a:srgbClr val="FFFF00"/>
                </a:solidFill>
                <a:latin typeface="Courier New" panose="02070309020205020404" pitchFamily="49" charset="0"/>
                <a:cs typeface="Courier New" panose="02070309020205020404" pitchFamily="49" charset="0"/>
              </a:rPr>
              <a:t> 		const </a:t>
            </a:r>
            <a:r>
              <a:rPr lang="en-CA" b="1" dirty="0" err="1">
                <a:solidFill>
                  <a:srgbClr val="66FF66"/>
                </a:solidFill>
                <a:latin typeface="Courier New" panose="02070309020205020404" pitchFamily="49" charset="0"/>
                <a:cs typeface="Courier New" panose="02070309020205020404" pitchFamily="49" charset="0"/>
              </a:rPr>
              <a:t>fileRef</a:t>
            </a:r>
            <a:r>
              <a:rPr lang="en-CA" b="1" dirty="0">
                <a:solidFill>
                  <a:srgbClr val="FFFF00"/>
                </a:solidFill>
                <a:latin typeface="Courier New" panose="02070309020205020404" pitchFamily="49" charset="0"/>
                <a:cs typeface="Courier New" panose="02070309020205020404" pitchFamily="49" charset="0"/>
              </a:rPr>
              <a:t> = </a:t>
            </a:r>
            <a:r>
              <a:rPr lang="en-CA" b="1" dirty="0" err="1">
                <a:solidFill>
                  <a:schemeClr val="accent3">
                    <a:lumMod val="40000"/>
                    <a:lumOff val="60000"/>
                  </a:schemeClr>
                </a:solidFill>
                <a:latin typeface="Courier New" panose="02070309020205020404" pitchFamily="49" charset="0"/>
                <a:cs typeface="Courier New" panose="02070309020205020404" pitchFamily="49" charset="0"/>
              </a:rPr>
              <a:t>storage</a:t>
            </a:r>
            <a:r>
              <a:rPr lang="en-CA" b="1" dirty="0" err="1">
                <a:solidFill>
                  <a:srgbClr val="FFC000"/>
                </a:solidFill>
                <a:latin typeface="Courier New" panose="02070309020205020404" pitchFamily="49" charset="0"/>
                <a:cs typeface="Courier New" panose="02070309020205020404" pitchFamily="49" charset="0"/>
              </a:rPr>
              <a:t>.ref</a:t>
            </a:r>
            <a:r>
              <a:rPr lang="en-CA" b="1" dirty="0">
                <a:solidFill>
                  <a:srgbClr val="FFFF00"/>
                </a:solidFill>
                <a:latin typeface="Courier New" panose="02070309020205020404" pitchFamily="49" charset="0"/>
                <a:cs typeface="Courier New" panose="02070309020205020404" pitchFamily="49" charset="0"/>
              </a:rPr>
              <a:t>().</a:t>
            </a:r>
            <a:r>
              <a:rPr lang="en-CA" b="1" dirty="0">
                <a:solidFill>
                  <a:srgbClr val="FFC000"/>
                </a:solidFill>
                <a:latin typeface="Courier New" panose="02070309020205020404" pitchFamily="49" charset="0"/>
                <a:cs typeface="Courier New" panose="02070309020205020404" pitchFamily="49" charset="0"/>
              </a:rPr>
              <a:t>child</a:t>
            </a:r>
            <a:r>
              <a:rPr lang="en-CA" b="1" dirty="0">
                <a:solidFill>
                  <a:srgbClr val="66FF66"/>
                </a:solidFill>
                <a:latin typeface="Courier New" panose="02070309020205020404" pitchFamily="49" charset="0"/>
                <a:cs typeface="Courier New" panose="02070309020205020404" pitchFamily="49" charset="0"/>
              </a:rPr>
              <a:t>('/</a:t>
            </a:r>
            <a:r>
              <a:rPr lang="en-CA" b="1" dirty="0" err="1">
                <a:solidFill>
                  <a:srgbClr val="66FF66"/>
                </a:solidFill>
                <a:latin typeface="Courier New" panose="02070309020205020404" pitchFamily="49" charset="0"/>
                <a:cs typeface="Courier New" panose="02070309020205020404" pitchFamily="49" charset="0"/>
              </a:rPr>
              <a:t>mybucket</a:t>
            </a:r>
            <a:r>
              <a:rPr lang="en-CA" b="1" dirty="0">
                <a:solidFill>
                  <a:srgbClr val="66FF66"/>
                </a:solidFill>
                <a:latin typeface="Courier New" panose="02070309020205020404" pitchFamily="49" charset="0"/>
                <a:cs typeface="Courier New" panose="02070309020205020404" pitchFamily="49" charset="0"/>
              </a:rPr>
              <a:t>/</a:t>
            </a:r>
            <a:r>
              <a:rPr lang="en-CA" b="1" dirty="0">
                <a:solidFill>
                  <a:srgbClr val="FFFF00"/>
                </a:solidFill>
                <a:latin typeface="Courier New" panose="02070309020205020404" pitchFamily="49" charset="0"/>
                <a:cs typeface="Courier New" panose="02070309020205020404" pitchFamily="49" charset="0"/>
              </a:rPr>
              <a:t>'+ </a:t>
            </a:r>
            <a:r>
              <a:rPr lang="en-CA" b="1" dirty="0">
                <a:latin typeface="Courier New" panose="02070309020205020404" pitchFamily="49" charset="0"/>
                <a:cs typeface="Courier New" panose="02070309020205020404" pitchFamily="49" charset="0"/>
              </a:rPr>
              <a:t>selectedFile</a:t>
            </a:r>
            <a:r>
              <a:rPr lang="en-CA" b="1" dirty="0">
                <a:solidFill>
                  <a:srgbClr val="FFFF00"/>
                </a:solidFill>
                <a:latin typeface="Courier New" panose="02070309020205020404" pitchFamily="49" charset="0"/>
                <a:cs typeface="Courier New" panose="02070309020205020404" pitchFamily="49" charset="0"/>
              </a:rPr>
              <a:t>.</a:t>
            </a:r>
            <a:r>
              <a:rPr lang="en-CA" b="1" dirty="0">
                <a:latin typeface="Courier New" panose="02070309020205020404" pitchFamily="49" charset="0"/>
                <a:cs typeface="Courier New" panose="02070309020205020404" pitchFamily="49" charset="0"/>
              </a:rPr>
              <a:t>name</a:t>
            </a:r>
            <a:r>
              <a:rPr lang="en-CA" b="1" dirty="0">
                <a:solidFill>
                  <a:srgbClr val="FFFF00"/>
                </a:solidFill>
                <a:latin typeface="Courier New" panose="02070309020205020404" pitchFamily="49" charset="0"/>
                <a:cs typeface="Courier New" panose="02070309020205020404" pitchFamily="49" charset="0"/>
              </a:rPr>
              <a:t>);</a:t>
            </a:r>
          </a:p>
          <a:p>
            <a:pPr marL="0" indent="0">
              <a:spcBef>
                <a:spcPts val="600"/>
              </a:spcBef>
              <a:buNone/>
            </a:pPr>
            <a:r>
              <a:rPr lang="en-CA" b="1" dirty="0">
                <a:solidFill>
                  <a:srgbClr val="FFFF00"/>
                </a:solidFill>
                <a:latin typeface="Courier New" panose="02070309020205020404" pitchFamily="49" charset="0"/>
                <a:cs typeface="Courier New" panose="02070309020205020404" pitchFamily="49" charset="0"/>
              </a:rPr>
              <a:t> 		const </a:t>
            </a:r>
            <a:r>
              <a:rPr lang="en-CA" b="1" dirty="0" err="1">
                <a:solidFill>
                  <a:schemeClr val="accent6">
                    <a:lumMod val="40000"/>
                    <a:lumOff val="60000"/>
                  </a:schemeClr>
                </a:solidFill>
                <a:latin typeface="Courier New" panose="02070309020205020404" pitchFamily="49" charset="0"/>
                <a:cs typeface="Courier New" panose="02070309020205020404" pitchFamily="49" charset="0"/>
              </a:rPr>
              <a:t>uploadTask</a:t>
            </a:r>
            <a:r>
              <a:rPr lang="en-CA" b="1" dirty="0">
                <a:solidFill>
                  <a:srgbClr val="FFFF00"/>
                </a:solidFill>
                <a:latin typeface="Courier New" panose="02070309020205020404" pitchFamily="49" charset="0"/>
                <a:cs typeface="Courier New" panose="02070309020205020404" pitchFamily="49" charset="0"/>
              </a:rPr>
              <a:t> = </a:t>
            </a:r>
            <a:r>
              <a:rPr lang="en-CA" b="1" dirty="0" err="1">
                <a:solidFill>
                  <a:srgbClr val="66FF66"/>
                </a:solidFill>
                <a:latin typeface="Courier New" panose="02070309020205020404" pitchFamily="49" charset="0"/>
                <a:cs typeface="Courier New" panose="02070309020205020404" pitchFamily="49" charset="0"/>
              </a:rPr>
              <a:t>fileRef</a:t>
            </a:r>
            <a:r>
              <a:rPr lang="en-CA" b="1" dirty="0" err="1">
                <a:solidFill>
                  <a:srgbClr val="FFC000"/>
                </a:solidFill>
                <a:latin typeface="Courier New" panose="02070309020205020404" pitchFamily="49" charset="0"/>
                <a:cs typeface="Courier New" panose="02070309020205020404" pitchFamily="49" charset="0"/>
              </a:rPr>
              <a:t>.put</a:t>
            </a:r>
            <a:r>
              <a:rPr lang="en-CA" b="1" dirty="0">
                <a:solidFill>
                  <a:srgbClr val="FFFF00"/>
                </a:solidFill>
                <a:latin typeface="Courier New" panose="02070309020205020404" pitchFamily="49" charset="0"/>
                <a:cs typeface="Courier New" panose="02070309020205020404" pitchFamily="49" charset="0"/>
              </a:rPr>
              <a:t>( </a:t>
            </a:r>
            <a:r>
              <a:rPr lang="en-CA" b="1" dirty="0" err="1">
                <a:latin typeface="Courier New" panose="02070309020205020404" pitchFamily="49" charset="0"/>
                <a:cs typeface="Courier New" panose="02070309020205020404" pitchFamily="49" charset="0"/>
              </a:rPr>
              <a:t>selectedFile</a:t>
            </a:r>
            <a:r>
              <a:rPr lang="en-CA" b="1" dirty="0">
                <a:solidFill>
                  <a:srgbClr val="FFFF00"/>
                </a:solidFill>
                <a:latin typeface="Courier New" panose="02070309020205020404" pitchFamily="49" charset="0"/>
                <a:cs typeface="Courier New" panose="02070309020205020404" pitchFamily="49" charset="0"/>
              </a:rPr>
              <a:t> ); </a:t>
            </a:r>
            <a:r>
              <a:rPr lang="en-CA" dirty="0">
                <a:solidFill>
                  <a:schemeClr val="tx1">
                    <a:lumMod val="75000"/>
                  </a:schemeClr>
                </a:solidFill>
                <a:latin typeface="Courier New" panose="02070309020205020404" pitchFamily="49" charset="0"/>
                <a:cs typeface="Courier New" panose="02070309020205020404" pitchFamily="49" charset="0"/>
              </a:rPr>
              <a:t>//</a:t>
            </a:r>
            <a:r>
              <a:rPr lang="en-CA" b="1" dirty="0" err="1">
                <a:latin typeface="Courier New" panose="02070309020205020404" pitchFamily="49" charset="0"/>
                <a:cs typeface="Courier New" panose="02070309020205020404" pitchFamily="49" charset="0"/>
              </a:rPr>
              <a:t>selectedFile</a:t>
            </a:r>
            <a:r>
              <a:rPr lang="en-CA" dirty="0">
                <a:solidFill>
                  <a:schemeClr val="tx1">
                    <a:lumMod val="75000"/>
                  </a:schemeClr>
                </a:solidFill>
                <a:latin typeface="Courier New" panose="02070309020205020404" pitchFamily="49" charset="0"/>
                <a:cs typeface="Courier New" panose="02070309020205020404" pitchFamily="49" charset="0"/>
              </a:rPr>
              <a:t> comes from file input element</a:t>
            </a:r>
          </a:p>
          <a:p>
            <a:pPr marL="0" indent="0">
              <a:spcBef>
                <a:spcPts val="600"/>
              </a:spcBef>
              <a:buNone/>
            </a:pPr>
            <a:r>
              <a:rPr lang="en-CA" b="1" dirty="0">
                <a:solidFill>
                  <a:srgbClr val="FFFF00"/>
                </a:solidFill>
                <a:latin typeface="Courier New" panose="02070309020205020404" pitchFamily="49" charset="0"/>
                <a:cs typeface="Courier New" panose="02070309020205020404" pitchFamily="49" charset="0"/>
              </a:rPr>
              <a:t>		const </a:t>
            </a:r>
            <a:r>
              <a:rPr lang="en-CA" b="1" dirty="0">
                <a:solidFill>
                  <a:schemeClr val="bg2">
                    <a:lumMod val="20000"/>
                    <a:lumOff val="80000"/>
                  </a:schemeClr>
                </a:solidFill>
                <a:latin typeface="Courier New" panose="02070309020205020404" pitchFamily="49" charset="0"/>
                <a:cs typeface="Courier New" panose="02070309020205020404" pitchFamily="49" charset="0"/>
              </a:rPr>
              <a:t>snapshot = </a:t>
            </a:r>
            <a:r>
              <a:rPr lang="en-US" b="1" dirty="0">
                <a:solidFill>
                  <a:srgbClr val="FFFF00"/>
                </a:solidFill>
                <a:latin typeface="Courier New" panose="02070309020205020404" pitchFamily="49" charset="0"/>
                <a:cs typeface="Courier New" panose="02070309020205020404" pitchFamily="49" charset="0"/>
              </a:rPr>
              <a:t>await</a:t>
            </a:r>
            <a:r>
              <a:rPr lang="en-CA" b="1" dirty="0">
                <a:solidFill>
                  <a:srgbClr val="FFFF00"/>
                </a:solidFill>
                <a:latin typeface="Courier New" panose="02070309020205020404" pitchFamily="49" charset="0"/>
                <a:cs typeface="Courier New" panose="02070309020205020404" pitchFamily="49" charset="0"/>
              </a:rPr>
              <a:t> </a:t>
            </a:r>
            <a:r>
              <a:rPr lang="en-CA" b="1" dirty="0" err="1">
                <a:solidFill>
                  <a:schemeClr val="accent6">
                    <a:lumMod val="40000"/>
                    <a:lumOff val="60000"/>
                  </a:schemeClr>
                </a:solidFill>
                <a:latin typeface="Courier New" panose="02070309020205020404" pitchFamily="49" charset="0"/>
                <a:cs typeface="Courier New" panose="02070309020205020404" pitchFamily="49" charset="0"/>
              </a:rPr>
              <a:t>uploadTask</a:t>
            </a:r>
            <a:r>
              <a:rPr lang="en-CA" b="1" dirty="0">
                <a:solidFill>
                  <a:schemeClr val="accent6">
                    <a:lumMod val="40000"/>
                    <a:lumOff val="60000"/>
                  </a:schemeClr>
                </a:solidFill>
                <a:latin typeface="Courier New" panose="02070309020205020404" pitchFamily="49" charset="0"/>
                <a:cs typeface="Courier New" panose="02070309020205020404" pitchFamily="49" charset="0"/>
              </a:rPr>
              <a:t>;</a:t>
            </a:r>
          </a:p>
          <a:p>
            <a:pPr marL="0" indent="0">
              <a:spcBef>
                <a:spcPts val="600"/>
              </a:spcBef>
              <a:buNone/>
            </a:pPr>
            <a:r>
              <a:rPr lang="en-CA" b="1" dirty="0">
                <a:solidFill>
                  <a:srgbClr val="FFFF00"/>
                </a:solidFill>
                <a:latin typeface="Courier New" panose="02070309020205020404" pitchFamily="49" charset="0"/>
                <a:cs typeface="Courier New" panose="02070309020205020404" pitchFamily="49" charset="0"/>
              </a:rPr>
              <a:t> 		console.log</a:t>
            </a:r>
            <a:r>
              <a:rPr lang="en-CA" b="1" dirty="0">
                <a:solidFill>
                  <a:srgbClr val="66FF66"/>
                </a:solidFill>
                <a:latin typeface="Courier New" panose="02070309020205020404" pitchFamily="49" charset="0"/>
                <a:cs typeface="Courier New" panose="02070309020205020404" pitchFamily="49" charset="0"/>
              </a:rPr>
              <a:t>(</a:t>
            </a:r>
            <a:r>
              <a:rPr lang="en-CA" dirty="0">
                <a:solidFill>
                  <a:srgbClr val="66FF66"/>
                </a:solidFill>
                <a:latin typeface="Courier New" panose="02070309020205020404" pitchFamily="49" charset="0"/>
                <a:cs typeface="Courier New" panose="02070309020205020404" pitchFamily="49" charset="0"/>
              </a:rPr>
              <a:t>'*** Uploaded a blob or file! : '+ </a:t>
            </a:r>
            <a:r>
              <a:rPr lang="en-CA" b="1" dirty="0" err="1">
                <a:solidFill>
                  <a:schemeClr val="bg2">
                    <a:lumMod val="20000"/>
                    <a:lumOff val="80000"/>
                  </a:schemeClr>
                </a:solidFill>
                <a:latin typeface="Courier New" panose="02070309020205020404" pitchFamily="49" charset="0"/>
                <a:cs typeface="Courier New" panose="02070309020205020404" pitchFamily="49" charset="0"/>
              </a:rPr>
              <a:t>snapshot</a:t>
            </a:r>
            <a:r>
              <a:rPr lang="en-CA" b="1" dirty="0" err="1">
                <a:solidFill>
                  <a:schemeClr val="accent1">
                    <a:lumMod val="20000"/>
                    <a:lumOff val="80000"/>
                  </a:schemeClr>
                </a:solidFill>
                <a:latin typeface="Courier New" panose="02070309020205020404" pitchFamily="49" charset="0"/>
                <a:cs typeface="Courier New" panose="02070309020205020404" pitchFamily="49" charset="0"/>
              </a:rPr>
              <a:t>.</a:t>
            </a:r>
            <a:r>
              <a:rPr lang="en-CA" b="1" dirty="0" err="1">
                <a:solidFill>
                  <a:schemeClr val="bg2">
                    <a:lumMod val="20000"/>
                    <a:lumOff val="80000"/>
                  </a:schemeClr>
                </a:solidFill>
                <a:latin typeface="Courier New" panose="02070309020205020404" pitchFamily="49" charset="0"/>
                <a:cs typeface="Courier New" panose="02070309020205020404" pitchFamily="49" charset="0"/>
              </a:rPr>
              <a:t>state</a:t>
            </a:r>
            <a:r>
              <a:rPr lang="en-CA" b="1" dirty="0">
                <a:solidFill>
                  <a:schemeClr val="accent1">
                    <a:lumMod val="40000"/>
                    <a:lumOff val="60000"/>
                  </a:schemeClr>
                </a:solidFill>
                <a:latin typeface="Courier New" panose="02070309020205020404" pitchFamily="49" charset="0"/>
                <a:cs typeface="Courier New" panose="02070309020205020404" pitchFamily="49" charset="0"/>
              </a:rPr>
              <a:t> </a:t>
            </a:r>
            <a:r>
              <a:rPr lang="en-CA" b="1" dirty="0">
                <a:solidFill>
                  <a:srgbClr val="FFFF00"/>
                </a:solidFill>
                <a:latin typeface="Courier New" panose="02070309020205020404" pitchFamily="49" charset="0"/>
                <a:cs typeface="Courier New" panose="02070309020205020404" pitchFamily="49" charset="0"/>
              </a:rPr>
              <a:t>);</a:t>
            </a:r>
          </a:p>
          <a:p>
            <a:pPr marL="0" indent="0">
              <a:spcBef>
                <a:spcPts val="600"/>
              </a:spcBef>
              <a:buNone/>
            </a:pPr>
            <a:r>
              <a:rPr lang="en-CA" b="1" dirty="0">
                <a:solidFill>
                  <a:srgbClr val="FFFF00"/>
                </a:solidFill>
                <a:latin typeface="Courier New" panose="02070309020205020404" pitchFamily="49" charset="0"/>
                <a:cs typeface="Courier New" panose="02070309020205020404" pitchFamily="49" charset="0"/>
              </a:rPr>
              <a:t>      	console.log( </a:t>
            </a:r>
            <a:r>
              <a:rPr lang="en-CA" b="1" dirty="0" err="1">
                <a:solidFill>
                  <a:schemeClr val="bg2">
                    <a:lumMod val="20000"/>
                    <a:lumOff val="80000"/>
                  </a:schemeClr>
                </a:solidFill>
                <a:latin typeface="Courier New" panose="02070309020205020404" pitchFamily="49" charset="0"/>
                <a:cs typeface="Courier New" panose="02070309020205020404" pitchFamily="49" charset="0"/>
              </a:rPr>
              <a:t>snapshot</a:t>
            </a:r>
            <a:r>
              <a:rPr lang="en-CA" b="1" dirty="0" err="1">
                <a:solidFill>
                  <a:schemeClr val="accent1">
                    <a:lumMod val="20000"/>
                    <a:lumOff val="80000"/>
                  </a:schemeClr>
                </a:solidFill>
                <a:latin typeface="Courier New" panose="02070309020205020404" pitchFamily="49" charset="0"/>
                <a:cs typeface="Courier New" panose="02070309020205020404" pitchFamily="49" charset="0"/>
              </a:rPr>
              <a:t>.</a:t>
            </a:r>
            <a:r>
              <a:rPr lang="en-CA" b="1" dirty="0" err="1">
                <a:solidFill>
                  <a:schemeClr val="bg2">
                    <a:lumMod val="20000"/>
                    <a:lumOff val="80000"/>
                  </a:schemeClr>
                </a:solidFill>
                <a:latin typeface="Courier New" panose="02070309020205020404" pitchFamily="49" charset="0"/>
                <a:cs typeface="Courier New" panose="02070309020205020404" pitchFamily="49" charset="0"/>
              </a:rPr>
              <a:t>metadata</a:t>
            </a:r>
            <a:r>
              <a:rPr lang="en-CA" b="1" dirty="0">
                <a:solidFill>
                  <a:schemeClr val="accent1">
                    <a:lumMod val="40000"/>
                    <a:lumOff val="60000"/>
                  </a:schemeClr>
                </a:solidFill>
                <a:latin typeface="Courier New" panose="02070309020205020404" pitchFamily="49" charset="0"/>
                <a:cs typeface="Courier New" panose="02070309020205020404" pitchFamily="49" charset="0"/>
              </a:rPr>
              <a:t> </a:t>
            </a:r>
            <a:r>
              <a:rPr lang="en-CA" b="1" dirty="0">
                <a:solidFill>
                  <a:srgbClr val="FFFF00"/>
                </a:solidFill>
                <a:latin typeface="Courier New" panose="02070309020205020404" pitchFamily="49" charset="0"/>
                <a:cs typeface="Courier New" panose="02070309020205020404" pitchFamily="49" charset="0"/>
              </a:rPr>
              <a:t>); </a:t>
            </a:r>
          </a:p>
          <a:p>
            <a:pPr marL="0" indent="0">
              <a:spcBef>
                <a:spcPts val="600"/>
              </a:spcBef>
              <a:buNone/>
            </a:pPr>
            <a:r>
              <a:rPr lang="en-US" dirty="0"/>
              <a:t>		</a:t>
            </a:r>
            <a:r>
              <a:rPr lang="en-US" dirty="0">
                <a:solidFill>
                  <a:srgbClr val="FFFF00"/>
                </a:solidFill>
                <a:latin typeface="Courier New" panose="02070309020205020404" pitchFamily="49" charset="0"/>
                <a:cs typeface="Courier New" panose="02070309020205020404" pitchFamily="49" charset="0"/>
              </a:rPr>
              <a:t>const URL = </a:t>
            </a:r>
            <a:r>
              <a:rPr lang="en-US" b="1" dirty="0">
                <a:solidFill>
                  <a:srgbClr val="FFFF00"/>
                </a:solidFill>
                <a:latin typeface="Courier New" panose="02070309020205020404" pitchFamily="49" charset="0"/>
                <a:cs typeface="Courier New" panose="02070309020205020404" pitchFamily="49" charset="0"/>
              </a:rPr>
              <a:t>await</a:t>
            </a:r>
            <a:r>
              <a:rPr lang="en-US" dirty="0">
                <a:solidFill>
                  <a:srgbClr val="FFFF00"/>
                </a:solidFill>
                <a:latin typeface="Courier New" panose="02070309020205020404" pitchFamily="49" charset="0"/>
                <a:cs typeface="Courier New" panose="02070309020205020404" pitchFamily="49" charset="0"/>
              </a:rPr>
              <a:t> </a:t>
            </a:r>
            <a:r>
              <a:rPr lang="en-US" b="1" dirty="0" err="1">
                <a:solidFill>
                  <a:srgbClr val="66FF66"/>
                </a:solidFill>
                <a:latin typeface="Courier New" panose="02070309020205020404" pitchFamily="49" charset="0"/>
                <a:cs typeface="Courier New" panose="02070309020205020404" pitchFamily="49" charset="0"/>
              </a:rPr>
              <a:t>fileRef</a:t>
            </a:r>
            <a:r>
              <a:rPr lang="en-US" dirty="0" err="1">
                <a:solidFill>
                  <a:srgbClr val="FFFF00"/>
                </a:solidFill>
                <a:latin typeface="Courier New" panose="02070309020205020404" pitchFamily="49" charset="0"/>
                <a:cs typeface="Courier New" panose="02070309020205020404" pitchFamily="49" charset="0"/>
              </a:rPr>
              <a:t>.</a:t>
            </a:r>
            <a:r>
              <a:rPr lang="en-US" b="1" dirty="0" err="1">
                <a:solidFill>
                  <a:srgbClr val="FFC000"/>
                </a:solidFill>
                <a:latin typeface="Courier New" panose="02070309020205020404" pitchFamily="49" charset="0"/>
                <a:cs typeface="Courier New" panose="02070309020205020404" pitchFamily="49" charset="0"/>
              </a:rPr>
              <a:t>getDownloadURL</a:t>
            </a:r>
            <a:r>
              <a:rPr lang="en-US" dirty="0">
                <a:solidFill>
                  <a:srgbClr val="FFFF00"/>
                </a:solidFill>
                <a:latin typeface="Courier New" panose="02070309020205020404" pitchFamily="49" charset="0"/>
                <a:cs typeface="Courier New" panose="02070309020205020404" pitchFamily="49" charset="0"/>
              </a:rPr>
              <a:t>(); </a:t>
            </a:r>
          </a:p>
          <a:p>
            <a:pPr marL="0" indent="0">
              <a:spcBef>
                <a:spcPts val="600"/>
              </a:spcBef>
              <a:buNone/>
            </a:pPr>
            <a:r>
              <a:rPr lang="en-US" dirty="0">
                <a:solidFill>
                  <a:srgbClr val="FFFF00"/>
                </a:solidFill>
                <a:latin typeface="Courier New" panose="02070309020205020404" pitchFamily="49" charset="0"/>
                <a:cs typeface="Courier New" panose="02070309020205020404" pitchFamily="49" charset="0"/>
              </a:rPr>
              <a:t>		</a:t>
            </a:r>
            <a:r>
              <a:rPr lang="en-CA" dirty="0">
                <a:solidFill>
                  <a:schemeClr val="tx1">
                    <a:lumMod val="75000"/>
                  </a:schemeClr>
                </a:solidFill>
                <a:latin typeface="Courier New" panose="02070309020205020404" pitchFamily="49" charset="0"/>
                <a:cs typeface="Courier New" panose="02070309020205020404" pitchFamily="49" charset="0"/>
              </a:rPr>
              <a:t>//ideally pass the </a:t>
            </a:r>
            <a:r>
              <a:rPr lang="en-US" dirty="0">
                <a:solidFill>
                  <a:srgbClr val="FFFF00"/>
                </a:solidFill>
                <a:latin typeface="Courier New" panose="02070309020205020404" pitchFamily="49" charset="0"/>
                <a:cs typeface="Courier New" panose="02070309020205020404" pitchFamily="49" charset="0"/>
              </a:rPr>
              <a:t>URL</a:t>
            </a:r>
            <a:r>
              <a:rPr lang="en-CA" dirty="0">
                <a:solidFill>
                  <a:schemeClr val="tx1">
                    <a:lumMod val="75000"/>
                  </a:schemeClr>
                </a:solidFill>
                <a:latin typeface="Courier New" panose="02070309020205020404" pitchFamily="49" charset="0"/>
                <a:cs typeface="Courier New" panose="02070309020205020404" pitchFamily="49" charset="0"/>
              </a:rPr>
              <a:t> to a UI element e.g., as </a:t>
            </a:r>
            <a:r>
              <a:rPr lang="en-CA" dirty="0" err="1">
                <a:solidFill>
                  <a:schemeClr val="tx1">
                    <a:lumMod val="75000"/>
                  </a:schemeClr>
                </a:solidFill>
                <a:latin typeface="Courier New" panose="02070309020205020404" pitchFamily="49" charset="0"/>
                <a:cs typeface="Courier New" panose="02070309020205020404" pitchFamily="49" charset="0"/>
              </a:rPr>
              <a:t>src</a:t>
            </a:r>
            <a:r>
              <a:rPr lang="en-CA" dirty="0">
                <a:solidFill>
                  <a:schemeClr val="tx1">
                    <a:lumMod val="75000"/>
                  </a:schemeClr>
                </a:solidFill>
                <a:latin typeface="Courier New" panose="02070309020205020404" pitchFamily="49" charset="0"/>
                <a:cs typeface="Courier New" panose="02070309020205020404" pitchFamily="49" charset="0"/>
              </a:rPr>
              <a:t> attribute of an &lt;</a:t>
            </a:r>
            <a:r>
              <a:rPr lang="en-CA" dirty="0" err="1">
                <a:solidFill>
                  <a:schemeClr val="tx1">
                    <a:lumMod val="75000"/>
                  </a:schemeClr>
                </a:solidFill>
                <a:latin typeface="Courier New" panose="02070309020205020404" pitchFamily="49" charset="0"/>
                <a:cs typeface="Courier New" panose="02070309020205020404" pitchFamily="49" charset="0"/>
              </a:rPr>
              <a:t>img</a:t>
            </a:r>
            <a:r>
              <a:rPr lang="en-CA" dirty="0">
                <a:solidFill>
                  <a:schemeClr val="tx1">
                    <a:lumMod val="75000"/>
                  </a:schemeClr>
                </a:solidFill>
                <a:latin typeface="Courier New" panose="02070309020205020404" pitchFamily="49" charset="0"/>
                <a:cs typeface="Courier New" panose="02070309020205020404" pitchFamily="49" charset="0"/>
              </a:rPr>
              <a:t>&gt; or &lt;video&gt;</a:t>
            </a:r>
          </a:p>
          <a:p>
            <a:pPr marL="0" indent="0">
              <a:spcBef>
                <a:spcPts val="600"/>
              </a:spcBef>
              <a:buNone/>
            </a:pPr>
            <a:r>
              <a:rPr lang="en-CA" b="1" dirty="0">
                <a:solidFill>
                  <a:schemeClr val="tx1">
                    <a:lumMod val="75000"/>
                  </a:schemeClr>
                </a:solidFill>
                <a:latin typeface="Courier New" panose="02070309020205020404" pitchFamily="49" charset="0"/>
                <a:cs typeface="Courier New" panose="02070309020205020404" pitchFamily="49" charset="0"/>
              </a:rPr>
              <a:t>       }</a:t>
            </a:r>
            <a:r>
              <a:rPr lang="en-CA" b="1" dirty="0">
                <a:solidFill>
                  <a:srgbClr val="FFC000"/>
                </a:solidFill>
                <a:latin typeface="Courier New" panose="02070309020205020404" pitchFamily="49" charset="0"/>
                <a:cs typeface="Courier New" panose="02070309020205020404" pitchFamily="49" charset="0"/>
              </a:rPr>
              <a:t> catch</a:t>
            </a:r>
            <a:r>
              <a:rPr lang="en-CA" b="1" dirty="0">
                <a:solidFill>
                  <a:srgbClr val="FFFF00"/>
                </a:solidFill>
                <a:latin typeface="Courier New" panose="02070309020205020404" pitchFamily="49" charset="0"/>
                <a:cs typeface="Courier New" panose="02070309020205020404" pitchFamily="49" charset="0"/>
              </a:rPr>
              <a:t>( </a:t>
            </a:r>
            <a:r>
              <a:rPr lang="en-CA" b="1" dirty="0">
                <a:solidFill>
                  <a:schemeClr val="accent1">
                    <a:lumMod val="40000"/>
                    <a:lumOff val="60000"/>
                  </a:schemeClr>
                </a:solidFill>
                <a:latin typeface="Courier New" panose="02070309020205020404" pitchFamily="49" charset="0"/>
                <a:cs typeface="Courier New" panose="02070309020205020404" pitchFamily="49" charset="0"/>
              </a:rPr>
              <a:t>err</a:t>
            </a:r>
            <a:r>
              <a:rPr lang="en-CA" b="1" dirty="0">
                <a:solidFill>
                  <a:srgbClr val="FFFF00"/>
                </a:solidFill>
                <a:latin typeface="Courier New" panose="02070309020205020404" pitchFamily="49" charset="0"/>
                <a:cs typeface="Courier New" panose="02070309020205020404" pitchFamily="49" charset="0"/>
              </a:rPr>
              <a:t>) {</a:t>
            </a:r>
          </a:p>
          <a:p>
            <a:pPr marL="0" indent="0">
              <a:spcBef>
                <a:spcPts val="600"/>
              </a:spcBef>
              <a:buNone/>
            </a:pPr>
            <a:r>
              <a:rPr lang="en-CA" b="1" dirty="0">
                <a:solidFill>
                  <a:srgbClr val="FFFF00"/>
                </a:solidFill>
                <a:latin typeface="Courier New" panose="02070309020205020404" pitchFamily="49" charset="0"/>
                <a:cs typeface="Courier New" panose="02070309020205020404" pitchFamily="49" charset="0"/>
              </a:rPr>
              <a:t>      	 console.log(</a:t>
            </a:r>
            <a:r>
              <a:rPr lang="en-CA" dirty="0">
                <a:solidFill>
                  <a:srgbClr val="66FF66"/>
                </a:solidFill>
                <a:latin typeface="Courier New" panose="02070309020205020404" pitchFamily="49" charset="0"/>
                <a:cs typeface="Courier New" panose="02070309020205020404" pitchFamily="49" charset="0"/>
              </a:rPr>
              <a:t>'failed to upload blob or file!' </a:t>
            </a:r>
            <a:r>
              <a:rPr lang="en-CA" b="1" dirty="0">
                <a:solidFill>
                  <a:srgbClr val="FFFF00"/>
                </a:solidFill>
                <a:latin typeface="Courier New" panose="02070309020205020404" pitchFamily="49" charset="0"/>
                <a:cs typeface="Courier New" panose="02070309020205020404" pitchFamily="49" charset="0"/>
              </a:rPr>
              <a:t>,</a:t>
            </a:r>
            <a:r>
              <a:rPr lang="en-CA" b="1" dirty="0">
                <a:solidFill>
                  <a:schemeClr val="accent1">
                    <a:lumMod val="40000"/>
                    <a:lumOff val="60000"/>
                  </a:schemeClr>
                </a:solidFill>
                <a:latin typeface="Courier New" panose="02070309020205020404" pitchFamily="49" charset="0"/>
                <a:cs typeface="Courier New" panose="02070309020205020404" pitchFamily="49" charset="0"/>
              </a:rPr>
              <a:t>err</a:t>
            </a:r>
            <a:r>
              <a:rPr lang="en-CA" b="1" dirty="0">
                <a:solidFill>
                  <a:srgbClr val="FFFF00"/>
                </a:solidFill>
                <a:latin typeface="Courier New" panose="02070309020205020404" pitchFamily="49" charset="0"/>
                <a:cs typeface="Courier New" panose="02070309020205020404" pitchFamily="49" charset="0"/>
              </a:rPr>
              <a:t>);</a:t>
            </a:r>
          </a:p>
          <a:p>
            <a:pPr marL="0" indent="0">
              <a:spcBef>
                <a:spcPts val="600"/>
              </a:spcBef>
              <a:buNone/>
            </a:pPr>
            <a:r>
              <a:rPr lang="en-CA" b="1" dirty="0">
                <a:solidFill>
                  <a:srgbClr val="FFFF00"/>
                </a:solidFill>
                <a:latin typeface="Courier New" panose="02070309020205020404" pitchFamily="49" charset="0"/>
                <a:cs typeface="Courier New" panose="02070309020205020404" pitchFamily="49" charset="0"/>
              </a:rPr>
              <a:t> 	  } );</a:t>
            </a:r>
          </a:p>
          <a:p>
            <a:pPr marL="0" indent="0">
              <a:buNone/>
            </a:pPr>
            <a:r>
              <a:rPr lang="en-CA" dirty="0">
                <a:latin typeface="Consolas" panose="020B0609020204030204" pitchFamily="49" charset="0"/>
              </a:rPr>
              <a:t>	})();</a:t>
            </a:r>
          </a:p>
          <a:p>
            <a:pPr marL="0" indent="0">
              <a:spcBef>
                <a:spcPts val="600"/>
              </a:spcBef>
              <a:buNone/>
            </a:pPr>
            <a:r>
              <a:rPr lang="en-CA" b="1" dirty="0">
                <a:solidFill>
                  <a:srgbClr val="FFFF00"/>
                </a:solidFill>
                <a:latin typeface="Courier New" panose="02070309020205020404" pitchFamily="49" charset="0"/>
                <a:cs typeface="Courier New" panose="02070309020205020404" pitchFamily="49" charset="0"/>
              </a:rPr>
              <a:t>	</a:t>
            </a:r>
            <a:r>
              <a:rPr lang="en-CA" dirty="0">
                <a:latin typeface="Courier New" panose="02070309020205020404" pitchFamily="49" charset="0"/>
                <a:cs typeface="Courier New" panose="02070309020205020404" pitchFamily="49" charset="0"/>
              </a:rPr>
              <a:t>For more on Reference obj see: </a:t>
            </a:r>
            <a:r>
              <a:rPr lang="en-CA" sz="1900" b="1" dirty="0">
                <a:solidFill>
                  <a:srgbClr val="FFFF00"/>
                </a:solidFill>
                <a:latin typeface="Courier New" panose="02070309020205020404" pitchFamily="49" charset="0"/>
                <a:cs typeface="Courier New" panose="02070309020205020404" pitchFamily="49" charset="0"/>
                <a:hlinkClick r:id="rId2"/>
              </a:rPr>
              <a:t>https://firebase.google.com/docs/reference/js/firebase.storage.Reference</a:t>
            </a:r>
            <a:endParaRPr lang="en-CA" sz="1900" b="1" dirty="0">
              <a:solidFill>
                <a:srgbClr val="FFFF00"/>
              </a:solidFill>
              <a:latin typeface="Courier New" panose="02070309020205020404" pitchFamily="49" charset="0"/>
              <a:cs typeface="Courier New" panose="02070309020205020404" pitchFamily="49" charset="0"/>
            </a:endParaRPr>
          </a:p>
          <a:p>
            <a:pPr marL="0" indent="0">
              <a:buNone/>
            </a:pPr>
            <a:endParaRPr lang="en-CA" sz="2200" b="1" dirty="0">
              <a:solidFill>
                <a:srgbClr val="FFFF00"/>
              </a:solidFill>
              <a:latin typeface="Courier New" panose="02070309020205020404" pitchFamily="49" charset="0"/>
              <a:cs typeface="Courier New" panose="02070309020205020404" pitchFamily="49" charset="0"/>
            </a:endParaRPr>
          </a:p>
          <a:p>
            <a:pPr marL="0" indent="0">
              <a:buNone/>
            </a:pPr>
            <a:endParaRPr lang="en-CA" b="1" dirty="0">
              <a:solidFill>
                <a:srgbClr val="FFFF00"/>
              </a:solidFill>
              <a:latin typeface="Courier New" panose="02070309020205020404" pitchFamily="49" charset="0"/>
              <a:cs typeface="Courier New" panose="02070309020205020404" pitchFamily="49" charset="0"/>
            </a:endParaRPr>
          </a:p>
          <a:p>
            <a:pPr marL="0" indent="0">
              <a:buNone/>
            </a:pPr>
            <a:endParaRPr lang="en-CA" b="1" dirty="0">
              <a:solidFill>
                <a:srgbClr val="FF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332401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096834"/>
          </a:xfrm>
        </p:spPr>
        <p:txBody>
          <a:bodyPr/>
          <a:lstStyle/>
          <a:p>
            <a:r>
              <a:rPr lang="en-CA" dirty="0"/>
              <a:t>Firebase Storage : </a:t>
            </a:r>
            <a:r>
              <a:rPr lang="en-CA" b="1" dirty="0"/>
              <a:t>Metadata </a:t>
            </a:r>
            <a:r>
              <a:rPr lang="en-CA" sz="2400" dirty="0"/>
              <a:t>(v.8-)</a:t>
            </a:r>
            <a:endParaRPr lang="en-CA" sz="2400" b="1" dirty="0"/>
          </a:p>
        </p:txBody>
      </p:sp>
      <p:sp>
        <p:nvSpPr>
          <p:cNvPr id="3" name="Content Placeholder 2"/>
          <p:cNvSpPr>
            <a:spLocks noGrp="1"/>
          </p:cNvSpPr>
          <p:nvPr>
            <p:ph idx="1"/>
          </p:nvPr>
        </p:nvSpPr>
        <p:spPr>
          <a:xfrm>
            <a:off x="680321" y="1782792"/>
            <a:ext cx="10456108" cy="4793108"/>
          </a:xfrm>
        </p:spPr>
        <p:txBody>
          <a:bodyPr>
            <a:normAutofit fontScale="85000" lnSpcReduction="20000"/>
          </a:bodyPr>
          <a:lstStyle/>
          <a:p>
            <a:r>
              <a:rPr lang="en-CA" dirty="0"/>
              <a:t>Every uploaded file into Storage has some </a:t>
            </a:r>
            <a:r>
              <a:rPr lang="en-CA" b="1" dirty="0">
                <a:solidFill>
                  <a:schemeClr val="bg2">
                    <a:lumMod val="20000"/>
                    <a:lumOff val="80000"/>
                  </a:schemeClr>
                </a:solidFill>
              </a:rPr>
              <a:t>metadata</a:t>
            </a:r>
            <a:r>
              <a:rPr lang="en-CA" dirty="0"/>
              <a:t> (data about the uploaded content)</a:t>
            </a:r>
          </a:p>
          <a:p>
            <a:r>
              <a:rPr lang="en-CA" dirty="0"/>
              <a:t>These </a:t>
            </a:r>
            <a:r>
              <a:rPr lang="en-CA" b="1" dirty="0">
                <a:solidFill>
                  <a:schemeClr val="bg2">
                    <a:lumMod val="20000"/>
                    <a:lumOff val="80000"/>
                  </a:schemeClr>
                </a:solidFill>
              </a:rPr>
              <a:t>metadata</a:t>
            </a:r>
            <a:r>
              <a:rPr lang="en-CA" dirty="0"/>
              <a:t> are available as part of the </a:t>
            </a:r>
            <a:r>
              <a:rPr lang="en-CA" b="1" dirty="0">
                <a:solidFill>
                  <a:srgbClr val="FFC000"/>
                </a:solidFill>
              </a:rPr>
              <a:t>Promise</a:t>
            </a:r>
            <a:r>
              <a:rPr lang="en-CA" dirty="0"/>
              <a:t> object returned by </a:t>
            </a:r>
            <a:r>
              <a:rPr lang="en-CA" b="1" dirty="0">
                <a:solidFill>
                  <a:srgbClr val="FFC000"/>
                </a:solidFill>
              </a:rPr>
              <a:t>put</a:t>
            </a:r>
            <a:r>
              <a:rPr lang="en-CA" dirty="0"/>
              <a:t>() method ( e.g. </a:t>
            </a:r>
            <a:r>
              <a:rPr lang="en-CA" b="1" dirty="0" err="1">
                <a:solidFill>
                  <a:schemeClr val="bg2">
                    <a:lumMod val="20000"/>
                    <a:lumOff val="80000"/>
                  </a:schemeClr>
                </a:solidFill>
                <a:latin typeface="Courier New" panose="02070309020205020404" pitchFamily="49" charset="0"/>
                <a:cs typeface="Courier New" panose="02070309020205020404" pitchFamily="49" charset="0"/>
              </a:rPr>
              <a:t>snapshot</a:t>
            </a:r>
            <a:r>
              <a:rPr lang="en-CA" b="1" dirty="0" err="1">
                <a:solidFill>
                  <a:schemeClr val="accent1">
                    <a:lumMod val="20000"/>
                    <a:lumOff val="80000"/>
                  </a:schemeClr>
                </a:solidFill>
                <a:latin typeface="Courier New" panose="02070309020205020404" pitchFamily="49" charset="0"/>
                <a:cs typeface="Courier New" panose="02070309020205020404" pitchFamily="49" charset="0"/>
              </a:rPr>
              <a:t>.</a:t>
            </a:r>
            <a:r>
              <a:rPr lang="en-CA" b="1" dirty="0" err="1">
                <a:solidFill>
                  <a:schemeClr val="bg2">
                    <a:lumMod val="20000"/>
                    <a:lumOff val="80000"/>
                  </a:schemeClr>
                </a:solidFill>
                <a:latin typeface="Courier New" panose="02070309020205020404" pitchFamily="49" charset="0"/>
                <a:cs typeface="Courier New" panose="02070309020205020404" pitchFamily="49" charset="0"/>
              </a:rPr>
              <a:t>metadata</a:t>
            </a:r>
            <a:r>
              <a:rPr lang="en-CA" b="1" dirty="0">
                <a:solidFill>
                  <a:schemeClr val="accent1">
                    <a:lumMod val="40000"/>
                    <a:lumOff val="60000"/>
                  </a:schemeClr>
                </a:solidFill>
                <a:latin typeface="Courier New" panose="02070309020205020404" pitchFamily="49" charset="0"/>
                <a:cs typeface="Courier New" panose="02070309020205020404" pitchFamily="49" charset="0"/>
              </a:rPr>
              <a:t> </a:t>
            </a:r>
            <a:r>
              <a:rPr lang="en-CA" dirty="0"/>
              <a:t>in previous example ).</a:t>
            </a:r>
          </a:p>
          <a:p>
            <a:r>
              <a:rPr lang="en-CA" dirty="0"/>
              <a:t>You can also access these metadata by calling </a:t>
            </a:r>
            <a:r>
              <a:rPr lang="en-CA" b="1" dirty="0" err="1">
                <a:solidFill>
                  <a:srgbClr val="FFC000"/>
                </a:solidFill>
              </a:rPr>
              <a:t>getMetadata</a:t>
            </a:r>
            <a:r>
              <a:rPr lang="en-CA" dirty="0"/>
              <a:t>() on a </a:t>
            </a:r>
            <a:r>
              <a:rPr lang="en-CA" u="sng" dirty="0"/>
              <a:t>file reference</a:t>
            </a:r>
            <a:r>
              <a:rPr lang="en-CA" dirty="0"/>
              <a:t> itself.</a:t>
            </a:r>
          </a:p>
          <a:p>
            <a:r>
              <a:rPr lang="en-CA" dirty="0"/>
              <a:t>Note that </a:t>
            </a:r>
            <a:r>
              <a:rPr lang="en-CA" b="1" dirty="0" err="1">
                <a:solidFill>
                  <a:srgbClr val="FFC000"/>
                </a:solidFill>
              </a:rPr>
              <a:t>getMetadata</a:t>
            </a:r>
            <a:r>
              <a:rPr lang="en-CA" dirty="0"/>
              <a:t>() also returns a </a:t>
            </a:r>
            <a:r>
              <a:rPr lang="en-CA" b="1" dirty="0">
                <a:solidFill>
                  <a:srgbClr val="FFFF00"/>
                </a:solidFill>
              </a:rPr>
              <a:t>Promise</a:t>
            </a:r>
            <a:r>
              <a:rPr lang="en-CA" dirty="0"/>
              <a:t> object. e.g.</a:t>
            </a:r>
          </a:p>
          <a:p>
            <a:pPr marL="457200" lvl="1" indent="0">
              <a:lnSpc>
                <a:spcPct val="110000"/>
              </a:lnSpc>
              <a:buNone/>
            </a:pPr>
            <a:r>
              <a:rPr lang="en-CA" b="1" dirty="0">
                <a:solidFill>
                  <a:schemeClr val="tx1">
                    <a:lumMod val="65000"/>
                  </a:schemeClr>
                </a:solidFill>
                <a:latin typeface="Courier New" panose="02070309020205020404" pitchFamily="49" charset="0"/>
                <a:cs typeface="Courier New" panose="02070309020205020404" pitchFamily="49" charset="0"/>
              </a:rPr>
              <a:t>// Create a reference to the file whose metadata we want to retrieve</a:t>
            </a:r>
          </a:p>
          <a:p>
            <a:pPr marL="457200" lvl="1" indent="0">
              <a:lnSpc>
                <a:spcPct val="110000"/>
              </a:lnSpc>
              <a:buNone/>
            </a:pPr>
            <a:r>
              <a:rPr lang="en-CA" b="1" dirty="0">
                <a:solidFill>
                  <a:srgbClr val="FFFF00"/>
                </a:solidFill>
                <a:latin typeface="Courier New" panose="02070309020205020404" pitchFamily="49" charset="0"/>
                <a:cs typeface="Courier New" panose="02070309020205020404" pitchFamily="49" charset="0"/>
              </a:rPr>
              <a:t>const </a:t>
            </a:r>
            <a:r>
              <a:rPr lang="en-CA" b="1" dirty="0" err="1">
                <a:solidFill>
                  <a:srgbClr val="66FF33"/>
                </a:solidFill>
                <a:latin typeface="Courier New" panose="02070309020205020404" pitchFamily="49" charset="0"/>
                <a:cs typeface="Courier New" panose="02070309020205020404" pitchFamily="49" charset="0"/>
              </a:rPr>
              <a:t>fileRef</a:t>
            </a:r>
            <a:r>
              <a:rPr lang="en-CA" b="1" dirty="0">
                <a:solidFill>
                  <a:srgbClr val="FFFF00"/>
                </a:solidFill>
                <a:latin typeface="Courier New" panose="02070309020205020404" pitchFamily="49" charset="0"/>
                <a:cs typeface="Courier New" panose="02070309020205020404" pitchFamily="49" charset="0"/>
              </a:rPr>
              <a:t> = </a:t>
            </a:r>
            <a:r>
              <a:rPr lang="en-CA" b="1" dirty="0" err="1">
                <a:solidFill>
                  <a:schemeClr val="accent1">
                    <a:lumMod val="20000"/>
                    <a:lumOff val="80000"/>
                  </a:schemeClr>
                </a:solidFill>
                <a:latin typeface="Courier New" panose="02070309020205020404" pitchFamily="49" charset="0"/>
                <a:cs typeface="Courier New" panose="02070309020205020404" pitchFamily="49" charset="0"/>
              </a:rPr>
              <a:t>storageRef</a:t>
            </a:r>
            <a:r>
              <a:rPr lang="en-CA" b="1" dirty="0" err="1">
                <a:solidFill>
                  <a:srgbClr val="FFFF00"/>
                </a:solidFill>
                <a:latin typeface="Courier New" panose="02070309020205020404" pitchFamily="49" charset="0"/>
                <a:cs typeface="Courier New" panose="02070309020205020404" pitchFamily="49" charset="0"/>
              </a:rPr>
              <a:t>.</a:t>
            </a:r>
            <a:r>
              <a:rPr lang="en-CA" b="1" dirty="0" err="1">
                <a:solidFill>
                  <a:srgbClr val="FFC000"/>
                </a:solidFill>
                <a:latin typeface="Courier New" panose="02070309020205020404" pitchFamily="49" charset="0"/>
                <a:cs typeface="Courier New" panose="02070309020205020404" pitchFamily="49" charset="0"/>
              </a:rPr>
              <a:t>child</a:t>
            </a:r>
            <a:r>
              <a:rPr lang="en-CA" b="1" dirty="0">
                <a:solidFill>
                  <a:srgbClr val="FFFF00"/>
                </a:solidFill>
                <a:latin typeface="Courier New" panose="02070309020205020404" pitchFamily="49" charset="0"/>
                <a:cs typeface="Courier New" panose="02070309020205020404" pitchFamily="49" charset="0"/>
              </a:rPr>
              <a:t>( </a:t>
            </a:r>
            <a:r>
              <a:rPr lang="en-CA" dirty="0">
                <a:solidFill>
                  <a:schemeClr val="tx1">
                    <a:lumMod val="95000"/>
                  </a:schemeClr>
                </a:solidFill>
                <a:latin typeface="Courier New" panose="02070309020205020404" pitchFamily="49" charset="0"/>
                <a:cs typeface="Courier New" panose="02070309020205020404" pitchFamily="49" charset="0"/>
              </a:rPr>
              <a:t>" path to an existing file in storage " </a:t>
            </a:r>
            <a:r>
              <a:rPr lang="en-CA" b="1" dirty="0">
                <a:solidFill>
                  <a:srgbClr val="FFFF00"/>
                </a:solidFill>
                <a:latin typeface="Courier New" panose="02070309020205020404" pitchFamily="49" charset="0"/>
                <a:cs typeface="Courier New" panose="02070309020205020404" pitchFamily="49" charset="0"/>
              </a:rPr>
              <a:t>);</a:t>
            </a:r>
          </a:p>
          <a:p>
            <a:pPr marL="457200" lvl="1" indent="0">
              <a:lnSpc>
                <a:spcPct val="110000"/>
              </a:lnSpc>
              <a:buNone/>
            </a:pPr>
            <a:r>
              <a:rPr lang="en-CA" b="1" dirty="0">
                <a:solidFill>
                  <a:schemeClr val="tx1">
                    <a:lumMod val="65000"/>
                  </a:schemeClr>
                </a:solidFill>
                <a:latin typeface="Courier New" panose="02070309020205020404" pitchFamily="49" charset="0"/>
                <a:cs typeface="Courier New" panose="02070309020205020404" pitchFamily="49" charset="0"/>
              </a:rPr>
              <a:t>// Get metadata properties</a:t>
            </a:r>
          </a:p>
          <a:p>
            <a:pPr marL="457200" lvl="1" indent="0">
              <a:lnSpc>
                <a:spcPct val="110000"/>
              </a:lnSpc>
              <a:buNone/>
            </a:pPr>
            <a:r>
              <a:rPr lang="en-CA" b="1" dirty="0" err="1">
                <a:solidFill>
                  <a:srgbClr val="66FF33"/>
                </a:solidFill>
                <a:latin typeface="Courier New" panose="02070309020205020404" pitchFamily="49" charset="0"/>
                <a:cs typeface="Courier New" panose="02070309020205020404" pitchFamily="49" charset="0"/>
              </a:rPr>
              <a:t>fileRef</a:t>
            </a:r>
            <a:r>
              <a:rPr lang="en-CA" b="1" dirty="0" err="1">
                <a:solidFill>
                  <a:schemeClr val="accent1">
                    <a:lumMod val="40000"/>
                    <a:lumOff val="60000"/>
                  </a:schemeClr>
                </a:solidFill>
                <a:latin typeface="Courier New" panose="02070309020205020404" pitchFamily="49" charset="0"/>
                <a:cs typeface="Courier New" panose="02070309020205020404" pitchFamily="49" charset="0"/>
              </a:rPr>
              <a:t>.</a:t>
            </a:r>
            <a:r>
              <a:rPr lang="en-CA" b="1" dirty="0" err="1">
                <a:solidFill>
                  <a:srgbClr val="FFC000"/>
                </a:solidFill>
                <a:latin typeface="Courier New" panose="02070309020205020404" pitchFamily="49" charset="0"/>
                <a:cs typeface="Courier New" panose="02070309020205020404" pitchFamily="49" charset="0"/>
              </a:rPr>
              <a:t>getMetadata</a:t>
            </a:r>
            <a:r>
              <a:rPr lang="en-CA" b="1" dirty="0">
                <a:solidFill>
                  <a:srgbClr val="FFFF00"/>
                </a:solidFill>
                <a:latin typeface="Courier New" panose="02070309020205020404" pitchFamily="49" charset="0"/>
                <a:cs typeface="Courier New" panose="02070309020205020404" pitchFamily="49" charset="0"/>
              </a:rPr>
              <a:t>()</a:t>
            </a:r>
          </a:p>
          <a:p>
            <a:pPr marL="457200" lvl="1" indent="0">
              <a:lnSpc>
                <a:spcPct val="110000"/>
              </a:lnSpc>
              <a:buNone/>
            </a:pPr>
            <a:r>
              <a:rPr lang="en-CA" b="1" dirty="0">
                <a:solidFill>
                  <a:srgbClr val="FFFF00"/>
                </a:solidFill>
                <a:latin typeface="Courier New" panose="02070309020205020404" pitchFamily="49" charset="0"/>
                <a:cs typeface="Courier New" panose="02070309020205020404" pitchFamily="49" charset="0"/>
              </a:rPr>
              <a:t>	.then(( </a:t>
            </a:r>
            <a:r>
              <a:rPr lang="en-CA" b="1" dirty="0">
                <a:solidFill>
                  <a:schemeClr val="bg2">
                    <a:lumMod val="20000"/>
                    <a:lumOff val="80000"/>
                  </a:schemeClr>
                </a:solidFill>
                <a:latin typeface="Courier New" panose="02070309020205020404" pitchFamily="49" charset="0"/>
                <a:cs typeface="Courier New" panose="02070309020205020404" pitchFamily="49" charset="0"/>
              </a:rPr>
              <a:t>metadata</a:t>
            </a:r>
            <a:r>
              <a:rPr lang="en-CA" b="1" dirty="0">
                <a:solidFill>
                  <a:srgbClr val="FFFF00"/>
                </a:solidFill>
                <a:latin typeface="Courier New" panose="02070309020205020404" pitchFamily="49" charset="0"/>
                <a:cs typeface="Courier New" panose="02070309020205020404" pitchFamily="49" charset="0"/>
              </a:rPr>
              <a:t> ) =&gt; { </a:t>
            </a:r>
            <a:r>
              <a:rPr lang="en-CA" b="1" dirty="0">
                <a:solidFill>
                  <a:schemeClr val="tx1">
                    <a:lumMod val="85000"/>
                  </a:schemeClr>
                </a:solidFill>
                <a:latin typeface="Courier New" panose="02070309020205020404" pitchFamily="49" charset="0"/>
                <a:cs typeface="Courier New" panose="02070309020205020404" pitchFamily="49" charset="0"/>
              </a:rPr>
              <a:t>/* the metadata of above path file name */</a:t>
            </a:r>
            <a:r>
              <a:rPr lang="en-CA" b="1" dirty="0">
                <a:solidFill>
                  <a:srgbClr val="FFFF00"/>
                </a:solidFill>
                <a:latin typeface="Courier New" panose="02070309020205020404" pitchFamily="49" charset="0"/>
                <a:cs typeface="Courier New" panose="02070309020205020404" pitchFamily="49" charset="0"/>
              </a:rPr>
              <a:t>})</a:t>
            </a:r>
          </a:p>
          <a:p>
            <a:pPr marL="457200" lvl="1" indent="0">
              <a:lnSpc>
                <a:spcPct val="110000"/>
              </a:lnSpc>
              <a:buNone/>
            </a:pPr>
            <a:r>
              <a:rPr lang="en-CA" b="1" dirty="0">
                <a:solidFill>
                  <a:srgbClr val="FFFF00"/>
                </a:solidFill>
                <a:latin typeface="Courier New" panose="02070309020205020404" pitchFamily="49" charset="0"/>
                <a:cs typeface="Courier New" panose="02070309020205020404" pitchFamily="49" charset="0"/>
              </a:rPr>
              <a:t>	.catch(( </a:t>
            </a:r>
            <a:r>
              <a:rPr lang="en-CA" b="1" dirty="0">
                <a:solidFill>
                  <a:schemeClr val="accent1">
                    <a:lumMod val="40000"/>
                    <a:lumOff val="60000"/>
                  </a:schemeClr>
                </a:solidFill>
                <a:latin typeface="Courier New" panose="02070309020205020404" pitchFamily="49" charset="0"/>
                <a:cs typeface="Courier New" panose="02070309020205020404" pitchFamily="49" charset="0"/>
              </a:rPr>
              <a:t>error</a:t>
            </a:r>
            <a:r>
              <a:rPr lang="en-CA" b="1" dirty="0">
                <a:solidFill>
                  <a:srgbClr val="FFFF00"/>
                </a:solidFill>
                <a:latin typeface="Courier New" panose="02070309020205020404" pitchFamily="49" charset="0"/>
                <a:cs typeface="Courier New" panose="02070309020205020404" pitchFamily="49" charset="0"/>
              </a:rPr>
              <a:t> ) =&gt; {  </a:t>
            </a:r>
            <a:r>
              <a:rPr lang="en-CA" b="1" dirty="0">
                <a:solidFill>
                  <a:schemeClr val="tx1">
                    <a:lumMod val="75000"/>
                  </a:schemeClr>
                </a:solidFill>
                <a:latin typeface="Courier New" panose="02070309020205020404" pitchFamily="49" charset="0"/>
                <a:cs typeface="Courier New" panose="02070309020205020404" pitchFamily="49" charset="0"/>
              </a:rPr>
              <a:t>/* handle any potential error occurred! */ </a:t>
            </a:r>
            <a:r>
              <a:rPr lang="en-CA" b="1" dirty="0">
                <a:solidFill>
                  <a:srgbClr val="FFFF00"/>
                </a:solidFill>
                <a:latin typeface="Courier New" panose="02070309020205020404" pitchFamily="49" charset="0"/>
                <a:cs typeface="Courier New" panose="02070309020205020404" pitchFamily="49" charset="0"/>
              </a:rPr>
              <a:t>});</a:t>
            </a:r>
          </a:p>
          <a:p>
            <a:pPr marL="457200" lvl="1" indent="0">
              <a:buNone/>
            </a:pPr>
            <a:endParaRPr lang="en-CA" b="1" dirty="0">
              <a:solidFill>
                <a:srgbClr val="FFFF00"/>
              </a:solidFill>
              <a:latin typeface="Courier New" panose="02070309020205020404" pitchFamily="49" charset="0"/>
              <a:cs typeface="Courier New" panose="02070309020205020404" pitchFamily="49" charset="0"/>
            </a:endParaRPr>
          </a:p>
          <a:p>
            <a:pPr marL="457200" lvl="1" indent="0">
              <a:buNone/>
            </a:pPr>
            <a:endParaRPr lang="en-CA" b="1" dirty="0">
              <a:solidFill>
                <a:srgbClr val="FFFF00"/>
              </a:solidFill>
              <a:latin typeface="Courier New" panose="02070309020205020404" pitchFamily="49" charset="0"/>
              <a:cs typeface="Courier New" panose="02070309020205020404" pitchFamily="49" charset="0"/>
            </a:endParaRPr>
          </a:p>
          <a:p>
            <a:r>
              <a:rPr lang="en-CA" dirty="0"/>
              <a:t>More at : </a:t>
            </a:r>
            <a:r>
              <a:rPr lang="en-CA" sz="2100" dirty="0">
                <a:hlinkClick r:id="rId2"/>
              </a:rPr>
              <a:t>https://firebase.google.com/docs/storage/web/file-metadata</a:t>
            </a:r>
            <a:endParaRPr lang="en-CA" sz="2100" dirty="0"/>
          </a:p>
          <a:p>
            <a:endParaRPr lang="en-CA" dirty="0"/>
          </a:p>
          <a:p>
            <a:endParaRPr lang="en-CA" dirty="0"/>
          </a:p>
        </p:txBody>
      </p:sp>
    </p:spTree>
    <p:extLst>
      <p:ext uri="{BB962C8B-B14F-4D97-AF65-F5344CB8AC3E}">
        <p14:creationId xmlns:p14="http://schemas.microsoft.com/office/powerpoint/2010/main" val="3731465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Firebase</a:t>
            </a:r>
          </a:p>
        </p:txBody>
      </p:sp>
      <p:sp>
        <p:nvSpPr>
          <p:cNvPr id="3" name="Content Placeholder 2"/>
          <p:cNvSpPr>
            <a:spLocks noGrp="1"/>
          </p:cNvSpPr>
          <p:nvPr>
            <p:ph idx="1"/>
          </p:nvPr>
        </p:nvSpPr>
        <p:spPr>
          <a:xfrm>
            <a:off x="680321" y="2024743"/>
            <a:ext cx="10003721" cy="4272643"/>
          </a:xfrm>
        </p:spPr>
        <p:txBody>
          <a:bodyPr>
            <a:normAutofit fontScale="85000" lnSpcReduction="20000"/>
          </a:bodyPr>
          <a:lstStyle/>
          <a:p>
            <a:r>
              <a:rPr lang="en-CA" dirty="0"/>
              <a:t>Firebase is Backend as a Services (</a:t>
            </a:r>
            <a:r>
              <a:rPr lang="en-CA" b="1" dirty="0"/>
              <a:t>BaaS</a:t>
            </a:r>
            <a:r>
              <a:rPr lang="en-CA" dirty="0"/>
              <a:t>) platform that provides a collection of server-side services that can be used by web or mobile clients.</a:t>
            </a:r>
          </a:p>
          <a:p>
            <a:r>
              <a:rPr lang="en-CA" dirty="0"/>
              <a:t>These services include :</a:t>
            </a:r>
          </a:p>
          <a:p>
            <a:pPr lvl="1"/>
            <a:r>
              <a:rPr lang="en-CA" dirty="0"/>
              <a:t>Database</a:t>
            </a:r>
          </a:p>
          <a:p>
            <a:pPr lvl="1"/>
            <a:r>
              <a:rPr lang="en-CA" sz="1900" dirty="0"/>
              <a:t>Authentication</a:t>
            </a:r>
          </a:p>
          <a:p>
            <a:pPr lvl="1"/>
            <a:r>
              <a:rPr lang="en-CA" sz="2100" b="1" dirty="0"/>
              <a:t>Storage</a:t>
            </a:r>
          </a:p>
          <a:p>
            <a:pPr lvl="1"/>
            <a:r>
              <a:rPr lang="en-CA" dirty="0"/>
              <a:t>Messaging</a:t>
            </a:r>
          </a:p>
          <a:p>
            <a:pPr lvl="1"/>
            <a:r>
              <a:rPr lang="en-CA" dirty="0"/>
              <a:t>Firebase Functions</a:t>
            </a:r>
          </a:p>
          <a:p>
            <a:pPr lvl="1"/>
            <a:r>
              <a:rPr lang="en-CA" dirty="0"/>
              <a:t>Hosting</a:t>
            </a:r>
          </a:p>
          <a:p>
            <a:pPr lvl="1"/>
            <a:r>
              <a:rPr lang="en-CA" dirty="0"/>
              <a:t>Analytics</a:t>
            </a:r>
          </a:p>
          <a:p>
            <a:pPr lvl="1"/>
            <a:r>
              <a:rPr lang="en-CA" dirty="0"/>
              <a:t>Machine Learning Kit</a:t>
            </a:r>
          </a:p>
          <a:p>
            <a:pPr lvl="1"/>
            <a:r>
              <a:rPr lang="en-CA" dirty="0"/>
              <a:t>And more</a:t>
            </a:r>
          </a:p>
          <a:p>
            <a:r>
              <a:rPr lang="en-CA" dirty="0"/>
              <a:t>Here we discuss the </a:t>
            </a:r>
            <a:r>
              <a:rPr lang="en-CA" b="1" dirty="0"/>
              <a:t>Storage</a:t>
            </a:r>
            <a:r>
              <a:rPr lang="en-CA" dirty="0"/>
              <a:t> Service</a:t>
            </a:r>
          </a:p>
        </p:txBody>
      </p:sp>
    </p:spTree>
    <p:extLst>
      <p:ext uri="{BB962C8B-B14F-4D97-AF65-F5344CB8AC3E}">
        <p14:creationId xmlns:p14="http://schemas.microsoft.com/office/powerpoint/2010/main" val="871282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060396"/>
          </a:xfrm>
        </p:spPr>
        <p:txBody>
          <a:bodyPr/>
          <a:lstStyle/>
          <a:p>
            <a:r>
              <a:rPr lang="en-CA" dirty="0"/>
              <a:t>Firebase Storage : </a:t>
            </a:r>
            <a:r>
              <a:rPr lang="en-CA" b="1" dirty="0"/>
              <a:t>Delete </a:t>
            </a:r>
            <a:r>
              <a:rPr lang="en-CA" sz="2800" dirty="0"/>
              <a:t>(v.8-)</a:t>
            </a:r>
          </a:p>
        </p:txBody>
      </p:sp>
      <p:sp>
        <p:nvSpPr>
          <p:cNvPr id="3" name="Content Placeholder 2"/>
          <p:cNvSpPr>
            <a:spLocks noGrp="1"/>
          </p:cNvSpPr>
          <p:nvPr>
            <p:ph idx="1"/>
          </p:nvPr>
        </p:nvSpPr>
        <p:spPr>
          <a:xfrm>
            <a:off x="680321" y="2166257"/>
            <a:ext cx="10493446" cy="4167166"/>
          </a:xfrm>
        </p:spPr>
        <p:txBody>
          <a:bodyPr>
            <a:normAutofit fontScale="85000" lnSpcReduction="10000"/>
          </a:bodyPr>
          <a:lstStyle/>
          <a:p>
            <a:r>
              <a:rPr lang="en-CA" dirty="0"/>
              <a:t>You can delete an exiting file from storage using</a:t>
            </a:r>
            <a:r>
              <a:rPr lang="en-CA" dirty="0">
                <a:solidFill>
                  <a:srgbClr val="FFC000"/>
                </a:solidFill>
              </a:rPr>
              <a:t> </a:t>
            </a:r>
            <a:r>
              <a:rPr lang="en-CA" b="1" dirty="0">
                <a:solidFill>
                  <a:srgbClr val="FFC000"/>
                </a:solidFill>
              </a:rPr>
              <a:t>delete</a:t>
            </a:r>
            <a:r>
              <a:rPr lang="en-CA" dirty="0">
                <a:solidFill>
                  <a:srgbClr val="FFC000"/>
                </a:solidFill>
              </a:rPr>
              <a:t>()  </a:t>
            </a:r>
            <a:r>
              <a:rPr lang="en-CA" dirty="0"/>
              <a:t>method of a </a:t>
            </a:r>
            <a:r>
              <a:rPr lang="en-CA" u="sng" dirty="0"/>
              <a:t>file reference</a:t>
            </a:r>
            <a:r>
              <a:rPr lang="en-CA" dirty="0"/>
              <a:t>.</a:t>
            </a:r>
          </a:p>
          <a:p>
            <a:r>
              <a:rPr lang="en-CA" dirty="0"/>
              <a:t>Note that </a:t>
            </a:r>
            <a:r>
              <a:rPr lang="en-CA" dirty="0">
                <a:solidFill>
                  <a:srgbClr val="FFC000"/>
                </a:solidFill>
              </a:rPr>
              <a:t>delete</a:t>
            </a:r>
            <a:r>
              <a:rPr lang="en-CA" dirty="0"/>
              <a:t>() also returns a </a:t>
            </a:r>
            <a:r>
              <a:rPr lang="en-CA" b="1" dirty="0">
                <a:solidFill>
                  <a:srgbClr val="FFFF00"/>
                </a:solidFill>
              </a:rPr>
              <a:t>Promise</a:t>
            </a:r>
            <a:r>
              <a:rPr lang="en-CA" dirty="0"/>
              <a:t> object. e.g.</a:t>
            </a:r>
          </a:p>
          <a:p>
            <a:endParaRPr lang="en-CA" dirty="0"/>
          </a:p>
          <a:p>
            <a:pPr marL="457200" lvl="1" indent="0">
              <a:buNone/>
            </a:pPr>
            <a:r>
              <a:rPr lang="en-CA" sz="1900" b="1" dirty="0">
                <a:solidFill>
                  <a:schemeClr val="tx1">
                    <a:lumMod val="75000"/>
                  </a:schemeClr>
                </a:solidFill>
                <a:latin typeface="Courier New" panose="02070309020205020404" pitchFamily="49" charset="0"/>
                <a:cs typeface="Courier New" panose="02070309020205020404" pitchFamily="49" charset="0"/>
              </a:rPr>
              <a:t>// Create a reference to the file whose metadata we want to retrieve</a:t>
            </a:r>
          </a:p>
          <a:p>
            <a:pPr marL="457200" lvl="1" indent="0">
              <a:buNone/>
            </a:pPr>
            <a:r>
              <a:rPr lang="en-CA" sz="1900" b="1" dirty="0">
                <a:solidFill>
                  <a:srgbClr val="FFFF00"/>
                </a:solidFill>
                <a:latin typeface="Courier New" panose="02070309020205020404" pitchFamily="49" charset="0"/>
                <a:cs typeface="Courier New" panose="02070309020205020404" pitchFamily="49" charset="0"/>
              </a:rPr>
              <a:t>const </a:t>
            </a:r>
            <a:r>
              <a:rPr lang="en-CA" sz="1900" b="1" dirty="0" err="1">
                <a:solidFill>
                  <a:srgbClr val="66FF33"/>
                </a:solidFill>
                <a:latin typeface="Courier New" panose="02070309020205020404" pitchFamily="49" charset="0"/>
                <a:cs typeface="Courier New" panose="02070309020205020404" pitchFamily="49" charset="0"/>
              </a:rPr>
              <a:t>fileRef</a:t>
            </a:r>
            <a:r>
              <a:rPr lang="en-CA" sz="1900" b="1" dirty="0">
                <a:solidFill>
                  <a:srgbClr val="FFFF00"/>
                </a:solidFill>
                <a:latin typeface="Courier New" panose="02070309020205020404" pitchFamily="49" charset="0"/>
                <a:cs typeface="Courier New" panose="02070309020205020404" pitchFamily="49" charset="0"/>
              </a:rPr>
              <a:t> = </a:t>
            </a:r>
            <a:r>
              <a:rPr lang="en-CA" sz="1900" b="1" dirty="0" err="1">
                <a:solidFill>
                  <a:schemeClr val="accent1">
                    <a:lumMod val="20000"/>
                    <a:lumOff val="80000"/>
                  </a:schemeClr>
                </a:solidFill>
                <a:latin typeface="Courier New" panose="02070309020205020404" pitchFamily="49" charset="0"/>
                <a:cs typeface="Courier New" panose="02070309020205020404" pitchFamily="49" charset="0"/>
              </a:rPr>
              <a:t>storageRef</a:t>
            </a:r>
            <a:r>
              <a:rPr lang="en-CA" sz="1900" b="1" dirty="0" err="1">
                <a:solidFill>
                  <a:srgbClr val="FFFF00"/>
                </a:solidFill>
                <a:latin typeface="Courier New" panose="02070309020205020404" pitchFamily="49" charset="0"/>
                <a:cs typeface="Courier New" panose="02070309020205020404" pitchFamily="49" charset="0"/>
              </a:rPr>
              <a:t>.</a:t>
            </a:r>
            <a:r>
              <a:rPr lang="en-CA" sz="1900" b="1" dirty="0" err="1">
                <a:solidFill>
                  <a:srgbClr val="FFC000"/>
                </a:solidFill>
                <a:latin typeface="Courier New" panose="02070309020205020404" pitchFamily="49" charset="0"/>
                <a:cs typeface="Courier New" panose="02070309020205020404" pitchFamily="49" charset="0"/>
              </a:rPr>
              <a:t>child</a:t>
            </a:r>
            <a:r>
              <a:rPr lang="en-CA" sz="1900" b="1" dirty="0">
                <a:solidFill>
                  <a:srgbClr val="FFFF00"/>
                </a:solidFill>
                <a:latin typeface="Courier New" panose="02070309020205020404" pitchFamily="49" charset="0"/>
                <a:cs typeface="Courier New" panose="02070309020205020404" pitchFamily="49" charset="0"/>
              </a:rPr>
              <a:t>( </a:t>
            </a:r>
            <a:r>
              <a:rPr lang="en-CA" sz="1900" dirty="0">
                <a:solidFill>
                  <a:schemeClr val="tx1">
                    <a:lumMod val="85000"/>
                  </a:schemeClr>
                </a:solidFill>
                <a:latin typeface="Courier New" panose="02070309020205020404" pitchFamily="49" charset="0"/>
                <a:cs typeface="Courier New" panose="02070309020205020404" pitchFamily="49" charset="0"/>
              </a:rPr>
              <a:t>" path to an existing file in storage " </a:t>
            </a:r>
            <a:r>
              <a:rPr lang="en-CA" sz="1900" b="1" dirty="0">
                <a:solidFill>
                  <a:srgbClr val="FFFF00"/>
                </a:solidFill>
                <a:latin typeface="Courier New" panose="02070309020205020404" pitchFamily="49" charset="0"/>
                <a:cs typeface="Courier New" panose="02070309020205020404" pitchFamily="49" charset="0"/>
              </a:rPr>
              <a:t>);</a:t>
            </a:r>
          </a:p>
          <a:p>
            <a:pPr marL="457200" lvl="1" indent="0">
              <a:buNone/>
            </a:pPr>
            <a:r>
              <a:rPr lang="en-CA" sz="1900" b="1" dirty="0">
                <a:solidFill>
                  <a:schemeClr val="tx1">
                    <a:lumMod val="75000"/>
                  </a:schemeClr>
                </a:solidFill>
                <a:latin typeface="Courier New" panose="02070309020205020404" pitchFamily="49" charset="0"/>
                <a:cs typeface="Courier New" panose="02070309020205020404" pitchFamily="49" charset="0"/>
              </a:rPr>
              <a:t>// Get metadata properties</a:t>
            </a:r>
          </a:p>
          <a:p>
            <a:pPr marL="457200" lvl="1" indent="0">
              <a:buNone/>
            </a:pPr>
            <a:r>
              <a:rPr lang="en-CA" sz="1900" b="1" dirty="0" err="1">
                <a:solidFill>
                  <a:srgbClr val="66FF33"/>
                </a:solidFill>
                <a:latin typeface="Courier New" panose="02070309020205020404" pitchFamily="49" charset="0"/>
                <a:cs typeface="Courier New" panose="02070309020205020404" pitchFamily="49" charset="0"/>
              </a:rPr>
              <a:t>fileRef</a:t>
            </a:r>
            <a:r>
              <a:rPr lang="en-CA" sz="1900" b="1" dirty="0" err="1">
                <a:solidFill>
                  <a:srgbClr val="FFFF00"/>
                </a:solidFill>
                <a:latin typeface="Courier New" panose="02070309020205020404" pitchFamily="49" charset="0"/>
                <a:cs typeface="Courier New" panose="02070309020205020404" pitchFamily="49" charset="0"/>
              </a:rPr>
              <a:t>.</a:t>
            </a:r>
            <a:r>
              <a:rPr lang="en-CA" sz="1900" b="1" dirty="0" err="1">
                <a:solidFill>
                  <a:srgbClr val="FFC000"/>
                </a:solidFill>
              </a:rPr>
              <a:t>delete</a:t>
            </a:r>
            <a:r>
              <a:rPr lang="en-CA" sz="1900" b="1" dirty="0">
                <a:solidFill>
                  <a:srgbClr val="FFFF00"/>
                </a:solidFill>
                <a:latin typeface="Courier New" panose="02070309020205020404" pitchFamily="49" charset="0"/>
                <a:cs typeface="Courier New" panose="02070309020205020404" pitchFamily="49" charset="0"/>
              </a:rPr>
              <a:t>()</a:t>
            </a:r>
          </a:p>
          <a:p>
            <a:pPr marL="457200" lvl="1" indent="0">
              <a:buNone/>
            </a:pPr>
            <a:r>
              <a:rPr lang="en-CA" sz="1900" b="1" dirty="0">
                <a:solidFill>
                  <a:srgbClr val="FFFF00"/>
                </a:solidFill>
                <a:latin typeface="Courier New" panose="02070309020205020404" pitchFamily="49" charset="0"/>
                <a:cs typeface="Courier New" panose="02070309020205020404" pitchFamily="49" charset="0"/>
              </a:rPr>
              <a:t>	.</a:t>
            </a:r>
            <a:r>
              <a:rPr lang="en-CA" sz="1900" b="1" dirty="0">
                <a:solidFill>
                  <a:srgbClr val="FFC000"/>
                </a:solidFill>
                <a:latin typeface="Courier New" panose="02070309020205020404" pitchFamily="49" charset="0"/>
                <a:cs typeface="Courier New" panose="02070309020205020404" pitchFamily="49" charset="0"/>
              </a:rPr>
              <a:t>then</a:t>
            </a:r>
            <a:r>
              <a:rPr lang="en-CA" sz="1900" b="1" dirty="0">
                <a:solidFill>
                  <a:srgbClr val="FFFF00"/>
                </a:solidFill>
                <a:latin typeface="Courier New" panose="02070309020205020404" pitchFamily="49" charset="0"/>
                <a:cs typeface="Courier New" panose="02070309020205020404" pitchFamily="49" charset="0"/>
              </a:rPr>
              <a:t>( () =&gt; { </a:t>
            </a:r>
            <a:r>
              <a:rPr lang="en-CA" sz="1900" b="1" dirty="0">
                <a:solidFill>
                  <a:schemeClr val="tx1">
                    <a:lumMod val="75000"/>
                  </a:schemeClr>
                </a:solidFill>
                <a:latin typeface="Courier New" panose="02070309020205020404" pitchFamily="49" charset="0"/>
                <a:cs typeface="Courier New" panose="02070309020205020404" pitchFamily="49" charset="0"/>
              </a:rPr>
              <a:t>/* file deleted successfully */</a:t>
            </a:r>
            <a:r>
              <a:rPr lang="en-CA" sz="1900" b="1" dirty="0">
                <a:solidFill>
                  <a:srgbClr val="FFFF00"/>
                </a:solidFill>
                <a:latin typeface="Courier New" panose="02070309020205020404" pitchFamily="49" charset="0"/>
                <a:cs typeface="Courier New" panose="02070309020205020404" pitchFamily="49" charset="0"/>
              </a:rPr>
              <a:t>})</a:t>
            </a:r>
          </a:p>
          <a:p>
            <a:pPr marL="457200" lvl="1" indent="0">
              <a:buNone/>
            </a:pPr>
            <a:r>
              <a:rPr lang="en-CA" sz="1900" b="1" dirty="0">
                <a:solidFill>
                  <a:srgbClr val="FFFF00"/>
                </a:solidFill>
                <a:latin typeface="Courier New" panose="02070309020205020404" pitchFamily="49" charset="0"/>
                <a:cs typeface="Courier New" panose="02070309020205020404" pitchFamily="49" charset="0"/>
              </a:rPr>
              <a:t>	.</a:t>
            </a:r>
            <a:r>
              <a:rPr lang="en-CA" sz="1900" b="1" dirty="0">
                <a:solidFill>
                  <a:srgbClr val="FFC000"/>
                </a:solidFill>
                <a:latin typeface="Courier New" panose="02070309020205020404" pitchFamily="49" charset="0"/>
                <a:cs typeface="Courier New" panose="02070309020205020404" pitchFamily="49" charset="0"/>
              </a:rPr>
              <a:t>catch</a:t>
            </a:r>
            <a:r>
              <a:rPr lang="en-CA" sz="1900" b="1" dirty="0">
                <a:solidFill>
                  <a:srgbClr val="FFFF00"/>
                </a:solidFill>
                <a:latin typeface="Courier New" panose="02070309020205020404" pitchFamily="49" charset="0"/>
                <a:cs typeface="Courier New" panose="02070309020205020404" pitchFamily="49" charset="0"/>
              </a:rPr>
              <a:t>( (error) =&gt; {  </a:t>
            </a:r>
            <a:r>
              <a:rPr lang="en-CA" sz="1900" b="1" dirty="0">
                <a:solidFill>
                  <a:schemeClr val="tx1">
                    <a:lumMod val="75000"/>
                  </a:schemeClr>
                </a:solidFill>
                <a:latin typeface="Courier New" panose="02070309020205020404" pitchFamily="49" charset="0"/>
                <a:cs typeface="Courier New" panose="02070309020205020404" pitchFamily="49" charset="0"/>
              </a:rPr>
              <a:t>/* handle any error occurred during delete */ </a:t>
            </a:r>
            <a:r>
              <a:rPr lang="en-CA" sz="1900" b="1" dirty="0">
                <a:solidFill>
                  <a:srgbClr val="FFFF00"/>
                </a:solidFill>
                <a:latin typeface="Courier New" panose="02070309020205020404" pitchFamily="49" charset="0"/>
                <a:cs typeface="Courier New" panose="02070309020205020404" pitchFamily="49" charset="0"/>
              </a:rPr>
              <a:t>});</a:t>
            </a:r>
          </a:p>
          <a:p>
            <a:pPr marL="457200" lvl="1" indent="0">
              <a:buNone/>
            </a:pPr>
            <a:endParaRPr lang="en-CA" sz="1900" b="1" dirty="0">
              <a:solidFill>
                <a:srgbClr val="FFFF00"/>
              </a:solidFill>
              <a:latin typeface="Courier New" panose="02070309020205020404" pitchFamily="49" charset="0"/>
              <a:cs typeface="Courier New" panose="02070309020205020404" pitchFamily="49" charset="0"/>
            </a:endParaRPr>
          </a:p>
          <a:p>
            <a:r>
              <a:rPr lang="en-CA" sz="1900" dirty="0"/>
              <a:t>More at : </a:t>
            </a:r>
            <a:r>
              <a:rPr lang="en-CA" sz="1900" dirty="0">
                <a:hlinkClick r:id="rId2"/>
              </a:rPr>
              <a:t>https://fire</a:t>
            </a:r>
            <a:r>
              <a:rPr lang="en-CA" dirty="0">
                <a:hlinkClick r:id="rId2"/>
              </a:rPr>
              <a:t>base.google.com/docs/storage/web/delete-files</a:t>
            </a:r>
            <a:endParaRPr lang="en-CA" dirty="0"/>
          </a:p>
          <a:p>
            <a:endParaRPr lang="en-CA" dirty="0"/>
          </a:p>
          <a:p>
            <a:endParaRPr lang="en-CA" dirty="0"/>
          </a:p>
        </p:txBody>
      </p:sp>
    </p:spTree>
    <p:extLst>
      <p:ext uri="{BB962C8B-B14F-4D97-AF65-F5344CB8AC3E}">
        <p14:creationId xmlns:p14="http://schemas.microsoft.com/office/powerpoint/2010/main" val="2370966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Firebase : Storage</a:t>
            </a:r>
          </a:p>
        </p:txBody>
      </p:sp>
      <p:sp>
        <p:nvSpPr>
          <p:cNvPr id="3" name="Content Placeholder 2"/>
          <p:cNvSpPr>
            <a:spLocks noGrp="1"/>
          </p:cNvSpPr>
          <p:nvPr>
            <p:ph idx="1"/>
          </p:nvPr>
        </p:nvSpPr>
        <p:spPr>
          <a:xfrm>
            <a:off x="680321" y="2336873"/>
            <a:ext cx="5756041" cy="3599316"/>
          </a:xfrm>
        </p:spPr>
        <p:txBody>
          <a:bodyPr>
            <a:normAutofit/>
          </a:bodyPr>
          <a:lstStyle/>
          <a:p>
            <a:r>
              <a:rPr lang="en-CA" dirty="0"/>
              <a:t>Firebase Storage is a service to manage large contents such as images, audio, video and other files types.</a:t>
            </a:r>
          </a:p>
          <a:p>
            <a:r>
              <a:rPr lang="en-CA" dirty="0"/>
              <a:t>The main reason that these type of data are not stored directly inside databases is the performance*.</a:t>
            </a:r>
          </a:p>
          <a:p>
            <a:r>
              <a:rPr lang="en-CA" dirty="0"/>
              <a:t>You can </a:t>
            </a:r>
            <a:r>
              <a:rPr lang="en-CA" b="1" dirty="0"/>
              <a:t>upload</a:t>
            </a:r>
            <a:r>
              <a:rPr lang="en-CA" dirty="0"/>
              <a:t> new contents, </a:t>
            </a:r>
            <a:r>
              <a:rPr lang="en-CA" b="1" dirty="0"/>
              <a:t>download</a:t>
            </a:r>
            <a:r>
              <a:rPr lang="en-CA" dirty="0"/>
              <a:t> or </a:t>
            </a:r>
            <a:r>
              <a:rPr lang="en-CA" b="1" dirty="0"/>
              <a:t>delete</a:t>
            </a:r>
            <a:r>
              <a:rPr lang="en-CA" dirty="0"/>
              <a:t> existing files from storage.</a:t>
            </a:r>
          </a:p>
        </p:txBody>
      </p:sp>
      <p:pic>
        <p:nvPicPr>
          <p:cNvPr id="6" name="Picture 5"/>
          <p:cNvPicPr>
            <a:picLocks noChangeAspect="1"/>
          </p:cNvPicPr>
          <p:nvPr/>
        </p:nvPicPr>
        <p:blipFill>
          <a:blip r:embed="rId3"/>
          <a:stretch>
            <a:fillRect/>
          </a:stretch>
        </p:blipFill>
        <p:spPr>
          <a:xfrm>
            <a:off x="6436362" y="2406296"/>
            <a:ext cx="4581525" cy="2600325"/>
          </a:xfrm>
          <a:prstGeom prst="rect">
            <a:avLst/>
          </a:prstGeom>
        </p:spPr>
      </p:pic>
    </p:spTree>
    <p:extLst>
      <p:ext uri="{BB962C8B-B14F-4D97-AF65-F5344CB8AC3E}">
        <p14:creationId xmlns:p14="http://schemas.microsoft.com/office/powerpoint/2010/main" val="2789985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82811"/>
          </a:xfrm>
        </p:spPr>
        <p:txBody>
          <a:bodyPr/>
          <a:lstStyle/>
          <a:p>
            <a:r>
              <a:rPr lang="en-CA" dirty="0"/>
              <a:t>Firebase Dashboard : Storage</a:t>
            </a:r>
          </a:p>
        </p:txBody>
      </p:sp>
      <p:sp>
        <p:nvSpPr>
          <p:cNvPr id="3" name="Content Placeholder 2"/>
          <p:cNvSpPr>
            <a:spLocks noGrp="1"/>
          </p:cNvSpPr>
          <p:nvPr>
            <p:ph idx="1"/>
          </p:nvPr>
        </p:nvSpPr>
        <p:spPr>
          <a:xfrm>
            <a:off x="1103312" y="1853248"/>
            <a:ext cx="8946541" cy="4395151"/>
          </a:xfrm>
        </p:spPr>
        <p:txBody>
          <a:bodyPr/>
          <a:lstStyle/>
          <a:p>
            <a:r>
              <a:rPr lang="en-CA" dirty="0"/>
              <a:t>To access Firebase Storage from the Dashboard, click on “</a:t>
            </a:r>
            <a:r>
              <a:rPr lang="en-CA" b="1" dirty="0"/>
              <a:t>Storage</a:t>
            </a:r>
            <a:r>
              <a:rPr lang="en-CA" dirty="0"/>
              <a:t>” in the navigation menu in your Firebase project.</a:t>
            </a:r>
          </a:p>
          <a:p>
            <a:r>
              <a:rPr lang="en-CA" dirty="0"/>
              <a:t>You can update Security Rules to control download &amp; upload access (i.e., read and write)</a:t>
            </a:r>
          </a:p>
        </p:txBody>
      </p:sp>
      <p:pic>
        <p:nvPicPr>
          <p:cNvPr id="5" name="Picture 4"/>
          <p:cNvPicPr>
            <a:picLocks noChangeAspect="1"/>
          </p:cNvPicPr>
          <p:nvPr/>
        </p:nvPicPr>
        <p:blipFill>
          <a:blip r:embed="rId2"/>
          <a:stretch>
            <a:fillRect/>
          </a:stretch>
        </p:blipFill>
        <p:spPr>
          <a:xfrm>
            <a:off x="1590590" y="3379072"/>
            <a:ext cx="8383211" cy="2940084"/>
          </a:xfrm>
          <a:prstGeom prst="rect">
            <a:avLst/>
          </a:prstGeom>
        </p:spPr>
      </p:pic>
    </p:spTree>
    <p:extLst>
      <p:ext uri="{BB962C8B-B14F-4D97-AF65-F5344CB8AC3E}">
        <p14:creationId xmlns:p14="http://schemas.microsoft.com/office/powerpoint/2010/main" val="37490670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04582"/>
          </a:xfrm>
        </p:spPr>
        <p:txBody>
          <a:bodyPr/>
          <a:lstStyle/>
          <a:p>
            <a:r>
              <a:rPr lang="en-CA" dirty="0"/>
              <a:t>Security Rules (for Storage)</a:t>
            </a:r>
          </a:p>
        </p:txBody>
      </p:sp>
      <p:sp>
        <p:nvSpPr>
          <p:cNvPr id="3" name="Content Placeholder 2"/>
          <p:cNvSpPr>
            <a:spLocks noGrp="1"/>
          </p:cNvSpPr>
          <p:nvPr>
            <p:ph idx="1"/>
          </p:nvPr>
        </p:nvSpPr>
        <p:spPr>
          <a:xfrm>
            <a:off x="925250" y="1730829"/>
            <a:ext cx="9301879" cy="4674453"/>
          </a:xfrm>
        </p:spPr>
        <p:txBody>
          <a:bodyPr>
            <a:normAutofit fontScale="70000" lnSpcReduction="20000"/>
          </a:bodyPr>
          <a:lstStyle/>
          <a:p>
            <a:r>
              <a:rPr lang="en-US" dirty="0"/>
              <a:t>By default, your rules allow all reads and writes from authenticated users.</a:t>
            </a:r>
          </a:p>
          <a:p>
            <a:pPr marL="0" indent="0">
              <a:buNone/>
            </a:pPr>
            <a:r>
              <a:rPr lang="en-CA" b="1" dirty="0">
                <a:solidFill>
                  <a:srgbClr val="FFC000"/>
                </a:solidFill>
                <a:latin typeface="Courier New" panose="02070309020205020404" pitchFamily="49" charset="0"/>
                <a:cs typeface="Courier New" panose="02070309020205020404" pitchFamily="49" charset="0"/>
              </a:rPr>
              <a:t>	service </a:t>
            </a:r>
            <a:r>
              <a:rPr lang="en-CA" b="1" dirty="0" err="1">
                <a:solidFill>
                  <a:srgbClr val="FFC000"/>
                </a:solidFill>
                <a:latin typeface="Courier New" panose="02070309020205020404" pitchFamily="49" charset="0"/>
                <a:cs typeface="Courier New" panose="02070309020205020404" pitchFamily="49" charset="0"/>
              </a:rPr>
              <a:t>firebase.storage</a:t>
            </a:r>
            <a:r>
              <a:rPr lang="en-CA" b="1" dirty="0">
                <a:solidFill>
                  <a:srgbClr val="FFC000"/>
                </a:solidFill>
                <a:latin typeface="Courier New" panose="02070309020205020404" pitchFamily="49" charset="0"/>
                <a:cs typeface="Courier New" panose="02070309020205020404" pitchFamily="49" charset="0"/>
              </a:rPr>
              <a:t> {     </a:t>
            </a:r>
            <a:r>
              <a:rPr lang="en-US" dirty="0">
                <a:solidFill>
                  <a:schemeClr val="tx1">
                    <a:lumMod val="75000"/>
                  </a:schemeClr>
                </a:solidFill>
                <a:latin typeface="Consolas" panose="020B0609020204030204" pitchFamily="49" charset="0"/>
              </a:rPr>
              <a:t>// the service you want to control (storage)</a:t>
            </a:r>
            <a:endParaRPr lang="en-US" dirty="0">
              <a:solidFill>
                <a:srgbClr val="FFC000"/>
              </a:solidFill>
              <a:latin typeface="Consolas" panose="020B0609020204030204" pitchFamily="49" charset="0"/>
            </a:endParaRPr>
          </a:p>
          <a:p>
            <a:pPr marL="0" indent="0">
              <a:buNone/>
            </a:pPr>
            <a:r>
              <a:rPr lang="en-CA" b="1" dirty="0">
                <a:solidFill>
                  <a:srgbClr val="FFC000"/>
                </a:solidFill>
                <a:latin typeface="Courier New" panose="02070309020205020404" pitchFamily="49" charset="0"/>
                <a:cs typeface="Courier New" panose="02070309020205020404" pitchFamily="49" charset="0"/>
              </a:rPr>
              <a:t>       match /b/{bucket}/o {		</a:t>
            </a:r>
            <a:r>
              <a:rPr lang="en-US" dirty="0">
                <a:solidFill>
                  <a:schemeClr val="tx1">
                    <a:lumMod val="75000"/>
                  </a:schemeClr>
                </a:solidFill>
                <a:latin typeface="Consolas" panose="020B0609020204030204" pitchFamily="49" charset="0"/>
              </a:rPr>
              <a:t>// the bucket path to match for rule to apply.</a:t>
            </a:r>
          </a:p>
          <a:p>
            <a:pPr marL="0" indent="0">
              <a:buNone/>
            </a:pPr>
            <a:r>
              <a:rPr lang="en-CA" b="1" dirty="0">
                <a:solidFill>
                  <a:srgbClr val="FFC000"/>
                </a:solidFill>
                <a:latin typeface="Courier New" panose="02070309020205020404" pitchFamily="49" charset="0"/>
                <a:cs typeface="Courier New" panose="02070309020205020404" pitchFamily="49" charset="0"/>
              </a:rPr>
              <a:t>          match /{</a:t>
            </a:r>
            <a:r>
              <a:rPr lang="en-CA" b="1" dirty="0" err="1">
                <a:solidFill>
                  <a:srgbClr val="FFC000"/>
                </a:solidFill>
                <a:latin typeface="Courier New" panose="02070309020205020404" pitchFamily="49" charset="0"/>
                <a:cs typeface="Courier New" panose="02070309020205020404" pitchFamily="49" charset="0"/>
              </a:rPr>
              <a:t>allPaths</a:t>
            </a:r>
            <a:r>
              <a:rPr lang="en-CA" b="1" dirty="0">
                <a:solidFill>
                  <a:srgbClr val="FFC000"/>
                </a:solidFill>
                <a:latin typeface="Courier New" panose="02070309020205020404" pitchFamily="49" charset="0"/>
                <a:cs typeface="Courier New" panose="02070309020205020404" pitchFamily="49" charset="0"/>
              </a:rPr>
              <a:t>=**} {  </a:t>
            </a:r>
            <a:r>
              <a:rPr lang="en-US" dirty="0">
                <a:solidFill>
                  <a:schemeClr val="tx1">
                    <a:lumMod val="75000"/>
                  </a:schemeClr>
                </a:solidFill>
                <a:latin typeface="Consolas" panose="020B0609020204030204" pitchFamily="49" charset="0"/>
              </a:rPr>
              <a:t>// the path pattern inside bucket for rule to apply.</a:t>
            </a:r>
          </a:p>
          <a:p>
            <a:pPr marL="0" indent="0">
              <a:buNone/>
            </a:pPr>
            <a:r>
              <a:rPr lang="en-CA" b="1" dirty="0">
                <a:solidFill>
                  <a:srgbClr val="FFC000"/>
                </a:solidFill>
                <a:latin typeface="Courier New" panose="02070309020205020404" pitchFamily="49" charset="0"/>
                <a:cs typeface="Courier New" panose="02070309020205020404" pitchFamily="49" charset="0"/>
              </a:rPr>
              <a:t>             </a:t>
            </a:r>
            <a:r>
              <a:rPr lang="en-CA" b="1" dirty="0">
                <a:solidFill>
                  <a:schemeClr val="tx1">
                    <a:lumMod val="85000"/>
                  </a:schemeClr>
                </a:solidFill>
                <a:latin typeface="Courier New" panose="02070309020205020404" pitchFamily="49" charset="0"/>
                <a:cs typeface="Courier New" panose="02070309020205020404" pitchFamily="49" charset="0"/>
              </a:rPr>
              <a:t>// </a:t>
            </a:r>
            <a:r>
              <a:rPr lang="en-US" dirty="0">
                <a:solidFill>
                  <a:schemeClr val="tx1">
                    <a:lumMod val="75000"/>
                  </a:schemeClr>
                </a:solidFill>
              </a:rPr>
              <a:t>With this rule, only authenticated users can read AND write *</a:t>
            </a:r>
            <a:endParaRPr lang="en-CA" b="1" dirty="0">
              <a:solidFill>
                <a:schemeClr val="tx1">
                  <a:lumMod val="75000"/>
                </a:schemeClr>
              </a:solidFill>
              <a:latin typeface="Courier New" panose="02070309020205020404" pitchFamily="49" charset="0"/>
              <a:cs typeface="Courier New" panose="02070309020205020404" pitchFamily="49" charset="0"/>
            </a:endParaRPr>
          </a:p>
          <a:p>
            <a:pPr marL="0" indent="0">
              <a:buNone/>
            </a:pPr>
            <a:r>
              <a:rPr lang="en-CA" b="1" dirty="0">
                <a:solidFill>
                  <a:srgbClr val="FFC000"/>
                </a:solidFill>
                <a:latin typeface="Courier New" panose="02070309020205020404" pitchFamily="49" charset="0"/>
                <a:cs typeface="Courier New" panose="02070309020205020404" pitchFamily="49" charset="0"/>
              </a:rPr>
              <a:t>             </a:t>
            </a:r>
            <a:r>
              <a:rPr lang="en-CA" b="1" dirty="0">
                <a:solidFill>
                  <a:srgbClr val="FFFF00"/>
                </a:solidFill>
                <a:latin typeface="Courier New" panose="02070309020205020404" pitchFamily="49" charset="0"/>
                <a:cs typeface="Courier New" panose="02070309020205020404" pitchFamily="49" charset="0"/>
              </a:rPr>
              <a:t>allow read, write: if </a:t>
            </a:r>
            <a:r>
              <a:rPr lang="en-CA" b="1" dirty="0" err="1">
                <a:solidFill>
                  <a:srgbClr val="66FF66"/>
                </a:solidFill>
                <a:latin typeface="Courier New" panose="02070309020205020404" pitchFamily="49" charset="0"/>
                <a:cs typeface="Courier New" panose="02070309020205020404" pitchFamily="49" charset="0"/>
              </a:rPr>
              <a:t>request.auth</a:t>
            </a:r>
            <a:r>
              <a:rPr lang="en-CA" b="1" dirty="0">
                <a:solidFill>
                  <a:srgbClr val="66FF66"/>
                </a:solidFill>
                <a:latin typeface="Courier New" panose="02070309020205020404" pitchFamily="49" charset="0"/>
                <a:cs typeface="Courier New" panose="02070309020205020404" pitchFamily="49" charset="0"/>
              </a:rPr>
              <a:t> != null;</a:t>
            </a:r>
          </a:p>
          <a:p>
            <a:pPr marL="0" indent="0">
              <a:buNone/>
            </a:pPr>
            <a:r>
              <a:rPr lang="en-CA" b="1" dirty="0">
                <a:solidFill>
                  <a:srgbClr val="FFC000"/>
                </a:solidFill>
                <a:latin typeface="Courier New" panose="02070309020205020404" pitchFamily="49" charset="0"/>
                <a:cs typeface="Courier New" panose="02070309020205020404" pitchFamily="49" charset="0"/>
              </a:rPr>
              <a:t>          }</a:t>
            </a:r>
          </a:p>
          <a:p>
            <a:pPr marL="0" indent="0">
              <a:buNone/>
            </a:pPr>
            <a:r>
              <a:rPr lang="en-CA" b="1" dirty="0">
                <a:solidFill>
                  <a:srgbClr val="FFC000"/>
                </a:solidFill>
                <a:latin typeface="Courier New" panose="02070309020205020404" pitchFamily="49" charset="0"/>
                <a:cs typeface="Courier New" panose="02070309020205020404" pitchFamily="49" charset="0"/>
              </a:rPr>
              <a:t>       }</a:t>
            </a:r>
          </a:p>
          <a:p>
            <a:pPr marL="0" indent="0">
              <a:buNone/>
            </a:pPr>
            <a:r>
              <a:rPr lang="en-CA" b="1" dirty="0">
                <a:solidFill>
                  <a:srgbClr val="FFC000"/>
                </a:solidFill>
                <a:latin typeface="Courier New" panose="02070309020205020404" pitchFamily="49" charset="0"/>
                <a:cs typeface="Courier New" panose="02070309020205020404" pitchFamily="49" charset="0"/>
              </a:rPr>
              <a:t>	} </a:t>
            </a:r>
          </a:p>
          <a:p>
            <a:pPr marL="0" indent="0">
              <a:buNone/>
            </a:pPr>
            <a:endParaRPr lang="en-CA" b="1" dirty="0">
              <a:solidFill>
                <a:srgbClr val="FFC000"/>
              </a:solidFill>
              <a:latin typeface="Courier New" panose="02070309020205020404" pitchFamily="49" charset="0"/>
              <a:cs typeface="Courier New" panose="02070309020205020404" pitchFamily="49" charset="0"/>
            </a:endParaRPr>
          </a:p>
          <a:p>
            <a:r>
              <a:rPr lang="en-CA" dirty="0"/>
              <a:t>Without proper </a:t>
            </a:r>
            <a:r>
              <a:rPr lang="en-CA" u="sng" dirty="0"/>
              <a:t>permission</a:t>
            </a:r>
            <a:r>
              <a:rPr lang="en-CA" dirty="0"/>
              <a:t> a user will not be able to </a:t>
            </a:r>
            <a:r>
              <a:rPr lang="en-CA" u="sng" dirty="0"/>
              <a:t>download</a:t>
            </a:r>
            <a:r>
              <a:rPr lang="en-CA" dirty="0"/>
              <a:t> or </a:t>
            </a:r>
            <a:r>
              <a:rPr lang="en-CA" u="sng" dirty="0"/>
              <a:t>upload</a:t>
            </a:r>
            <a:r>
              <a:rPr lang="en-CA" dirty="0"/>
              <a:t> file.</a:t>
            </a:r>
          </a:p>
          <a:p>
            <a:r>
              <a:rPr lang="en-CA" dirty="0"/>
              <a:t>This is recommended settings, but for development you can relax those security settings temporarily.</a:t>
            </a:r>
          </a:p>
          <a:p>
            <a:r>
              <a:rPr lang="en-CA" dirty="0"/>
              <a:t>More at : </a:t>
            </a:r>
            <a:r>
              <a:rPr lang="en-CA" dirty="0">
                <a:hlinkClick r:id="rId3"/>
              </a:rPr>
              <a:t>https://firebase.google.com/docs/storage/security/start#sample-rules</a:t>
            </a:r>
            <a:endParaRPr lang="en-CA" dirty="0"/>
          </a:p>
          <a:p>
            <a:r>
              <a:rPr lang="en-CA" dirty="0">
                <a:hlinkClick r:id="rId4"/>
              </a:rPr>
              <a:t>https://firebase.google.com/docs/rules/basics#cloud-storage</a:t>
            </a:r>
            <a:endParaRPr lang="en-CA" dirty="0"/>
          </a:p>
          <a:p>
            <a:r>
              <a:rPr lang="en-CA" dirty="0">
                <a:hlinkClick r:id="rId5"/>
              </a:rPr>
              <a:t>https://firebase.google.com/docs/reference/security/storage</a:t>
            </a:r>
            <a:endParaRPr lang="en-CA" dirty="0"/>
          </a:p>
          <a:p>
            <a:endParaRPr lang="en-CA" dirty="0"/>
          </a:p>
          <a:p>
            <a:pPr marL="0" indent="0">
              <a:buNone/>
            </a:pPr>
            <a:endParaRPr lang="en-CA" dirty="0"/>
          </a:p>
        </p:txBody>
      </p:sp>
    </p:spTree>
    <p:extLst>
      <p:ext uri="{BB962C8B-B14F-4D97-AF65-F5344CB8AC3E}">
        <p14:creationId xmlns:p14="http://schemas.microsoft.com/office/powerpoint/2010/main" val="2272203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038624"/>
          </a:xfrm>
        </p:spPr>
        <p:txBody>
          <a:bodyPr/>
          <a:lstStyle/>
          <a:p>
            <a:r>
              <a:rPr lang="en-CA" dirty="0"/>
              <a:t>Firebase initialization and API Key</a:t>
            </a:r>
          </a:p>
        </p:txBody>
      </p:sp>
      <p:sp>
        <p:nvSpPr>
          <p:cNvPr id="3" name="Content Placeholder 2"/>
          <p:cNvSpPr>
            <a:spLocks noGrp="1"/>
          </p:cNvSpPr>
          <p:nvPr>
            <p:ph idx="1"/>
          </p:nvPr>
        </p:nvSpPr>
        <p:spPr>
          <a:xfrm>
            <a:off x="631047" y="1987588"/>
            <a:ext cx="6847439" cy="4528716"/>
          </a:xfrm>
        </p:spPr>
        <p:txBody>
          <a:bodyPr>
            <a:normAutofit fontScale="77500" lnSpcReduction="20000"/>
          </a:bodyPr>
          <a:lstStyle/>
          <a:p>
            <a:r>
              <a:rPr lang="en-CA" dirty="0"/>
              <a:t>To use any of Firebase APIs (including Storage API) you need to load the Firebase library into your code and initialize it with your </a:t>
            </a:r>
            <a:r>
              <a:rPr lang="en-CA" b="1" dirty="0"/>
              <a:t>project ID </a:t>
            </a:r>
            <a:r>
              <a:rPr lang="en-CA" dirty="0"/>
              <a:t>and </a:t>
            </a:r>
            <a:r>
              <a:rPr lang="en-CA" b="1" dirty="0"/>
              <a:t>API Key</a:t>
            </a:r>
            <a:r>
              <a:rPr lang="en-CA" dirty="0"/>
              <a:t>.</a:t>
            </a:r>
          </a:p>
          <a:p>
            <a:endParaRPr lang="en-CA" dirty="0"/>
          </a:p>
          <a:p>
            <a:r>
              <a:rPr lang="en-CA" dirty="0"/>
              <a:t>Every Firebase project you create has a unique </a:t>
            </a:r>
            <a:r>
              <a:rPr lang="en-CA" u="sng" dirty="0"/>
              <a:t>API Key</a:t>
            </a:r>
            <a:r>
              <a:rPr lang="en-CA" dirty="0"/>
              <a:t> that can be seen in your Project Settings </a:t>
            </a:r>
          </a:p>
          <a:p>
            <a:endParaRPr lang="en-CA" dirty="0"/>
          </a:p>
          <a:p>
            <a:r>
              <a:rPr lang="en-CA" dirty="0"/>
              <a:t>Firebase comes with a sample code on how to import &amp; initialize it in a Web or Mobile app in the project settings page.</a:t>
            </a:r>
          </a:p>
          <a:p>
            <a:endParaRPr lang="en-CA" dirty="0"/>
          </a:p>
          <a:p>
            <a:r>
              <a:rPr lang="en-CA" dirty="0"/>
              <a:t>For web or hybrid apps simply click on        icon and copy the code into your HTML page.</a:t>
            </a:r>
          </a:p>
          <a:p>
            <a:endParaRPr lang="en-CA" dirty="0"/>
          </a:p>
          <a:p>
            <a:r>
              <a:rPr lang="en-CA" sz="2000" dirty="0"/>
              <a:t>API key is not for security of your firebase services, although you shouldn’t share it publicly. </a:t>
            </a:r>
            <a:br>
              <a:rPr lang="en-CA" sz="2000" dirty="0"/>
            </a:br>
            <a:r>
              <a:rPr lang="en-CA" sz="2000" dirty="0"/>
              <a:t>In practice, you should setup proper access rules for each service. Which can be tied into authentication in your project</a:t>
            </a:r>
            <a:endParaRPr lang="en-CA" dirty="0"/>
          </a:p>
          <a:p>
            <a:endParaRPr lang="en-CA" dirty="0"/>
          </a:p>
          <a:p>
            <a:endParaRPr lang="en-CA" dirty="0"/>
          </a:p>
        </p:txBody>
      </p:sp>
      <p:pic>
        <p:nvPicPr>
          <p:cNvPr id="4" name="Picture 3"/>
          <p:cNvPicPr>
            <a:picLocks noChangeAspect="1"/>
          </p:cNvPicPr>
          <p:nvPr/>
        </p:nvPicPr>
        <p:blipFill>
          <a:blip r:embed="rId3"/>
          <a:stretch>
            <a:fillRect/>
          </a:stretch>
        </p:blipFill>
        <p:spPr>
          <a:xfrm>
            <a:off x="7546335" y="2162869"/>
            <a:ext cx="3820286" cy="2092475"/>
          </a:xfrm>
          <a:prstGeom prst="rect">
            <a:avLst/>
          </a:prstGeom>
        </p:spPr>
      </p:pic>
      <p:pic>
        <p:nvPicPr>
          <p:cNvPr id="7" name="Picture 6"/>
          <p:cNvPicPr>
            <a:picLocks noChangeAspect="1"/>
          </p:cNvPicPr>
          <p:nvPr/>
        </p:nvPicPr>
        <p:blipFill>
          <a:blip r:embed="rId4"/>
          <a:stretch>
            <a:fillRect/>
          </a:stretch>
        </p:blipFill>
        <p:spPr>
          <a:xfrm>
            <a:off x="8156947" y="3898422"/>
            <a:ext cx="2924175" cy="847725"/>
          </a:xfrm>
          <a:prstGeom prst="rect">
            <a:avLst/>
          </a:prstGeom>
          <a:ln>
            <a:solidFill>
              <a:schemeClr val="accent1"/>
            </a:solidFill>
          </a:ln>
        </p:spPr>
      </p:pic>
      <p:pic>
        <p:nvPicPr>
          <p:cNvPr id="6" name="Picture 5"/>
          <p:cNvPicPr>
            <a:picLocks noChangeAspect="1"/>
          </p:cNvPicPr>
          <p:nvPr/>
        </p:nvPicPr>
        <p:blipFill>
          <a:blip r:embed="rId5"/>
          <a:stretch>
            <a:fillRect/>
          </a:stretch>
        </p:blipFill>
        <p:spPr>
          <a:xfrm>
            <a:off x="8401464" y="4541509"/>
            <a:ext cx="3231121" cy="1733056"/>
          </a:xfrm>
          <a:prstGeom prst="rect">
            <a:avLst/>
          </a:prstGeom>
          <a:noFill/>
          <a:ln>
            <a:solidFill>
              <a:schemeClr val="accent1"/>
            </a:solidFill>
          </a:ln>
        </p:spPr>
      </p:pic>
      <p:pic>
        <p:nvPicPr>
          <p:cNvPr id="8" name="Picture 7"/>
          <p:cNvPicPr>
            <a:picLocks noChangeAspect="1"/>
          </p:cNvPicPr>
          <p:nvPr/>
        </p:nvPicPr>
        <p:blipFill>
          <a:blip r:embed="rId6"/>
          <a:stretch>
            <a:fillRect/>
          </a:stretch>
        </p:blipFill>
        <p:spPr>
          <a:xfrm>
            <a:off x="4838003" y="4686986"/>
            <a:ext cx="311888" cy="339247"/>
          </a:xfrm>
          <a:prstGeom prst="rect">
            <a:avLst/>
          </a:prstGeom>
        </p:spPr>
      </p:pic>
    </p:spTree>
    <p:extLst>
      <p:ext uri="{BB962C8B-B14F-4D97-AF65-F5344CB8AC3E}">
        <p14:creationId xmlns:p14="http://schemas.microsoft.com/office/powerpoint/2010/main" val="3454164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84196"/>
          </a:xfrm>
        </p:spPr>
        <p:txBody>
          <a:bodyPr/>
          <a:lstStyle/>
          <a:p>
            <a:r>
              <a:rPr lang="en-CA" dirty="0"/>
              <a:t>Initializing Firebase </a:t>
            </a:r>
            <a:r>
              <a:rPr lang="en-CA" sz="2800" dirty="0"/>
              <a:t>(v.9+) (w. Module)</a:t>
            </a:r>
          </a:p>
        </p:txBody>
      </p:sp>
      <p:sp>
        <p:nvSpPr>
          <p:cNvPr id="3" name="Content Placeholder 2"/>
          <p:cNvSpPr>
            <a:spLocks noGrp="1"/>
          </p:cNvSpPr>
          <p:nvPr>
            <p:ph idx="1"/>
          </p:nvPr>
        </p:nvSpPr>
        <p:spPr>
          <a:xfrm>
            <a:off x="680321" y="1692729"/>
            <a:ext cx="10499308" cy="4789713"/>
          </a:xfrm>
        </p:spPr>
        <p:txBody>
          <a:bodyPr>
            <a:normAutofit fontScale="77500" lnSpcReduction="20000"/>
          </a:bodyPr>
          <a:lstStyle/>
          <a:p>
            <a:r>
              <a:rPr lang="en-CA" dirty="0"/>
              <a:t>Here are the steps to import and initialize firebase in your application with module. </a:t>
            </a:r>
          </a:p>
          <a:p>
            <a:pPr>
              <a:lnSpc>
                <a:spcPct val="120000"/>
              </a:lnSpc>
            </a:pPr>
            <a:r>
              <a:rPr lang="en-CA" dirty="0"/>
              <a:t>Load </a:t>
            </a:r>
            <a:r>
              <a:rPr lang="en-CA" dirty="0" err="1">
                <a:solidFill>
                  <a:srgbClr val="FFFF00"/>
                </a:solidFill>
              </a:rPr>
              <a:t>initializeApp</a:t>
            </a:r>
            <a:r>
              <a:rPr lang="en-CA" dirty="0"/>
              <a:t> from </a:t>
            </a:r>
            <a:r>
              <a:rPr lang="en-CA" dirty="0">
                <a:solidFill>
                  <a:srgbClr val="FFFF00"/>
                </a:solidFill>
              </a:rPr>
              <a:t>firebase-app </a:t>
            </a:r>
            <a:r>
              <a:rPr lang="en-CA" dirty="0"/>
              <a:t>module &amp; needed functions from </a:t>
            </a:r>
            <a:r>
              <a:rPr lang="en-CA" dirty="0">
                <a:solidFill>
                  <a:srgbClr val="FFFF00"/>
                </a:solidFill>
              </a:rPr>
              <a:t>firebase-storage</a:t>
            </a:r>
            <a:r>
              <a:rPr lang="en-CA" dirty="0"/>
              <a:t> module in JavaScript client SDK e.g. </a:t>
            </a:r>
          </a:p>
          <a:p>
            <a:pPr marL="0" indent="0">
              <a:buNone/>
            </a:pPr>
            <a:r>
              <a:rPr lang="en-CA" dirty="0">
                <a:latin typeface="Consolas" panose="020B0609020204030204" pitchFamily="49" charset="0"/>
                <a:cs typeface="Courier New" panose="02070309020205020404" pitchFamily="49" charset="0"/>
              </a:rPr>
              <a:t>	</a:t>
            </a:r>
            <a:r>
              <a:rPr lang="en-CA" sz="1900" dirty="0">
                <a:solidFill>
                  <a:srgbClr val="FFFF00"/>
                </a:solidFill>
                <a:latin typeface="Consolas" panose="020B0609020204030204" pitchFamily="49" charset="0"/>
                <a:cs typeface="Courier New" panose="02070309020205020404" pitchFamily="49" charset="0"/>
              </a:rPr>
              <a:t>import { </a:t>
            </a:r>
            <a:r>
              <a:rPr lang="en-CA" sz="1900" b="1" dirty="0" err="1">
                <a:solidFill>
                  <a:srgbClr val="FFFF00"/>
                </a:solidFill>
                <a:latin typeface="Consolas" panose="020B0609020204030204" pitchFamily="49" charset="0"/>
                <a:cs typeface="Courier New" panose="02070309020205020404" pitchFamily="49" charset="0"/>
              </a:rPr>
              <a:t>initializeApp</a:t>
            </a:r>
            <a:r>
              <a:rPr lang="en-CA" sz="1900" dirty="0">
                <a:solidFill>
                  <a:srgbClr val="FFFF00"/>
                </a:solidFill>
                <a:latin typeface="Consolas" panose="020B0609020204030204" pitchFamily="49" charset="0"/>
                <a:cs typeface="Courier New" panose="02070309020205020404" pitchFamily="49" charset="0"/>
              </a:rPr>
              <a:t> } from "https://www.gstatic.com/firebasejs/9.12.1/firebase-app.js";</a:t>
            </a:r>
          </a:p>
          <a:p>
            <a:pPr marL="0" indent="0">
              <a:buNone/>
            </a:pPr>
            <a:r>
              <a:rPr lang="en-CA" sz="1800" dirty="0">
                <a:latin typeface="Consolas" panose="020B0609020204030204" pitchFamily="49" charset="0"/>
                <a:cs typeface="Courier New" panose="02070309020205020404" pitchFamily="49" charset="0"/>
              </a:rPr>
              <a:t> 	</a:t>
            </a:r>
            <a:r>
              <a:rPr lang="en-CA" sz="1800" dirty="0">
                <a:solidFill>
                  <a:schemeClr val="tx1">
                    <a:lumMod val="65000"/>
                  </a:schemeClr>
                </a:solidFill>
                <a:latin typeface="Consolas" panose="020B0609020204030204" pitchFamily="49" charset="0"/>
                <a:cs typeface="Courier New" panose="02070309020205020404" pitchFamily="49" charset="0"/>
              </a:rPr>
              <a:t>// Import the functions you need from the SDKs you need e.g.</a:t>
            </a:r>
            <a:endParaRPr lang="en-CA" sz="1900" dirty="0">
              <a:solidFill>
                <a:schemeClr val="tx1">
                  <a:lumMod val="65000"/>
                </a:schemeClr>
              </a:solidFill>
              <a:latin typeface="Consolas" panose="020B0609020204030204" pitchFamily="49" charset="0"/>
              <a:cs typeface="Courier New" panose="02070309020205020404" pitchFamily="49" charset="0"/>
            </a:endParaRPr>
          </a:p>
          <a:p>
            <a:pPr marL="0" indent="0">
              <a:buNone/>
            </a:pPr>
            <a:r>
              <a:rPr lang="en-CA" sz="1900" dirty="0">
                <a:solidFill>
                  <a:srgbClr val="FFFF00"/>
                </a:solidFill>
                <a:latin typeface="Consolas" panose="020B0609020204030204" pitchFamily="49" charset="0"/>
                <a:cs typeface="Courier New" panose="02070309020205020404" pitchFamily="49" charset="0"/>
              </a:rPr>
              <a:t>	</a:t>
            </a:r>
            <a:r>
              <a:rPr lang="en-CA" sz="1800" dirty="0">
                <a:solidFill>
                  <a:srgbClr val="FFFF00"/>
                </a:solidFill>
                <a:latin typeface="Consolas" panose="020B0609020204030204" pitchFamily="49" charset="0"/>
                <a:cs typeface="Courier New" panose="02070309020205020404" pitchFamily="49" charset="0"/>
              </a:rPr>
              <a:t>import { </a:t>
            </a:r>
            <a:r>
              <a:rPr lang="en-CA" sz="1800" b="1" dirty="0" err="1">
                <a:solidFill>
                  <a:srgbClr val="FFFF00"/>
                </a:solidFill>
                <a:latin typeface="Consolas" panose="020B0609020204030204" pitchFamily="49" charset="0"/>
                <a:cs typeface="Courier New" panose="02070309020205020404" pitchFamily="49" charset="0"/>
              </a:rPr>
              <a:t>getStorage</a:t>
            </a:r>
            <a:r>
              <a:rPr lang="en-CA" sz="1800" b="1" dirty="0">
                <a:solidFill>
                  <a:srgbClr val="FFFF00"/>
                </a:solidFill>
                <a:latin typeface="Consolas" panose="020B0609020204030204" pitchFamily="49" charset="0"/>
                <a:cs typeface="Courier New" panose="02070309020205020404" pitchFamily="49" charset="0"/>
              </a:rPr>
              <a:t>, ref </a:t>
            </a:r>
            <a:r>
              <a:rPr lang="en-CA" sz="1800" dirty="0">
                <a:solidFill>
                  <a:srgbClr val="FFFF00"/>
                </a:solidFill>
                <a:latin typeface="Consolas" panose="020B0609020204030204" pitchFamily="49" charset="0"/>
                <a:cs typeface="Courier New" panose="02070309020205020404" pitchFamily="49" charset="0"/>
              </a:rPr>
              <a:t>} from "https://www.gstatic.com/firebasejs/9.12.1/firebase-storage.js";</a:t>
            </a:r>
          </a:p>
          <a:p>
            <a:r>
              <a:rPr lang="en-US" dirty="0"/>
              <a:t>Then initialize the firebase with your project ID and API key e.g.</a:t>
            </a:r>
          </a:p>
          <a:p>
            <a:pPr marL="457200" lvl="1" indent="0">
              <a:buNone/>
            </a:pPr>
            <a:r>
              <a:rPr lang="en-CA" b="1" dirty="0">
                <a:solidFill>
                  <a:srgbClr val="FFFF00"/>
                </a:solidFill>
                <a:latin typeface="Consolas" panose="020B0609020204030204" pitchFamily="49" charset="0"/>
                <a:cs typeface="Courier New" panose="02070309020205020404" pitchFamily="49" charset="0"/>
              </a:rPr>
              <a:t>  </a:t>
            </a:r>
            <a:r>
              <a:rPr lang="en-CA" b="1" dirty="0">
                <a:solidFill>
                  <a:schemeClr val="tx1">
                    <a:lumMod val="65000"/>
                  </a:schemeClr>
                </a:solidFill>
                <a:latin typeface="Consolas" panose="020B0609020204030204" pitchFamily="49" charset="0"/>
                <a:cs typeface="Courier New" panose="02070309020205020404" pitchFamily="49" charset="0"/>
              </a:rPr>
              <a:t>// copy paste from    settings of your project page</a:t>
            </a:r>
            <a:endParaRPr lang="en-CA" dirty="0">
              <a:solidFill>
                <a:schemeClr val="tx1">
                  <a:lumMod val="65000"/>
                </a:schemeClr>
              </a:solidFill>
              <a:latin typeface="Consolas" panose="020B0609020204030204" pitchFamily="49" charset="0"/>
              <a:cs typeface="Courier New" panose="02070309020205020404" pitchFamily="49" charset="0"/>
            </a:endParaRPr>
          </a:p>
          <a:p>
            <a:pPr marL="457200" lvl="1" indent="0">
              <a:buNone/>
            </a:pPr>
            <a:r>
              <a:rPr lang="en-CA" dirty="0">
                <a:solidFill>
                  <a:srgbClr val="FFFF00"/>
                </a:solidFill>
                <a:latin typeface="Consolas" panose="020B0609020204030204" pitchFamily="49" charset="0"/>
                <a:cs typeface="Courier New" panose="02070309020205020404" pitchFamily="49" charset="0"/>
              </a:rPr>
              <a:t>   const </a:t>
            </a:r>
            <a:r>
              <a:rPr lang="en-CA" b="1" dirty="0" err="1">
                <a:solidFill>
                  <a:srgbClr val="FFC000"/>
                </a:solidFill>
                <a:latin typeface="Consolas" panose="020B0609020204030204" pitchFamily="49" charset="0"/>
                <a:cs typeface="Courier New" panose="02070309020205020404" pitchFamily="49" charset="0"/>
              </a:rPr>
              <a:t>firebaseConfig</a:t>
            </a:r>
            <a:r>
              <a:rPr lang="en-CA" dirty="0">
                <a:solidFill>
                  <a:srgbClr val="FFFF00"/>
                </a:solidFill>
                <a:latin typeface="Consolas" panose="020B0609020204030204" pitchFamily="49" charset="0"/>
                <a:cs typeface="Courier New" panose="02070309020205020404" pitchFamily="49" charset="0"/>
              </a:rPr>
              <a:t> = </a:t>
            </a:r>
            <a:r>
              <a:rPr lang="en-CA" b="1" dirty="0">
                <a:solidFill>
                  <a:srgbClr val="FFFF00"/>
                </a:solidFill>
                <a:latin typeface="Consolas" panose="020B0609020204030204" pitchFamily="49" charset="0"/>
                <a:cs typeface="Courier New" panose="02070309020205020404" pitchFamily="49" charset="0"/>
              </a:rPr>
              <a:t>{</a:t>
            </a:r>
            <a:r>
              <a:rPr lang="en-CA" dirty="0">
                <a:solidFill>
                  <a:srgbClr val="FFFF00"/>
                </a:solidFill>
                <a:latin typeface="Consolas" panose="020B0609020204030204" pitchFamily="49" charset="0"/>
                <a:cs typeface="Courier New" panose="02070309020205020404" pitchFamily="49" charset="0"/>
              </a:rPr>
              <a:t> </a:t>
            </a:r>
            <a:r>
              <a:rPr lang="en-CA" b="1" dirty="0" err="1">
                <a:solidFill>
                  <a:schemeClr val="bg2">
                    <a:lumMod val="20000"/>
                    <a:lumOff val="80000"/>
                  </a:schemeClr>
                </a:solidFill>
                <a:latin typeface="Consolas" panose="020B0609020204030204" pitchFamily="49" charset="0"/>
                <a:cs typeface="Courier New" panose="02070309020205020404" pitchFamily="49" charset="0"/>
              </a:rPr>
              <a:t>apiKey</a:t>
            </a:r>
            <a:r>
              <a:rPr lang="en-CA" dirty="0">
                <a:solidFill>
                  <a:schemeClr val="bg2">
                    <a:lumMod val="20000"/>
                    <a:lumOff val="80000"/>
                  </a:schemeClr>
                </a:solidFill>
                <a:latin typeface="Consolas" panose="020B0609020204030204" pitchFamily="49" charset="0"/>
                <a:cs typeface="Courier New" panose="02070309020205020404" pitchFamily="49" charset="0"/>
              </a:rPr>
              <a:t>: "..."</a:t>
            </a:r>
            <a:endParaRPr lang="en-CA" b="1" dirty="0">
              <a:solidFill>
                <a:srgbClr val="FFFF00"/>
              </a:solidFill>
              <a:latin typeface="Consolas" panose="020B0609020204030204" pitchFamily="49" charset="0"/>
              <a:cs typeface="Courier New" panose="02070309020205020404" pitchFamily="49" charset="0"/>
            </a:endParaRPr>
          </a:p>
          <a:p>
            <a:pPr marL="457200" lvl="1" indent="0">
              <a:buNone/>
            </a:pPr>
            <a:r>
              <a:rPr lang="en-CA" dirty="0">
                <a:solidFill>
                  <a:srgbClr val="FFFF00"/>
                </a:solidFill>
                <a:latin typeface="Consolas" panose="020B0609020204030204" pitchFamily="49" charset="0"/>
                <a:cs typeface="Courier New" panose="02070309020205020404" pitchFamily="49" charset="0"/>
              </a:rPr>
              <a:t>		   	   	    	     </a:t>
            </a:r>
            <a:r>
              <a:rPr lang="en-CA" b="1" dirty="0" err="1">
                <a:solidFill>
                  <a:schemeClr val="bg2">
                    <a:lumMod val="20000"/>
                    <a:lumOff val="80000"/>
                  </a:schemeClr>
                </a:solidFill>
                <a:latin typeface="Consolas" panose="020B0609020204030204" pitchFamily="49" charset="0"/>
                <a:cs typeface="Courier New" panose="02070309020205020404" pitchFamily="49" charset="0"/>
              </a:rPr>
              <a:t>projectId</a:t>
            </a:r>
            <a:r>
              <a:rPr lang="en-CA" dirty="0">
                <a:solidFill>
                  <a:schemeClr val="bg2">
                    <a:lumMod val="20000"/>
                    <a:lumOff val="80000"/>
                  </a:schemeClr>
                </a:solidFill>
                <a:latin typeface="Consolas" panose="020B0609020204030204" pitchFamily="49" charset="0"/>
                <a:cs typeface="Courier New" panose="02070309020205020404" pitchFamily="49" charset="0"/>
              </a:rPr>
              <a:t>: "..."</a:t>
            </a:r>
          </a:p>
          <a:p>
            <a:pPr marL="457200" lvl="1" indent="0">
              <a:buNone/>
            </a:pPr>
            <a:r>
              <a:rPr lang="en-CA" sz="1900" dirty="0">
                <a:solidFill>
                  <a:schemeClr val="tx1">
                    <a:lumMod val="85000"/>
                  </a:schemeClr>
                </a:solidFill>
                <a:latin typeface="Consolas" panose="020B0609020204030204" pitchFamily="49" charset="0"/>
                <a:cs typeface="Courier New" panose="02070309020205020404" pitchFamily="49" charset="0"/>
              </a:rPr>
              <a:t>				         </a:t>
            </a:r>
            <a:r>
              <a:rPr lang="en-CA" dirty="0">
                <a:solidFill>
                  <a:schemeClr val="bg2">
                    <a:lumMod val="20000"/>
                    <a:lumOff val="80000"/>
                  </a:schemeClr>
                </a:solidFill>
                <a:latin typeface="Consolas" panose="020B0609020204030204" pitchFamily="49" charset="0"/>
                <a:cs typeface="Courier New" panose="02070309020205020404" pitchFamily="49" charset="0"/>
              </a:rPr>
              <a:t>. . . </a:t>
            </a:r>
            <a:r>
              <a:rPr lang="en-CA" dirty="0">
                <a:solidFill>
                  <a:srgbClr val="FFFF00"/>
                </a:solidFill>
                <a:latin typeface="Consolas" panose="020B0609020204030204" pitchFamily="49" charset="0"/>
                <a:cs typeface="Courier New" panose="02070309020205020404" pitchFamily="49" charset="0"/>
              </a:rPr>
              <a:t> 	</a:t>
            </a:r>
            <a:r>
              <a:rPr lang="en-CA" b="1" dirty="0">
                <a:solidFill>
                  <a:srgbClr val="FFFF00"/>
                </a:solidFill>
                <a:latin typeface="Consolas" panose="020B0609020204030204" pitchFamily="49" charset="0"/>
                <a:cs typeface="Courier New" panose="02070309020205020404" pitchFamily="49" charset="0"/>
              </a:rPr>
              <a:t>   	    };</a:t>
            </a:r>
          </a:p>
          <a:p>
            <a:pPr marL="457200" lvl="1" indent="0">
              <a:buNone/>
            </a:pPr>
            <a:r>
              <a:rPr lang="en-CA" dirty="0">
                <a:solidFill>
                  <a:srgbClr val="FFFF00"/>
                </a:solidFill>
                <a:latin typeface="Consolas" panose="020B0609020204030204" pitchFamily="49" charset="0"/>
                <a:cs typeface="Courier New" panose="02070309020205020404" pitchFamily="49" charset="0"/>
              </a:rPr>
              <a:t>   const </a:t>
            </a:r>
            <a:r>
              <a:rPr lang="en-CA" b="1" dirty="0">
                <a:solidFill>
                  <a:schemeClr val="accent1">
                    <a:lumMod val="20000"/>
                    <a:lumOff val="80000"/>
                  </a:schemeClr>
                </a:solidFill>
                <a:latin typeface="Consolas" panose="020B0609020204030204" pitchFamily="49" charset="0"/>
                <a:cs typeface="Courier New" panose="02070309020205020404" pitchFamily="49" charset="0"/>
              </a:rPr>
              <a:t>app</a:t>
            </a:r>
            <a:r>
              <a:rPr lang="en-CA" dirty="0">
                <a:solidFill>
                  <a:srgbClr val="FFFF00"/>
                </a:solidFill>
                <a:latin typeface="Consolas" panose="020B0609020204030204" pitchFamily="49" charset="0"/>
                <a:cs typeface="Courier New" panose="02070309020205020404" pitchFamily="49" charset="0"/>
              </a:rPr>
              <a:t> =</a:t>
            </a:r>
            <a:r>
              <a:rPr lang="en-CA" b="1" dirty="0">
                <a:solidFill>
                  <a:srgbClr val="FFC000"/>
                </a:solidFill>
                <a:latin typeface="Consolas" panose="020B0609020204030204" pitchFamily="49" charset="0"/>
                <a:cs typeface="Courier New" panose="02070309020205020404" pitchFamily="49" charset="0"/>
              </a:rPr>
              <a:t> </a:t>
            </a:r>
            <a:r>
              <a:rPr lang="en-CA" b="1" dirty="0" err="1">
                <a:solidFill>
                  <a:srgbClr val="FFFF00"/>
                </a:solidFill>
                <a:latin typeface="Consolas" panose="020B0609020204030204" pitchFamily="49" charset="0"/>
                <a:cs typeface="Courier New" panose="02070309020205020404" pitchFamily="49" charset="0"/>
              </a:rPr>
              <a:t>initializeApp</a:t>
            </a:r>
            <a:r>
              <a:rPr lang="en-CA" b="1" dirty="0">
                <a:solidFill>
                  <a:srgbClr val="FFFF00"/>
                </a:solidFill>
                <a:latin typeface="Consolas" panose="020B0609020204030204" pitchFamily="49" charset="0"/>
                <a:cs typeface="Courier New" panose="02070309020205020404" pitchFamily="49" charset="0"/>
              </a:rPr>
              <a:t>(</a:t>
            </a:r>
            <a:r>
              <a:rPr lang="en-CA" b="1" dirty="0">
                <a:solidFill>
                  <a:srgbClr val="FFC000"/>
                </a:solidFill>
                <a:latin typeface="Consolas" panose="020B0609020204030204" pitchFamily="49" charset="0"/>
                <a:cs typeface="Courier New" panose="02070309020205020404" pitchFamily="49" charset="0"/>
              </a:rPr>
              <a:t> </a:t>
            </a:r>
            <a:r>
              <a:rPr lang="en-CA" b="1" dirty="0" err="1">
                <a:solidFill>
                  <a:srgbClr val="FFC000"/>
                </a:solidFill>
                <a:latin typeface="Consolas" panose="020B0609020204030204" pitchFamily="49" charset="0"/>
                <a:cs typeface="Courier New" panose="02070309020205020404" pitchFamily="49" charset="0"/>
              </a:rPr>
              <a:t>firebaseConfig</a:t>
            </a:r>
            <a:r>
              <a:rPr lang="en-CA" b="1" dirty="0">
                <a:solidFill>
                  <a:srgbClr val="FFC000"/>
                </a:solidFill>
                <a:latin typeface="Consolas" panose="020B0609020204030204" pitchFamily="49" charset="0"/>
                <a:cs typeface="Courier New" panose="02070309020205020404" pitchFamily="49" charset="0"/>
              </a:rPr>
              <a:t> </a:t>
            </a:r>
            <a:r>
              <a:rPr lang="en-CA" b="1" dirty="0">
                <a:solidFill>
                  <a:srgbClr val="FFFF00"/>
                </a:solidFill>
                <a:latin typeface="Consolas" panose="020B0609020204030204" pitchFamily="49" charset="0"/>
                <a:cs typeface="Courier New" panose="02070309020205020404" pitchFamily="49" charset="0"/>
              </a:rPr>
              <a:t>);</a:t>
            </a:r>
            <a:r>
              <a:rPr lang="en-CA" dirty="0">
                <a:solidFill>
                  <a:srgbClr val="FFC000"/>
                </a:solidFill>
                <a:latin typeface="Consolas" panose="020B0609020204030204" pitchFamily="49" charset="0"/>
                <a:cs typeface="Courier New" panose="02070309020205020404" pitchFamily="49" charset="0"/>
              </a:rPr>
              <a:t> </a:t>
            </a:r>
            <a:r>
              <a:rPr lang="en-CA" dirty="0">
                <a:solidFill>
                  <a:schemeClr val="tx1">
                    <a:lumMod val="85000"/>
                  </a:schemeClr>
                </a:solidFill>
                <a:latin typeface="Consolas" panose="020B0609020204030204" pitchFamily="49" charset="0"/>
                <a:cs typeface="Courier New" panose="02070309020205020404" pitchFamily="49" charset="0"/>
              </a:rPr>
              <a:t>// Initialize Firebase w. your project settings</a:t>
            </a:r>
          </a:p>
          <a:p>
            <a:r>
              <a:rPr lang="en-CA" b="1" dirty="0">
                <a:solidFill>
                  <a:schemeClr val="accent1">
                    <a:lumMod val="20000"/>
                    <a:lumOff val="80000"/>
                  </a:schemeClr>
                </a:solidFill>
              </a:rPr>
              <a:t>app</a:t>
            </a:r>
            <a:r>
              <a:rPr lang="en-CA" dirty="0"/>
              <a:t> is a reference to your firebase project .</a:t>
            </a:r>
          </a:p>
          <a:p>
            <a:r>
              <a:rPr lang="en-CA" dirty="0"/>
              <a:t>After above initialization you can use </a:t>
            </a:r>
            <a:r>
              <a:rPr lang="en-CA" b="1" dirty="0" err="1">
                <a:solidFill>
                  <a:srgbClr val="FFFF00"/>
                </a:solidFill>
              </a:rPr>
              <a:t>getStorage</a:t>
            </a:r>
            <a:r>
              <a:rPr lang="en-CA" b="1" dirty="0">
                <a:solidFill>
                  <a:srgbClr val="FFFF00"/>
                </a:solidFill>
              </a:rPr>
              <a:t>(</a:t>
            </a:r>
            <a:r>
              <a:rPr lang="en-CA" b="1" dirty="0">
                <a:solidFill>
                  <a:schemeClr val="accent1">
                    <a:lumMod val="20000"/>
                    <a:lumOff val="80000"/>
                  </a:schemeClr>
                </a:solidFill>
              </a:rPr>
              <a:t>app</a:t>
            </a:r>
            <a:r>
              <a:rPr lang="en-CA" b="1" dirty="0">
                <a:solidFill>
                  <a:srgbClr val="FFFF00"/>
                </a:solidFill>
              </a:rPr>
              <a:t>) </a:t>
            </a:r>
            <a:r>
              <a:rPr lang="en-CA" dirty="0"/>
              <a:t>to use Firebase Storage API w. </a:t>
            </a:r>
            <a:r>
              <a:rPr lang="en-CA" u="sng" dirty="0"/>
              <a:t>default</a:t>
            </a:r>
            <a:r>
              <a:rPr lang="en-CA" dirty="0"/>
              <a:t> bucket in your code.</a:t>
            </a:r>
          </a:p>
          <a:p>
            <a:pPr marL="0" indent="0">
              <a:buNone/>
            </a:pPr>
            <a:endParaRPr lang="en-CA" dirty="0"/>
          </a:p>
        </p:txBody>
      </p:sp>
      <p:pic>
        <p:nvPicPr>
          <p:cNvPr id="4" name="Picture 3"/>
          <p:cNvPicPr>
            <a:picLocks noChangeAspect="1"/>
          </p:cNvPicPr>
          <p:nvPr/>
        </p:nvPicPr>
        <p:blipFill>
          <a:blip r:embed="rId3"/>
          <a:stretch>
            <a:fillRect/>
          </a:stretch>
        </p:blipFill>
        <p:spPr>
          <a:xfrm>
            <a:off x="3268843" y="3877449"/>
            <a:ext cx="276300" cy="300536"/>
          </a:xfrm>
          <a:prstGeom prst="rect">
            <a:avLst/>
          </a:prstGeom>
        </p:spPr>
      </p:pic>
    </p:spTree>
    <p:extLst>
      <p:ext uri="{BB962C8B-B14F-4D97-AF65-F5344CB8AC3E}">
        <p14:creationId xmlns:p14="http://schemas.microsoft.com/office/powerpoint/2010/main" val="1331771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13439"/>
          </a:xfrm>
        </p:spPr>
        <p:txBody>
          <a:bodyPr/>
          <a:lstStyle/>
          <a:p>
            <a:r>
              <a:rPr lang="en-CA" dirty="0"/>
              <a:t>Firebase Storage API </a:t>
            </a:r>
            <a:r>
              <a:rPr lang="en-CA" sz="2400" dirty="0"/>
              <a:t>(v.9+) (w. Module)</a:t>
            </a:r>
          </a:p>
        </p:txBody>
      </p:sp>
      <p:sp>
        <p:nvSpPr>
          <p:cNvPr id="3" name="Content Placeholder 2"/>
          <p:cNvSpPr>
            <a:spLocks noGrp="1"/>
          </p:cNvSpPr>
          <p:nvPr>
            <p:ph idx="1"/>
          </p:nvPr>
        </p:nvSpPr>
        <p:spPr>
          <a:xfrm>
            <a:off x="680320" y="1632855"/>
            <a:ext cx="10063880" cy="4849585"/>
          </a:xfrm>
        </p:spPr>
        <p:txBody>
          <a:bodyPr>
            <a:normAutofit fontScale="62500" lnSpcReduction="20000"/>
          </a:bodyPr>
          <a:lstStyle/>
          <a:p>
            <a:pPr>
              <a:lnSpc>
                <a:spcPct val="120000"/>
              </a:lnSpc>
            </a:pPr>
            <a:r>
              <a:rPr lang="en-CA" dirty="0"/>
              <a:t>Firebase Storage API provides functions to </a:t>
            </a:r>
            <a:r>
              <a:rPr lang="en-CA" b="1" dirty="0"/>
              <a:t>upload</a:t>
            </a:r>
            <a:r>
              <a:rPr lang="en-CA" dirty="0"/>
              <a:t>, </a:t>
            </a:r>
            <a:r>
              <a:rPr lang="en-CA" b="1" dirty="0"/>
              <a:t>download</a:t>
            </a:r>
            <a:r>
              <a:rPr lang="en-CA" dirty="0"/>
              <a:t> and </a:t>
            </a:r>
            <a:r>
              <a:rPr lang="en-CA" b="1" dirty="0"/>
              <a:t>delete</a:t>
            </a:r>
            <a:r>
              <a:rPr lang="en-CA" dirty="0"/>
              <a:t> files in Storage, after getting a reference</a:t>
            </a:r>
            <a:br>
              <a:rPr lang="en-CA" dirty="0"/>
            </a:br>
            <a:r>
              <a:rPr lang="en-CA" dirty="0"/>
              <a:t> to the storage service, e.g.</a:t>
            </a:r>
          </a:p>
          <a:p>
            <a:pPr marL="0" indent="0">
              <a:lnSpc>
                <a:spcPct val="120000"/>
              </a:lnSpc>
              <a:buNone/>
            </a:pPr>
            <a:r>
              <a:rPr lang="en-CA" b="1" dirty="0">
                <a:solidFill>
                  <a:srgbClr val="FFFF00"/>
                </a:solidFill>
              </a:rPr>
              <a:t>	</a:t>
            </a:r>
            <a:r>
              <a:rPr lang="en-CA" b="1" dirty="0">
                <a:solidFill>
                  <a:srgbClr val="FFFF00"/>
                </a:solidFill>
                <a:latin typeface="Courier New" panose="02070309020205020404" pitchFamily="49" charset="0"/>
                <a:cs typeface="Courier New" panose="02070309020205020404" pitchFamily="49" charset="0"/>
              </a:rPr>
              <a:t>const </a:t>
            </a:r>
            <a:r>
              <a:rPr lang="en-CA" b="1" dirty="0">
                <a:solidFill>
                  <a:schemeClr val="bg2">
                    <a:lumMod val="40000"/>
                    <a:lumOff val="60000"/>
                  </a:schemeClr>
                </a:solidFill>
                <a:latin typeface="Courier New" panose="02070309020205020404" pitchFamily="49" charset="0"/>
                <a:cs typeface="Courier New" panose="02070309020205020404" pitchFamily="49" charset="0"/>
              </a:rPr>
              <a:t>storage</a:t>
            </a:r>
            <a:r>
              <a:rPr lang="en-CA" b="1" dirty="0">
                <a:solidFill>
                  <a:srgbClr val="FFFF00"/>
                </a:solidFill>
                <a:latin typeface="Courier New" panose="02070309020205020404" pitchFamily="49" charset="0"/>
                <a:cs typeface="Courier New" panose="02070309020205020404" pitchFamily="49" charset="0"/>
              </a:rPr>
              <a:t> = </a:t>
            </a:r>
            <a:r>
              <a:rPr lang="en-CA" b="1" dirty="0" err="1">
                <a:solidFill>
                  <a:srgbClr val="FFFF00"/>
                </a:solidFill>
                <a:latin typeface="Courier New" panose="02070309020205020404" pitchFamily="49" charset="0"/>
                <a:cs typeface="Courier New" panose="02070309020205020404" pitchFamily="49" charset="0"/>
              </a:rPr>
              <a:t>getStorage</a:t>
            </a:r>
            <a:r>
              <a:rPr lang="en-CA" b="1" dirty="0">
                <a:solidFill>
                  <a:srgbClr val="FFFF00"/>
                </a:solidFill>
                <a:latin typeface="Courier New" panose="02070309020205020404" pitchFamily="49" charset="0"/>
                <a:cs typeface="Courier New" panose="02070309020205020404" pitchFamily="49" charset="0"/>
              </a:rPr>
              <a:t>(</a:t>
            </a:r>
            <a:r>
              <a:rPr lang="en-CA" b="1" dirty="0">
                <a:solidFill>
                  <a:schemeClr val="accent1">
                    <a:lumMod val="20000"/>
                    <a:lumOff val="80000"/>
                  </a:schemeClr>
                </a:solidFill>
                <a:latin typeface="Courier New" panose="02070309020205020404" pitchFamily="49" charset="0"/>
                <a:cs typeface="Courier New" panose="02070309020205020404" pitchFamily="49" charset="0"/>
              </a:rPr>
              <a:t>app</a:t>
            </a:r>
            <a:r>
              <a:rPr lang="en-CA" b="1" dirty="0">
                <a:solidFill>
                  <a:srgbClr val="FFFF00"/>
                </a:solidFill>
                <a:latin typeface="Courier New" panose="02070309020205020404" pitchFamily="49" charset="0"/>
                <a:cs typeface="Courier New" panose="02070309020205020404" pitchFamily="49" charset="0"/>
              </a:rPr>
              <a:t>); </a:t>
            </a:r>
            <a:r>
              <a:rPr lang="en-CA" b="1" dirty="0">
                <a:solidFill>
                  <a:schemeClr val="tx1">
                    <a:lumMod val="65000"/>
                  </a:schemeClr>
                </a:solidFill>
                <a:latin typeface="Courier New" panose="02070309020205020404" pitchFamily="49" charset="0"/>
                <a:cs typeface="Courier New" panose="02070309020205020404" pitchFamily="49" charset="0"/>
              </a:rPr>
              <a:t>// default bucket</a:t>
            </a:r>
          </a:p>
          <a:p>
            <a:pPr marL="0" indent="0">
              <a:lnSpc>
                <a:spcPct val="120000"/>
              </a:lnSpc>
              <a:buNone/>
            </a:pPr>
            <a:r>
              <a:rPr lang="en-CA" b="1" dirty="0">
                <a:solidFill>
                  <a:srgbClr val="FFFF00"/>
                </a:solidFill>
                <a:latin typeface="Courier New" panose="02070309020205020404" pitchFamily="49" charset="0"/>
                <a:cs typeface="Courier New" panose="02070309020205020404" pitchFamily="49" charset="0"/>
              </a:rPr>
              <a:t>	</a:t>
            </a:r>
            <a:r>
              <a:rPr lang="en-CA" b="1" dirty="0">
                <a:solidFill>
                  <a:schemeClr val="tx1">
                    <a:lumMod val="65000"/>
                  </a:schemeClr>
                </a:solidFill>
                <a:latin typeface="Courier New" panose="02070309020205020404" pitchFamily="49" charset="0"/>
                <a:cs typeface="Courier New" panose="02070309020205020404" pitchFamily="49" charset="0"/>
              </a:rPr>
              <a:t>//</a:t>
            </a:r>
            <a:r>
              <a:rPr lang="en-CA" dirty="0">
                <a:latin typeface="Courier New" panose="02070309020205020404" pitchFamily="49" charset="0"/>
                <a:cs typeface="Courier New" panose="02070309020205020404" pitchFamily="49" charset="0"/>
              </a:rPr>
              <a:t>or if you want to open a custom bucket location</a:t>
            </a:r>
          </a:p>
          <a:p>
            <a:pPr marL="0" indent="0">
              <a:lnSpc>
                <a:spcPct val="120000"/>
              </a:lnSpc>
              <a:buNone/>
            </a:pPr>
            <a:r>
              <a:rPr lang="en-CA" b="1" dirty="0">
                <a:solidFill>
                  <a:srgbClr val="FFFF00"/>
                </a:solidFill>
                <a:latin typeface="Courier New" panose="02070309020205020404" pitchFamily="49" charset="0"/>
                <a:cs typeface="Courier New" panose="02070309020205020404" pitchFamily="49" charset="0"/>
              </a:rPr>
              <a:t>	const </a:t>
            </a:r>
            <a:r>
              <a:rPr lang="en-CA" b="1" dirty="0">
                <a:solidFill>
                  <a:schemeClr val="bg2">
                    <a:lumMod val="40000"/>
                    <a:lumOff val="60000"/>
                  </a:schemeClr>
                </a:solidFill>
                <a:latin typeface="Courier New" panose="02070309020205020404" pitchFamily="49" charset="0"/>
                <a:cs typeface="Courier New" panose="02070309020205020404" pitchFamily="49" charset="0"/>
              </a:rPr>
              <a:t>storage</a:t>
            </a:r>
            <a:r>
              <a:rPr lang="en-CA" b="1" dirty="0">
                <a:solidFill>
                  <a:srgbClr val="FFFF00"/>
                </a:solidFill>
                <a:latin typeface="Courier New" panose="02070309020205020404" pitchFamily="49" charset="0"/>
                <a:cs typeface="Courier New" panose="02070309020205020404" pitchFamily="49" charset="0"/>
              </a:rPr>
              <a:t> = </a:t>
            </a:r>
            <a:r>
              <a:rPr lang="en-CA" b="1" dirty="0" err="1">
                <a:solidFill>
                  <a:srgbClr val="FFFF00"/>
                </a:solidFill>
                <a:latin typeface="Courier New" panose="02070309020205020404" pitchFamily="49" charset="0"/>
                <a:cs typeface="Courier New" panose="02070309020205020404" pitchFamily="49" charset="0"/>
              </a:rPr>
              <a:t>getStorage</a:t>
            </a:r>
            <a:r>
              <a:rPr lang="en-CA" b="1" dirty="0">
                <a:solidFill>
                  <a:srgbClr val="FFFF00"/>
                </a:solidFill>
                <a:latin typeface="Courier New" panose="02070309020205020404" pitchFamily="49" charset="0"/>
                <a:cs typeface="Courier New" panose="02070309020205020404" pitchFamily="49" charset="0"/>
              </a:rPr>
              <a:t>(</a:t>
            </a:r>
            <a:r>
              <a:rPr lang="en-CA" b="1" dirty="0">
                <a:solidFill>
                  <a:schemeClr val="accent1">
                    <a:lumMod val="20000"/>
                    <a:lumOff val="80000"/>
                  </a:schemeClr>
                </a:solidFill>
                <a:latin typeface="Courier New" panose="02070309020205020404" pitchFamily="49" charset="0"/>
                <a:cs typeface="Courier New" panose="02070309020205020404" pitchFamily="49" charset="0"/>
              </a:rPr>
              <a:t>app, </a:t>
            </a:r>
            <a:r>
              <a:rPr lang="en-CA" b="1" dirty="0">
                <a:solidFill>
                  <a:schemeClr val="accent2">
                    <a:lumMod val="20000"/>
                    <a:lumOff val="80000"/>
                  </a:schemeClr>
                </a:solidFill>
                <a:latin typeface="Courier New" panose="02070309020205020404" pitchFamily="49" charset="0"/>
                <a:cs typeface="Courier New" panose="02070309020205020404" pitchFamily="49" charset="0"/>
              </a:rPr>
              <a:t>"</a:t>
            </a:r>
            <a:r>
              <a:rPr lang="en-CA" b="1" dirty="0" err="1">
                <a:solidFill>
                  <a:schemeClr val="accent2">
                    <a:lumMod val="20000"/>
                    <a:lumOff val="80000"/>
                  </a:schemeClr>
                </a:solidFill>
                <a:latin typeface="Courier New" panose="02070309020205020404" pitchFamily="49" charset="0"/>
                <a:cs typeface="Courier New" panose="02070309020205020404" pitchFamily="49" charset="0"/>
              </a:rPr>
              <a:t>gs</a:t>
            </a:r>
            <a:r>
              <a:rPr lang="en-CA" b="1" dirty="0">
                <a:solidFill>
                  <a:schemeClr val="accent2">
                    <a:lumMod val="20000"/>
                    <a:lumOff val="80000"/>
                  </a:schemeClr>
                </a:solidFill>
                <a:latin typeface="Courier New" panose="02070309020205020404" pitchFamily="49" charset="0"/>
                <a:cs typeface="Courier New" panose="02070309020205020404" pitchFamily="49" charset="0"/>
              </a:rPr>
              <a:t>://my-custom-bucket</a:t>
            </a:r>
            <a:r>
              <a:rPr lang="en-CA" b="1" dirty="0">
                <a:solidFill>
                  <a:schemeClr val="accent1">
                    <a:lumMod val="20000"/>
                    <a:lumOff val="80000"/>
                  </a:schemeClr>
                </a:solidFill>
                <a:latin typeface="Courier New" panose="02070309020205020404" pitchFamily="49" charset="0"/>
                <a:cs typeface="Courier New" panose="02070309020205020404" pitchFamily="49" charset="0"/>
              </a:rPr>
              <a:t>"</a:t>
            </a:r>
            <a:r>
              <a:rPr lang="en-CA" b="1" dirty="0">
                <a:solidFill>
                  <a:srgbClr val="FFFF00"/>
                </a:solidFill>
                <a:latin typeface="Courier New" panose="02070309020205020404" pitchFamily="49" charset="0"/>
                <a:cs typeface="Courier New" panose="02070309020205020404" pitchFamily="49" charset="0"/>
              </a:rPr>
              <a:t>); </a:t>
            </a:r>
            <a:r>
              <a:rPr lang="en-CA" b="1" dirty="0">
                <a:solidFill>
                  <a:schemeClr val="tx1">
                    <a:lumMod val="65000"/>
                  </a:schemeClr>
                </a:solidFill>
                <a:latin typeface="Courier New" panose="02070309020205020404" pitchFamily="49" charset="0"/>
                <a:cs typeface="Courier New" panose="02070309020205020404" pitchFamily="49" charset="0"/>
              </a:rPr>
              <a:t>// custom bucket*</a:t>
            </a:r>
            <a:endParaRPr lang="en-CA" b="1" dirty="0">
              <a:latin typeface="Courier New" panose="02070309020205020404" pitchFamily="49" charset="0"/>
              <a:cs typeface="Courier New" panose="02070309020205020404" pitchFamily="49" charset="0"/>
            </a:endParaRPr>
          </a:p>
          <a:p>
            <a:pPr>
              <a:lnSpc>
                <a:spcPct val="120000"/>
              </a:lnSpc>
            </a:pPr>
            <a:r>
              <a:rPr lang="en-CA" dirty="0"/>
              <a:t>You can create a </a:t>
            </a:r>
            <a:r>
              <a:rPr lang="en-CA" u="sng" dirty="0"/>
              <a:t>storage </a:t>
            </a:r>
            <a:r>
              <a:rPr lang="en-CA" b="1" u="sng" dirty="0"/>
              <a:t>reference</a:t>
            </a:r>
            <a:r>
              <a:rPr lang="en-CA" dirty="0"/>
              <a:t>  to the storage root by calling </a:t>
            </a:r>
            <a:r>
              <a:rPr lang="en-CA" b="1" dirty="0">
                <a:solidFill>
                  <a:srgbClr val="FFC000"/>
                </a:solidFill>
              </a:rPr>
              <a:t>ref</a:t>
            </a:r>
            <a:r>
              <a:rPr lang="en-CA" dirty="0"/>
              <a:t>() function. e.g.</a:t>
            </a:r>
          </a:p>
          <a:p>
            <a:pPr marL="0" indent="0">
              <a:lnSpc>
                <a:spcPct val="120000"/>
              </a:lnSpc>
              <a:buNone/>
            </a:pPr>
            <a:r>
              <a:rPr lang="en-CA" dirty="0"/>
              <a:t>	</a:t>
            </a:r>
            <a:r>
              <a:rPr lang="en-CA" b="1" dirty="0">
                <a:solidFill>
                  <a:srgbClr val="FFFF00"/>
                </a:solidFill>
                <a:latin typeface="Courier New" panose="02070309020205020404" pitchFamily="49" charset="0"/>
                <a:cs typeface="Courier New" panose="02070309020205020404" pitchFamily="49" charset="0"/>
              </a:rPr>
              <a:t>const </a:t>
            </a:r>
            <a:r>
              <a:rPr lang="en-US" b="1" dirty="0" err="1">
                <a:solidFill>
                  <a:srgbClr val="00B050"/>
                </a:solidFill>
                <a:latin typeface="Courier New" panose="02070309020205020404" pitchFamily="49" charset="0"/>
                <a:cs typeface="Courier New" panose="02070309020205020404" pitchFamily="49" charset="0"/>
              </a:rPr>
              <a:t>storageRef</a:t>
            </a:r>
            <a:r>
              <a:rPr lang="en-CA" b="1" dirty="0">
                <a:solidFill>
                  <a:srgbClr val="FFFF00"/>
                </a:solidFill>
                <a:latin typeface="Courier New" panose="02070309020205020404" pitchFamily="49" charset="0"/>
                <a:cs typeface="Courier New" panose="02070309020205020404" pitchFamily="49" charset="0"/>
              </a:rPr>
              <a:t> = </a:t>
            </a:r>
            <a:r>
              <a:rPr lang="en-CA" b="1" dirty="0">
                <a:solidFill>
                  <a:srgbClr val="FFC000"/>
                </a:solidFill>
                <a:latin typeface="Courier New" panose="02070309020205020404" pitchFamily="49" charset="0"/>
                <a:cs typeface="Courier New" panose="02070309020205020404" pitchFamily="49" charset="0"/>
              </a:rPr>
              <a:t>ref</a:t>
            </a:r>
            <a:r>
              <a:rPr lang="en-CA" b="1" dirty="0">
                <a:solidFill>
                  <a:srgbClr val="FFFF00"/>
                </a:solidFill>
                <a:latin typeface="Courier New" panose="02070309020205020404" pitchFamily="49" charset="0"/>
                <a:cs typeface="Courier New" panose="02070309020205020404" pitchFamily="49" charset="0"/>
              </a:rPr>
              <a:t>(</a:t>
            </a:r>
            <a:r>
              <a:rPr lang="en-CA" b="1" dirty="0">
                <a:solidFill>
                  <a:schemeClr val="bg2">
                    <a:lumMod val="40000"/>
                    <a:lumOff val="60000"/>
                  </a:schemeClr>
                </a:solidFill>
                <a:latin typeface="Courier New" panose="02070309020205020404" pitchFamily="49" charset="0"/>
                <a:cs typeface="Courier New" panose="02070309020205020404" pitchFamily="49" charset="0"/>
              </a:rPr>
              <a:t>storage</a:t>
            </a:r>
            <a:r>
              <a:rPr lang="en-CA" b="1" dirty="0">
                <a:solidFill>
                  <a:srgbClr val="FFFF00"/>
                </a:solidFill>
                <a:latin typeface="Courier New" panose="02070309020205020404" pitchFamily="49" charset="0"/>
                <a:cs typeface="Courier New" panose="02070309020205020404" pitchFamily="49" charset="0"/>
              </a:rPr>
              <a:t>);</a:t>
            </a:r>
          </a:p>
          <a:p>
            <a:pPr>
              <a:lnSpc>
                <a:spcPct val="120000"/>
              </a:lnSpc>
            </a:pPr>
            <a:r>
              <a:rPr lang="en-CA" dirty="0"/>
              <a:t>You can also create a reference further inside, by passing the relative path as second parameter to </a:t>
            </a:r>
            <a:r>
              <a:rPr lang="en-CA" b="1" dirty="0">
                <a:solidFill>
                  <a:srgbClr val="FFC000"/>
                </a:solidFill>
              </a:rPr>
              <a:t>ref</a:t>
            </a:r>
            <a:r>
              <a:rPr lang="en-CA" dirty="0"/>
              <a:t>() function e.g.</a:t>
            </a:r>
          </a:p>
          <a:p>
            <a:pPr marL="0" indent="0">
              <a:lnSpc>
                <a:spcPct val="120000"/>
              </a:lnSpc>
              <a:buNone/>
            </a:pPr>
            <a:r>
              <a:rPr lang="en-US" dirty="0"/>
              <a:t>	</a:t>
            </a:r>
            <a:r>
              <a:rPr lang="en-US" b="1" dirty="0">
                <a:solidFill>
                  <a:srgbClr val="FFFF00"/>
                </a:solidFill>
                <a:latin typeface="Courier New" panose="02070309020205020404" pitchFamily="49" charset="0"/>
                <a:cs typeface="Courier New" panose="02070309020205020404" pitchFamily="49" charset="0"/>
              </a:rPr>
              <a:t>const </a:t>
            </a:r>
            <a:r>
              <a:rPr lang="en-US" b="1" dirty="0" err="1">
                <a:solidFill>
                  <a:srgbClr val="66FF66"/>
                </a:solidFill>
                <a:latin typeface="Courier New" panose="02070309020205020404" pitchFamily="49" charset="0"/>
                <a:cs typeface="Courier New" panose="02070309020205020404" pitchFamily="49" charset="0"/>
              </a:rPr>
              <a:t>fileRef</a:t>
            </a:r>
            <a:r>
              <a:rPr lang="en-US" b="1" dirty="0">
                <a:solidFill>
                  <a:srgbClr val="FFFF00"/>
                </a:solidFill>
                <a:latin typeface="Courier New" panose="02070309020205020404" pitchFamily="49" charset="0"/>
                <a:cs typeface="Courier New" panose="02070309020205020404" pitchFamily="49" charset="0"/>
              </a:rPr>
              <a:t> = </a:t>
            </a:r>
            <a:r>
              <a:rPr lang="en-US" b="1" dirty="0">
                <a:solidFill>
                  <a:srgbClr val="FFC000"/>
                </a:solidFill>
                <a:latin typeface="Courier New" panose="02070309020205020404" pitchFamily="49" charset="0"/>
                <a:cs typeface="Courier New" panose="02070309020205020404" pitchFamily="49" charset="0"/>
              </a:rPr>
              <a:t>ref</a:t>
            </a:r>
            <a:r>
              <a:rPr lang="en-US" b="1" dirty="0">
                <a:solidFill>
                  <a:srgbClr val="FFFF00"/>
                </a:solidFill>
                <a:latin typeface="Courier New" panose="02070309020205020404" pitchFamily="49" charset="0"/>
                <a:cs typeface="Courier New" panose="02070309020205020404" pitchFamily="49" charset="0"/>
              </a:rPr>
              <a:t>(</a:t>
            </a:r>
            <a:r>
              <a:rPr lang="en-CA" b="1" dirty="0">
                <a:solidFill>
                  <a:schemeClr val="bg2">
                    <a:lumMod val="40000"/>
                    <a:lumOff val="60000"/>
                  </a:schemeClr>
                </a:solidFill>
                <a:latin typeface="Courier New" panose="02070309020205020404" pitchFamily="49" charset="0"/>
                <a:cs typeface="Courier New" panose="02070309020205020404" pitchFamily="49" charset="0"/>
              </a:rPr>
              <a:t>storage</a:t>
            </a:r>
            <a:r>
              <a:rPr lang="en-CA" b="1" dirty="0">
                <a:solidFill>
                  <a:schemeClr val="accent3">
                    <a:lumMod val="40000"/>
                    <a:lumOff val="60000"/>
                  </a:schemeClr>
                </a:solidFill>
                <a:latin typeface="Courier New" panose="02070309020205020404" pitchFamily="49" charset="0"/>
                <a:cs typeface="Courier New" panose="02070309020205020404" pitchFamily="49" charset="0"/>
              </a:rPr>
              <a:t>,</a:t>
            </a:r>
            <a:r>
              <a:rPr lang="en-US" b="1" dirty="0">
                <a:solidFill>
                  <a:srgbClr val="FFFF00"/>
                </a:solidFill>
                <a:latin typeface="Courier New" panose="02070309020205020404" pitchFamily="49" charset="0"/>
                <a:cs typeface="Courier New" panose="02070309020205020404" pitchFamily="49" charset="0"/>
              </a:rPr>
              <a:t> </a:t>
            </a:r>
            <a:r>
              <a:rPr lang="en-US" b="1" dirty="0">
                <a:solidFill>
                  <a:srgbClr val="66FF33"/>
                </a:solidFill>
                <a:latin typeface="Courier New" panose="02070309020205020404" pitchFamily="49" charset="0"/>
                <a:cs typeface="Courier New" panose="02070309020205020404" pitchFamily="49" charset="0"/>
              </a:rPr>
              <a:t>"images/space.jpg" </a:t>
            </a:r>
            <a:r>
              <a:rPr lang="en-US" b="1" dirty="0">
                <a:solidFill>
                  <a:srgbClr val="FFFF00"/>
                </a:solidFill>
                <a:latin typeface="Courier New" panose="02070309020205020404" pitchFamily="49" charset="0"/>
                <a:cs typeface="Courier New" panose="02070309020205020404" pitchFamily="49" charset="0"/>
              </a:rPr>
              <a:t>);</a:t>
            </a:r>
          </a:p>
          <a:p>
            <a:pPr>
              <a:lnSpc>
                <a:spcPct val="120000"/>
              </a:lnSpc>
            </a:pPr>
            <a:r>
              <a:rPr lang="en-CA" dirty="0"/>
              <a:t>To </a:t>
            </a:r>
            <a:r>
              <a:rPr lang="en-CA" u="sng" dirty="0"/>
              <a:t>upload</a:t>
            </a:r>
            <a:r>
              <a:rPr lang="en-CA" dirty="0"/>
              <a:t> a file, you need to import </a:t>
            </a:r>
            <a:r>
              <a:rPr lang="en-CA" b="1" dirty="0" err="1">
                <a:solidFill>
                  <a:srgbClr val="FFC000"/>
                </a:solidFill>
                <a:latin typeface="Courier New" panose="02070309020205020404" pitchFamily="49" charset="0"/>
                <a:cs typeface="Courier New" panose="02070309020205020404" pitchFamily="49" charset="0"/>
              </a:rPr>
              <a:t>uploadBytes</a:t>
            </a:r>
            <a:r>
              <a:rPr lang="en-CA" b="1" dirty="0">
                <a:solidFill>
                  <a:srgbClr val="FFC000"/>
                </a:solidFill>
              </a:rPr>
              <a:t> </a:t>
            </a:r>
            <a:r>
              <a:rPr lang="en-CA" dirty="0"/>
              <a:t> function as well as </a:t>
            </a:r>
            <a:r>
              <a:rPr lang="en-CA" sz="2000" b="1" dirty="0" err="1">
                <a:solidFill>
                  <a:srgbClr val="FFFF00"/>
                </a:solidFill>
                <a:latin typeface="Consolas" panose="020B0609020204030204" pitchFamily="49" charset="0"/>
                <a:cs typeface="Courier New" panose="02070309020205020404" pitchFamily="49" charset="0"/>
              </a:rPr>
              <a:t>getStorage</a:t>
            </a:r>
            <a:r>
              <a:rPr lang="en-CA" dirty="0">
                <a:solidFill>
                  <a:srgbClr val="FFFF00"/>
                </a:solidFill>
                <a:latin typeface="Consolas" panose="020B0609020204030204" pitchFamily="49" charset="0"/>
                <a:cs typeface="Courier New" panose="02070309020205020404" pitchFamily="49" charset="0"/>
              </a:rPr>
              <a:t> &amp;</a:t>
            </a:r>
            <a:r>
              <a:rPr lang="en-CA" sz="2000" dirty="0">
                <a:solidFill>
                  <a:srgbClr val="FFFF00"/>
                </a:solidFill>
                <a:latin typeface="Consolas" panose="020B0609020204030204" pitchFamily="49" charset="0"/>
                <a:cs typeface="Courier New" panose="02070309020205020404" pitchFamily="49" charset="0"/>
              </a:rPr>
              <a:t> </a:t>
            </a:r>
            <a:r>
              <a:rPr lang="en-CA" sz="2000" b="1" dirty="0">
                <a:solidFill>
                  <a:srgbClr val="FFFF00"/>
                </a:solidFill>
                <a:latin typeface="Consolas" panose="020B0609020204030204" pitchFamily="49" charset="0"/>
                <a:cs typeface="Courier New" panose="02070309020205020404" pitchFamily="49" charset="0"/>
              </a:rPr>
              <a:t>ref</a:t>
            </a:r>
            <a:r>
              <a:rPr lang="en-CA" dirty="0"/>
              <a:t> from </a:t>
            </a:r>
            <a:r>
              <a:rPr lang="en-CA" dirty="0">
                <a:solidFill>
                  <a:srgbClr val="FFFF00"/>
                </a:solidFill>
              </a:rPr>
              <a:t>firebase-storage</a:t>
            </a:r>
            <a:r>
              <a:rPr lang="en-CA" dirty="0"/>
              <a:t> module.</a:t>
            </a:r>
          </a:p>
          <a:p>
            <a:pPr>
              <a:lnSpc>
                <a:spcPct val="120000"/>
              </a:lnSpc>
            </a:pPr>
            <a:r>
              <a:rPr lang="en-CA" dirty="0"/>
              <a:t>Then you can call </a:t>
            </a:r>
            <a:r>
              <a:rPr lang="en-CA" b="1" dirty="0" err="1">
                <a:solidFill>
                  <a:srgbClr val="FFC000"/>
                </a:solidFill>
                <a:latin typeface="Courier New" panose="02070309020205020404" pitchFamily="49" charset="0"/>
                <a:cs typeface="Courier New" panose="02070309020205020404" pitchFamily="49" charset="0"/>
              </a:rPr>
              <a:t>uploadBytes</a:t>
            </a:r>
            <a:r>
              <a:rPr lang="en-CA" b="1" dirty="0">
                <a:solidFill>
                  <a:srgbClr val="FFFF00"/>
                </a:solidFill>
              </a:rPr>
              <a:t> </a:t>
            </a:r>
            <a:r>
              <a:rPr lang="en-CA" dirty="0"/>
              <a:t>and pass the file reference as well as a </a:t>
            </a:r>
            <a:r>
              <a:rPr lang="en-CA" b="1" dirty="0">
                <a:solidFill>
                  <a:schemeClr val="bg2">
                    <a:lumMod val="20000"/>
                    <a:lumOff val="80000"/>
                  </a:schemeClr>
                </a:solidFill>
              </a:rPr>
              <a:t>blob</a:t>
            </a:r>
            <a:r>
              <a:rPr lang="en-CA" b="1" dirty="0"/>
              <a:t>**</a:t>
            </a:r>
            <a:r>
              <a:rPr lang="en-CA" dirty="0"/>
              <a:t> or </a:t>
            </a:r>
            <a:r>
              <a:rPr lang="en-CA" b="1" dirty="0">
                <a:solidFill>
                  <a:schemeClr val="bg2">
                    <a:lumMod val="20000"/>
                    <a:lumOff val="80000"/>
                  </a:schemeClr>
                </a:solidFill>
              </a:rPr>
              <a:t>file</a:t>
            </a:r>
            <a:r>
              <a:rPr lang="en-CA" dirty="0"/>
              <a:t> object as 2</a:t>
            </a:r>
            <a:r>
              <a:rPr lang="en-CA" baseline="30000" dirty="0"/>
              <a:t>nd</a:t>
            </a:r>
            <a:r>
              <a:rPr lang="en-CA" dirty="0"/>
              <a:t> parameter. e.g.</a:t>
            </a:r>
          </a:p>
          <a:p>
            <a:pPr marL="0" indent="0">
              <a:lnSpc>
                <a:spcPct val="120000"/>
              </a:lnSpc>
              <a:buNone/>
            </a:pPr>
            <a:r>
              <a:rPr lang="en-CA" dirty="0"/>
              <a:t>	</a:t>
            </a:r>
            <a:r>
              <a:rPr lang="en-CA" b="1" dirty="0">
                <a:solidFill>
                  <a:srgbClr val="FFFF00"/>
                </a:solidFill>
                <a:latin typeface="Courier New" panose="02070309020205020404" pitchFamily="49" charset="0"/>
                <a:cs typeface="Courier New" panose="02070309020205020404" pitchFamily="49" charset="0"/>
              </a:rPr>
              <a:t>const </a:t>
            </a:r>
            <a:r>
              <a:rPr lang="en-CA" b="1" dirty="0" err="1">
                <a:solidFill>
                  <a:schemeClr val="bg2">
                    <a:lumMod val="60000"/>
                    <a:lumOff val="40000"/>
                  </a:schemeClr>
                </a:solidFill>
                <a:latin typeface="Courier New" panose="02070309020205020404" pitchFamily="49" charset="0"/>
                <a:cs typeface="Courier New" panose="02070309020205020404" pitchFamily="49" charset="0"/>
              </a:rPr>
              <a:t>uploadTask</a:t>
            </a:r>
            <a:r>
              <a:rPr lang="en-CA" b="1" dirty="0">
                <a:solidFill>
                  <a:srgbClr val="FFFF00"/>
                </a:solidFill>
                <a:latin typeface="Courier New" panose="02070309020205020404" pitchFamily="49" charset="0"/>
                <a:cs typeface="Courier New" panose="02070309020205020404" pitchFamily="49" charset="0"/>
              </a:rPr>
              <a:t> = </a:t>
            </a:r>
            <a:r>
              <a:rPr lang="en-CA" b="1" dirty="0" err="1">
                <a:solidFill>
                  <a:srgbClr val="FFC000"/>
                </a:solidFill>
                <a:latin typeface="Courier New" panose="02070309020205020404" pitchFamily="49" charset="0"/>
                <a:cs typeface="Courier New" panose="02070309020205020404" pitchFamily="49" charset="0"/>
              </a:rPr>
              <a:t>uploadBytes</a:t>
            </a:r>
            <a:r>
              <a:rPr lang="en-CA" b="1" dirty="0">
                <a:solidFill>
                  <a:srgbClr val="FFFF00"/>
                </a:solidFill>
                <a:latin typeface="Courier New" panose="02070309020205020404" pitchFamily="49" charset="0"/>
                <a:cs typeface="Courier New" panose="02070309020205020404" pitchFamily="49" charset="0"/>
              </a:rPr>
              <a:t>(</a:t>
            </a:r>
            <a:r>
              <a:rPr lang="en-US" b="1" dirty="0" err="1">
                <a:solidFill>
                  <a:srgbClr val="66FF66"/>
                </a:solidFill>
                <a:latin typeface="Courier New" panose="02070309020205020404" pitchFamily="49" charset="0"/>
                <a:cs typeface="Courier New" panose="02070309020205020404" pitchFamily="49" charset="0"/>
              </a:rPr>
              <a:t>fileRef</a:t>
            </a:r>
            <a:r>
              <a:rPr lang="en-US" b="1" dirty="0">
                <a:solidFill>
                  <a:srgbClr val="66FF66"/>
                </a:solidFill>
                <a:latin typeface="Courier New" panose="02070309020205020404" pitchFamily="49" charset="0"/>
                <a:cs typeface="Courier New" panose="02070309020205020404" pitchFamily="49" charset="0"/>
              </a:rPr>
              <a:t>,</a:t>
            </a:r>
            <a:r>
              <a:rPr lang="en-CA" b="1" dirty="0">
                <a:solidFill>
                  <a:srgbClr val="FFFF00"/>
                </a:solidFill>
                <a:latin typeface="Courier New" panose="02070309020205020404" pitchFamily="49" charset="0"/>
                <a:cs typeface="Courier New" panose="02070309020205020404" pitchFamily="49" charset="0"/>
              </a:rPr>
              <a:t> </a:t>
            </a:r>
            <a:r>
              <a:rPr lang="en-CA" b="1" dirty="0" err="1">
                <a:solidFill>
                  <a:schemeClr val="bg2">
                    <a:lumMod val="20000"/>
                    <a:lumOff val="80000"/>
                  </a:schemeClr>
                </a:solidFill>
                <a:latin typeface="Courier New" panose="02070309020205020404" pitchFamily="49" charset="0"/>
                <a:cs typeface="Courier New" panose="02070309020205020404" pitchFamily="49" charset="0"/>
              </a:rPr>
              <a:t>selectedFile</a:t>
            </a:r>
            <a:r>
              <a:rPr lang="en-CA" b="1" dirty="0">
                <a:solidFill>
                  <a:srgbClr val="FFFF00"/>
                </a:solidFill>
                <a:latin typeface="Courier New" panose="02070309020205020404" pitchFamily="49" charset="0"/>
                <a:cs typeface="Courier New" panose="02070309020205020404" pitchFamily="49" charset="0"/>
              </a:rPr>
              <a:t> );</a:t>
            </a:r>
          </a:p>
          <a:p>
            <a:pPr>
              <a:lnSpc>
                <a:spcPct val="120000"/>
              </a:lnSpc>
            </a:pPr>
            <a:r>
              <a:rPr lang="en-CA" b="1" dirty="0" err="1">
                <a:solidFill>
                  <a:srgbClr val="FFC000"/>
                </a:solidFill>
              </a:rPr>
              <a:t>uploadBytes</a:t>
            </a:r>
            <a:r>
              <a:rPr lang="en-CA" dirty="0"/>
              <a:t> function can also </a:t>
            </a:r>
            <a:r>
              <a:rPr lang="en-CA" u="sng" dirty="0"/>
              <a:t>overwrite</a:t>
            </a:r>
            <a:r>
              <a:rPr lang="en-CA" dirty="0"/>
              <a:t> if a file already exists in the given path (i.e., if it’s not a new path)</a:t>
            </a:r>
          </a:p>
          <a:p>
            <a:pPr>
              <a:lnSpc>
                <a:spcPct val="120000"/>
              </a:lnSpc>
            </a:pPr>
            <a:r>
              <a:rPr lang="en-CA" dirty="0"/>
              <a:t>Note that </a:t>
            </a:r>
            <a:r>
              <a:rPr lang="en-CA" b="1" dirty="0" err="1">
                <a:solidFill>
                  <a:srgbClr val="FFC000"/>
                </a:solidFill>
              </a:rPr>
              <a:t>uploadBytes</a:t>
            </a:r>
            <a:r>
              <a:rPr lang="en-CA" b="1" dirty="0"/>
              <a:t>() </a:t>
            </a:r>
            <a:r>
              <a:rPr lang="en-CA" dirty="0"/>
              <a:t>method returns a </a:t>
            </a:r>
            <a:r>
              <a:rPr lang="en-CA" b="1" dirty="0">
                <a:solidFill>
                  <a:srgbClr val="FFFF00"/>
                </a:solidFill>
              </a:rPr>
              <a:t>Promise</a:t>
            </a:r>
            <a:r>
              <a:rPr lang="en-CA" dirty="0"/>
              <a:t> object.</a:t>
            </a:r>
          </a:p>
          <a:p>
            <a:pPr>
              <a:lnSpc>
                <a:spcPct val="120000"/>
              </a:lnSpc>
            </a:pPr>
            <a:r>
              <a:rPr lang="en-CA" dirty="0"/>
              <a:t>More at : </a:t>
            </a:r>
            <a:r>
              <a:rPr lang="en-CA" dirty="0">
                <a:hlinkClick r:id="rId3"/>
              </a:rPr>
              <a:t>https://firebase.google.com/docs/storage/</a:t>
            </a:r>
            <a:endParaRPr lang="en-CA" dirty="0"/>
          </a:p>
          <a:p>
            <a:endParaRPr lang="en-CA" dirty="0"/>
          </a:p>
          <a:p>
            <a:endParaRPr lang="en-CA" dirty="0"/>
          </a:p>
          <a:p>
            <a:endParaRPr lang="en-CA" dirty="0"/>
          </a:p>
        </p:txBody>
      </p:sp>
    </p:spTree>
    <p:extLst>
      <p:ext uri="{BB962C8B-B14F-4D97-AF65-F5344CB8AC3E}">
        <p14:creationId xmlns:p14="http://schemas.microsoft.com/office/powerpoint/2010/main" val="4134649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65423"/>
          </a:xfrm>
        </p:spPr>
        <p:txBody>
          <a:bodyPr/>
          <a:lstStyle/>
          <a:p>
            <a:r>
              <a:rPr lang="en-CA" dirty="0"/>
              <a:t>Example of file upload to Storage </a:t>
            </a:r>
            <a:r>
              <a:rPr lang="en-CA" sz="2400" dirty="0"/>
              <a:t>(v9+)</a:t>
            </a:r>
          </a:p>
        </p:txBody>
      </p:sp>
      <p:sp>
        <p:nvSpPr>
          <p:cNvPr id="3" name="Content Placeholder 2"/>
          <p:cNvSpPr>
            <a:spLocks noGrp="1"/>
          </p:cNvSpPr>
          <p:nvPr>
            <p:ph idx="1"/>
          </p:nvPr>
        </p:nvSpPr>
        <p:spPr>
          <a:xfrm>
            <a:off x="680320" y="1774046"/>
            <a:ext cx="10107423" cy="4925803"/>
          </a:xfrm>
        </p:spPr>
        <p:txBody>
          <a:bodyPr>
            <a:normAutofit fontScale="62500" lnSpcReduction="20000"/>
          </a:bodyPr>
          <a:lstStyle/>
          <a:p>
            <a:pPr>
              <a:lnSpc>
                <a:spcPct val="120000"/>
              </a:lnSpc>
            </a:pPr>
            <a:r>
              <a:rPr lang="en-CA" dirty="0"/>
              <a:t>Here is a sample code, to upload a file into firebase storage. You need an HTML &lt;</a:t>
            </a:r>
            <a:r>
              <a:rPr lang="en-CA" b="1" dirty="0">
                <a:solidFill>
                  <a:srgbClr val="FFFF00"/>
                </a:solidFill>
              </a:rPr>
              <a:t>input</a:t>
            </a:r>
            <a:r>
              <a:rPr lang="en-CA" dirty="0"/>
              <a:t>&gt; element with </a:t>
            </a:r>
            <a:r>
              <a:rPr lang="en-CA" b="1" dirty="0">
                <a:solidFill>
                  <a:srgbClr val="FFC000"/>
                </a:solidFill>
              </a:rPr>
              <a:t>type</a:t>
            </a:r>
            <a:r>
              <a:rPr lang="en-CA" dirty="0"/>
              <a:t> </a:t>
            </a:r>
            <a:r>
              <a:rPr lang="en-CA" b="1" dirty="0">
                <a:solidFill>
                  <a:srgbClr val="FFC000"/>
                </a:solidFill>
              </a:rPr>
              <a:t>file</a:t>
            </a:r>
            <a:r>
              <a:rPr lang="en-CA" dirty="0"/>
              <a:t> to select a file from local device e.g., </a:t>
            </a:r>
            <a:br>
              <a:rPr lang="en-CA" dirty="0"/>
            </a:br>
            <a:r>
              <a:rPr lang="en-CA" sz="2300" dirty="0">
                <a:solidFill>
                  <a:srgbClr val="FFFF00"/>
                </a:solidFill>
                <a:latin typeface="Consolas" panose="020B0609020204030204" pitchFamily="49" charset="0"/>
              </a:rPr>
              <a:t>&lt;input </a:t>
            </a:r>
            <a:r>
              <a:rPr lang="en-CA" sz="2300" dirty="0">
                <a:solidFill>
                  <a:srgbClr val="FFC000"/>
                </a:solidFill>
                <a:latin typeface="Consolas" panose="020B0609020204030204" pitchFamily="49" charset="0"/>
              </a:rPr>
              <a:t>type="</a:t>
            </a:r>
            <a:r>
              <a:rPr lang="en-CA" sz="2300" b="1" dirty="0">
                <a:solidFill>
                  <a:srgbClr val="FFC000"/>
                </a:solidFill>
                <a:latin typeface="Consolas" panose="020B0609020204030204" pitchFamily="49" charset="0"/>
              </a:rPr>
              <a:t>file</a:t>
            </a:r>
            <a:r>
              <a:rPr lang="en-CA" sz="2300" dirty="0">
                <a:solidFill>
                  <a:srgbClr val="FFC000"/>
                </a:solidFill>
                <a:latin typeface="Consolas" panose="020B0609020204030204" pitchFamily="49" charset="0"/>
              </a:rPr>
              <a:t>"  </a:t>
            </a:r>
            <a:r>
              <a:rPr lang="en-CA" sz="2300" dirty="0">
                <a:solidFill>
                  <a:srgbClr val="FFFF00"/>
                </a:solidFill>
                <a:latin typeface="Consolas" panose="020B0609020204030204" pitchFamily="49" charset="0"/>
              </a:rPr>
              <a:t>id="file1"&gt;</a:t>
            </a:r>
            <a:r>
              <a:rPr lang="en-CA" dirty="0">
                <a:solidFill>
                  <a:srgbClr val="FFFF00"/>
                </a:solidFill>
                <a:latin typeface="Consolas" panose="020B0609020204030204" pitchFamily="49" charset="0"/>
              </a:rPr>
              <a:t> </a:t>
            </a:r>
            <a:br>
              <a:rPr lang="en-CA" dirty="0">
                <a:solidFill>
                  <a:srgbClr val="FFFF00"/>
                </a:solidFill>
                <a:latin typeface="Consolas" panose="020B0609020204030204" pitchFamily="49" charset="0"/>
              </a:rPr>
            </a:br>
            <a:r>
              <a:rPr lang="en-CA" dirty="0"/>
              <a:t>You also need another element (e.g., a button) to invoke the upload action after file selection.</a:t>
            </a:r>
          </a:p>
          <a:p>
            <a:pPr marL="0" indent="0">
              <a:buNone/>
            </a:pPr>
            <a:r>
              <a:rPr lang="en-CA" dirty="0"/>
              <a:t>	</a:t>
            </a:r>
            <a:r>
              <a:rPr lang="en-CA" dirty="0">
                <a:latin typeface="Consolas" panose="020B0609020204030204" pitchFamily="49" charset="0"/>
              </a:rPr>
              <a:t>(async () =&gt; {  </a:t>
            </a:r>
            <a:r>
              <a:rPr lang="en-CA" dirty="0">
                <a:solidFill>
                  <a:schemeClr val="tx1">
                    <a:lumMod val="65000"/>
                  </a:schemeClr>
                </a:solidFill>
                <a:latin typeface="Consolas" panose="020B0609020204030204" pitchFamily="49" charset="0"/>
              </a:rPr>
              <a:t>// async IIFE</a:t>
            </a:r>
          </a:p>
          <a:p>
            <a:pPr marL="0" indent="0">
              <a:buNone/>
            </a:pPr>
            <a:r>
              <a:rPr lang="en-CA" dirty="0">
                <a:solidFill>
                  <a:srgbClr val="FFC000"/>
                </a:solidFill>
                <a:latin typeface="Consolas" panose="020B0609020204030204" pitchFamily="49" charset="0"/>
                <a:cs typeface="Courier New" panose="02070309020205020404" pitchFamily="49" charset="0"/>
              </a:rPr>
              <a:t>	  try</a:t>
            </a:r>
            <a:r>
              <a:rPr lang="en-CA" dirty="0">
                <a:latin typeface="Consolas" panose="020B0609020204030204" pitchFamily="49" charset="0"/>
                <a:cs typeface="Courier New" panose="02070309020205020404" pitchFamily="49" charset="0"/>
              </a:rPr>
              <a:t> </a:t>
            </a:r>
            <a:r>
              <a:rPr lang="en-CA" dirty="0">
                <a:solidFill>
                  <a:srgbClr val="00FFFF"/>
                </a:solidFill>
                <a:latin typeface="Consolas" panose="020B0609020204030204" pitchFamily="49" charset="0"/>
                <a:cs typeface="Courier New" panose="02070309020205020404" pitchFamily="49" charset="0"/>
              </a:rPr>
              <a:t>{</a:t>
            </a:r>
          </a:p>
          <a:p>
            <a:pPr marL="0" indent="0">
              <a:spcBef>
                <a:spcPts val="600"/>
              </a:spcBef>
              <a:buNone/>
            </a:pPr>
            <a:r>
              <a:rPr lang="en-CA" dirty="0">
                <a:latin typeface="Consolas" panose="020B0609020204030204" pitchFamily="49" charset="0"/>
              </a:rPr>
              <a:t>    </a:t>
            </a:r>
            <a:r>
              <a:rPr lang="en-CA" dirty="0">
                <a:solidFill>
                  <a:srgbClr val="FFFF00"/>
                </a:solidFill>
                <a:latin typeface="Consolas" panose="020B0609020204030204" pitchFamily="49" charset="0"/>
                <a:cs typeface="Courier New" panose="02070309020205020404" pitchFamily="49" charset="0"/>
              </a:rPr>
              <a:t> 		const </a:t>
            </a:r>
            <a:r>
              <a:rPr lang="en-CA" b="1" dirty="0">
                <a:solidFill>
                  <a:schemeClr val="bg2">
                    <a:lumMod val="40000"/>
                    <a:lumOff val="60000"/>
                  </a:schemeClr>
                </a:solidFill>
                <a:latin typeface="Consolas" panose="020B0609020204030204" pitchFamily="49" charset="0"/>
                <a:cs typeface="Courier New" panose="02070309020205020404" pitchFamily="49" charset="0"/>
              </a:rPr>
              <a:t>storage</a:t>
            </a:r>
            <a:r>
              <a:rPr lang="en-CA" dirty="0">
                <a:solidFill>
                  <a:srgbClr val="FFFF00"/>
                </a:solidFill>
                <a:latin typeface="Consolas" panose="020B0609020204030204" pitchFamily="49" charset="0"/>
                <a:cs typeface="Courier New" panose="02070309020205020404" pitchFamily="49" charset="0"/>
              </a:rPr>
              <a:t> = </a:t>
            </a:r>
            <a:r>
              <a:rPr lang="en-CA" dirty="0" err="1">
                <a:solidFill>
                  <a:srgbClr val="FFC000"/>
                </a:solidFill>
                <a:latin typeface="Consolas" panose="020B0609020204030204" pitchFamily="49" charset="0"/>
                <a:cs typeface="Courier New" panose="02070309020205020404" pitchFamily="49" charset="0"/>
              </a:rPr>
              <a:t>getStorage</a:t>
            </a:r>
            <a:r>
              <a:rPr lang="en-CA" dirty="0">
                <a:solidFill>
                  <a:srgbClr val="FFFF00"/>
                </a:solidFill>
                <a:latin typeface="Consolas" panose="020B0609020204030204" pitchFamily="49" charset="0"/>
                <a:cs typeface="Courier New" panose="02070309020205020404" pitchFamily="49" charset="0"/>
              </a:rPr>
              <a:t>(</a:t>
            </a:r>
            <a:r>
              <a:rPr lang="en-CA" dirty="0">
                <a:solidFill>
                  <a:schemeClr val="accent1">
                    <a:lumMod val="20000"/>
                    <a:lumOff val="80000"/>
                  </a:schemeClr>
                </a:solidFill>
                <a:latin typeface="Consolas" panose="020B0609020204030204" pitchFamily="49" charset="0"/>
                <a:cs typeface="Courier New" panose="02070309020205020404" pitchFamily="49" charset="0"/>
              </a:rPr>
              <a:t>app</a:t>
            </a:r>
            <a:r>
              <a:rPr lang="en-CA" dirty="0">
                <a:solidFill>
                  <a:srgbClr val="FFFF00"/>
                </a:solidFill>
                <a:latin typeface="Consolas" panose="020B0609020204030204" pitchFamily="49" charset="0"/>
                <a:cs typeface="Courier New" panose="02070309020205020404" pitchFamily="49" charset="0"/>
              </a:rPr>
              <a:t>);</a:t>
            </a:r>
          </a:p>
          <a:p>
            <a:pPr marL="0" indent="0">
              <a:spcBef>
                <a:spcPts val="600"/>
              </a:spcBef>
              <a:buNone/>
            </a:pPr>
            <a:r>
              <a:rPr lang="en-CA" dirty="0">
                <a:solidFill>
                  <a:srgbClr val="FFFF00"/>
                </a:solidFill>
                <a:latin typeface="Consolas" panose="020B0609020204030204" pitchFamily="49" charset="0"/>
                <a:cs typeface="Courier New" panose="02070309020205020404" pitchFamily="49" charset="0"/>
              </a:rPr>
              <a:t> 		const </a:t>
            </a:r>
            <a:r>
              <a:rPr lang="en-CA" b="1" dirty="0" err="1">
                <a:solidFill>
                  <a:srgbClr val="66FF66"/>
                </a:solidFill>
                <a:latin typeface="Consolas" panose="020B0609020204030204" pitchFamily="49" charset="0"/>
                <a:cs typeface="Courier New" panose="02070309020205020404" pitchFamily="49" charset="0"/>
              </a:rPr>
              <a:t>fileRef</a:t>
            </a:r>
            <a:r>
              <a:rPr lang="en-CA" dirty="0">
                <a:solidFill>
                  <a:srgbClr val="FFFF00"/>
                </a:solidFill>
                <a:latin typeface="Consolas" panose="020B0609020204030204" pitchFamily="49" charset="0"/>
                <a:cs typeface="Courier New" panose="02070309020205020404" pitchFamily="49" charset="0"/>
              </a:rPr>
              <a:t> =</a:t>
            </a:r>
            <a:r>
              <a:rPr lang="en-CA" dirty="0">
                <a:solidFill>
                  <a:srgbClr val="FFC000"/>
                </a:solidFill>
                <a:latin typeface="Consolas" panose="020B0609020204030204" pitchFamily="49" charset="0"/>
                <a:cs typeface="Courier New" panose="02070309020205020404" pitchFamily="49" charset="0"/>
              </a:rPr>
              <a:t> ref</a:t>
            </a:r>
            <a:r>
              <a:rPr lang="en-CA" dirty="0">
                <a:solidFill>
                  <a:srgbClr val="FFFF00"/>
                </a:solidFill>
                <a:latin typeface="Consolas" panose="020B0609020204030204" pitchFamily="49" charset="0"/>
                <a:cs typeface="Courier New" panose="02070309020205020404" pitchFamily="49" charset="0"/>
              </a:rPr>
              <a:t>(</a:t>
            </a:r>
            <a:r>
              <a:rPr lang="en-CA" b="1" dirty="0">
                <a:solidFill>
                  <a:schemeClr val="bg2">
                    <a:lumMod val="40000"/>
                    <a:lumOff val="60000"/>
                  </a:schemeClr>
                </a:solidFill>
                <a:latin typeface="Consolas" panose="020B0609020204030204" pitchFamily="49" charset="0"/>
                <a:cs typeface="Courier New" panose="02070309020205020404" pitchFamily="49" charset="0"/>
              </a:rPr>
              <a:t>storage</a:t>
            </a:r>
            <a:r>
              <a:rPr lang="en-CA" dirty="0">
                <a:solidFill>
                  <a:schemeClr val="accent3">
                    <a:lumMod val="40000"/>
                    <a:lumOff val="60000"/>
                  </a:schemeClr>
                </a:solidFill>
                <a:latin typeface="Consolas" panose="020B0609020204030204" pitchFamily="49" charset="0"/>
                <a:cs typeface="Courier New" panose="02070309020205020404" pitchFamily="49" charset="0"/>
              </a:rPr>
              <a:t>, </a:t>
            </a:r>
            <a:r>
              <a:rPr lang="en-CA" dirty="0">
                <a:solidFill>
                  <a:srgbClr val="66FF66"/>
                </a:solidFill>
                <a:latin typeface="Consolas" panose="020B0609020204030204" pitchFamily="49" charset="0"/>
                <a:cs typeface="Courier New" panose="02070309020205020404" pitchFamily="49" charset="0"/>
              </a:rPr>
              <a:t>'/</a:t>
            </a:r>
            <a:r>
              <a:rPr lang="en-CA" dirty="0" err="1">
                <a:solidFill>
                  <a:srgbClr val="66FF66"/>
                </a:solidFill>
                <a:latin typeface="Consolas" panose="020B0609020204030204" pitchFamily="49" charset="0"/>
                <a:cs typeface="Courier New" panose="02070309020205020404" pitchFamily="49" charset="0"/>
              </a:rPr>
              <a:t>mybucket</a:t>
            </a:r>
            <a:r>
              <a:rPr lang="en-CA" dirty="0">
                <a:solidFill>
                  <a:srgbClr val="66FF66"/>
                </a:solidFill>
                <a:latin typeface="Consolas" panose="020B0609020204030204" pitchFamily="49" charset="0"/>
                <a:cs typeface="Courier New" panose="02070309020205020404" pitchFamily="49" charset="0"/>
              </a:rPr>
              <a:t>/</a:t>
            </a:r>
            <a:r>
              <a:rPr lang="en-CA" dirty="0">
                <a:solidFill>
                  <a:srgbClr val="FFFF00"/>
                </a:solidFill>
                <a:latin typeface="Consolas" panose="020B0609020204030204" pitchFamily="49" charset="0"/>
                <a:cs typeface="Courier New" panose="02070309020205020404" pitchFamily="49" charset="0"/>
              </a:rPr>
              <a:t>'+ </a:t>
            </a:r>
            <a:r>
              <a:rPr lang="en-CA" dirty="0">
                <a:latin typeface="Consolas" panose="020B0609020204030204" pitchFamily="49" charset="0"/>
                <a:cs typeface="Courier New" panose="02070309020205020404" pitchFamily="49" charset="0"/>
              </a:rPr>
              <a:t>selectedFile</a:t>
            </a:r>
            <a:r>
              <a:rPr lang="en-CA" dirty="0">
                <a:solidFill>
                  <a:srgbClr val="FFFF00"/>
                </a:solidFill>
                <a:latin typeface="Consolas" panose="020B0609020204030204" pitchFamily="49" charset="0"/>
                <a:cs typeface="Courier New" panose="02070309020205020404" pitchFamily="49" charset="0"/>
              </a:rPr>
              <a:t>.</a:t>
            </a:r>
            <a:r>
              <a:rPr lang="en-CA" dirty="0">
                <a:latin typeface="Consolas" panose="020B0609020204030204" pitchFamily="49" charset="0"/>
                <a:cs typeface="Courier New" panose="02070309020205020404" pitchFamily="49" charset="0"/>
              </a:rPr>
              <a:t>name</a:t>
            </a:r>
            <a:r>
              <a:rPr lang="en-CA" dirty="0">
                <a:solidFill>
                  <a:srgbClr val="FFFF00"/>
                </a:solidFill>
                <a:latin typeface="Consolas" panose="020B0609020204030204" pitchFamily="49" charset="0"/>
                <a:cs typeface="Courier New" panose="02070309020205020404" pitchFamily="49" charset="0"/>
              </a:rPr>
              <a:t>);</a:t>
            </a:r>
          </a:p>
          <a:p>
            <a:pPr marL="0" indent="0">
              <a:spcBef>
                <a:spcPts val="600"/>
              </a:spcBef>
              <a:buNone/>
            </a:pPr>
            <a:r>
              <a:rPr lang="en-CA" dirty="0">
                <a:solidFill>
                  <a:srgbClr val="FFFF00"/>
                </a:solidFill>
                <a:latin typeface="Consolas" panose="020B0609020204030204" pitchFamily="49" charset="0"/>
                <a:cs typeface="Courier New" panose="02070309020205020404" pitchFamily="49" charset="0"/>
              </a:rPr>
              <a:t> 		const </a:t>
            </a:r>
            <a:r>
              <a:rPr lang="en-CA" b="1" dirty="0" err="1">
                <a:solidFill>
                  <a:schemeClr val="bg2">
                    <a:lumMod val="60000"/>
                    <a:lumOff val="40000"/>
                  </a:schemeClr>
                </a:solidFill>
                <a:latin typeface="Consolas" panose="020B0609020204030204" pitchFamily="49" charset="0"/>
                <a:cs typeface="Courier New" panose="02070309020205020404" pitchFamily="49" charset="0"/>
              </a:rPr>
              <a:t>uploadTaskPromise</a:t>
            </a:r>
            <a:r>
              <a:rPr lang="en-CA" dirty="0">
                <a:solidFill>
                  <a:srgbClr val="FFFF00"/>
                </a:solidFill>
                <a:latin typeface="Consolas" panose="020B0609020204030204" pitchFamily="49" charset="0"/>
                <a:cs typeface="Courier New" panose="02070309020205020404" pitchFamily="49" charset="0"/>
              </a:rPr>
              <a:t> =</a:t>
            </a:r>
            <a:r>
              <a:rPr lang="en-CA" dirty="0">
                <a:solidFill>
                  <a:srgbClr val="FFC000"/>
                </a:solidFill>
                <a:latin typeface="Consolas" panose="020B0609020204030204" pitchFamily="49" charset="0"/>
                <a:cs typeface="Courier New" panose="02070309020205020404" pitchFamily="49" charset="0"/>
              </a:rPr>
              <a:t> </a:t>
            </a:r>
            <a:r>
              <a:rPr lang="en-CA" dirty="0" err="1">
                <a:solidFill>
                  <a:srgbClr val="FFC000"/>
                </a:solidFill>
                <a:latin typeface="Consolas" panose="020B0609020204030204" pitchFamily="49" charset="0"/>
                <a:cs typeface="Courier New" panose="02070309020205020404" pitchFamily="49" charset="0"/>
              </a:rPr>
              <a:t>uploadBytes</a:t>
            </a:r>
            <a:r>
              <a:rPr lang="en-CA" dirty="0">
                <a:solidFill>
                  <a:srgbClr val="FFFF00"/>
                </a:solidFill>
                <a:latin typeface="Consolas" panose="020B0609020204030204" pitchFamily="49" charset="0"/>
                <a:cs typeface="Courier New" panose="02070309020205020404" pitchFamily="49" charset="0"/>
              </a:rPr>
              <a:t>(</a:t>
            </a:r>
            <a:r>
              <a:rPr lang="en-CA" b="1" dirty="0" err="1">
                <a:solidFill>
                  <a:srgbClr val="66FF66"/>
                </a:solidFill>
                <a:latin typeface="Consolas" panose="020B0609020204030204" pitchFamily="49" charset="0"/>
                <a:cs typeface="Courier New" panose="02070309020205020404" pitchFamily="49" charset="0"/>
              </a:rPr>
              <a:t>fileRef</a:t>
            </a:r>
            <a:r>
              <a:rPr lang="en-CA" dirty="0">
                <a:solidFill>
                  <a:srgbClr val="66FF66"/>
                </a:solidFill>
                <a:latin typeface="Consolas" panose="020B0609020204030204" pitchFamily="49" charset="0"/>
                <a:cs typeface="Courier New" panose="02070309020205020404" pitchFamily="49" charset="0"/>
              </a:rPr>
              <a:t> , </a:t>
            </a:r>
            <a:r>
              <a:rPr lang="en-CA" dirty="0" err="1">
                <a:latin typeface="Consolas" panose="020B0609020204030204" pitchFamily="49" charset="0"/>
                <a:cs typeface="Courier New" panose="02070309020205020404" pitchFamily="49" charset="0"/>
              </a:rPr>
              <a:t>selectedFile</a:t>
            </a:r>
            <a:r>
              <a:rPr lang="en-CA" dirty="0">
                <a:solidFill>
                  <a:srgbClr val="FFFF00"/>
                </a:solidFill>
                <a:latin typeface="Consolas" panose="020B0609020204030204" pitchFamily="49" charset="0"/>
                <a:cs typeface="Courier New" panose="02070309020205020404" pitchFamily="49" charset="0"/>
              </a:rPr>
              <a:t> ); </a:t>
            </a:r>
            <a:r>
              <a:rPr lang="en-CA" dirty="0">
                <a:solidFill>
                  <a:schemeClr val="tx1">
                    <a:lumMod val="75000"/>
                  </a:schemeClr>
                </a:solidFill>
                <a:latin typeface="Consolas" panose="020B0609020204030204" pitchFamily="49" charset="0"/>
                <a:cs typeface="Courier New" panose="02070309020205020404" pitchFamily="49" charset="0"/>
              </a:rPr>
              <a:t>//</a:t>
            </a:r>
            <a:r>
              <a:rPr lang="en-CA" dirty="0" err="1">
                <a:latin typeface="Consolas" panose="020B0609020204030204" pitchFamily="49" charset="0"/>
                <a:cs typeface="Courier New" panose="02070309020205020404" pitchFamily="49" charset="0"/>
              </a:rPr>
              <a:t>selectedFile</a:t>
            </a:r>
            <a:r>
              <a:rPr lang="en-CA" dirty="0">
                <a:solidFill>
                  <a:schemeClr val="tx1">
                    <a:lumMod val="75000"/>
                  </a:schemeClr>
                </a:solidFill>
                <a:latin typeface="Consolas" panose="020B0609020204030204" pitchFamily="49" charset="0"/>
                <a:cs typeface="Courier New" panose="02070309020205020404" pitchFamily="49" charset="0"/>
              </a:rPr>
              <a:t> comes from &lt;file&gt;</a:t>
            </a:r>
          </a:p>
          <a:p>
            <a:pPr marL="0" indent="0">
              <a:spcBef>
                <a:spcPts val="600"/>
              </a:spcBef>
              <a:buNone/>
            </a:pPr>
            <a:r>
              <a:rPr lang="en-CA" dirty="0">
                <a:solidFill>
                  <a:srgbClr val="FFFF00"/>
                </a:solidFill>
                <a:latin typeface="Consolas" panose="020B0609020204030204" pitchFamily="49" charset="0"/>
                <a:cs typeface="Courier New" panose="02070309020205020404" pitchFamily="49" charset="0"/>
              </a:rPr>
              <a:t>		const </a:t>
            </a:r>
            <a:r>
              <a:rPr lang="en-CA" b="1" dirty="0">
                <a:solidFill>
                  <a:schemeClr val="bg2">
                    <a:lumMod val="20000"/>
                    <a:lumOff val="80000"/>
                  </a:schemeClr>
                </a:solidFill>
                <a:latin typeface="Consolas" panose="020B0609020204030204" pitchFamily="49" charset="0"/>
                <a:cs typeface="Courier New" panose="02070309020205020404" pitchFamily="49" charset="0"/>
              </a:rPr>
              <a:t>snapshot</a:t>
            </a:r>
            <a:r>
              <a:rPr lang="en-CA" dirty="0">
                <a:solidFill>
                  <a:schemeClr val="bg2">
                    <a:lumMod val="20000"/>
                    <a:lumOff val="80000"/>
                  </a:schemeClr>
                </a:solidFill>
                <a:latin typeface="Consolas" panose="020B0609020204030204" pitchFamily="49" charset="0"/>
                <a:cs typeface="Courier New" panose="02070309020205020404" pitchFamily="49" charset="0"/>
              </a:rPr>
              <a:t> = </a:t>
            </a:r>
            <a:r>
              <a:rPr lang="en-US" dirty="0">
                <a:solidFill>
                  <a:srgbClr val="FFFF00"/>
                </a:solidFill>
                <a:latin typeface="Consolas" panose="020B0609020204030204" pitchFamily="49" charset="0"/>
                <a:cs typeface="Courier New" panose="02070309020205020404" pitchFamily="49" charset="0"/>
              </a:rPr>
              <a:t>await</a:t>
            </a:r>
            <a:r>
              <a:rPr lang="en-CA" dirty="0">
                <a:solidFill>
                  <a:srgbClr val="FFFF00"/>
                </a:solidFill>
                <a:latin typeface="Consolas" panose="020B0609020204030204" pitchFamily="49" charset="0"/>
                <a:cs typeface="Courier New" panose="02070309020205020404" pitchFamily="49" charset="0"/>
              </a:rPr>
              <a:t> </a:t>
            </a:r>
            <a:r>
              <a:rPr lang="en-CA" b="1" dirty="0" err="1">
                <a:solidFill>
                  <a:schemeClr val="bg2">
                    <a:lumMod val="60000"/>
                    <a:lumOff val="40000"/>
                  </a:schemeClr>
                </a:solidFill>
                <a:latin typeface="Consolas" panose="020B0609020204030204" pitchFamily="49" charset="0"/>
                <a:cs typeface="Courier New" panose="02070309020205020404" pitchFamily="49" charset="0"/>
              </a:rPr>
              <a:t>uploadTaskPromise</a:t>
            </a:r>
            <a:r>
              <a:rPr lang="en-CA" dirty="0">
                <a:solidFill>
                  <a:schemeClr val="accent6">
                    <a:lumMod val="40000"/>
                    <a:lumOff val="60000"/>
                  </a:schemeClr>
                </a:solidFill>
                <a:latin typeface="Consolas" panose="020B0609020204030204" pitchFamily="49" charset="0"/>
                <a:cs typeface="Courier New" panose="02070309020205020404" pitchFamily="49" charset="0"/>
              </a:rPr>
              <a:t>;  </a:t>
            </a:r>
            <a:r>
              <a:rPr lang="en-CA" dirty="0">
                <a:solidFill>
                  <a:schemeClr val="tx1">
                    <a:lumMod val="75000"/>
                  </a:schemeClr>
                </a:solidFill>
                <a:latin typeface="Consolas" panose="020B0609020204030204" pitchFamily="49" charset="0"/>
                <a:cs typeface="Courier New" panose="02070309020205020404" pitchFamily="49" charset="0"/>
              </a:rPr>
              <a:t>// or we could use </a:t>
            </a:r>
            <a:r>
              <a:rPr lang="en-CA" b="1" dirty="0">
                <a:solidFill>
                  <a:schemeClr val="tx1">
                    <a:lumMod val="75000"/>
                  </a:schemeClr>
                </a:solidFill>
                <a:latin typeface="Consolas" panose="020B0609020204030204" pitchFamily="49" charset="0"/>
                <a:cs typeface="Courier New" panose="02070309020205020404" pitchFamily="49" charset="0"/>
              </a:rPr>
              <a:t>await</a:t>
            </a:r>
            <a:r>
              <a:rPr lang="en-CA" dirty="0">
                <a:solidFill>
                  <a:schemeClr val="tx1">
                    <a:lumMod val="75000"/>
                  </a:schemeClr>
                </a:solidFill>
                <a:latin typeface="Consolas" panose="020B0609020204030204" pitchFamily="49" charset="0"/>
                <a:cs typeface="Courier New" panose="02070309020205020404" pitchFamily="49" charset="0"/>
              </a:rPr>
              <a:t> directly with </a:t>
            </a:r>
            <a:r>
              <a:rPr lang="en-CA" dirty="0" err="1">
                <a:solidFill>
                  <a:schemeClr val="tx1">
                    <a:lumMod val="75000"/>
                  </a:schemeClr>
                </a:solidFill>
                <a:latin typeface="Consolas" panose="020B0609020204030204" pitchFamily="49" charset="0"/>
                <a:cs typeface="Courier New" panose="02070309020205020404" pitchFamily="49" charset="0"/>
              </a:rPr>
              <a:t>uploadBytes</a:t>
            </a:r>
            <a:r>
              <a:rPr lang="en-CA" dirty="0">
                <a:solidFill>
                  <a:schemeClr val="tx1">
                    <a:lumMod val="75000"/>
                  </a:schemeClr>
                </a:solidFill>
                <a:latin typeface="Consolas" panose="020B0609020204030204" pitchFamily="49" charset="0"/>
                <a:cs typeface="Courier New" panose="02070309020205020404" pitchFamily="49" charset="0"/>
              </a:rPr>
              <a:t>()</a:t>
            </a:r>
          </a:p>
          <a:p>
            <a:pPr marL="0" indent="0">
              <a:spcBef>
                <a:spcPts val="600"/>
              </a:spcBef>
              <a:buNone/>
            </a:pPr>
            <a:r>
              <a:rPr lang="en-CA" dirty="0">
                <a:solidFill>
                  <a:srgbClr val="FFFF00"/>
                </a:solidFill>
                <a:latin typeface="Consolas" panose="020B0609020204030204" pitchFamily="49" charset="0"/>
                <a:cs typeface="Courier New" panose="02070309020205020404" pitchFamily="49" charset="0"/>
              </a:rPr>
              <a:t> 		console.log</a:t>
            </a:r>
            <a:r>
              <a:rPr lang="en-CA" dirty="0">
                <a:solidFill>
                  <a:srgbClr val="66FF66"/>
                </a:solidFill>
                <a:latin typeface="Consolas" panose="020B0609020204030204" pitchFamily="49" charset="0"/>
                <a:cs typeface="Courier New" panose="02070309020205020404" pitchFamily="49" charset="0"/>
              </a:rPr>
              <a:t>('*** Uploaded a blob or file! : '+ </a:t>
            </a:r>
            <a:r>
              <a:rPr lang="en-CA" dirty="0">
                <a:solidFill>
                  <a:schemeClr val="bg2">
                    <a:lumMod val="20000"/>
                    <a:lumOff val="80000"/>
                  </a:schemeClr>
                </a:solidFill>
                <a:latin typeface="Consolas" panose="020B0609020204030204" pitchFamily="49" charset="0"/>
                <a:cs typeface="Courier New" panose="02070309020205020404" pitchFamily="49" charset="0"/>
              </a:rPr>
              <a:t>snapshot</a:t>
            </a:r>
            <a:r>
              <a:rPr lang="en-CA" dirty="0">
                <a:solidFill>
                  <a:schemeClr val="accent1">
                    <a:lumMod val="20000"/>
                    <a:lumOff val="80000"/>
                  </a:schemeClr>
                </a:solidFill>
                <a:latin typeface="Consolas" panose="020B0609020204030204" pitchFamily="49" charset="0"/>
                <a:cs typeface="Courier New" panose="02070309020205020404" pitchFamily="49" charset="0"/>
              </a:rPr>
              <a:t>.</a:t>
            </a:r>
            <a:r>
              <a:rPr lang="en-CA" dirty="0">
                <a:solidFill>
                  <a:schemeClr val="bg2">
                    <a:lumMod val="20000"/>
                    <a:lumOff val="80000"/>
                  </a:schemeClr>
                </a:solidFill>
                <a:latin typeface="Consolas" panose="020B0609020204030204" pitchFamily="49" charset="0"/>
                <a:cs typeface="Courier New" panose="02070309020205020404" pitchFamily="49" charset="0"/>
              </a:rPr>
              <a:t>metadata.name</a:t>
            </a:r>
            <a:r>
              <a:rPr lang="en-CA" dirty="0">
                <a:solidFill>
                  <a:schemeClr val="accent1">
                    <a:lumMod val="40000"/>
                    <a:lumOff val="60000"/>
                  </a:schemeClr>
                </a:solidFill>
                <a:latin typeface="Consolas" panose="020B0609020204030204" pitchFamily="49" charset="0"/>
                <a:cs typeface="Courier New" panose="02070309020205020404" pitchFamily="49" charset="0"/>
              </a:rPr>
              <a:t> </a:t>
            </a:r>
            <a:r>
              <a:rPr lang="en-CA" dirty="0">
                <a:solidFill>
                  <a:srgbClr val="FFFF00"/>
                </a:solidFill>
                <a:latin typeface="Consolas" panose="020B0609020204030204" pitchFamily="49" charset="0"/>
                <a:cs typeface="Courier New" panose="02070309020205020404" pitchFamily="49" charset="0"/>
              </a:rPr>
              <a:t>);</a:t>
            </a:r>
          </a:p>
          <a:p>
            <a:pPr marL="0" indent="0">
              <a:spcBef>
                <a:spcPts val="600"/>
              </a:spcBef>
              <a:buNone/>
            </a:pPr>
            <a:r>
              <a:rPr lang="en-CA" dirty="0">
                <a:solidFill>
                  <a:srgbClr val="FFFF00"/>
                </a:solidFill>
                <a:latin typeface="Consolas" panose="020B0609020204030204" pitchFamily="49" charset="0"/>
                <a:cs typeface="Courier New" panose="02070309020205020404" pitchFamily="49" charset="0"/>
              </a:rPr>
              <a:t>      	console.log( </a:t>
            </a:r>
            <a:r>
              <a:rPr lang="en-CA" b="1" dirty="0" err="1">
                <a:solidFill>
                  <a:schemeClr val="bg2">
                    <a:lumMod val="20000"/>
                    <a:lumOff val="80000"/>
                  </a:schemeClr>
                </a:solidFill>
                <a:latin typeface="Consolas" panose="020B0609020204030204" pitchFamily="49" charset="0"/>
                <a:cs typeface="Courier New" panose="02070309020205020404" pitchFamily="49" charset="0"/>
              </a:rPr>
              <a:t>snapshot</a:t>
            </a:r>
            <a:r>
              <a:rPr lang="en-CA" dirty="0" err="1">
                <a:solidFill>
                  <a:schemeClr val="accent1">
                    <a:lumMod val="20000"/>
                    <a:lumOff val="80000"/>
                  </a:schemeClr>
                </a:solidFill>
                <a:latin typeface="Consolas" panose="020B0609020204030204" pitchFamily="49" charset="0"/>
                <a:cs typeface="Courier New" panose="02070309020205020404" pitchFamily="49" charset="0"/>
              </a:rPr>
              <a:t>.</a:t>
            </a:r>
            <a:r>
              <a:rPr lang="en-CA" dirty="0" err="1">
                <a:solidFill>
                  <a:schemeClr val="bg2">
                    <a:lumMod val="20000"/>
                    <a:lumOff val="80000"/>
                  </a:schemeClr>
                </a:solidFill>
                <a:latin typeface="Consolas" panose="020B0609020204030204" pitchFamily="49" charset="0"/>
                <a:cs typeface="Courier New" panose="02070309020205020404" pitchFamily="49" charset="0"/>
              </a:rPr>
              <a:t>metadata</a:t>
            </a:r>
            <a:r>
              <a:rPr lang="en-CA" dirty="0">
                <a:solidFill>
                  <a:schemeClr val="accent1">
                    <a:lumMod val="40000"/>
                    <a:lumOff val="60000"/>
                  </a:schemeClr>
                </a:solidFill>
                <a:latin typeface="Consolas" panose="020B0609020204030204" pitchFamily="49" charset="0"/>
                <a:cs typeface="Courier New" panose="02070309020205020404" pitchFamily="49" charset="0"/>
              </a:rPr>
              <a:t> </a:t>
            </a:r>
            <a:r>
              <a:rPr lang="en-CA" dirty="0">
                <a:solidFill>
                  <a:srgbClr val="FFFF00"/>
                </a:solidFill>
                <a:latin typeface="Consolas" panose="020B0609020204030204" pitchFamily="49" charset="0"/>
                <a:cs typeface="Courier New" panose="02070309020205020404" pitchFamily="49" charset="0"/>
              </a:rPr>
              <a:t>); </a:t>
            </a:r>
          </a:p>
          <a:p>
            <a:pPr marL="0" indent="0">
              <a:spcBef>
                <a:spcPts val="600"/>
              </a:spcBef>
              <a:buNone/>
            </a:pPr>
            <a:r>
              <a:rPr lang="en-US" dirty="0">
                <a:latin typeface="Consolas" panose="020B0609020204030204" pitchFamily="49" charset="0"/>
              </a:rPr>
              <a:t>		</a:t>
            </a:r>
            <a:r>
              <a:rPr lang="en-US" dirty="0">
                <a:solidFill>
                  <a:srgbClr val="FFFF00"/>
                </a:solidFill>
                <a:latin typeface="Consolas" panose="020B0609020204030204" pitchFamily="49" charset="0"/>
                <a:cs typeface="Courier New" panose="02070309020205020404" pitchFamily="49" charset="0"/>
              </a:rPr>
              <a:t>const </a:t>
            </a:r>
            <a:r>
              <a:rPr lang="en-US" b="1" dirty="0">
                <a:solidFill>
                  <a:srgbClr val="FFFF00"/>
                </a:solidFill>
                <a:latin typeface="Consolas" panose="020B0609020204030204" pitchFamily="49" charset="0"/>
                <a:cs typeface="Courier New" panose="02070309020205020404" pitchFamily="49" charset="0"/>
              </a:rPr>
              <a:t>URL</a:t>
            </a:r>
            <a:r>
              <a:rPr lang="en-US" dirty="0">
                <a:solidFill>
                  <a:srgbClr val="FFFF00"/>
                </a:solidFill>
                <a:latin typeface="Consolas" panose="020B0609020204030204" pitchFamily="49" charset="0"/>
                <a:cs typeface="Courier New" panose="02070309020205020404" pitchFamily="49" charset="0"/>
              </a:rPr>
              <a:t> = await </a:t>
            </a:r>
            <a:r>
              <a:rPr lang="en-US" dirty="0" err="1">
                <a:solidFill>
                  <a:srgbClr val="FFC000"/>
                </a:solidFill>
                <a:latin typeface="Consolas" panose="020B0609020204030204" pitchFamily="49" charset="0"/>
                <a:cs typeface="Courier New" panose="02070309020205020404" pitchFamily="49" charset="0"/>
              </a:rPr>
              <a:t>getDownloadURL</a:t>
            </a:r>
            <a:r>
              <a:rPr lang="en-US" dirty="0">
                <a:solidFill>
                  <a:srgbClr val="FFFF00"/>
                </a:solidFill>
                <a:latin typeface="Consolas" panose="020B0609020204030204" pitchFamily="49" charset="0"/>
                <a:cs typeface="Courier New" panose="02070309020205020404" pitchFamily="49" charset="0"/>
              </a:rPr>
              <a:t>(</a:t>
            </a:r>
            <a:r>
              <a:rPr lang="en-US" dirty="0" err="1">
                <a:solidFill>
                  <a:srgbClr val="66FF66"/>
                </a:solidFill>
                <a:latin typeface="Consolas" panose="020B0609020204030204" pitchFamily="49" charset="0"/>
                <a:cs typeface="Courier New" panose="02070309020205020404" pitchFamily="49" charset="0"/>
              </a:rPr>
              <a:t>fileRef</a:t>
            </a:r>
            <a:r>
              <a:rPr lang="en-US" dirty="0">
                <a:solidFill>
                  <a:srgbClr val="FFFF00"/>
                </a:solidFill>
                <a:latin typeface="Consolas" panose="020B0609020204030204" pitchFamily="49" charset="0"/>
                <a:cs typeface="Courier New" panose="02070309020205020404" pitchFamily="49" charset="0"/>
              </a:rPr>
              <a:t>); </a:t>
            </a:r>
          </a:p>
          <a:p>
            <a:pPr marL="0" indent="0">
              <a:spcBef>
                <a:spcPts val="600"/>
              </a:spcBef>
              <a:buNone/>
            </a:pPr>
            <a:r>
              <a:rPr lang="en-US" dirty="0">
                <a:solidFill>
                  <a:srgbClr val="FFFF00"/>
                </a:solidFill>
                <a:latin typeface="Consolas" panose="020B0609020204030204" pitchFamily="49" charset="0"/>
                <a:cs typeface="Courier New" panose="02070309020205020404" pitchFamily="49" charset="0"/>
              </a:rPr>
              <a:t>		</a:t>
            </a:r>
            <a:r>
              <a:rPr lang="en-CA" dirty="0">
                <a:solidFill>
                  <a:schemeClr val="tx1">
                    <a:lumMod val="75000"/>
                  </a:schemeClr>
                </a:solidFill>
                <a:latin typeface="Consolas" panose="020B0609020204030204" pitchFamily="49" charset="0"/>
                <a:cs typeface="Courier New" panose="02070309020205020404" pitchFamily="49" charset="0"/>
              </a:rPr>
              <a:t>//ideally pass the </a:t>
            </a:r>
            <a:r>
              <a:rPr lang="en-US" dirty="0">
                <a:solidFill>
                  <a:srgbClr val="FFFF00"/>
                </a:solidFill>
                <a:latin typeface="Consolas" panose="020B0609020204030204" pitchFamily="49" charset="0"/>
                <a:cs typeface="Courier New" panose="02070309020205020404" pitchFamily="49" charset="0"/>
              </a:rPr>
              <a:t>URL</a:t>
            </a:r>
            <a:r>
              <a:rPr lang="en-CA" dirty="0">
                <a:solidFill>
                  <a:schemeClr val="tx1">
                    <a:lumMod val="75000"/>
                  </a:schemeClr>
                </a:solidFill>
                <a:latin typeface="Consolas" panose="020B0609020204030204" pitchFamily="49" charset="0"/>
                <a:cs typeface="Courier New" panose="02070309020205020404" pitchFamily="49" charset="0"/>
              </a:rPr>
              <a:t> to a UI element e.g., as </a:t>
            </a:r>
            <a:r>
              <a:rPr lang="en-CA" dirty="0" err="1">
                <a:solidFill>
                  <a:schemeClr val="tx1">
                    <a:lumMod val="75000"/>
                  </a:schemeClr>
                </a:solidFill>
                <a:latin typeface="Consolas" panose="020B0609020204030204" pitchFamily="49" charset="0"/>
                <a:cs typeface="Courier New" panose="02070309020205020404" pitchFamily="49" charset="0"/>
              </a:rPr>
              <a:t>src</a:t>
            </a:r>
            <a:r>
              <a:rPr lang="en-CA" dirty="0">
                <a:solidFill>
                  <a:schemeClr val="tx1">
                    <a:lumMod val="75000"/>
                  </a:schemeClr>
                </a:solidFill>
                <a:latin typeface="Consolas" panose="020B0609020204030204" pitchFamily="49" charset="0"/>
                <a:cs typeface="Courier New" panose="02070309020205020404" pitchFamily="49" charset="0"/>
              </a:rPr>
              <a:t> attribute of an &lt;</a:t>
            </a:r>
            <a:r>
              <a:rPr lang="en-CA" dirty="0" err="1">
                <a:solidFill>
                  <a:schemeClr val="tx1">
                    <a:lumMod val="75000"/>
                  </a:schemeClr>
                </a:solidFill>
                <a:latin typeface="Consolas" panose="020B0609020204030204" pitchFamily="49" charset="0"/>
                <a:cs typeface="Courier New" panose="02070309020205020404" pitchFamily="49" charset="0"/>
              </a:rPr>
              <a:t>img</a:t>
            </a:r>
            <a:r>
              <a:rPr lang="en-CA" dirty="0">
                <a:solidFill>
                  <a:schemeClr val="tx1">
                    <a:lumMod val="75000"/>
                  </a:schemeClr>
                </a:solidFill>
                <a:latin typeface="Consolas" panose="020B0609020204030204" pitchFamily="49" charset="0"/>
                <a:cs typeface="Courier New" panose="02070309020205020404" pitchFamily="49" charset="0"/>
              </a:rPr>
              <a:t>&gt; or &lt;video&gt;</a:t>
            </a:r>
          </a:p>
          <a:p>
            <a:pPr marL="0" indent="0">
              <a:spcBef>
                <a:spcPts val="600"/>
              </a:spcBef>
              <a:buNone/>
            </a:pPr>
            <a:r>
              <a:rPr lang="en-CA" dirty="0">
                <a:solidFill>
                  <a:schemeClr val="tx1">
                    <a:lumMod val="75000"/>
                  </a:schemeClr>
                </a:solidFill>
                <a:latin typeface="Consolas" panose="020B0609020204030204" pitchFamily="49" charset="0"/>
                <a:cs typeface="Courier New" panose="02070309020205020404" pitchFamily="49" charset="0"/>
              </a:rPr>
              <a:t>       </a:t>
            </a:r>
            <a:r>
              <a:rPr lang="en-CA" dirty="0">
                <a:solidFill>
                  <a:srgbClr val="00FFFF"/>
                </a:solidFill>
                <a:latin typeface="Consolas" panose="020B0609020204030204" pitchFamily="49" charset="0"/>
                <a:cs typeface="Courier New" panose="02070309020205020404" pitchFamily="49" charset="0"/>
              </a:rPr>
              <a:t>}</a:t>
            </a:r>
            <a:r>
              <a:rPr lang="en-CA" dirty="0">
                <a:solidFill>
                  <a:srgbClr val="FFC000"/>
                </a:solidFill>
                <a:latin typeface="Consolas" panose="020B0609020204030204" pitchFamily="49" charset="0"/>
                <a:cs typeface="Courier New" panose="02070309020205020404" pitchFamily="49" charset="0"/>
              </a:rPr>
              <a:t> catch</a:t>
            </a:r>
            <a:r>
              <a:rPr lang="en-CA" dirty="0">
                <a:solidFill>
                  <a:srgbClr val="FFFF00"/>
                </a:solidFill>
                <a:latin typeface="Consolas" panose="020B0609020204030204" pitchFamily="49" charset="0"/>
                <a:cs typeface="Courier New" panose="02070309020205020404" pitchFamily="49" charset="0"/>
              </a:rPr>
              <a:t>( </a:t>
            </a:r>
            <a:r>
              <a:rPr lang="en-CA" dirty="0">
                <a:solidFill>
                  <a:schemeClr val="accent1">
                    <a:lumMod val="40000"/>
                    <a:lumOff val="60000"/>
                  </a:schemeClr>
                </a:solidFill>
                <a:latin typeface="Consolas" panose="020B0609020204030204" pitchFamily="49" charset="0"/>
                <a:cs typeface="Courier New" panose="02070309020205020404" pitchFamily="49" charset="0"/>
              </a:rPr>
              <a:t>err</a:t>
            </a:r>
            <a:r>
              <a:rPr lang="en-CA" dirty="0">
                <a:solidFill>
                  <a:srgbClr val="FFFF00"/>
                </a:solidFill>
                <a:latin typeface="Consolas" panose="020B0609020204030204" pitchFamily="49" charset="0"/>
                <a:cs typeface="Courier New" panose="02070309020205020404" pitchFamily="49" charset="0"/>
              </a:rPr>
              <a:t>) </a:t>
            </a:r>
            <a:r>
              <a:rPr lang="en-CA" dirty="0">
                <a:solidFill>
                  <a:srgbClr val="00FFFF"/>
                </a:solidFill>
                <a:latin typeface="Consolas" panose="020B0609020204030204" pitchFamily="49" charset="0"/>
                <a:cs typeface="Courier New" panose="02070309020205020404" pitchFamily="49" charset="0"/>
              </a:rPr>
              <a:t>{</a:t>
            </a:r>
          </a:p>
          <a:p>
            <a:pPr marL="0" indent="0">
              <a:spcBef>
                <a:spcPts val="600"/>
              </a:spcBef>
              <a:buNone/>
            </a:pPr>
            <a:r>
              <a:rPr lang="en-CA" dirty="0">
                <a:solidFill>
                  <a:srgbClr val="FFFF00"/>
                </a:solidFill>
                <a:latin typeface="Consolas" panose="020B0609020204030204" pitchFamily="49" charset="0"/>
                <a:cs typeface="Courier New" panose="02070309020205020404" pitchFamily="49" charset="0"/>
              </a:rPr>
              <a:t>      	 console.log(</a:t>
            </a:r>
            <a:r>
              <a:rPr lang="en-CA" dirty="0">
                <a:solidFill>
                  <a:srgbClr val="66FF66"/>
                </a:solidFill>
                <a:latin typeface="Consolas" panose="020B0609020204030204" pitchFamily="49" charset="0"/>
                <a:cs typeface="Courier New" panose="02070309020205020404" pitchFamily="49" charset="0"/>
              </a:rPr>
              <a:t>'failed to upload blob or file!' </a:t>
            </a:r>
            <a:r>
              <a:rPr lang="en-CA" dirty="0">
                <a:solidFill>
                  <a:srgbClr val="FFFF00"/>
                </a:solidFill>
                <a:latin typeface="Consolas" panose="020B0609020204030204" pitchFamily="49" charset="0"/>
                <a:cs typeface="Courier New" panose="02070309020205020404" pitchFamily="49" charset="0"/>
              </a:rPr>
              <a:t>,</a:t>
            </a:r>
            <a:r>
              <a:rPr lang="en-CA" dirty="0">
                <a:solidFill>
                  <a:schemeClr val="accent1">
                    <a:lumMod val="40000"/>
                    <a:lumOff val="60000"/>
                  </a:schemeClr>
                </a:solidFill>
                <a:latin typeface="Consolas" panose="020B0609020204030204" pitchFamily="49" charset="0"/>
                <a:cs typeface="Courier New" panose="02070309020205020404" pitchFamily="49" charset="0"/>
              </a:rPr>
              <a:t>err</a:t>
            </a:r>
            <a:r>
              <a:rPr lang="en-CA" dirty="0">
                <a:solidFill>
                  <a:srgbClr val="FFFF00"/>
                </a:solidFill>
                <a:latin typeface="Consolas" panose="020B0609020204030204" pitchFamily="49" charset="0"/>
                <a:cs typeface="Courier New" panose="02070309020205020404" pitchFamily="49" charset="0"/>
              </a:rPr>
              <a:t>);</a:t>
            </a:r>
          </a:p>
          <a:p>
            <a:pPr marL="0" indent="0">
              <a:spcBef>
                <a:spcPts val="600"/>
              </a:spcBef>
              <a:buNone/>
            </a:pPr>
            <a:r>
              <a:rPr lang="en-CA" dirty="0">
                <a:solidFill>
                  <a:srgbClr val="FFFF00"/>
                </a:solidFill>
                <a:latin typeface="Consolas" panose="020B0609020204030204" pitchFamily="49" charset="0"/>
                <a:cs typeface="Courier New" panose="02070309020205020404" pitchFamily="49" charset="0"/>
              </a:rPr>
              <a:t> 	  </a:t>
            </a:r>
            <a:r>
              <a:rPr lang="en-CA" dirty="0">
                <a:solidFill>
                  <a:srgbClr val="00FFFF"/>
                </a:solidFill>
                <a:latin typeface="Consolas" panose="020B0609020204030204" pitchFamily="49" charset="0"/>
                <a:cs typeface="Courier New" panose="02070309020205020404" pitchFamily="49" charset="0"/>
              </a:rPr>
              <a:t>}</a:t>
            </a:r>
            <a:r>
              <a:rPr lang="en-CA" dirty="0">
                <a:solidFill>
                  <a:srgbClr val="FFFF00"/>
                </a:solidFill>
                <a:latin typeface="Consolas" panose="020B0609020204030204" pitchFamily="49" charset="0"/>
                <a:cs typeface="Courier New" panose="02070309020205020404" pitchFamily="49" charset="0"/>
              </a:rPr>
              <a:t>;</a:t>
            </a:r>
          </a:p>
          <a:p>
            <a:pPr marL="0" indent="0">
              <a:buNone/>
            </a:pPr>
            <a:r>
              <a:rPr lang="en-CA" dirty="0">
                <a:latin typeface="Consolas" panose="020B0609020204030204" pitchFamily="49" charset="0"/>
              </a:rPr>
              <a:t>	})();</a:t>
            </a:r>
          </a:p>
          <a:p>
            <a:pPr marL="0" indent="0">
              <a:spcBef>
                <a:spcPts val="600"/>
              </a:spcBef>
              <a:buNone/>
            </a:pPr>
            <a:r>
              <a:rPr lang="en-CA" b="1" dirty="0">
                <a:solidFill>
                  <a:srgbClr val="FFFF00"/>
                </a:solidFill>
                <a:latin typeface="Courier New" panose="02070309020205020404" pitchFamily="49" charset="0"/>
                <a:cs typeface="Courier New" panose="02070309020205020404" pitchFamily="49" charset="0"/>
              </a:rPr>
              <a:t>	</a:t>
            </a:r>
            <a:r>
              <a:rPr lang="en-CA" sz="1700" dirty="0">
                <a:latin typeface="Courier New" panose="02070309020205020404" pitchFamily="49" charset="0"/>
                <a:cs typeface="Courier New" panose="02070309020205020404" pitchFamily="49" charset="0"/>
              </a:rPr>
              <a:t>For more on Reference obj see</a:t>
            </a:r>
            <a:r>
              <a:rPr lang="en-CA" sz="1700">
                <a:latin typeface="Courier New" panose="02070309020205020404" pitchFamily="49" charset="0"/>
                <a:cs typeface="Courier New" panose="02070309020205020404" pitchFamily="49" charset="0"/>
              </a:rPr>
              <a:t>: </a:t>
            </a:r>
            <a:r>
              <a:rPr lang="en-CA" sz="1700">
                <a:latin typeface="Courier New" panose="02070309020205020404" pitchFamily="49" charset="0"/>
                <a:cs typeface="Courier New" panose="02070309020205020404" pitchFamily="49" charset="0"/>
                <a:hlinkClick r:id="rId2"/>
              </a:rPr>
              <a:t>https://firebase.google.com/docs/reference/js/storage.storagereference</a:t>
            </a:r>
            <a:endParaRPr lang="en-CA" sz="1700">
              <a:latin typeface="Courier New" panose="02070309020205020404" pitchFamily="49" charset="0"/>
              <a:cs typeface="Courier New" panose="02070309020205020404" pitchFamily="49" charset="0"/>
            </a:endParaRPr>
          </a:p>
          <a:p>
            <a:pPr marL="0" indent="0">
              <a:spcBef>
                <a:spcPts val="600"/>
              </a:spcBef>
              <a:buNone/>
            </a:pPr>
            <a:endParaRPr lang="en-CA" sz="1700">
              <a:latin typeface="Courier New" panose="02070309020205020404" pitchFamily="49" charset="0"/>
              <a:cs typeface="Courier New" panose="02070309020205020404" pitchFamily="49" charset="0"/>
            </a:endParaRPr>
          </a:p>
          <a:p>
            <a:pPr marL="0" indent="0">
              <a:spcBef>
                <a:spcPts val="600"/>
              </a:spcBef>
              <a:buNone/>
            </a:pPr>
            <a:endParaRPr lang="en-CA" sz="1700" b="1" dirty="0">
              <a:solidFill>
                <a:srgbClr val="FFFF00"/>
              </a:solidFill>
              <a:latin typeface="Courier New" panose="02070309020205020404" pitchFamily="49" charset="0"/>
              <a:cs typeface="Courier New" panose="02070309020205020404" pitchFamily="49" charset="0"/>
            </a:endParaRPr>
          </a:p>
          <a:p>
            <a:pPr marL="0" indent="0">
              <a:spcBef>
                <a:spcPts val="600"/>
              </a:spcBef>
              <a:buNone/>
            </a:pPr>
            <a:endParaRPr lang="en-CA" sz="1700" b="1" dirty="0">
              <a:solidFill>
                <a:srgbClr val="FFFF00"/>
              </a:solidFill>
              <a:latin typeface="Courier New" panose="02070309020205020404" pitchFamily="49" charset="0"/>
              <a:cs typeface="Courier New" panose="02070309020205020404" pitchFamily="49" charset="0"/>
            </a:endParaRPr>
          </a:p>
          <a:p>
            <a:pPr marL="0" indent="0">
              <a:buNone/>
            </a:pPr>
            <a:endParaRPr lang="en-CA" sz="2200" b="1" dirty="0">
              <a:solidFill>
                <a:srgbClr val="FFFF00"/>
              </a:solidFill>
              <a:latin typeface="Courier New" panose="02070309020205020404" pitchFamily="49" charset="0"/>
              <a:cs typeface="Courier New" panose="02070309020205020404" pitchFamily="49" charset="0"/>
            </a:endParaRPr>
          </a:p>
          <a:p>
            <a:pPr marL="0" indent="0">
              <a:buNone/>
            </a:pPr>
            <a:endParaRPr lang="en-CA" b="1" dirty="0">
              <a:solidFill>
                <a:srgbClr val="FFFF00"/>
              </a:solidFill>
              <a:latin typeface="Courier New" panose="02070309020205020404" pitchFamily="49" charset="0"/>
              <a:cs typeface="Courier New" panose="02070309020205020404" pitchFamily="49" charset="0"/>
            </a:endParaRPr>
          </a:p>
          <a:p>
            <a:pPr marL="0" indent="0">
              <a:buNone/>
            </a:pPr>
            <a:endParaRPr lang="en-CA" b="1" dirty="0">
              <a:solidFill>
                <a:srgbClr val="FF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11787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51575</TotalTime>
  <Words>3082</Words>
  <Application>Microsoft Office PowerPoint</Application>
  <PresentationFormat>Widescreen</PresentationFormat>
  <Paragraphs>249</Paragraphs>
  <Slides>20</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var(--devsite-code-font-family)</vt:lpstr>
      <vt:lpstr>Arial</vt:lpstr>
      <vt:lpstr>Arial</vt:lpstr>
      <vt:lpstr>Calibri</vt:lpstr>
      <vt:lpstr>Century Gothic</vt:lpstr>
      <vt:lpstr>Consolas</vt:lpstr>
      <vt:lpstr>Courier New</vt:lpstr>
      <vt:lpstr>Wingdings 3</vt:lpstr>
      <vt:lpstr>Ion</vt:lpstr>
      <vt:lpstr>Using Firebase Storage </vt:lpstr>
      <vt:lpstr>Firebase</vt:lpstr>
      <vt:lpstr>Firebase : Storage</vt:lpstr>
      <vt:lpstr>Firebase Dashboard : Storage</vt:lpstr>
      <vt:lpstr>Security Rules (for Storage)</vt:lpstr>
      <vt:lpstr>Firebase initialization and API Key</vt:lpstr>
      <vt:lpstr>Initializing Firebase (v.9+) (w. Module)</vt:lpstr>
      <vt:lpstr>Firebase Storage API (v.9+) (w. Module)</vt:lpstr>
      <vt:lpstr>Example of file upload to Storage (v9+)</vt:lpstr>
      <vt:lpstr>Firebase Storage : Metadata (v.9+) </vt:lpstr>
      <vt:lpstr>Firebase Storage : Delete (V.9+)</vt:lpstr>
      <vt:lpstr>Exercise:</vt:lpstr>
      <vt:lpstr>Firebase Storage : List Bucket Files</vt:lpstr>
      <vt:lpstr>References</vt:lpstr>
      <vt:lpstr>Older API</vt:lpstr>
      <vt:lpstr>Initializing Firebase (v.8-) (w.o. Module)</vt:lpstr>
      <vt:lpstr>Firebase Storage API (v.8-) (w.o. Module)</vt:lpstr>
      <vt:lpstr>Example of file upload to Storage (V8-)</vt:lpstr>
      <vt:lpstr>Firebase Storage : Metadata (v.8-)</vt:lpstr>
      <vt:lpstr>Firebase Storage : Delete (v.8-)</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ECMAScript 6 (ES6)</dc:title>
  <dc:creator>Microsoft Office User</dc:creator>
  <cp:lastModifiedBy>Reza Etemadi</cp:lastModifiedBy>
  <cp:revision>404</cp:revision>
  <cp:lastPrinted>2018-06-11T15:24:21Z</cp:lastPrinted>
  <dcterms:created xsi:type="dcterms:W3CDTF">2018-06-05T22:15:29Z</dcterms:created>
  <dcterms:modified xsi:type="dcterms:W3CDTF">2023-12-02T01:07:32Z</dcterms:modified>
</cp:coreProperties>
</file>