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4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3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250A-B34C-F6BF-824C-17D97845D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F66A6-9E77-2C9C-14E8-C2BC194E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9985-B3E4-70C2-3B6C-67B06AE1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3DF1-9356-B00D-FF80-A1728CEA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B432-2707-C4C3-6EEA-C9C1EFC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98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2E3E-42D2-EED1-C923-A724ABBC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D82C3-DEA0-2FE6-83BC-2CE7A36B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9F901-EAD7-8BB4-03B8-4FAB0C05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7A3E-7797-AC7A-FBBA-94FB2269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3BF4-0B7D-BEC3-39D0-F9A320D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26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8E85A-CB49-AA37-1956-195362115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0F468-D2C3-5C8B-2DA5-1F3F9B2CC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7CD5-3C08-BED3-3782-D9412A13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4841-1FEA-94D2-DEB6-3C65DFF7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D2B8-E9C8-2D0F-5787-E97647F9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2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5B6B-BCCE-0908-67C6-7F217672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1336-1CD0-92BE-4654-5ECAD3C3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CFA3-0EC8-F04A-99A2-45B33944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F28C-75B8-A256-23F9-B34CD53F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C16C-E15C-DDE2-6EFE-C624BF12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99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905E-7AEE-399E-812D-4691F10A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67E3-824E-F676-AC6F-420FBD06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BB38-2354-BFB3-6C83-B931CBC6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E620E-23E0-CDCB-4362-D5C33C1B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D37C-060E-5C7E-26B6-C943756B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37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C217-940B-1AE0-C37D-01412405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77AC-16F2-07D4-E559-CF8248FA2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B0107-0EB1-3EBC-B5FF-D37EEBA4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D086E-1692-530C-96D5-571C9669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EB81D-2938-3A8B-08F6-3FF750DE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6B5C3-6058-07A4-2A39-BE328203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6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F928-2620-76B1-CDC0-A2441E59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EC24-B313-6F17-44E7-A3BA5995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ED778-AFA6-1E11-2E36-757F2D469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1F91-DC20-5F6C-D73D-6F9E56241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E09C7-5453-96FA-D926-41A36200C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13777-6730-5FC1-AD52-454A4705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EBA40-7CF9-0616-9478-B49F30DD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0CA2C-AF18-04BC-E233-AF316DF3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37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3EF6-C332-F37A-64D3-425A0C15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D1B2A-E507-538D-65D5-A63E68D1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A49CC-D96E-91ED-5315-C4BBD786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E29EA-5904-306F-9FB5-976F139E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34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3AEF8-D22F-41DC-3220-060312B6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48833-20B0-2F1A-FD59-BA830C38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BA698-C933-E695-B2F9-02570EA6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2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EF20-E64D-3AFB-D84A-22B9F267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727D-670A-155F-9385-C9FAA02D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1A710-487F-CB0D-2356-533698062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64D8C-C3AA-BD58-A900-DE2D8253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AED57-6367-AFE0-FB4C-FE2190FD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88553-CFE5-A67E-BE01-42949342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76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48CA-D42B-A428-81B0-27EABB07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C73DA-5A9C-4032-6E7A-8D9E2D23C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107F4-BC1C-85D7-4AD7-DE38D3254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19C6-735D-D19D-952A-25AB8A29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4AB5B-8EDE-43F3-54D8-177DBB9E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9D3D6-C8A6-4A00-7470-1B639CA5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92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7010F-F209-5D58-4BF0-C83B4CC0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DB5E-84C0-FAEC-BC66-C9D0B3E4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F3EC-AAD7-1F60-CEEA-449AB1080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526B4-7296-4A27-A398-E0FB7E819EE1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36A8-6BF9-7EC2-8C0E-DC931654C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6281-756A-F586-761F-B849F6329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EE46C-D2C8-4614-81A0-1A668ECED8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2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WSEC2/latest/UserGuide/managing-users.html#create-user-accou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9D14-0136-2CA8-4CE6-540B89AC8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Apache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7C16-E168-04BC-A3BB-6DA99AE4A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By Ivan Wong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202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7FAC-FB22-4B9E-2416-EDAEB96E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Logrotate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AC3B-0CE8-3788-7EF3-2A8E92AD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program is started once a day by </a:t>
            </a:r>
            <a:r>
              <a:rPr lang="en-HK" sz="2400" b="1" dirty="0">
                <a:latin typeface="Consolas" panose="020B0609020204030204" pitchFamily="49" charset="0"/>
              </a:rPr>
              <a:t>Cron</a:t>
            </a:r>
            <a:r>
              <a:rPr lang="en-HK" dirty="0"/>
              <a:t> or by the </a:t>
            </a:r>
            <a:r>
              <a:rPr lang="en-HK" dirty="0" err="1"/>
              <a:t>systemd</a:t>
            </a:r>
            <a:r>
              <a:rPr lang="en-HK" dirty="0"/>
              <a:t> timer. </a:t>
            </a:r>
          </a:p>
          <a:p>
            <a:r>
              <a:rPr lang="en-HK" dirty="0"/>
              <a:t>In the default configuration, it processes the </a:t>
            </a:r>
            <a:r>
              <a:rPr lang="en-HK" sz="2400" b="1" dirty="0">
                <a:latin typeface="Consolas" panose="020B0609020204030204" pitchFamily="49" charset="0"/>
              </a:rPr>
              <a:t>/var/log/httpd/*.log </a:t>
            </a:r>
            <a:r>
              <a:rPr lang="en-HK" dirty="0"/>
              <a:t>(Fedora/RHEL) or </a:t>
            </a:r>
            <a:r>
              <a:rPr lang="en-HK" sz="2400" b="1" dirty="0">
                <a:latin typeface="Consolas" panose="020B0609020204030204" pitchFamily="49" charset="0"/>
              </a:rPr>
              <a:t>/var/log/apache2/*.log </a:t>
            </a:r>
            <a:r>
              <a:rPr lang="en-HK" dirty="0"/>
              <a:t>(Debian/Ubuntu) Apache logging files once a week, renames them to </a:t>
            </a:r>
            <a:r>
              <a:rPr lang="en-HK" dirty="0" err="1"/>
              <a:t>name.nn</a:t>
            </a:r>
            <a:r>
              <a:rPr lang="en-HK" dirty="0"/>
              <a:t>, and compresses them. </a:t>
            </a:r>
          </a:p>
          <a:p>
            <a:r>
              <a:rPr lang="en-HK" dirty="0"/>
              <a:t>The compressed files are archived for 52 weeks and then deleted.</a:t>
            </a:r>
          </a:p>
          <a:p>
            <a:r>
              <a:rPr lang="en-HK" dirty="0"/>
              <a:t>If you define your own logging directories when configuring virtual hosts, you must modify the first line in the </a:t>
            </a:r>
            <a:r>
              <a:rPr lang="en-HK" sz="2400" b="1" dirty="0">
                <a:latin typeface="Consolas" panose="020B0609020204030204" pitchFamily="49" charset="0"/>
              </a:rPr>
              <a:t>/etc/</a:t>
            </a:r>
            <a:r>
              <a:rPr lang="en-HK" sz="2400" b="1" dirty="0" err="1">
                <a:latin typeface="Consolas" panose="020B0609020204030204" pitchFamily="49" charset="0"/>
              </a:rPr>
              <a:t>logrotate.d</a:t>
            </a:r>
            <a:r>
              <a:rPr lang="en-HK" sz="2400" b="1" dirty="0">
                <a:latin typeface="Consolas" panose="020B0609020204030204" pitchFamily="49" charset="0"/>
              </a:rPr>
              <a:t>/apache2 </a:t>
            </a:r>
            <a:r>
              <a:rPr lang="en-HK" dirty="0"/>
              <a:t>configuration file to specify the locations of the additional logging files.</a:t>
            </a:r>
            <a:endParaRPr lang="en-CA" dirty="0"/>
          </a:p>
          <a:p>
            <a:endParaRPr lang="en-HK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2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2D0-679C-6611-465B-96D44979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Access to User Home Directories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53E4-AAF3-A1FA-3B90-A33F3709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Enable the </a:t>
            </a:r>
            <a:r>
              <a:rPr lang="en-CA" dirty="0" err="1"/>
              <a:t>userdir</a:t>
            </a:r>
            <a:r>
              <a:rPr lang="en-CA" dirty="0"/>
              <a:t> module</a:t>
            </a:r>
          </a:p>
          <a:p>
            <a:pPr lvl="1">
              <a:lnSpc>
                <a:spcPct val="100000"/>
              </a:lnSpc>
            </a:pPr>
            <a:r>
              <a:rPr lang="en-CA" b="1" dirty="0" err="1">
                <a:latin typeface="Consolas" panose="020B0609020204030204" pitchFamily="49" charset="0"/>
              </a:rPr>
              <a:t>sudo</a:t>
            </a:r>
            <a:r>
              <a:rPr lang="en-CA" b="1" dirty="0">
                <a:latin typeface="Consolas" panose="020B0609020204030204" pitchFamily="49" charset="0"/>
              </a:rPr>
              <a:t> a2enmod </a:t>
            </a:r>
            <a:r>
              <a:rPr lang="en-CA" b="1" dirty="0" err="1">
                <a:latin typeface="Consolas" panose="020B0609020204030204" pitchFamily="49" charset="0"/>
              </a:rPr>
              <a:t>userdir</a:t>
            </a:r>
            <a:endParaRPr lang="en-CA" b="1" dirty="0">
              <a:latin typeface="Consolas" panose="020B0609020204030204" pitchFamily="49" charset="0"/>
            </a:endParaRPr>
          </a:p>
          <a:p>
            <a:r>
              <a:rPr lang="en-CA" dirty="0"/>
              <a:t>Restart </a:t>
            </a:r>
            <a:r>
              <a:rPr lang="en-CA" dirty="0" err="1"/>
              <a:t>apache</a:t>
            </a:r>
            <a:endParaRPr lang="en-CA" dirty="0"/>
          </a:p>
          <a:p>
            <a:pPr lvl="1">
              <a:lnSpc>
                <a:spcPct val="100000"/>
              </a:lnSpc>
            </a:pP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</a:rPr>
              <a:t>sudo</a:t>
            </a: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</a:rPr>
              <a:t>systemctl</a:t>
            </a:r>
            <a:r>
              <a:rPr lang="en-CA" b="1" dirty="0">
                <a:latin typeface="Consolas" panose="020B0609020204030204" pitchFamily="49" charset="0"/>
              </a:rPr>
              <a:t> restart apache2</a:t>
            </a:r>
          </a:p>
          <a:p>
            <a:r>
              <a:rPr lang="en-CA" dirty="0"/>
              <a:t>Create a new user to test</a:t>
            </a:r>
          </a:p>
          <a:p>
            <a:pPr lvl="1">
              <a:lnSpc>
                <a:spcPct val="100000"/>
              </a:lnSpc>
            </a:pPr>
            <a:r>
              <a:rPr lang="en-CA" b="1" dirty="0" err="1">
                <a:latin typeface="Consolas" panose="020B0609020204030204" pitchFamily="49" charset="0"/>
              </a:rPr>
              <a:t>sudo</a:t>
            </a: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</a:rPr>
              <a:t>adduser</a:t>
            </a: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</a:rPr>
              <a:t>newuser</a:t>
            </a:r>
            <a:endParaRPr lang="en-CA" b="1" dirty="0">
              <a:latin typeface="Consolas" panose="020B0609020204030204" pitchFamily="49" charset="0"/>
            </a:endParaRPr>
          </a:p>
          <a:p>
            <a:r>
              <a:rPr lang="en-CA" dirty="0"/>
              <a:t>Switch to the new user</a:t>
            </a:r>
          </a:p>
          <a:p>
            <a:pPr lvl="1">
              <a:lnSpc>
                <a:spcPct val="100000"/>
              </a:lnSpc>
            </a:pPr>
            <a:r>
              <a:rPr lang="en-CA" b="1" dirty="0" err="1">
                <a:latin typeface="Consolas" panose="020B0609020204030204" pitchFamily="49" charset="0"/>
              </a:rPr>
              <a:t>su</a:t>
            </a: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</a:rPr>
              <a:t>newuser</a:t>
            </a:r>
            <a:endParaRPr lang="en-CA" b="1" dirty="0">
              <a:latin typeface="Consolas" panose="020B0609020204030204" pitchFamily="49" charset="0"/>
            </a:endParaRPr>
          </a:p>
          <a:p>
            <a:pPr lvl="1"/>
            <a:r>
              <a:rPr lang="en-CA" dirty="0"/>
              <a:t>[</a:t>
            </a:r>
            <a:r>
              <a:rPr lang="en-CA" i="1" dirty="0"/>
              <a:t>Note: You may ssh to the </a:t>
            </a:r>
            <a:r>
              <a:rPr lang="en-CA" i="1" dirty="0" err="1"/>
              <a:t>newuser</a:t>
            </a:r>
            <a:r>
              <a:rPr lang="en-CA" i="1" dirty="0"/>
              <a:t>: </a:t>
            </a:r>
            <a:r>
              <a:rPr lang="en-CA" i="1" u="sng" dirty="0">
                <a:hlinkClick r:id="rId2"/>
              </a:rPr>
              <a:t>https://docs.aws.amazon.com/AWSEC2/latest/UserGuide/managing-users.html#create-user-account</a:t>
            </a:r>
            <a:r>
              <a:rPr lang="en-CA" u="sng" dirty="0"/>
              <a:t>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20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3080-C82D-DFD6-3E4C-12066C6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Access to User Home Directories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C777-ABF5-46B2-3654-FB7D76F2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Now you are in the </a:t>
            </a:r>
            <a:r>
              <a:rPr lang="en-HK" dirty="0" err="1"/>
              <a:t>newuser</a:t>
            </a:r>
            <a:r>
              <a:rPr lang="en-HK" dirty="0"/>
              <a:t> account.</a:t>
            </a:r>
          </a:p>
          <a:p>
            <a:r>
              <a:rPr lang="en-HK" dirty="0"/>
              <a:t>Create the directory </a:t>
            </a:r>
            <a:r>
              <a:rPr lang="en-HK" sz="2400" b="1" dirty="0" err="1">
                <a:latin typeface="Consolas" panose="020B0609020204030204" pitchFamily="49" charset="0"/>
              </a:rPr>
              <a:t>public_html</a:t>
            </a:r>
            <a:r>
              <a:rPr lang="en-HK" dirty="0"/>
              <a:t> within their home directory and set appropriate permissions.</a:t>
            </a:r>
          </a:p>
          <a:p>
            <a:pPr lvl="1"/>
            <a:r>
              <a:rPr lang="en-CA" b="1" dirty="0" err="1">
                <a:latin typeface="Consolas" panose="020B0609020204030204" pitchFamily="49" charset="0"/>
              </a:rPr>
              <a:t>mkdir</a:t>
            </a:r>
            <a:r>
              <a:rPr lang="en-CA" b="1" dirty="0">
                <a:latin typeface="Consolas" panose="020B0609020204030204" pitchFamily="49" charset="0"/>
              </a:rPr>
              <a:t> ~/</a:t>
            </a:r>
            <a:r>
              <a:rPr lang="en-CA" b="1" dirty="0" err="1">
                <a:latin typeface="Consolas" panose="020B0609020204030204" pitchFamily="49" charset="0"/>
              </a:rPr>
              <a:t>public_html</a:t>
            </a:r>
            <a:endParaRPr lang="en-CA" b="1" dirty="0">
              <a:latin typeface="Consolas" panose="020B0609020204030204" pitchFamily="49" charset="0"/>
            </a:endParaRPr>
          </a:p>
          <a:p>
            <a:pPr lvl="1"/>
            <a:r>
              <a:rPr lang="en-CA" b="1" dirty="0" err="1">
                <a:latin typeface="Consolas" panose="020B0609020204030204" pitchFamily="49" charset="0"/>
              </a:rPr>
              <a:t>chmod</a:t>
            </a:r>
            <a:r>
              <a:rPr lang="en-CA" b="1" dirty="0">
                <a:latin typeface="Consolas" panose="020B0609020204030204" pitchFamily="49" charset="0"/>
              </a:rPr>
              <a:t> 755 ~/</a:t>
            </a:r>
            <a:r>
              <a:rPr lang="en-CA" b="1" dirty="0" err="1">
                <a:latin typeface="Consolas" panose="020B0609020204030204" pitchFamily="49" charset="0"/>
              </a:rPr>
              <a:t>public_html</a:t>
            </a:r>
            <a:endParaRPr lang="en-CA" b="1" dirty="0">
              <a:latin typeface="Consolas" panose="020B0609020204030204" pitchFamily="49" charset="0"/>
            </a:endParaRPr>
          </a:p>
          <a:p>
            <a:pPr lvl="1"/>
            <a:r>
              <a:rPr lang="en-CA" b="1" dirty="0" err="1">
                <a:latin typeface="Consolas" panose="020B0609020204030204" pitchFamily="49" charset="0"/>
              </a:rPr>
              <a:t>chmod</a:t>
            </a:r>
            <a:r>
              <a:rPr lang="en-CA" b="1" dirty="0">
                <a:latin typeface="Consolas" panose="020B0609020204030204" pitchFamily="49" charset="0"/>
              </a:rPr>
              <a:t> 711 ~</a:t>
            </a:r>
          </a:p>
          <a:p>
            <a:r>
              <a:rPr lang="en-CA" dirty="0"/>
              <a:t>Create </a:t>
            </a:r>
            <a:r>
              <a:rPr lang="en-CA" sz="2400" b="1" dirty="0">
                <a:latin typeface="Consolas" panose="020B0609020204030204" pitchFamily="49" charset="0"/>
              </a:rPr>
              <a:t>index.html</a:t>
            </a:r>
            <a:r>
              <a:rPr lang="en-CA" dirty="0"/>
              <a:t> in </a:t>
            </a:r>
            <a:r>
              <a:rPr lang="en-CA" sz="2400" b="1" dirty="0">
                <a:latin typeface="Consolas" panose="020B0609020204030204" pitchFamily="49" charset="0"/>
              </a:rPr>
              <a:t>~/</a:t>
            </a:r>
            <a:r>
              <a:rPr lang="en-CA" sz="2400" b="1" dirty="0" err="1">
                <a:latin typeface="Consolas" panose="020B0609020204030204" pitchFamily="49" charset="0"/>
              </a:rPr>
              <a:t>public_html</a:t>
            </a:r>
            <a:endParaRPr lang="en-CA" sz="2400" b="1" dirty="0">
              <a:latin typeface="Consolas" panose="020B0609020204030204" pitchFamily="49" charset="0"/>
            </a:endParaRPr>
          </a:p>
          <a:p>
            <a:r>
              <a:rPr lang="en-CA" dirty="0"/>
              <a:t>Test in your browser:</a:t>
            </a:r>
          </a:p>
          <a:p>
            <a:pPr lvl="1"/>
            <a:r>
              <a:rPr lang="en-CA" b="1" dirty="0">
                <a:latin typeface="Consolas" panose="020B0609020204030204" pitchFamily="49" charset="0"/>
              </a:rPr>
              <a:t>http://&lt;your_ip&gt;/~newuser/index.html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582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F995-453E-767A-8A30-36FA966D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Reference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2D9F-A719-6BA1-8630-DFB03068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Kofler, M. (2025). </a:t>
            </a:r>
            <a:r>
              <a:rPr lang="en-HK" i="1" dirty="0"/>
              <a:t>Linux: The Comprehensive Guide</a:t>
            </a:r>
            <a:r>
              <a:rPr lang="en-HK" dirty="0"/>
              <a:t>. </a:t>
            </a:r>
            <a:r>
              <a:rPr lang="en-HK" dirty="0" err="1"/>
              <a:t>Packt</a:t>
            </a:r>
            <a:r>
              <a:rPr lang="en-HK" dirty="0"/>
              <a:t> Publishing Ltd.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685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EC3E-D7EA-EBB2-2580-0FB34039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41A7-8625-EDA2-446A-DD0A4D02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Apache installation</a:t>
            </a:r>
          </a:p>
          <a:p>
            <a:pPr lvl="1"/>
            <a:r>
              <a:rPr lang="en-HK" dirty="0"/>
              <a:t>How to set up and test the installation</a:t>
            </a:r>
          </a:p>
          <a:p>
            <a:r>
              <a:rPr lang="en-HK" dirty="0"/>
              <a:t>User home directory</a:t>
            </a:r>
          </a:p>
          <a:p>
            <a:pPr lvl="1"/>
            <a:r>
              <a:rPr lang="en-HK" dirty="0"/>
              <a:t>How to configure the home directory access</a:t>
            </a:r>
          </a:p>
          <a:p>
            <a:r>
              <a:rPr lang="en-HK" dirty="0" err="1"/>
              <a:t>Logrotate</a:t>
            </a:r>
            <a:endParaRPr lang="en-HK" dirty="0"/>
          </a:p>
          <a:p>
            <a:pPr lvl="1"/>
            <a:r>
              <a:rPr lang="en-HK" dirty="0"/>
              <a:t>How to monitory </a:t>
            </a:r>
            <a:r>
              <a:rPr lang="en-HK"/>
              <a:t>the Webserver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18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4D43-79CF-A3A0-3F1C-DB92BF85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1E0B-446E-604F-614D-23AE1CE7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 the open-source world, two web servers are currently in a neck-and-neck race: Apache and NGINX.</a:t>
            </a:r>
          </a:p>
          <a:p>
            <a:pPr lvl="1"/>
            <a:r>
              <a:rPr lang="en-HK" dirty="0"/>
              <a:t>Apache is easier to configure and remains the first choice</a:t>
            </a:r>
          </a:p>
          <a:p>
            <a:pPr lvl="1"/>
            <a:r>
              <a:rPr lang="en-HK" dirty="0"/>
              <a:t>NGINX is characterized by leaner code and stronger performance for static content.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59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C9F6-68EF-3579-E648-F26A06F0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Installation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E091-5612-EB77-D967-FB21AB52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typical Apache installation consists of numerous related packages: the server itself, various libraries, plugins, programming languages, and so forth. </a:t>
            </a:r>
          </a:p>
          <a:p>
            <a:r>
              <a:rPr lang="en-HK" dirty="0"/>
              <a:t>To make the installation easier for you, some distributions allow you to select a whole group of packages for installation. </a:t>
            </a:r>
          </a:p>
          <a:p>
            <a:r>
              <a:rPr lang="en-HK" dirty="0"/>
              <a:t>In some cases, the most important MySQL and PHP packages are installed in addition to Apache: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21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36D5-BD84-8E81-DBCD-76570251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Installation in Ubuntu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BEC2-9A6D-01C5-40D7-AADC272FB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Ensure your system's package index is up to date:</a:t>
            </a:r>
          </a:p>
          <a:p>
            <a:pPr lvl="1"/>
            <a:r>
              <a:rPr lang="en-CA" b="1" dirty="0" err="1">
                <a:latin typeface="Consolas" panose="020B0609020204030204" pitchFamily="49" charset="0"/>
              </a:rPr>
              <a:t>sudo</a:t>
            </a:r>
            <a:r>
              <a:rPr lang="en-CA" b="1" dirty="0">
                <a:latin typeface="Consolas" panose="020B0609020204030204" pitchFamily="49" charset="0"/>
              </a:rPr>
              <a:t> apt update</a:t>
            </a:r>
          </a:p>
          <a:p>
            <a:r>
              <a:rPr lang="en-HK" dirty="0"/>
              <a:t>Install the Apache web server package using the apt command: </a:t>
            </a:r>
          </a:p>
          <a:p>
            <a:pPr lvl="1"/>
            <a:r>
              <a:rPr lang="en-CA" b="1" dirty="0" err="1">
                <a:latin typeface="Consolas" panose="020B0609020204030204" pitchFamily="49" charset="0"/>
              </a:rPr>
              <a:t>sudo</a:t>
            </a:r>
            <a:r>
              <a:rPr lang="en-CA" b="1" dirty="0">
                <a:latin typeface="Consolas" panose="020B0609020204030204" pitchFamily="49" charset="0"/>
              </a:rPr>
              <a:t> apt install apache2</a:t>
            </a:r>
          </a:p>
          <a:p>
            <a:r>
              <a:rPr lang="en-HK" dirty="0"/>
              <a:t>If you are using the Uncomplicated Firewall (UFW), you need to allow Apache traffic. Apache registers profiles with UFW during installation.</a:t>
            </a:r>
          </a:p>
          <a:p>
            <a:pPr lvl="1"/>
            <a:r>
              <a:rPr lang="en-CA" b="1" dirty="0" err="1">
                <a:latin typeface="Consolas" panose="020B0609020204030204" pitchFamily="49" charset="0"/>
              </a:rPr>
              <a:t>sudo</a:t>
            </a: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</a:rPr>
              <a:t>ufw</a:t>
            </a:r>
            <a:r>
              <a:rPr lang="en-CA" b="1" dirty="0">
                <a:latin typeface="Consolas" panose="020B0609020204030204" pitchFamily="49" charset="0"/>
              </a:rPr>
              <a:t> app list</a:t>
            </a:r>
          </a:p>
          <a:p>
            <a:endParaRPr lang="en-HK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94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01C0-3AA2-C307-5364-90A177B0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Installation in Ubuntu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193E-8FCE-3AD0-24E6-E19DA183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err="1"/>
              <a:t>Sllow</a:t>
            </a:r>
            <a:r>
              <a:rPr lang="en-HK" dirty="0"/>
              <a:t> the desired profile (e.g., "Apache Full" for both HTTP and HTTPS):</a:t>
            </a:r>
          </a:p>
          <a:p>
            <a:pPr lvl="1"/>
            <a:r>
              <a:rPr lang="en-CA" b="1" dirty="0" err="1">
                <a:latin typeface="Consolas" panose="020B0609020204030204" pitchFamily="49" charset="0"/>
              </a:rPr>
              <a:t>sudo</a:t>
            </a: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</a:rPr>
              <a:t>ufw</a:t>
            </a:r>
            <a:r>
              <a:rPr lang="en-CA" b="1" dirty="0">
                <a:latin typeface="Consolas" panose="020B0609020204030204" pitchFamily="49" charset="0"/>
              </a:rPr>
              <a:t> allow 'Apache Full'</a:t>
            </a:r>
          </a:p>
          <a:p>
            <a:r>
              <a:rPr lang="en-HK" dirty="0"/>
              <a:t>Check the status of the Apache service to ensure it is running:</a:t>
            </a:r>
          </a:p>
          <a:p>
            <a:pPr lvl="1"/>
            <a:r>
              <a:rPr lang="en-CA" b="1" dirty="0" err="1">
                <a:latin typeface="Consolas" panose="020B0609020204030204" pitchFamily="49" charset="0"/>
              </a:rPr>
              <a:t>sudo</a:t>
            </a: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</a:rPr>
              <a:t>systemctl</a:t>
            </a:r>
            <a:r>
              <a:rPr lang="en-CA" b="1" dirty="0">
                <a:latin typeface="Consolas" panose="020B0609020204030204" pitchFamily="49" charset="0"/>
              </a:rPr>
              <a:t> status apache2</a:t>
            </a:r>
          </a:p>
          <a:p>
            <a:pPr marL="0" indent="0">
              <a:buNone/>
            </a:pPr>
            <a:br>
              <a:rPr lang="en-HK" dirty="0"/>
            </a:b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0FFC9-3061-891F-3ACD-3781B187D09E}"/>
              </a:ext>
            </a:extLst>
          </p:cNvPr>
          <p:cNvSpPr txBox="1"/>
          <p:nvPr/>
        </p:nvSpPr>
        <p:spPr>
          <a:xfrm>
            <a:off x="9360206" y="591623"/>
            <a:ext cx="6095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sudo</a:t>
            </a:r>
            <a:r>
              <a:rPr lang="en-CA" dirty="0"/>
              <a:t> </a:t>
            </a:r>
            <a:r>
              <a:rPr lang="en-CA" dirty="0" err="1"/>
              <a:t>systemctl</a:t>
            </a:r>
            <a:r>
              <a:rPr lang="en-CA" dirty="0"/>
              <a:t> status httpd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E119F-AABA-A3B8-3A50-6F992846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78" y="4001294"/>
            <a:ext cx="8296756" cy="27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5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C5C2-82F1-1024-D1EA-F53A5393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Your Web Server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1136-4A11-B55C-AE1C-EBAFE3C5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Apache-Installed">
            <a:extLst>
              <a:ext uri="{FF2B5EF4-FFF2-40B4-BE49-F238E27FC236}">
                <a16:creationId xmlns:a16="http://schemas.microsoft.com/office/drawing/2014/main" id="{22A45263-DE5D-C06B-36F4-0039C778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42" y="1867477"/>
            <a:ext cx="6724316" cy="450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35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77E4-5EF9-12E8-FA63-302DF30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9217-AC05-5372-1DE7-EA8DE09B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400" dirty="0"/>
              <a:t>Apache used to be configured using a single </a:t>
            </a:r>
            <a:r>
              <a:rPr lang="en-HK" sz="2400" dirty="0" err="1"/>
              <a:t>httpd.conf</a:t>
            </a:r>
            <a:r>
              <a:rPr lang="en-HK" sz="2400" dirty="0"/>
              <a:t> file, the exact location of which depended on the distribution. </a:t>
            </a:r>
          </a:p>
          <a:p>
            <a:pPr lvl="1"/>
            <a:r>
              <a:rPr lang="en-HK" sz="2000" dirty="0"/>
              <a:t>This configuration file became more and more confusing over time. </a:t>
            </a:r>
          </a:p>
          <a:p>
            <a:r>
              <a:rPr lang="en-HK" sz="2400" dirty="0"/>
              <a:t>For this reason, most distributions have moved to distributing the settings to various files that are read by </a:t>
            </a:r>
            <a:r>
              <a:rPr lang="en-HK" sz="2400" dirty="0">
                <a:latin typeface="Consolas" panose="020B0609020204030204" pitchFamily="49" charset="0"/>
              </a:rPr>
              <a:t>include</a:t>
            </a:r>
            <a:r>
              <a:rPr lang="en-HK" sz="2400" dirty="0"/>
              <a:t> statements from various directories. </a:t>
            </a:r>
          </a:p>
          <a:p>
            <a:pPr lvl="1"/>
            <a:r>
              <a:rPr lang="en-HK" sz="2000" dirty="0"/>
              <a:t>This makes each individual file clearer and enables automated maintenance—for example, activating or deactivating plugins through commands or scripts. If you are looking for a specific keyword in the configuration files, it is best to proceed as follows: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65CE3-6C12-DDFA-2E6D-DEAD342F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44" y="4646426"/>
            <a:ext cx="7099912" cy="11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1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51E7-BCB2-0803-BC0A-36D46F50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7AD6-39BB-5936-1A60-027BE727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HK" dirty="0"/>
              <a:t>On Debian/Ubuntu, the mods-available directory contains a collection of </a:t>
            </a:r>
            <a:r>
              <a:rPr lang="en-HK" b="1" dirty="0">
                <a:latin typeface="Consolas" panose="020B0609020204030204" pitchFamily="49" charset="0"/>
              </a:rPr>
              <a:t>*.load </a:t>
            </a:r>
            <a:r>
              <a:rPr lang="en-HK" dirty="0"/>
              <a:t>and </a:t>
            </a:r>
            <a:r>
              <a:rPr lang="en-HK" b="1" dirty="0">
                <a:latin typeface="Consolas" panose="020B0609020204030204" pitchFamily="49" charset="0"/>
              </a:rPr>
              <a:t>*.conf </a:t>
            </a:r>
            <a:r>
              <a:rPr lang="en-HK" dirty="0"/>
              <a:t>files for various Apache modules. </a:t>
            </a:r>
          </a:p>
          <a:p>
            <a:r>
              <a:rPr lang="en-HK" dirty="0"/>
              <a:t>To enable additional modules, you need to set up links to these files in mods-enabled. </a:t>
            </a:r>
          </a:p>
          <a:p>
            <a:r>
              <a:rPr lang="en-HK" dirty="0"/>
              <a:t>The Debian-specific </a:t>
            </a:r>
            <a:r>
              <a:rPr lang="en-HK" b="1" dirty="0">
                <a:latin typeface="Consolas" panose="020B0609020204030204" pitchFamily="49" charset="0"/>
              </a:rPr>
              <a:t>a2enmod</a:t>
            </a:r>
            <a:r>
              <a:rPr lang="en-HK" dirty="0"/>
              <a:t> and </a:t>
            </a:r>
            <a:r>
              <a:rPr lang="en-HK" b="1" dirty="0">
                <a:latin typeface="Consolas" panose="020B0609020204030204" pitchFamily="49" charset="0"/>
              </a:rPr>
              <a:t>a2dismod</a:t>
            </a:r>
            <a:r>
              <a:rPr lang="en-HK" dirty="0"/>
              <a:t> commands help you to manage the links. </a:t>
            </a:r>
          </a:p>
          <a:p>
            <a:r>
              <a:rPr lang="en-HK" dirty="0"/>
              <a:t>You can use </a:t>
            </a:r>
            <a:r>
              <a:rPr lang="en-HK" b="1" dirty="0">
                <a:latin typeface="Consolas" panose="020B0609020204030204" pitchFamily="49" charset="0"/>
              </a:rPr>
              <a:t>a2ensite</a:t>
            </a:r>
            <a:r>
              <a:rPr lang="en-HK" dirty="0"/>
              <a:t> and </a:t>
            </a:r>
            <a:r>
              <a:rPr lang="en-HK" b="1" dirty="0">
                <a:latin typeface="Consolas" panose="020B0609020204030204" pitchFamily="49" charset="0"/>
              </a:rPr>
              <a:t>a2dissite</a:t>
            </a:r>
            <a:r>
              <a:rPr lang="en-HK" dirty="0"/>
              <a:t> to enable or disable virtual hosts. </a:t>
            </a:r>
          </a:p>
          <a:p>
            <a:r>
              <a:rPr lang="en-HK" dirty="0"/>
              <a:t>By default, </a:t>
            </a:r>
            <a:r>
              <a:rPr lang="en-HK" b="1" dirty="0">
                <a:latin typeface="Consolas" panose="020B0609020204030204" pitchFamily="49" charset="0"/>
              </a:rPr>
              <a:t>sites-available</a:t>
            </a:r>
            <a:r>
              <a:rPr lang="en-HK" dirty="0"/>
              <a:t> contains only the </a:t>
            </a:r>
            <a:r>
              <a:rPr lang="en-HK" b="1" dirty="0">
                <a:latin typeface="Consolas" panose="020B0609020204030204" pitchFamily="49" charset="0"/>
              </a:rPr>
              <a:t>000-default.conf</a:t>
            </a:r>
            <a:r>
              <a:rPr lang="en-HK" dirty="0"/>
              <a:t> and </a:t>
            </a:r>
            <a:r>
              <a:rPr lang="en-HK" b="1" dirty="0">
                <a:latin typeface="Consolas" panose="020B0609020204030204" pitchFamily="49" charset="0"/>
              </a:rPr>
              <a:t>default-</a:t>
            </a:r>
            <a:r>
              <a:rPr lang="en-HK" b="1" dirty="0" err="1">
                <a:latin typeface="Consolas" panose="020B0609020204030204" pitchFamily="49" charset="0"/>
              </a:rPr>
              <a:t>ssl.conf</a:t>
            </a:r>
            <a:r>
              <a:rPr lang="en-HK" dirty="0"/>
              <a:t> files: various basic settings for the /var/www directory can be found there. </a:t>
            </a:r>
          </a:p>
          <a:p>
            <a:r>
              <a:rPr lang="en-HK" dirty="0"/>
              <a:t>The mechanism works in the same way as with the modules: </a:t>
            </a:r>
          </a:p>
          <a:p>
            <a:pPr lvl="1"/>
            <a:r>
              <a:rPr lang="en-HK" dirty="0"/>
              <a:t>The sites-available directory contains the configuration files for all hosts, while sites-enabled contains the corresponding links.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510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BA0C-B8A5-CDCF-6B3F-9EB67CD4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Logrotate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210F-B4EE-2735-CB5A-2B7655919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Apache's logging files are among the fastest growing files on many servers. </a:t>
            </a:r>
          </a:p>
          <a:p>
            <a:r>
              <a:rPr lang="en-HK" dirty="0"/>
              <a:t>That's why you need to take care of renaming, compressing, and finally deleting the logging files on a regular basis. </a:t>
            </a:r>
          </a:p>
          <a:p>
            <a:r>
              <a:rPr lang="en-HK" dirty="0"/>
              <a:t>This is exactly the task performed by the </a:t>
            </a:r>
            <a:r>
              <a:rPr lang="en-HK" dirty="0" err="1"/>
              <a:t>logrotate</a:t>
            </a:r>
            <a:r>
              <a:rPr lang="en-HK" dirty="0"/>
              <a:t> program, which is usually installed by default on Linux servers.</a:t>
            </a:r>
          </a:p>
          <a:p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0095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9624</TotalTime>
  <Words>821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Office Theme</vt:lpstr>
      <vt:lpstr>Apache</vt:lpstr>
      <vt:lpstr>Apache</vt:lpstr>
      <vt:lpstr>Installation</vt:lpstr>
      <vt:lpstr>Installation in Ubuntu</vt:lpstr>
      <vt:lpstr>Installation in Ubuntu (Cont.)</vt:lpstr>
      <vt:lpstr>Access Your Web Server</vt:lpstr>
      <vt:lpstr>Configuration</vt:lpstr>
      <vt:lpstr>Configuration</vt:lpstr>
      <vt:lpstr>Logrotate</vt:lpstr>
      <vt:lpstr>Logrotate</vt:lpstr>
      <vt:lpstr>Access to User Home Directories</vt:lpstr>
      <vt:lpstr>Access to User Home Directories</vt:lpstr>
      <vt:lpstr>Reference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Wong, Ivan</dc:creator>
  <cp:lastModifiedBy>Wong, Ivan</cp:lastModifiedBy>
  <cp:revision>49</cp:revision>
  <dcterms:created xsi:type="dcterms:W3CDTF">2024-09-03T01:16:14Z</dcterms:created>
  <dcterms:modified xsi:type="dcterms:W3CDTF">2025-09-18T20:25:55Z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986bd6-b8c5-46ac-81e7-50082f2b7962_Enabled">
    <vt:lpwstr>true</vt:lpwstr>
  </property>
  <property fmtid="{D5CDD505-2E9C-101B-9397-08002B2CF9AE}" pid="3" name="MSIP_Label_9a986bd6-b8c5-46ac-81e7-50082f2b7962_SetDate">
    <vt:lpwstr>2024-09-03T01:16:19Z</vt:lpwstr>
  </property>
  <property fmtid="{D5CDD505-2E9C-101B-9397-08002B2CF9AE}" pid="4" name="MSIP_Label_9a986bd6-b8c5-46ac-81e7-50082f2b7962_Method">
    <vt:lpwstr>Standard</vt:lpwstr>
  </property>
  <property fmtid="{D5CDD505-2E9C-101B-9397-08002B2CF9AE}" pid="5" name="MSIP_Label_9a986bd6-b8c5-46ac-81e7-50082f2b7962_Name">
    <vt:lpwstr>Not Assigned</vt:lpwstr>
  </property>
  <property fmtid="{D5CDD505-2E9C-101B-9397-08002B2CF9AE}" pid="6" name="MSIP_Label_9a986bd6-b8c5-46ac-81e7-50082f2b7962_SiteId">
    <vt:lpwstr>3af48838-cd53-4507-9e7f-fc6dac355e33</vt:lpwstr>
  </property>
  <property fmtid="{D5CDD505-2E9C-101B-9397-08002B2CF9AE}" pid="7" name="MSIP_Label_9a986bd6-b8c5-46ac-81e7-50082f2b7962_ActionId">
    <vt:lpwstr>1c259a68-c77e-4bb9-8ec2-bc402f41e080</vt:lpwstr>
  </property>
  <property fmtid="{D5CDD505-2E9C-101B-9397-08002B2CF9AE}" pid="8" name="MSIP_Label_9a986bd6-b8c5-46ac-81e7-50082f2b7962_ContentBits">
    <vt:lpwstr>0</vt:lpwstr>
  </property>
</Properties>
</file>