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94" d="100"/>
          <a:sy n="94" d="100"/>
        </p:scale>
        <p:origin x="75" y="1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3B023-DCDE-4B07-BEC3-9E469DAE05F9}" type="datetimeFigureOut">
              <a:rPr lang="en-CA" smtClean="0"/>
              <a:t>2025-09-03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93306-E1CD-46F2-9675-70926B7CAB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2991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ecaa7dc4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ecaa7dc4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to talk about my own personal experience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ecaa7dc4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ecaa7dc4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cb7bdf6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cb7bdf6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cb7bdf6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fcb7bdf6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cb7bdf6f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cb7bdf6f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ecaa7dc41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ecaa7dc41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22ed417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522ed417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F83D-3401-D86F-F2CD-9A18F14B7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56AEE-D6F1-9D3C-7D3E-5BA93EEC2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3C10B-3C51-837C-D9CF-FA10973E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153-D231-42E9-8262-9AAF80F1F8AF}" type="datetimeFigureOut">
              <a:rPr lang="en-CA" smtClean="0"/>
              <a:t>2025-09-03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AF554-74C3-C35D-4D87-A17305E8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9BF32-270C-F4F6-5935-51F14611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4BAC-CE1D-4F72-8909-6337189026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232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E1E0-DCE3-A5BD-A2DB-92B024FBF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595C-3D49-7EFF-8FB8-E1CD2F68B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A3AAA-369D-86AA-A878-C934367F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153-D231-42E9-8262-9AAF80F1F8AF}" type="datetimeFigureOut">
              <a:rPr lang="en-CA" smtClean="0"/>
              <a:t>2025-09-03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4C012-D601-9A15-41C3-79FEDB44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9B3CE-A7E3-BAE0-3CCB-8C93A4BA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4BAC-CE1D-4F72-8909-6337189026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97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C495E0-7C51-625B-50C7-34DFC5273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9D133-BA9E-B31D-4E21-F6E65CAC4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5A9A8-7DE5-1A20-7E65-B2AE8ABBF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153-D231-42E9-8262-9AAF80F1F8AF}" type="datetimeFigureOut">
              <a:rPr lang="en-CA" smtClean="0"/>
              <a:t>2025-09-03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8A7BB-17BF-DED9-E158-6E6A315C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87C60-A582-4E4A-B277-6059503F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4BAC-CE1D-4F72-8909-6337189026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6046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933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611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A560-B577-394A-0826-0B4B2B87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CCE31-13A1-A0A2-243A-032783464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EC1A2-5EB1-F157-72C8-EA006709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153-D231-42E9-8262-9AAF80F1F8AF}" type="datetimeFigureOut">
              <a:rPr lang="en-CA" smtClean="0"/>
              <a:t>2025-09-03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281B9-12A5-A279-7E0B-F91A4AB7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863B3-98D8-7B0A-581F-6A944804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4BAC-CE1D-4F72-8909-6337189026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522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5464-023A-51F3-A2BD-7F8F75018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C5809-0E13-3DA3-5E77-FB7FA28AB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1F935-14A0-1121-C94B-7EFCB9B5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153-D231-42E9-8262-9AAF80F1F8AF}" type="datetimeFigureOut">
              <a:rPr lang="en-CA" smtClean="0"/>
              <a:t>2025-09-03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49085-C383-1260-C611-5989386D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923C8-E07A-B562-51E3-C84CF740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4BAC-CE1D-4F72-8909-6337189026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664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F535-4DA6-3F93-257E-2CE7F79D7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B9CFE-13A9-BE2D-40CF-72110CFE1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702C9-504F-7A8D-0F80-52E6D9F4D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3FC97-182D-2169-3FBB-8D7789EF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153-D231-42E9-8262-9AAF80F1F8AF}" type="datetimeFigureOut">
              <a:rPr lang="en-CA" smtClean="0"/>
              <a:t>2025-09-03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EF6A7-B1BC-FE0A-CF05-87838F6D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804A0-EB42-BC1C-31BC-33369763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4BAC-CE1D-4F72-8909-6337189026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85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179F-AB12-D343-9982-915AD96F7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C29CA-96A4-D512-8BF1-44BC191C2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7EBB6-6309-49E4-CE1F-D63605026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CAE109-9BCE-6DC2-98E4-63D884249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E1DCB-A727-6A85-0112-10412851C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D93D84-DD49-5B6F-3350-CD3A3D31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153-D231-42E9-8262-9AAF80F1F8AF}" type="datetimeFigureOut">
              <a:rPr lang="en-CA" smtClean="0"/>
              <a:t>2025-09-03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4DFAFF-4DA4-1888-1639-AC8FADBC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A6E788-85BB-0298-3177-84FFDB73D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4BAC-CE1D-4F72-8909-6337189026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937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148E-3389-1A6C-90F0-476406538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035C4-CDD4-1DB4-00B4-153DCE1A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153-D231-42E9-8262-9AAF80F1F8AF}" type="datetimeFigureOut">
              <a:rPr lang="en-CA" smtClean="0"/>
              <a:t>2025-09-03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F9B23-7397-657F-469D-4B0682138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D4BCE-BDC7-1C28-2DEB-D463AFAD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4BAC-CE1D-4F72-8909-6337189026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301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1A6BB-2A05-455F-F708-D03E3F1D3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153-D231-42E9-8262-9AAF80F1F8AF}" type="datetimeFigureOut">
              <a:rPr lang="en-CA" smtClean="0"/>
              <a:t>2025-09-03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10B7DB-FD3C-D4A5-1A2C-02974E34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7E631-6F8D-7D5E-E75D-FAAC8BC3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4BAC-CE1D-4F72-8909-6337189026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511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EF35-348F-8078-985C-5A705B7E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FC088-3745-CF6A-34B1-EB53838DF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FC2A9-D8F0-DBEB-860D-37B470B1A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E88F9-C7E1-2A09-11A9-C4A80742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153-D231-42E9-8262-9AAF80F1F8AF}" type="datetimeFigureOut">
              <a:rPr lang="en-CA" smtClean="0"/>
              <a:t>2025-09-03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CFBD4-32CD-E021-8A08-7297CE8F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E14FE-9CD4-62FF-6BEF-BB3F9F74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4BAC-CE1D-4F72-8909-6337189026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536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2A2B-615C-E706-65F0-F5038C1A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BF5CB0-5BC4-0CA5-3206-978D540EF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03050-3E1E-06D8-5600-1EC09511D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71532-F97B-A8D7-C302-B895ABA1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153-D231-42E9-8262-9AAF80F1F8AF}" type="datetimeFigureOut">
              <a:rPr lang="en-CA" smtClean="0"/>
              <a:t>2025-09-03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E6D7A-5924-2EF7-6346-7CAAE0EE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9FC71-842F-A1C0-3B78-223FCE18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4BAC-CE1D-4F72-8909-6337189026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283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2D3AEC-4283-FC49-C58C-57FA3583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A8BE6-57C1-771E-576B-D7DAA91F7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EEE79-5221-024F-95D8-1B3E59090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91C153-D231-42E9-8262-9AAF80F1F8AF}" type="datetimeFigureOut">
              <a:rPr lang="en-CA" smtClean="0"/>
              <a:t>2025-09-03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C88E3-CC8D-E225-AE9B-BCD6FE77E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21980-EBBD-9840-542F-1C9917AD6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554BAC-CE1D-4F72-8909-6337189026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740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evOps" TargetMode="External"/><Relationship Id="rId3" Type="http://schemas.openxmlformats.org/officeDocument/2006/relationships/hyperlink" Target="https://en.wikipedia.org/wiki/Clipped_compound" TargetMode="External"/><Relationship Id="rId7" Type="http://schemas.openxmlformats.org/officeDocument/2006/relationships/hyperlink" Target="https://en.wikipedia.org/wiki/Systems_development_life_cycl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n.wikipedia.org/wiki/Information_technology_operations" TargetMode="External"/><Relationship Id="rId5" Type="http://schemas.openxmlformats.org/officeDocument/2006/relationships/hyperlink" Target="https://en.wikipedia.org/wiki/Software_development" TargetMode="External"/><Relationship Id="rId4" Type="http://schemas.openxmlformats.org/officeDocument/2006/relationships/hyperlink" Target="https://en.wikipedia.org/wiki/Methodology" TargetMode="External"/><Relationship Id="rId9" Type="http://schemas.openxmlformats.org/officeDocument/2006/relationships/hyperlink" Target="https://www.contino.io/insights/devops-engineer-guid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urvey.stackoverflow.co/2025/technolog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6188-6495-5419-25BD-7431F96A2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WMDD 4950</a:t>
            </a:r>
            <a:br>
              <a:rPr lang="en-CA" dirty="0"/>
            </a:br>
            <a:r>
              <a:rPr lang="en-CA" dirty="0"/>
              <a:t>Security &amp; Cloud &amp; Server Administration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A41CE-60D6-788E-EE46-4547A29494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K" dirty="0"/>
              <a:t>Modified by Ivan Wong</a:t>
            </a:r>
          </a:p>
          <a:p>
            <a:r>
              <a:rPr lang="en-HK" dirty="0"/>
              <a:t>Created by Jason Madar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195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Evaluation</a:t>
            </a:r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Assignments and Quizzes: 20%</a:t>
            </a:r>
            <a:endParaRPr/>
          </a:p>
          <a:p>
            <a:r>
              <a:rPr lang="en"/>
              <a:t>1x Midterm Exam: 30% </a:t>
            </a:r>
            <a:endParaRPr/>
          </a:p>
          <a:p>
            <a:r>
              <a:rPr lang="en"/>
              <a:t>1x Final Exam: 35% </a:t>
            </a:r>
            <a:endParaRPr/>
          </a:p>
          <a:p>
            <a:r>
              <a:rPr lang="en"/>
              <a:t>Project: 15%</a:t>
            </a:r>
            <a:endParaRPr/>
          </a:p>
          <a:p>
            <a:pPr lvl="1"/>
            <a:r>
              <a:rPr lang="en"/>
              <a:t>Can be done as part of your Capstone </a:t>
            </a:r>
            <a:endParaRPr/>
          </a:p>
          <a:p>
            <a:pPr lvl="1"/>
            <a:r>
              <a:rPr lang="en"/>
              <a:t>Will need to detailed how you contributed to the infrastructure of the project</a:t>
            </a:r>
            <a:endParaRPr/>
          </a:p>
          <a:p>
            <a:pPr lvl="1"/>
            <a:r>
              <a:rPr lang="en"/>
              <a:t>Alternatively, you can also undertake an individual project (take a previous app/webapp you created and deploy on your own server, add authentication, etc.).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How to get help</a:t>
            </a:r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Class slack channel - feel free to help each other out</a:t>
            </a:r>
            <a:endParaRPr dirty="0"/>
          </a:p>
          <a:p>
            <a:endParaRPr dirty="0"/>
          </a:p>
          <a:p>
            <a:r>
              <a:rPr lang="en" dirty="0"/>
              <a:t>My office hours are online via Slack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C1A1-A247-E73A-06F3-A2917F6B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Why Learn DevOps / </a:t>
            </a:r>
            <a:r>
              <a:rPr lang="en-HK" dirty="0" err="1"/>
              <a:t>DevSecOps</a:t>
            </a:r>
            <a:r>
              <a:rPr lang="en-HK" dirty="0"/>
              <a:t> / SRE?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01B9-08B8-1B3F-7786-A7BA8C42C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Modern Web / Mobile apps cannot run without proper infrastructure (back-end)</a:t>
            </a:r>
          </a:p>
          <a:p>
            <a:endParaRPr lang="en-HK" dirty="0"/>
          </a:p>
          <a:p>
            <a:r>
              <a:rPr lang="en-HK" dirty="0"/>
              <a:t>Services like </a:t>
            </a:r>
            <a:r>
              <a:rPr lang="en-HK" dirty="0" err="1"/>
              <a:t>heroku</a:t>
            </a:r>
            <a:r>
              <a:rPr lang="en-HK" dirty="0"/>
              <a:t> automates some common use-cases</a:t>
            </a:r>
          </a:p>
          <a:p>
            <a:endParaRPr lang="en-HK" dirty="0"/>
          </a:p>
          <a:p>
            <a:r>
              <a:rPr lang="en-HK" dirty="0"/>
              <a:t>Services like firebase provides generic backend functions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487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FD4D4-4A35-F4A9-6FCE-231141CD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F7087-9DD2-1EAC-38B3-279F3F0C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You’ve built a great website / webapp</a:t>
            </a:r>
          </a:p>
          <a:p>
            <a:endParaRPr lang="en-HK" dirty="0"/>
          </a:p>
          <a:p>
            <a:r>
              <a:rPr lang="en-HK" dirty="0"/>
              <a:t>How do you “deploy” it?  What does “deployment” mean?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097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A376-37CE-68AD-5E91-73B88544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Reliable Services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78FD3-2B02-26DE-B3C9-B6E905C49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No matter how great your website/app is, at the end of the day, you still need to make sure users can access it.</a:t>
            </a:r>
          </a:p>
          <a:p>
            <a:endParaRPr lang="en-HK" dirty="0"/>
          </a:p>
          <a:p>
            <a:r>
              <a:rPr lang="en-HK" dirty="0"/>
              <a:t>Turns out making sites/apps available to users 24/7 is much harder than it seems.</a:t>
            </a:r>
          </a:p>
          <a:p>
            <a:endParaRPr lang="en-CA" dirty="0"/>
          </a:p>
        </p:txBody>
      </p:sp>
      <p:pic>
        <p:nvPicPr>
          <p:cNvPr id="1028" name="Picture 4" descr="7-Eleven hints store opening times up for discussion: Is 24/7 retailing  dead? | news.com.au — Australia's leading news site for latest headlines">
            <a:extLst>
              <a:ext uri="{FF2B5EF4-FFF2-40B4-BE49-F238E27FC236}">
                <a16:creationId xmlns:a16="http://schemas.microsoft.com/office/drawing/2014/main" id="{9A992F63-FC5A-9910-0E72-F81A38ACC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084" y="4228371"/>
            <a:ext cx="4339353" cy="244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98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DevOps</a:t>
            </a: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10000"/>
          </a:bodyPr>
          <a:lstStyle/>
          <a:p>
            <a:pPr marL="0" indent="0">
              <a:buNone/>
            </a:pPr>
            <a:r>
              <a:rPr lang="en" sz="3200" b="1" dirty="0"/>
              <a:t>DevOps</a:t>
            </a:r>
            <a:r>
              <a:rPr lang="en" sz="3200" dirty="0"/>
              <a:t> (a</a:t>
            </a:r>
            <a:r>
              <a:rPr lang="en" sz="3200" dirty="0"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32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clipped compound</a:t>
            </a:r>
            <a:r>
              <a:rPr lang="en" sz="3200" dirty="0"/>
              <a:t> of "development" and "operations") is a software development</a:t>
            </a:r>
            <a:r>
              <a:rPr lang="en" sz="3200" dirty="0"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3200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methodology</a:t>
            </a:r>
            <a:r>
              <a:rPr lang="en" sz="3200" dirty="0"/>
              <a:t> that combines</a:t>
            </a:r>
            <a:r>
              <a:rPr lang="en" sz="3200" dirty="0"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3200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software development</a:t>
            </a:r>
            <a:r>
              <a:rPr lang="en" sz="3200" dirty="0"/>
              <a:t> (</a:t>
            </a:r>
            <a:r>
              <a:rPr lang="en" sz="3200" i="1" dirty="0"/>
              <a:t>Dev</a:t>
            </a:r>
            <a:r>
              <a:rPr lang="en" sz="3200" dirty="0"/>
              <a:t>) with</a:t>
            </a:r>
            <a:r>
              <a:rPr lang="en" sz="3200" dirty="0"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3200" u="sng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information technology operations</a:t>
            </a:r>
            <a:r>
              <a:rPr lang="en" sz="3200" dirty="0"/>
              <a:t> (</a:t>
            </a:r>
            <a:r>
              <a:rPr lang="en" sz="3200" i="1" dirty="0"/>
              <a:t>Ops</a:t>
            </a:r>
            <a:r>
              <a:rPr lang="en" sz="3200" dirty="0"/>
              <a:t>). The goal of DevOps is to shorten the</a:t>
            </a:r>
            <a:r>
              <a:rPr lang="en" sz="3200" dirty="0"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3200" u="sng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systems development life cycle</a:t>
            </a:r>
            <a:r>
              <a:rPr lang="en" sz="3200" dirty="0"/>
              <a:t> while delivering features, fixes, and updates frequently in close alignment with business objectives</a:t>
            </a:r>
            <a:endParaRPr sz="3200" dirty="0"/>
          </a:p>
          <a:p>
            <a:pPr marL="0" indent="0">
              <a:spcBef>
                <a:spcPts val="1600"/>
              </a:spcBef>
              <a:buNone/>
            </a:pPr>
            <a:endParaRPr sz="3200" dirty="0"/>
          </a:p>
          <a:p>
            <a:pPr marL="0" indent="0">
              <a:spcBef>
                <a:spcPts val="1600"/>
              </a:spcBef>
              <a:buNone/>
            </a:pPr>
            <a:r>
              <a:rPr lang="en" sz="3200" u="sng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https://en.wikipedia.org/wiki/DevOps</a:t>
            </a:r>
            <a:r>
              <a:rPr lang="en" sz="3200" dirty="0"/>
              <a:t> </a:t>
            </a:r>
            <a:endParaRPr sz="32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200" u="sng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https://www.contino.io/insights/devops-engineer-guide</a:t>
            </a:r>
            <a:r>
              <a:rPr lang="en" sz="3200" dirty="0"/>
              <a:t> </a:t>
            </a:r>
            <a:endParaRPr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Themes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Linux</a:t>
            </a:r>
            <a:endParaRPr/>
          </a:p>
          <a:p>
            <a:r>
              <a:rPr lang="en"/>
              <a:t>Cloud Providers</a:t>
            </a:r>
            <a:endParaRPr/>
          </a:p>
          <a:p>
            <a:r>
              <a:rPr lang="en"/>
              <a:t>Web server administration, HTTP</a:t>
            </a:r>
            <a:endParaRPr/>
          </a:p>
          <a:p>
            <a:r>
              <a:rPr lang="en"/>
              <a:t>Authentication / Authorization Protocols and Frameworks</a:t>
            </a:r>
            <a:endParaRPr/>
          </a:p>
          <a:p>
            <a:r>
              <a:rPr lang="en"/>
              <a:t>Security and Scalability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418" y="203200"/>
            <a:ext cx="9681181" cy="64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A8234-CE70-F099-3C92-A274903FF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https://survey.stackoverflow.co/2025/technology</a:t>
            </a:r>
            <a:r>
              <a:rPr lang="en-CA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0D3A9-55D9-5093-60C7-A2ADBB4CC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96408"/>
            <a:ext cx="12192000" cy="466518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A9A678-BDFF-9924-1A03-3B415EE56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3202"/>
            <a:ext cx="12192000" cy="49315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337</Words>
  <Application>Microsoft Office PowerPoint</Application>
  <PresentationFormat>Widescreen</PresentationFormat>
  <Paragraphs>42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WMDD 4950 Security &amp; Cloud &amp; Server Administration</vt:lpstr>
      <vt:lpstr>Why Learn DevOps / DevSecOps / SRE?</vt:lpstr>
      <vt:lpstr>Deployment</vt:lpstr>
      <vt:lpstr>Reliable Services</vt:lpstr>
      <vt:lpstr>DevOps</vt:lpstr>
      <vt:lpstr>Themes</vt:lpstr>
      <vt:lpstr>PowerPoint Presentation</vt:lpstr>
      <vt:lpstr>PowerPoint Presentation</vt:lpstr>
      <vt:lpstr>PowerPoint Presentation</vt:lpstr>
      <vt:lpstr>Evaluation</vt:lpstr>
      <vt:lpstr>How to get help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Wong, Ivan</dc:creator>
  <cp:lastModifiedBy>Wong, Ivan</cp:lastModifiedBy>
  <cp:revision>1</cp:revision>
  <dcterms:created xsi:type="dcterms:W3CDTF">2025-09-03T22:48:32Z</dcterms:created>
  <dcterms:modified xsi:type="dcterms:W3CDTF">2025-09-04T00:14:37Z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a986bd6-b8c5-46ac-81e7-50082f2b7962_Enabled">
    <vt:lpwstr>true</vt:lpwstr>
  </property>
  <property fmtid="{D5CDD505-2E9C-101B-9397-08002B2CF9AE}" pid="3" name="MSIP_Label_9a986bd6-b8c5-46ac-81e7-50082f2b7962_SetDate">
    <vt:lpwstr>2025-09-03T22:58:06Z</vt:lpwstr>
  </property>
  <property fmtid="{D5CDD505-2E9C-101B-9397-08002B2CF9AE}" pid="4" name="MSIP_Label_9a986bd6-b8c5-46ac-81e7-50082f2b7962_Method">
    <vt:lpwstr>Standard</vt:lpwstr>
  </property>
  <property fmtid="{D5CDD505-2E9C-101B-9397-08002B2CF9AE}" pid="5" name="MSIP_Label_9a986bd6-b8c5-46ac-81e7-50082f2b7962_Name">
    <vt:lpwstr>Not Assigned</vt:lpwstr>
  </property>
  <property fmtid="{D5CDD505-2E9C-101B-9397-08002B2CF9AE}" pid="6" name="MSIP_Label_9a986bd6-b8c5-46ac-81e7-50082f2b7962_SiteId">
    <vt:lpwstr>3af48838-cd53-4507-9e7f-fc6dac355e33</vt:lpwstr>
  </property>
  <property fmtid="{D5CDD505-2E9C-101B-9397-08002B2CF9AE}" pid="7" name="MSIP_Label_9a986bd6-b8c5-46ac-81e7-50082f2b7962_ActionId">
    <vt:lpwstr>f6ced158-b213-422a-8f80-91abec1072d7</vt:lpwstr>
  </property>
  <property fmtid="{D5CDD505-2E9C-101B-9397-08002B2CF9AE}" pid="8" name="MSIP_Label_9a986bd6-b8c5-46ac-81e7-50082f2b7962_ContentBits">
    <vt:lpwstr>0</vt:lpwstr>
  </property>
  <property fmtid="{D5CDD505-2E9C-101B-9397-08002B2CF9AE}" pid="9" name="MSIP_Label_9a986bd6-b8c5-46ac-81e7-50082f2b7962_Tag">
    <vt:lpwstr>10, 3, 0, 1</vt:lpwstr>
  </property>
</Properties>
</file>