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660"/>
  </p:normalViewPr>
  <p:slideViewPr>
    <p:cSldViewPr snapToGrid="0">
      <p:cViewPr varScale="1">
        <p:scale>
          <a:sx n="59" d="100"/>
          <a:sy n="59" d="100"/>
        </p:scale>
        <p:origin x="890"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1250A-B34C-F6BF-824C-17D97845DE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AF1F66A6-9E77-2C9C-14E8-C2BC194E3F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9A1F9985-B3E4-70C2-3B6C-67B06AE14D5E}"/>
              </a:ext>
            </a:extLst>
          </p:cNvPr>
          <p:cNvSpPr>
            <a:spLocks noGrp="1"/>
          </p:cNvSpPr>
          <p:nvPr>
            <p:ph type="dt" sz="half" idx="10"/>
          </p:nvPr>
        </p:nvSpPr>
        <p:spPr/>
        <p:txBody>
          <a:bodyPr/>
          <a:lstStyle/>
          <a:p>
            <a:fld id="{149526B4-7296-4A27-A398-E0FB7E819EE1}" type="datetimeFigureOut">
              <a:rPr lang="en-CA" smtClean="0"/>
              <a:t>2024-09-02</a:t>
            </a:fld>
            <a:endParaRPr lang="en-CA"/>
          </a:p>
        </p:txBody>
      </p:sp>
      <p:sp>
        <p:nvSpPr>
          <p:cNvPr id="5" name="Footer Placeholder 4">
            <a:extLst>
              <a:ext uri="{FF2B5EF4-FFF2-40B4-BE49-F238E27FC236}">
                <a16:creationId xmlns:a16="http://schemas.microsoft.com/office/drawing/2014/main" id="{AD383DF1-9356-B00D-FF80-A1728CEA06A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BE3B432-2707-C4C3-6EEA-C9C1EFC24BAB}"/>
              </a:ext>
            </a:extLst>
          </p:cNvPr>
          <p:cNvSpPr>
            <a:spLocks noGrp="1"/>
          </p:cNvSpPr>
          <p:nvPr>
            <p:ph type="sldNum" sz="quarter" idx="12"/>
          </p:nvPr>
        </p:nvSpPr>
        <p:spPr/>
        <p:txBody>
          <a:bodyPr/>
          <a:lstStyle/>
          <a:p>
            <a:fld id="{E6BEE46C-D2C8-4614-81A0-1A668ECED882}" type="slidenum">
              <a:rPr lang="en-CA" smtClean="0"/>
              <a:t>‹#›</a:t>
            </a:fld>
            <a:endParaRPr lang="en-CA"/>
          </a:p>
        </p:txBody>
      </p:sp>
    </p:spTree>
    <p:extLst>
      <p:ext uri="{BB962C8B-B14F-4D97-AF65-F5344CB8AC3E}">
        <p14:creationId xmlns:p14="http://schemas.microsoft.com/office/powerpoint/2010/main" val="1655982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02E3E-42D2-EED1-C923-A724ABBC8CF5}"/>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868D82C3-DEA0-2FE6-83BC-2CE7A36B75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FF9F901-EAD7-8BB4-03B8-4FAB0C05815B}"/>
              </a:ext>
            </a:extLst>
          </p:cNvPr>
          <p:cNvSpPr>
            <a:spLocks noGrp="1"/>
          </p:cNvSpPr>
          <p:nvPr>
            <p:ph type="dt" sz="half" idx="10"/>
          </p:nvPr>
        </p:nvSpPr>
        <p:spPr/>
        <p:txBody>
          <a:bodyPr/>
          <a:lstStyle/>
          <a:p>
            <a:fld id="{149526B4-7296-4A27-A398-E0FB7E819EE1}" type="datetimeFigureOut">
              <a:rPr lang="en-CA" smtClean="0"/>
              <a:t>2024-09-02</a:t>
            </a:fld>
            <a:endParaRPr lang="en-CA"/>
          </a:p>
        </p:txBody>
      </p:sp>
      <p:sp>
        <p:nvSpPr>
          <p:cNvPr id="5" name="Footer Placeholder 4">
            <a:extLst>
              <a:ext uri="{FF2B5EF4-FFF2-40B4-BE49-F238E27FC236}">
                <a16:creationId xmlns:a16="http://schemas.microsoft.com/office/drawing/2014/main" id="{82C47A3E-7797-AC7A-FBBA-94FB2269477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1203BF4-0B7D-BEC3-39D0-F9A320D20BA0}"/>
              </a:ext>
            </a:extLst>
          </p:cNvPr>
          <p:cNvSpPr>
            <a:spLocks noGrp="1"/>
          </p:cNvSpPr>
          <p:nvPr>
            <p:ph type="sldNum" sz="quarter" idx="12"/>
          </p:nvPr>
        </p:nvSpPr>
        <p:spPr/>
        <p:txBody>
          <a:bodyPr/>
          <a:lstStyle/>
          <a:p>
            <a:fld id="{E6BEE46C-D2C8-4614-81A0-1A668ECED882}" type="slidenum">
              <a:rPr lang="en-CA" smtClean="0"/>
              <a:t>‹#›</a:t>
            </a:fld>
            <a:endParaRPr lang="en-CA"/>
          </a:p>
        </p:txBody>
      </p:sp>
    </p:spTree>
    <p:extLst>
      <p:ext uri="{BB962C8B-B14F-4D97-AF65-F5344CB8AC3E}">
        <p14:creationId xmlns:p14="http://schemas.microsoft.com/office/powerpoint/2010/main" val="742263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68E85A-CB49-AA37-1956-195362115A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1740F468-D2C3-5C8B-2DA5-1F3F9B2CC2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B697CD5-3C08-BED3-3782-D9412A138030}"/>
              </a:ext>
            </a:extLst>
          </p:cNvPr>
          <p:cNvSpPr>
            <a:spLocks noGrp="1"/>
          </p:cNvSpPr>
          <p:nvPr>
            <p:ph type="dt" sz="half" idx="10"/>
          </p:nvPr>
        </p:nvSpPr>
        <p:spPr/>
        <p:txBody>
          <a:bodyPr/>
          <a:lstStyle/>
          <a:p>
            <a:fld id="{149526B4-7296-4A27-A398-E0FB7E819EE1}" type="datetimeFigureOut">
              <a:rPr lang="en-CA" smtClean="0"/>
              <a:t>2024-09-02</a:t>
            </a:fld>
            <a:endParaRPr lang="en-CA"/>
          </a:p>
        </p:txBody>
      </p:sp>
      <p:sp>
        <p:nvSpPr>
          <p:cNvPr id="5" name="Footer Placeholder 4">
            <a:extLst>
              <a:ext uri="{FF2B5EF4-FFF2-40B4-BE49-F238E27FC236}">
                <a16:creationId xmlns:a16="http://schemas.microsoft.com/office/drawing/2014/main" id="{0B6A4841-1FEA-94D2-DEB6-3C65DFF7A87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A02D2B8-E9C8-2D0F-5787-E97647F9FEA5}"/>
              </a:ext>
            </a:extLst>
          </p:cNvPr>
          <p:cNvSpPr>
            <a:spLocks noGrp="1"/>
          </p:cNvSpPr>
          <p:nvPr>
            <p:ph type="sldNum" sz="quarter" idx="12"/>
          </p:nvPr>
        </p:nvSpPr>
        <p:spPr/>
        <p:txBody>
          <a:bodyPr/>
          <a:lstStyle/>
          <a:p>
            <a:fld id="{E6BEE46C-D2C8-4614-81A0-1A668ECED882}" type="slidenum">
              <a:rPr lang="en-CA" smtClean="0"/>
              <a:t>‹#›</a:t>
            </a:fld>
            <a:endParaRPr lang="en-CA"/>
          </a:p>
        </p:txBody>
      </p:sp>
    </p:spTree>
    <p:extLst>
      <p:ext uri="{BB962C8B-B14F-4D97-AF65-F5344CB8AC3E}">
        <p14:creationId xmlns:p14="http://schemas.microsoft.com/office/powerpoint/2010/main" val="265522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E5B6B-BCCE-0908-67C6-7F21767263D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F5E1336-1CD0-92BE-4654-5ECAD3C38B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152CFA3-0EC8-F04A-99A2-45B339444C17}"/>
              </a:ext>
            </a:extLst>
          </p:cNvPr>
          <p:cNvSpPr>
            <a:spLocks noGrp="1"/>
          </p:cNvSpPr>
          <p:nvPr>
            <p:ph type="dt" sz="half" idx="10"/>
          </p:nvPr>
        </p:nvSpPr>
        <p:spPr/>
        <p:txBody>
          <a:bodyPr/>
          <a:lstStyle/>
          <a:p>
            <a:fld id="{149526B4-7296-4A27-A398-E0FB7E819EE1}" type="datetimeFigureOut">
              <a:rPr lang="en-CA" smtClean="0"/>
              <a:t>2024-09-02</a:t>
            </a:fld>
            <a:endParaRPr lang="en-CA"/>
          </a:p>
        </p:txBody>
      </p:sp>
      <p:sp>
        <p:nvSpPr>
          <p:cNvPr id="5" name="Footer Placeholder 4">
            <a:extLst>
              <a:ext uri="{FF2B5EF4-FFF2-40B4-BE49-F238E27FC236}">
                <a16:creationId xmlns:a16="http://schemas.microsoft.com/office/drawing/2014/main" id="{3083F28C-75B8-A256-23F9-B34CD53F8CC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9A4C16C-E15C-DDE2-6EFE-C624BF129C05}"/>
              </a:ext>
            </a:extLst>
          </p:cNvPr>
          <p:cNvSpPr>
            <a:spLocks noGrp="1"/>
          </p:cNvSpPr>
          <p:nvPr>
            <p:ph type="sldNum" sz="quarter" idx="12"/>
          </p:nvPr>
        </p:nvSpPr>
        <p:spPr/>
        <p:txBody>
          <a:bodyPr/>
          <a:lstStyle/>
          <a:p>
            <a:fld id="{E6BEE46C-D2C8-4614-81A0-1A668ECED882}" type="slidenum">
              <a:rPr lang="en-CA" smtClean="0"/>
              <a:t>‹#›</a:t>
            </a:fld>
            <a:endParaRPr lang="en-CA"/>
          </a:p>
        </p:txBody>
      </p:sp>
    </p:spTree>
    <p:extLst>
      <p:ext uri="{BB962C8B-B14F-4D97-AF65-F5344CB8AC3E}">
        <p14:creationId xmlns:p14="http://schemas.microsoft.com/office/powerpoint/2010/main" val="2582995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1905E-7AEE-399E-812D-4691F10AC2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6E5067E3-824E-F676-AC6F-420FBD06E1C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02BB38-2354-BFB3-6C83-B931CBC6CDA6}"/>
              </a:ext>
            </a:extLst>
          </p:cNvPr>
          <p:cNvSpPr>
            <a:spLocks noGrp="1"/>
          </p:cNvSpPr>
          <p:nvPr>
            <p:ph type="dt" sz="half" idx="10"/>
          </p:nvPr>
        </p:nvSpPr>
        <p:spPr/>
        <p:txBody>
          <a:bodyPr/>
          <a:lstStyle/>
          <a:p>
            <a:fld id="{149526B4-7296-4A27-A398-E0FB7E819EE1}" type="datetimeFigureOut">
              <a:rPr lang="en-CA" smtClean="0"/>
              <a:t>2024-09-02</a:t>
            </a:fld>
            <a:endParaRPr lang="en-CA"/>
          </a:p>
        </p:txBody>
      </p:sp>
      <p:sp>
        <p:nvSpPr>
          <p:cNvPr id="5" name="Footer Placeholder 4">
            <a:extLst>
              <a:ext uri="{FF2B5EF4-FFF2-40B4-BE49-F238E27FC236}">
                <a16:creationId xmlns:a16="http://schemas.microsoft.com/office/drawing/2014/main" id="{9B8E620E-23E0-CDCB-4362-D5C33C1B5CE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0BDD37C-060E-5C7E-26B6-C943756B3ED1}"/>
              </a:ext>
            </a:extLst>
          </p:cNvPr>
          <p:cNvSpPr>
            <a:spLocks noGrp="1"/>
          </p:cNvSpPr>
          <p:nvPr>
            <p:ph type="sldNum" sz="quarter" idx="12"/>
          </p:nvPr>
        </p:nvSpPr>
        <p:spPr/>
        <p:txBody>
          <a:bodyPr/>
          <a:lstStyle/>
          <a:p>
            <a:fld id="{E6BEE46C-D2C8-4614-81A0-1A668ECED882}" type="slidenum">
              <a:rPr lang="en-CA" smtClean="0"/>
              <a:t>‹#›</a:t>
            </a:fld>
            <a:endParaRPr lang="en-CA"/>
          </a:p>
        </p:txBody>
      </p:sp>
    </p:spTree>
    <p:extLst>
      <p:ext uri="{BB962C8B-B14F-4D97-AF65-F5344CB8AC3E}">
        <p14:creationId xmlns:p14="http://schemas.microsoft.com/office/powerpoint/2010/main" val="1065374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3C217-940B-1AE0-C37D-01412405764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96A77AC-16F2-07D4-E559-CF8248FA27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8A2B0107-0EB1-3EBC-B5FF-D37EEBA458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13ED086E-1692-530C-96D5-571C9669BB40}"/>
              </a:ext>
            </a:extLst>
          </p:cNvPr>
          <p:cNvSpPr>
            <a:spLocks noGrp="1"/>
          </p:cNvSpPr>
          <p:nvPr>
            <p:ph type="dt" sz="half" idx="10"/>
          </p:nvPr>
        </p:nvSpPr>
        <p:spPr/>
        <p:txBody>
          <a:bodyPr/>
          <a:lstStyle/>
          <a:p>
            <a:fld id="{149526B4-7296-4A27-A398-E0FB7E819EE1}" type="datetimeFigureOut">
              <a:rPr lang="en-CA" smtClean="0"/>
              <a:t>2024-09-02</a:t>
            </a:fld>
            <a:endParaRPr lang="en-CA"/>
          </a:p>
        </p:txBody>
      </p:sp>
      <p:sp>
        <p:nvSpPr>
          <p:cNvPr id="6" name="Footer Placeholder 5">
            <a:extLst>
              <a:ext uri="{FF2B5EF4-FFF2-40B4-BE49-F238E27FC236}">
                <a16:creationId xmlns:a16="http://schemas.microsoft.com/office/drawing/2014/main" id="{FDDEB81D-2938-3A8B-08F6-3FF750DEE21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D66B5C3-6058-07A4-2A39-BE328203942A}"/>
              </a:ext>
            </a:extLst>
          </p:cNvPr>
          <p:cNvSpPr>
            <a:spLocks noGrp="1"/>
          </p:cNvSpPr>
          <p:nvPr>
            <p:ph type="sldNum" sz="quarter" idx="12"/>
          </p:nvPr>
        </p:nvSpPr>
        <p:spPr/>
        <p:txBody>
          <a:bodyPr/>
          <a:lstStyle/>
          <a:p>
            <a:fld id="{E6BEE46C-D2C8-4614-81A0-1A668ECED882}" type="slidenum">
              <a:rPr lang="en-CA" smtClean="0"/>
              <a:t>‹#›</a:t>
            </a:fld>
            <a:endParaRPr lang="en-CA"/>
          </a:p>
        </p:txBody>
      </p:sp>
    </p:spTree>
    <p:extLst>
      <p:ext uri="{BB962C8B-B14F-4D97-AF65-F5344CB8AC3E}">
        <p14:creationId xmlns:p14="http://schemas.microsoft.com/office/powerpoint/2010/main" val="177763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BF928-2620-76B1-CDC0-A2441E59E4BB}"/>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C59EC24-B313-6F17-44E7-A3BA5995A1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9ED778-AFA6-1E11-2E36-757F2D4695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33BD1F91-DC20-5F6C-D73D-6F9E56241B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AE09C7-5453-96FA-D926-41A36200CF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A9D13777-6730-5FC1-AD52-454A4705C2CF}"/>
              </a:ext>
            </a:extLst>
          </p:cNvPr>
          <p:cNvSpPr>
            <a:spLocks noGrp="1"/>
          </p:cNvSpPr>
          <p:nvPr>
            <p:ph type="dt" sz="half" idx="10"/>
          </p:nvPr>
        </p:nvSpPr>
        <p:spPr/>
        <p:txBody>
          <a:bodyPr/>
          <a:lstStyle/>
          <a:p>
            <a:fld id="{149526B4-7296-4A27-A398-E0FB7E819EE1}" type="datetimeFigureOut">
              <a:rPr lang="en-CA" smtClean="0"/>
              <a:t>2024-09-02</a:t>
            </a:fld>
            <a:endParaRPr lang="en-CA"/>
          </a:p>
        </p:txBody>
      </p:sp>
      <p:sp>
        <p:nvSpPr>
          <p:cNvPr id="8" name="Footer Placeholder 7">
            <a:extLst>
              <a:ext uri="{FF2B5EF4-FFF2-40B4-BE49-F238E27FC236}">
                <a16:creationId xmlns:a16="http://schemas.microsoft.com/office/drawing/2014/main" id="{FF1EBA40-7CF9-0616-9478-B49F30DD00C7}"/>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2A30CA2C-AF18-04BC-E233-AF316DF39CCB}"/>
              </a:ext>
            </a:extLst>
          </p:cNvPr>
          <p:cNvSpPr>
            <a:spLocks noGrp="1"/>
          </p:cNvSpPr>
          <p:nvPr>
            <p:ph type="sldNum" sz="quarter" idx="12"/>
          </p:nvPr>
        </p:nvSpPr>
        <p:spPr/>
        <p:txBody>
          <a:bodyPr/>
          <a:lstStyle/>
          <a:p>
            <a:fld id="{E6BEE46C-D2C8-4614-81A0-1A668ECED882}" type="slidenum">
              <a:rPr lang="en-CA" smtClean="0"/>
              <a:t>‹#›</a:t>
            </a:fld>
            <a:endParaRPr lang="en-CA"/>
          </a:p>
        </p:txBody>
      </p:sp>
    </p:spTree>
    <p:extLst>
      <p:ext uri="{BB962C8B-B14F-4D97-AF65-F5344CB8AC3E}">
        <p14:creationId xmlns:p14="http://schemas.microsoft.com/office/powerpoint/2010/main" val="636376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53EF6-C332-F37A-64D3-425A0C157244}"/>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9B4D1B2A-E507-538D-65D5-A63E68D14346}"/>
              </a:ext>
            </a:extLst>
          </p:cNvPr>
          <p:cNvSpPr>
            <a:spLocks noGrp="1"/>
          </p:cNvSpPr>
          <p:nvPr>
            <p:ph type="dt" sz="half" idx="10"/>
          </p:nvPr>
        </p:nvSpPr>
        <p:spPr/>
        <p:txBody>
          <a:bodyPr/>
          <a:lstStyle/>
          <a:p>
            <a:fld id="{149526B4-7296-4A27-A398-E0FB7E819EE1}" type="datetimeFigureOut">
              <a:rPr lang="en-CA" smtClean="0"/>
              <a:t>2024-09-02</a:t>
            </a:fld>
            <a:endParaRPr lang="en-CA"/>
          </a:p>
        </p:txBody>
      </p:sp>
      <p:sp>
        <p:nvSpPr>
          <p:cNvPr id="4" name="Footer Placeholder 3">
            <a:extLst>
              <a:ext uri="{FF2B5EF4-FFF2-40B4-BE49-F238E27FC236}">
                <a16:creationId xmlns:a16="http://schemas.microsoft.com/office/drawing/2014/main" id="{5D2A49CC-D96E-91ED-5315-C4BBD78621DC}"/>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C17E29EA-5904-306F-9FB5-976F139E4A0D}"/>
              </a:ext>
            </a:extLst>
          </p:cNvPr>
          <p:cNvSpPr>
            <a:spLocks noGrp="1"/>
          </p:cNvSpPr>
          <p:nvPr>
            <p:ph type="sldNum" sz="quarter" idx="12"/>
          </p:nvPr>
        </p:nvSpPr>
        <p:spPr/>
        <p:txBody>
          <a:bodyPr/>
          <a:lstStyle/>
          <a:p>
            <a:fld id="{E6BEE46C-D2C8-4614-81A0-1A668ECED882}" type="slidenum">
              <a:rPr lang="en-CA" smtClean="0"/>
              <a:t>‹#›</a:t>
            </a:fld>
            <a:endParaRPr lang="en-CA"/>
          </a:p>
        </p:txBody>
      </p:sp>
    </p:spTree>
    <p:extLst>
      <p:ext uri="{BB962C8B-B14F-4D97-AF65-F5344CB8AC3E}">
        <p14:creationId xmlns:p14="http://schemas.microsoft.com/office/powerpoint/2010/main" val="3408342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A3AEF8-D22F-41DC-3220-060312B676A8}"/>
              </a:ext>
            </a:extLst>
          </p:cNvPr>
          <p:cNvSpPr>
            <a:spLocks noGrp="1"/>
          </p:cNvSpPr>
          <p:nvPr>
            <p:ph type="dt" sz="half" idx="10"/>
          </p:nvPr>
        </p:nvSpPr>
        <p:spPr/>
        <p:txBody>
          <a:bodyPr/>
          <a:lstStyle/>
          <a:p>
            <a:fld id="{149526B4-7296-4A27-A398-E0FB7E819EE1}" type="datetimeFigureOut">
              <a:rPr lang="en-CA" smtClean="0"/>
              <a:t>2024-09-02</a:t>
            </a:fld>
            <a:endParaRPr lang="en-CA"/>
          </a:p>
        </p:txBody>
      </p:sp>
      <p:sp>
        <p:nvSpPr>
          <p:cNvPr id="3" name="Footer Placeholder 2">
            <a:extLst>
              <a:ext uri="{FF2B5EF4-FFF2-40B4-BE49-F238E27FC236}">
                <a16:creationId xmlns:a16="http://schemas.microsoft.com/office/drawing/2014/main" id="{50048833-20B0-2F1A-FD59-BA830C383ADF}"/>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EA6BA698-C933-E695-B2F9-02570EA67ECC}"/>
              </a:ext>
            </a:extLst>
          </p:cNvPr>
          <p:cNvSpPr>
            <a:spLocks noGrp="1"/>
          </p:cNvSpPr>
          <p:nvPr>
            <p:ph type="sldNum" sz="quarter" idx="12"/>
          </p:nvPr>
        </p:nvSpPr>
        <p:spPr/>
        <p:txBody>
          <a:bodyPr/>
          <a:lstStyle/>
          <a:p>
            <a:fld id="{E6BEE46C-D2C8-4614-81A0-1A668ECED882}" type="slidenum">
              <a:rPr lang="en-CA" smtClean="0"/>
              <a:t>‹#›</a:t>
            </a:fld>
            <a:endParaRPr lang="en-CA"/>
          </a:p>
        </p:txBody>
      </p:sp>
    </p:spTree>
    <p:extLst>
      <p:ext uri="{BB962C8B-B14F-4D97-AF65-F5344CB8AC3E}">
        <p14:creationId xmlns:p14="http://schemas.microsoft.com/office/powerpoint/2010/main" val="2973022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3EF20-E64D-3AFB-D84A-22B9F267B5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3BA7727D-670A-155F-9385-C9FAA02DC3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4371A710-487F-CB0D-2356-5336980626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364D8C-C3AA-BD58-A900-DE2D82534431}"/>
              </a:ext>
            </a:extLst>
          </p:cNvPr>
          <p:cNvSpPr>
            <a:spLocks noGrp="1"/>
          </p:cNvSpPr>
          <p:nvPr>
            <p:ph type="dt" sz="half" idx="10"/>
          </p:nvPr>
        </p:nvSpPr>
        <p:spPr/>
        <p:txBody>
          <a:bodyPr/>
          <a:lstStyle/>
          <a:p>
            <a:fld id="{149526B4-7296-4A27-A398-E0FB7E819EE1}" type="datetimeFigureOut">
              <a:rPr lang="en-CA" smtClean="0"/>
              <a:t>2024-09-02</a:t>
            </a:fld>
            <a:endParaRPr lang="en-CA"/>
          </a:p>
        </p:txBody>
      </p:sp>
      <p:sp>
        <p:nvSpPr>
          <p:cNvPr id="6" name="Footer Placeholder 5">
            <a:extLst>
              <a:ext uri="{FF2B5EF4-FFF2-40B4-BE49-F238E27FC236}">
                <a16:creationId xmlns:a16="http://schemas.microsoft.com/office/drawing/2014/main" id="{A88AED57-6367-AFE0-FB4C-FE2190FDCF4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3788553-CFE5-A67E-BE01-42949342041A}"/>
              </a:ext>
            </a:extLst>
          </p:cNvPr>
          <p:cNvSpPr>
            <a:spLocks noGrp="1"/>
          </p:cNvSpPr>
          <p:nvPr>
            <p:ph type="sldNum" sz="quarter" idx="12"/>
          </p:nvPr>
        </p:nvSpPr>
        <p:spPr/>
        <p:txBody>
          <a:bodyPr/>
          <a:lstStyle/>
          <a:p>
            <a:fld id="{E6BEE46C-D2C8-4614-81A0-1A668ECED882}" type="slidenum">
              <a:rPr lang="en-CA" smtClean="0"/>
              <a:t>‹#›</a:t>
            </a:fld>
            <a:endParaRPr lang="en-CA"/>
          </a:p>
        </p:txBody>
      </p:sp>
    </p:spTree>
    <p:extLst>
      <p:ext uri="{BB962C8B-B14F-4D97-AF65-F5344CB8AC3E}">
        <p14:creationId xmlns:p14="http://schemas.microsoft.com/office/powerpoint/2010/main" val="1180765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C48CA-D42B-A428-81B0-27EABB0771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08EC73DA-5A9C-4032-6E7A-8D9E2D23CD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C94107F4-BC1C-85D7-4AD7-DE38D3254F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3019C6-735D-D19D-952A-25AB8A29E987}"/>
              </a:ext>
            </a:extLst>
          </p:cNvPr>
          <p:cNvSpPr>
            <a:spLocks noGrp="1"/>
          </p:cNvSpPr>
          <p:nvPr>
            <p:ph type="dt" sz="half" idx="10"/>
          </p:nvPr>
        </p:nvSpPr>
        <p:spPr/>
        <p:txBody>
          <a:bodyPr/>
          <a:lstStyle/>
          <a:p>
            <a:fld id="{149526B4-7296-4A27-A398-E0FB7E819EE1}" type="datetimeFigureOut">
              <a:rPr lang="en-CA" smtClean="0"/>
              <a:t>2024-09-02</a:t>
            </a:fld>
            <a:endParaRPr lang="en-CA"/>
          </a:p>
        </p:txBody>
      </p:sp>
      <p:sp>
        <p:nvSpPr>
          <p:cNvPr id="6" name="Footer Placeholder 5">
            <a:extLst>
              <a:ext uri="{FF2B5EF4-FFF2-40B4-BE49-F238E27FC236}">
                <a16:creationId xmlns:a16="http://schemas.microsoft.com/office/drawing/2014/main" id="{2164AB5B-8EDE-43F3-54D8-177DBB9E4AC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2B9D3D6-C8A6-4A00-7470-1B639CA546D8}"/>
              </a:ext>
            </a:extLst>
          </p:cNvPr>
          <p:cNvSpPr>
            <a:spLocks noGrp="1"/>
          </p:cNvSpPr>
          <p:nvPr>
            <p:ph type="sldNum" sz="quarter" idx="12"/>
          </p:nvPr>
        </p:nvSpPr>
        <p:spPr/>
        <p:txBody>
          <a:bodyPr/>
          <a:lstStyle/>
          <a:p>
            <a:fld id="{E6BEE46C-D2C8-4614-81A0-1A668ECED882}" type="slidenum">
              <a:rPr lang="en-CA" smtClean="0"/>
              <a:t>‹#›</a:t>
            </a:fld>
            <a:endParaRPr lang="en-CA"/>
          </a:p>
        </p:txBody>
      </p:sp>
    </p:spTree>
    <p:extLst>
      <p:ext uri="{BB962C8B-B14F-4D97-AF65-F5344CB8AC3E}">
        <p14:creationId xmlns:p14="http://schemas.microsoft.com/office/powerpoint/2010/main" val="1425923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C7010F-F209-5D58-4BF0-C83B4CC00A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27DBDB5E-84C0-FAEC-BC66-C9D0B3E47A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39CF3EC-AAD7-1F60-CEEA-449AB1080E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49526B4-7296-4A27-A398-E0FB7E819EE1}" type="datetimeFigureOut">
              <a:rPr lang="en-CA" smtClean="0"/>
              <a:t>2024-09-02</a:t>
            </a:fld>
            <a:endParaRPr lang="en-CA"/>
          </a:p>
        </p:txBody>
      </p:sp>
      <p:sp>
        <p:nvSpPr>
          <p:cNvPr id="5" name="Footer Placeholder 4">
            <a:extLst>
              <a:ext uri="{FF2B5EF4-FFF2-40B4-BE49-F238E27FC236}">
                <a16:creationId xmlns:a16="http://schemas.microsoft.com/office/drawing/2014/main" id="{6E9036A8-6BF9-7EC2-8C0E-DC931654C6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39ED6281-756A-F586-761F-B849F6329A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6BEE46C-D2C8-4614-81A0-1A668ECED882}" type="slidenum">
              <a:rPr lang="en-CA" smtClean="0"/>
              <a:t>‹#›</a:t>
            </a:fld>
            <a:endParaRPr lang="en-CA"/>
          </a:p>
        </p:txBody>
      </p:sp>
    </p:spTree>
    <p:extLst>
      <p:ext uri="{BB962C8B-B14F-4D97-AF65-F5344CB8AC3E}">
        <p14:creationId xmlns:p14="http://schemas.microsoft.com/office/powerpoint/2010/main" val="34032961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99D14-0136-2CA8-4CE6-540B89AC85E5}"/>
              </a:ext>
            </a:extLst>
          </p:cNvPr>
          <p:cNvSpPr>
            <a:spLocks noGrp="1"/>
          </p:cNvSpPr>
          <p:nvPr>
            <p:ph type="ctrTitle"/>
          </p:nvPr>
        </p:nvSpPr>
        <p:spPr/>
        <p:txBody>
          <a:bodyPr/>
          <a:lstStyle/>
          <a:p>
            <a:r>
              <a:rPr lang="en-HK" dirty="0"/>
              <a:t>Introduction to Linux Operating System</a:t>
            </a:r>
            <a:endParaRPr lang="en-CA" dirty="0"/>
          </a:p>
        </p:txBody>
      </p:sp>
      <p:sp>
        <p:nvSpPr>
          <p:cNvPr id="3" name="Subtitle 2">
            <a:extLst>
              <a:ext uri="{FF2B5EF4-FFF2-40B4-BE49-F238E27FC236}">
                <a16:creationId xmlns:a16="http://schemas.microsoft.com/office/drawing/2014/main" id="{2AB87C16-E168-04BC-A3BB-6DA99AE4AF98}"/>
              </a:ext>
            </a:extLst>
          </p:cNvPr>
          <p:cNvSpPr>
            <a:spLocks noGrp="1"/>
          </p:cNvSpPr>
          <p:nvPr>
            <p:ph type="subTitle" idx="1"/>
          </p:nvPr>
        </p:nvSpPr>
        <p:spPr/>
        <p:txBody>
          <a:bodyPr/>
          <a:lstStyle/>
          <a:p>
            <a:r>
              <a:rPr lang="en-HK" dirty="0"/>
              <a:t>By Ivan Wong</a:t>
            </a:r>
            <a:endParaRPr lang="en-CA" dirty="0"/>
          </a:p>
        </p:txBody>
      </p:sp>
    </p:spTree>
    <p:extLst>
      <p:ext uri="{BB962C8B-B14F-4D97-AF65-F5344CB8AC3E}">
        <p14:creationId xmlns:p14="http://schemas.microsoft.com/office/powerpoint/2010/main" val="4282026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59D07-7186-003F-D11C-85BCDF66B713}"/>
              </a:ext>
            </a:extLst>
          </p:cNvPr>
          <p:cNvSpPr>
            <a:spLocks noGrp="1"/>
          </p:cNvSpPr>
          <p:nvPr>
            <p:ph type="title"/>
          </p:nvPr>
        </p:nvSpPr>
        <p:spPr/>
        <p:txBody>
          <a:bodyPr/>
          <a:lstStyle/>
          <a:p>
            <a:r>
              <a:rPr lang="en-CA" dirty="0"/>
              <a:t>ASCII</a:t>
            </a:r>
          </a:p>
        </p:txBody>
      </p:sp>
      <p:sp>
        <p:nvSpPr>
          <p:cNvPr id="3" name="Content Placeholder 2">
            <a:extLst>
              <a:ext uri="{FF2B5EF4-FFF2-40B4-BE49-F238E27FC236}">
                <a16:creationId xmlns:a16="http://schemas.microsoft.com/office/drawing/2014/main" id="{2BE8DBC8-2C6E-C617-329F-D2AE0E61B03A}"/>
              </a:ext>
            </a:extLst>
          </p:cNvPr>
          <p:cNvSpPr>
            <a:spLocks noGrp="1"/>
          </p:cNvSpPr>
          <p:nvPr>
            <p:ph idx="1"/>
          </p:nvPr>
        </p:nvSpPr>
        <p:spPr/>
        <p:txBody>
          <a:bodyPr>
            <a:normAutofit/>
          </a:bodyPr>
          <a:lstStyle/>
          <a:p>
            <a:r>
              <a:rPr lang="en-HK" dirty="0"/>
              <a:t>When you press a key, the computer generates a character which represents the smallest piece of information that you can deal with. </a:t>
            </a:r>
          </a:p>
          <a:p>
            <a:r>
              <a:rPr lang="en-HK" dirty="0"/>
              <a:t>It could be a letter, number, symbol, or control sequence (like [Ctrl-f]). The string 10:20 pm contains eight characters (one for the space). Every character is associated with a unique ASCII value (ASCII—American Standard Code for Information Interchange). </a:t>
            </a:r>
          </a:p>
          <a:p>
            <a:r>
              <a:rPr lang="en-HK" dirty="0"/>
              <a:t>The letter A has the ASCII value of 65; the bang (!) has the value of 33. Both take up one byte (eight bits) each on your computer.</a:t>
            </a:r>
          </a:p>
          <a:p>
            <a:r>
              <a:rPr lang="en-HK" dirty="0"/>
              <a:t>Many UNIX programs make use of these ASCII values.</a:t>
            </a:r>
            <a:endParaRPr lang="en-CA" dirty="0"/>
          </a:p>
        </p:txBody>
      </p:sp>
    </p:spTree>
    <p:extLst>
      <p:ext uri="{BB962C8B-B14F-4D97-AF65-F5344CB8AC3E}">
        <p14:creationId xmlns:p14="http://schemas.microsoft.com/office/powerpoint/2010/main" val="3445685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EA0FF-795F-A785-ABB7-EF287FDA1B06}"/>
              </a:ext>
            </a:extLst>
          </p:cNvPr>
          <p:cNvSpPr>
            <a:spLocks noGrp="1"/>
          </p:cNvSpPr>
          <p:nvPr>
            <p:ph type="title"/>
          </p:nvPr>
        </p:nvSpPr>
        <p:spPr/>
        <p:txBody>
          <a:bodyPr/>
          <a:lstStyle/>
          <a:p>
            <a:r>
              <a:rPr lang="en-CA" dirty="0"/>
              <a:t>The System Administrator</a:t>
            </a:r>
          </a:p>
        </p:txBody>
      </p:sp>
      <p:sp>
        <p:nvSpPr>
          <p:cNvPr id="3" name="Content Placeholder 2">
            <a:extLst>
              <a:ext uri="{FF2B5EF4-FFF2-40B4-BE49-F238E27FC236}">
                <a16:creationId xmlns:a16="http://schemas.microsoft.com/office/drawing/2014/main" id="{E28EF047-835B-3001-D41F-8303625A2F5E}"/>
              </a:ext>
            </a:extLst>
          </p:cNvPr>
          <p:cNvSpPr>
            <a:spLocks noGrp="1"/>
          </p:cNvSpPr>
          <p:nvPr>
            <p:ph idx="1"/>
          </p:nvPr>
        </p:nvSpPr>
        <p:spPr/>
        <p:txBody>
          <a:bodyPr>
            <a:normAutofit fontScale="92500" lnSpcReduction="10000"/>
          </a:bodyPr>
          <a:lstStyle/>
          <a:p>
            <a:r>
              <a:rPr lang="en-HK" dirty="0"/>
              <a:t>The administrator is responsible for the management of the entire setup. She allocates user accounts, maintains file systems, takes backups, manages disk space, and performs several other important functions. She is the person to be contacted in case of a genuine problem. </a:t>
            </a:r>
          </a:p>
          <a:p>
            <a:r>
              <a:rPr lang="en-HK" dirty="0"/>
              <a:t>If you are not the administrator, you can use a UNIX machine only after she has opened an account with a user-id and password for your use. </a:t>
            </a:r>
          </a:p>
          <a:p>
            <a:r>
              <a:rPr lang="en-HK" dirty="0"/>
              <a:t>The administrator uses a special user-id to log on to the system: it is called root.</a:t>
            </a:r>
          </a:p>
          <a:p>
            <a:r>
              <a:rPr lang="en-HK" dirty="0"/>
              <a:t>The root user has near-absolute powers. </a:t>
            </a:r>
          </a:p>
          <a:p>
            <a:pPr lvl="1"/>
            <a:r>
              <a:rPr lang="en-HK" dirty="0"/>
              <a:t>Some programs can only be run from this account—for instance, the program that creates the user account itself.</a:t>
            </a:r>
            <a:endParaRPr lang="en-CA" dirty="0"/>
          </a:p>
        </p:txBody>
      </p:sp>
    </p:spTree>
    <p:extLst>
      <p:ext uri="{BB962C8B-B14F-4D97-AF65-F5344CB8AC3E}">
        <p14:creationId xmlns:p14="http://schemas.microsoft.com/office/powerpoint/2010/main" val="4031280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E96F1-0434-75F2-6F29-B30B7D6C92F4}"/>
              </a:ext>
            </a:extLst>
          </p:cNvPr>
          <p:cNvSpPr>
            <a:spLocks noGrp="1"/>
          </p:cNvSpPr>
          <p:nvPr>
            <p:ph type="title"/>
          </p:nvPr>
        </p:nvSpPr>
        <p:spPr/>
        <p:txBody>
          <a:bodyPr/>
          <a:lstStyle/>
          <a:p>
            <a:r>
              <a:rPr lang="en-CA" dirty="0"/>
              <a:t>Logging In and Out</a:t>
            </a:r>
          </a:p>
        </p:txBody>
      </p:sp>
      <p:pic>
        <p:nvPicPr>
          <p:cNvPr id="5" name="Content Placeholder 4" descr="A screenshot of a computer&#10;&#10;Description automatically generated">
            <a:extLst>
              <a:ext uri="{FF2B5EF4-FFF2-40B4-BE49-F238E27FC236}">
                <a16:creationId xmlns:a16="http://schemas.microsoft.com/office/drawing/2014/main" id="{EAA69261-4667-4FD6-3FC9-F538E948EB0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23639" b="39567"/>
          <a:stretch/>
        </p:blipFill>
        <p:spPr>
          <a:xfrm>
            <a:off x="1845740" y="1501370"/>
            <a:ext cx="9459415" cy="4678936"/>
          </a:xfrm>
        </p:spPr>
      </p:pic>
    </p:spTree>
    <p:extLst>
      <p:ext uri="{BB962C8B-B14F-4D97-AF65-F5344CB8AC3E}">
        <p14:creationId xmlns:p14="http://schemas.microsoft.com/office/powerpoint/2010/main" val="3896078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B655F-143F-445F-6DD1-12940B33D5E0}"/>
              </a:ext>
            </a:extLst>
          </p:cNvPr>
          <p:cNvSpPr>
            <a:spLocks noGrp="1"/>
          </p:cNvSpPr>
          <p:nvPr>
            <p:ph type="title"/>
          </p:nvPr>
        </p:nvSpPr>
        <p:spPr/>
        <p:txBody>
          <a:bodyPr/>
          <a:lstStyle/>
          <a:p>
            <a:r>
              <a:rPr lang="en-CA" dirty="0"/>
              <a:t>A Hands-On Session</a:t>
            </a:r>
          </a:p>
        </p:txBody>
      </p:sp>
      <p:sp>
        <p:nvSpPr>
          <p:cNvPr id="3" name="Content Placeholder 2">
            <a:extLst>
              <a:ext uri="{FF2B5EF4-FFF2-40B4-BE49-F238E27FC236}">
                <a16:creationId xmlns:a16="http://schemas.microsoft.com/office/drawing/2014/main" id="{FB6E626B-5D8E-FD7F-E556-6B4505506955}"/>
              </a:ext>
            </a:extLst>
          </p:cNvPr>
          <p:cNvSpPr>
            <a:spLocks noGrp="1"/>
          </p:cNvSpPr>
          <p:nvPr>
            <p:ph idx="1"/>
          </p:nvPr>
        </p:nvSpPr>
        <p:spPr/>
        <p:txBody>
          <a:bodyPr>
            <a:normAutofit/>
          </a:bodyPr>
          <a:lstStyle/>
          <a:p>
            <a:r>
              <a:rPr lang="en-HK" dirty="0"/>
              <a:t>When you key in a word, the system interprets it as a command to do something.</a:t>
            </a:r>
          </a:p>
          <a:p>
            <a:r>
              <a:rPr lang="en-HK" dirty="0"/>
              <a:t>In most cases, the command signifies the execution of a program on disk that has the name you keyed in.</a:t>
            </a:r>
          </a:p>
          <a:p>
            <a:r>
              <a:rPr lang="en-HK" dirty="0"/>
              <a:t>Unlike in DOS, where a command can be run in both lower- and uppercase, UNIX commands are generally in lowercase. Try using the date command, but use DATE instead of date:</a:t>
            </a:r>
            <a:endParaRPr lang="en-CA" dirty="0"/>
          </a:p>
        </p:txBody>
      </p:sp>
      <p:pic>
        <p:nvPicPr>
          <p:cNvPr id="5" name="Picture 4" descr="A black screen with white text&#10;&#10;Description automatically generated">
            <a:extLst>
              <a:ext uri="{FF2B5EF4-FFF2-40B4-BE49-F238E27FC236}">
                <a16:creationId xmlns:a16="http://schemas.microsoft.com/office/drawing/2014/main" id="{5705C78E-422F-1FAD-2AF5-CEABC36143A5}"/>
              </a:ext>
            </a:extLst>
          </p:cNvPr>
          <p:cNvPicPr>
            <a:picLocks noChangeAspect="1"/>
          </p:cNvPicPr>
          <p:nvPr/>
        </p:nvPicPr>
        <p:blipFill rotWithShape="1">
          <a:blip r:embed="rId2">
            <a:extLst>
              <a:ext uri="{28A0092B-C50C-407E-A947-70E740481C1C}">
                <a14:useLocalDpi xmlns:a14="http://schemas.microsoft.com/office/drawing/2010/main" val="0"/>
              </a:ext>
            </a:extLst>
          </a:blip>
          <a:srcRect r="75295" b="83641"/>
          <a:stretch/>
        </p:blipFill>
        <p:spPr>
          <a:xfrm>
            <a:off x="4572000" y="4928681"/>
            <a:ext cx="4079131" cy="1688252"/>
          </a:xfrm>
          <a:prstGeom prst="rect">
            <a:avLst/>
          </a:prstGeom>
        </p:spPr>
      </p:pic>
    </p:spTree>
    <p:extLst>
      <p:ext uri="{BB962C8B-B14F-4D97-AF65-F5344CB8AC3E}">
        <p14:creationId xmlns:p14="http://schemas.microsoft.com/office/powerpoint/2010/main" val="3596413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548AB-9637-C760-7991-D309D71025D7}"/>
              </a:ext>
            </a:extLst>
          </p:cNvPr>
          <p:cNvSpPr>
            <a:spLocks noGrp="1"/>
          </p:cNvSpPr>
          <p:nvPr>
            <p:ph type="title"/>
          </p:nvPr>
        </p:nvSpPr>
        <p:spPr/>
        <p:txBody>
          <a:bodyPr/>
          <a:lstStyle/>
          <a:p>
            <a:r>
              <a:rPr lang="en-CA" dirty="0"/>
              <a:t>A Hands-On Session</a:t>
            </a:r>
          </a:p>
        </p:txBody>
      </p:sp>
      <p:sp>
        <p:nvSpPr>
          <p:cNvPr id="3" name="Content Placeholder 2">
            <a:extLst>
              <a:ext uri="{FF2B5EF4-FFF2-40B4-BE49-F238E27FC236}">
                <a16:creationId xmlns:a16="http://schemas.microsoft.com/office/drawing/2014/main" id="{A45B5CB4-F79A-C337-0855-13F3BD4869F4}"/>
              </a:ext>
            </a:extLst>
          </p:cNvPr>
          <p:cNvSpPr>
            <a:spLocks noGrp="1"/>
          </p:cNvSpPr>
          <p:nvPr>
            <p:ph idx="1"/>
          </p:nvPr>
        </p:nvSpPr>
        <p:spPr/>
        <p:txBody>
          <a:bodyPr/>
          <a:lstStyle/>
          <a:p>
            <a:r>
              <a:rPr lang="en-HK" dirty="0"/>
              <a:t>Using who to View the List of Current Users UNIX can be used concurrently by multiple users, and you might be interested in knowing who is using the system when you are. Use the who command:</a:t>
            </a:r>
            <a:endParaRPr lang="en-CA" dirty="0"/>
          </a:p>
        </p:txBody>
      </p:sp>
      <p:pic>
        <p:nvPicPr>
          <p:cNvPr id="5" name="Picture 4">
            <a:extLst>
              <a:ext uri="{FF2B5EF4-FFF2-40B4-BE49-F238E27FC236}">
                <a16:creationId xmlns:a16="http://schemas.microsoft.com/office/drawing/2014/main" id="{95C4FFE2-E959-7191-F1D3-EB59B7030292}"/>
              </a:ext>
            </a:extLst>
          </p:cNvPr>
          <p:cNvPicPr>
            <a:picLocks noChangeAspect="1"/>
          </p:cNvPicPr>
          <p:nvPr/>
        </p:nvPicPr>
        <p:blipFill>
          <a:blip r:embed="rId2"/>
          <a:stretch>
            <a:fillRect/>
          </a:stretch>
        </p:blipFill>
        <p:spPr>
          <a:xfrm>
            <a:off x="1744132" y="3492129"/>
            <a:ext cx="8703736" cy="2039938"/>
          </a:xfrm>
          <a:prstGeom prst="rect">
            <a:avLst/>
          </a:prstGeom>
        </p:spPr>
      </p:pic>
    </p:spTree>
    <p:extLst>
      <p:ext uri="{BB962C8B-B14F-4D97-AF65-F5344CB8AC3E}">
        <p14:creationId xmlns:p14="http://schemas.microsoft.com/office/powerpoint/2010/main" val="2125243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D4102-2244-A5BF-F09A-E2E5AB8A1F4E}"/>
              </a:ext>
            </a:extLst>
          </p:cNvPr>
          <p:cNvSpPr>
            <a:spLocks noGrp="1"/>
          </p:cNvSpPr>
          <p:nvPr>
            <p:ph type="title"/>
          </p:nvPr>
        </p:nvSpPr>
        <p:spPr/>
        <p:txBody>
          <a:bodyPr/>
          <a:lstStyle/>
          <a:p>
            <a:r>
              <a:rPr lang="en-CA" dirty="0"/>
              <a:t>A Hands-On Session</a:t>
            </a:r>
          </a:p>
        </p:txBody>
      </p:sp>
      <p:sp>
        <p:nvSpPr>
          <p:cNvPr id="3" name="Content Placeholder 2">
            <a:extLst>
              <a:ext uri="{FF2B5EF4-FFF2-40B4-BE49-F238E27FC236}">
                <a16:creationId xmlns:a16="http://schemas.microsoft.com/office/drawing/2014/main" id="{9A7E04F8-16CF-351E-BC11-D17563FCE62E}"/>
              </a:ext>
            </a:extLst>
          </p:cNvPr>
          <p:cNvSpPr>
            <a:spLocks noGrp="1"/>
          </p:cNvSpPr>
          <p:nvPr>
            <p:ph idx="1"/>
          </p:nvPr>
        </p:nvSpPr>
        <p:spPr/>
        <p:txBody>
          <a:bodyPr/>
          <a:lstStyle/>
          <a:p>
            <a:r>
              <a:rPr lang="en-CA" dirty="0"/>
              <a:t>Viewing Processes with </a:t>
            </a:r>
            <a:r>
              <a:rPr lang="en-CA" dirty="0" err="1"/>
              <a:t>ps</a:t>
            </a:r>
            <a:endParaRPr lang="en-CA" dirty="0"/>
          </a:p>
          <a:p>
            <a:pPr lvl="1"/>
            <a:r>
              <a:rPr lang="en-HK" dirty="0"/>
              <a:t>The process is a key component of any operating system, so let’s run a command that displays the processes running at our terminal. </a:t>
            </a:r>
          </a:p>
          <a:p>
            <a:pPr lvl="1"/>
            <a:r>
              <a:rPr lang="en-HK" dirty="0"/>
              <a:t>The </a:t>
            </a:r>
            <a:r>
              <a:rPr lang="en-HK" dirty="0" err="1"/>
              <a:t>ps</a:t>
            </a:r>
            <a:r>
              <a:rPr lang="en-HK" dirty="0"/>
              <a:t> command does this job, and the following command shows that currently only one is running:</a:t>
            </a:r>
            <a:endParaRPr lang="en-CA" dirty="0"/>
          </a:p>
        </p:txBody>
      </p:sp>
      <p:pic>
        <p:nvPicPr>
          <p:cNvPr id="5" name="Picture 4">
            <a:extLst>
              <a:ext uri="{FF2B5EF4-FFF2-40B4-BE49-F238E27FC236}">
                <a16:creationId xmlns:a16="http://schemas.microsoft.com/office/drawing/2014/main" id="{8A77FA72-F957-0983-C7D5-3FE5D3261D54}"/>
              </a:ext>
            </a:extLst>
          </p:cNvPr>
          <p:cNvPicPr>
            <a:picLocks noChangeAspect="1"/>
          </p:cNvPicPr>
          <p:nvPr/>
        </p:nvPicPr>
        <p:blipFill>
          <a:blip r:embed="rId2"/>
          <a:stretch>
            <a:fillRect/>
          </a:stretch>
        </p:blipFill>
        <p:spPr>
          <a:xfrm>
            <a:off x="2390907" y="3926193"/>
            <a:ext cx="7410185" cy="1667863"/>
          </a:xfrm>
          <a:prstGeom prst="rect">
            <a:avLst/>
          </a:prstGeom>
          <a:ln>
            <a:solidFill>
              <a:schemeClr val="accent1"/>
            </a:solidFill>
          </a:ln>
        </p:spPr>
      </p:pic>
    </p:spTree>
    <p:extLst>
      <p:ext uri="{BB962C8B-B14F-4D97-AF65-F5344CB8AC3E}">
        <p14:creationId xmlns:p14="http://schemas.microsoft.com/office/powerpoint/2010/main" val="3716557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308F9-14B6-5E63-42F0-533C47D9F5B8}"/>
              </a:ext>
            </a:extLst>
          </p:cNvPr>
          <p:cNvSpPr>
            <a:spLocks noGrp="1"/>
          </p:cNvSpPr>
          <p:nvPr>
            <p:ph type="title"/>
          </p:nvPr>
        </p:nvSpPr>
        <p:spPr/>
        <p:txBody>
          <a:bodyPr/>
          <a:lstStyle/>
          <a:p>
            <a:r>
              <a:rPr lang="en-CA" dirty="0"/>
              <a:t>A Hands-On Session</a:t>
            </a:r>
          </a:p>
        </p:txBody>
      </p:sp>
      <p:sp>
        <p:nvSpPr>
          <p:cNvPr id="3" name="Content Placeholder 2">
            <a:extLst>
              <a:ext uri="{FF2B5EF4-FFF2-40B4-BE49-F238E27FC236}">
                <a16:creationId xmlns:a16="http://schemas.microsoft.com/office/drawing/2014/main" id="{EEAABA4B-BEBD-0C9E-CA08-C914CA34B964}"/>
              </a:ext>
            </a:extLst>
          </p:cNvPr>
          <p:cNvSpPr>
            <a:spLocks noGrp="1"/>
          </p:cNvSpPr>
          <p:nvPr>
            <p:ph idx="1"/>
          </p:nvPr>
        </p:nvSpPr>
        <p:spPr/>
        <p:txBody>
          <a:bodyPr/>
          <a:lstStyle/>
          <a:p>
            <a:r>
              <a:rPr lang="en-HK" dirty="0"/>
              <a:t>Even though we are using the Bash shell here, you could be using another shell.</a:t>
            </a:r>
          </a:p>
          <a:p>
            <a:r>
              <a:rPr lang="en-HK" dirty="0"/>
              <a:t>Instead of bash, you could see </a:t>
            </a:r>
            <a:r>
              <a:rPr lang="en-HK" dirty="0" err="1"/>
              <a:t>sh</a:t>
            </a:r>
            <a:r>
              <a:rPr lang="en-HK" dirty="0"/>
              <a:t> (the primitive </a:t>
            </a:r>
            <a:r>
              <a:rPr lang="en-HK" dirty="0" err="1"/>
              <a:t>Bourne</a:t>
            </a:r>
            <a:r>
              <a:rPr lang="en-HK" dirty="0"/>
              <a:t> shell), </a:t>
            </a:r>
            <a:r>
              <a:rPr lang="en-HK" dirty="0" err="1"/>
              <a:t>csh</a:t>
            </a:r>
            <a:r>
              <a:rPr lang="en-HK" dirty="0"/>
              <a:t> (C shell—still popular today) or </a:t>
            </a:r>
            <a:r>
              <a:rPr lang="en-HK" dirty="0" err="1"/>
              <a:t>ksh</a:t>
            </a:r>
            <a:r>
              <a:rPr lang="en-HK" dirty="0"/>
              <a:t> (Korn shell). To know the one that is running for you, use the echo command like this:</a:t>
            </a:r>
          </a:p>
        </p:txBody>
      </p:sp>
      <p:pic>
        <p:nvPicPr>
          <p:cNvPr id="5" name="Picture 4">
            <a:extLst>
              <a:ext uri="{FF2B5EF4-FFF2-40B4-BE49-F238E27FC236}">
                <a16:creationId xmlns:a16="http://schemas.microsoft.com/office/drawing/2014/main" id="{587206DB-A9DA-113D-C738-90DAC7755FC1}"/>
              </a:ext>
            </a:extLst>
          </p:cNvPr>
          <p:cNvPicPr>
            <a:picLocks noChangeAspect="1"/>
          </p:cNvPicPr>
          <p:nvPr/>
        </p:nvPicPr>
        <p:blipFill>
          <a:blip r:embed="rId2"/>
          <a:stretch>
            <a:fillRect/>
          </a:stretch>
        </p:blipFill>
        <p:spPr>
          <a:xfrm>
            <a:off x="4217003" y="4255263"/>
            <a:ext cx="3757993" cy="1145293"/>
          </a:xfrm>
          <a:prstGeom prst="rect">
            <a:avLst/>
          </a:prstGeom>
          <a:ln>
            <a:solidFill>
              <a:schemeClr val="accent1"/>
            </a:solidFill>
          </a:ln>
        </p:spPr>
      </p:pic>
    </p:spTree>
    <p:extLst>
      <p:ext uri="{BB962C8B-B14F-4D97-AF65-F5344CB8AC3E}">
        <p14:creationId xmlns:p14="http://schemas.microsoft.com/office/powerpoint/2010/main" val="1788402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26A92-D431-1980-7E6D-AF5C1424BCDA}"/>
              </a:ext>
            </a:extLst>
          </p:cNvPr>
          <p:cNvSpPr>
            <a:spLocks noGrp="1"/>
          </p:cNvSpPr>
          <p:nvPr>
            <p:ph type="title"/>
          </p:nvPr>
        </p:nvSpPr>
        <p:spPr/>
        <p:txBody>
          <a:bodyPr/>
          <a:lstStyle/>
          <a:p>
            <a:r>
              <a:rPr lang="en-CA" dirty="0"/>
              <a:t>Handling Files</a:t>
            </a:r>
          </a:p>
        </p:txBody>
      </p:sp>
      <p:sp>
        <p:nvSpPr>
          <p:cNvPr id="3" name="Content Placeholder 2">
            <a:extLst>
              <a:ext uri="{FF2B5EF4-FFF2-40B4-BE49-F238E27FC236}">
                <a16:creationId xmlns:a16="http://schemas.microsoft.com/office/drawing/2014/main" id="{D1FF2B60-208E-28D6-3B5B-C51116D321CA}"/>
              </a:ext>
            </a:extLst>
          </p:cNvPr>
          <p:cNvSpPr>
            <a:spLocks noGrp="1"/>
          </p:cNvSpPr>
          <p:nvPr>
            <p:ph idx="1"/>
          </p:nvPr>
        </p:nvSpPr>
        <p:spPr/>
        <p:txBody>
          <a:bodyPr/>
          <a:lstStyle/>
          <a:p>
            <a:r>
              <a:rPr lang="en-HK" dirty="0"/>
              <a:t>UNIX maintains all data in containers called files. These files are assigned names, and a group of filenames are held together in another separate file known as a directory.</a:t>
            </a:r>
          </a:p>
          <a:p>
            <a:r>
              <a:rPr lang="en-HK" dirty="0"/>
              <a:t>Creating a File with echo:</a:t>
            </a:r>
          </a:p>
          <a:p>
            <a:pPr lvl="1"/>
            <a:r>
              <a:rPr lang="en-HK" dirty="0"/>
              <a:t>echo date &gt; foo</a:t>
            </a:r>
          </a:p>
          <a:p>
            <a:r>
              <a:rPr lang="en-HK" dirty="0"/>
              <a:t>Displaying a File with cat</a:t>
            </a:r>
          </a:p>
          <a:p>
            <a:pPr lvl="1"/>
            <a:r>
              <a:rPr lang="en-HK" dirty="0"/>
              <a:t>cat foo</a:t>
            </a:r>
          </a:p>
          <a:p>
            <a:endParaRPr lang="en-CA" dirty="0"/>
          </a:p>
        </p:txBody>
      </p:sp>
    </p:spTree>
    <p:extLst>
      <p:ext uri="{BB962C8B-B14F-4D97-AF65-F5344CB8AC3E}">
        <p14:creationId xmlns:p14="http://schemas.microsoft.com/office/powerpoint/2010/main" val="2577530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600A-E09C-6E89-F2E7-C5985E88AB16}"/>
              </a:ext>
            </a:extLst>
          </p:cNvPr>
          <p:cNvSpPr>
            <a:spLocks noGrp="1"/>
          </p:cNvSpPr>
          <p:nvPr>
            <p:ph type="title"/>
          </p:nvPr>
        </p:nvSpPr>
        <p:spPr/>
        <p:txBody>
          <a:bodyPr/>
          <a:lstStyle/>
          <a:p>
            <a:r>
              <a:rPr lang="en-CA" dirty="0"/>
              <a:t>Handling Files</a:t>
            </a:r>
          </a:p>
        </p:txBody>
      </p:sp>
      <p:sp>
        <p:nvSpPr>
          <p:cNvPr id="3" name="Content Placeholder 2">
            <a:extLst>
              <a:ext uri="{FF2B5EF4-FFF2-40B4-BE49-F238E27FC236}">
                <a16:creationId xmlns:a16="http://schemas.microsoft.com/office/drawing/2014/main" id="{5EFF3EFE-1F8B-9509-EDAB-25A34D88441B}"/>
              </a:ext>
            </a:extLst>
          </p:cNvPr>
          <p:cNvSpPr>
            <a:spLocks noGrp="1"/>
          </p:cNvSpPr>
          <p:nvPr>
            <p:ph idx="1"/>
          </p:nvPr>
        </p:nvSpPr>
        <p:spPr/>
        <p:txBody>
          <a:bodyPr/>
          <a:lstStyle/>
          <a:p>
            <a:r>
              <a:rPr lang="en-HK" dirty="0"/>
              <a:t>Copying a File with cp</a:t>
            </a:r>
          </a:p>
          <a:p>
            <a:pPr lvl="1"/>
            <a:r>
              <a:rPr lang="en-CA" dirty="0"/>
              <a:t>cp foo foo.sh</a:t>
            </a:r>
            <a:endParaRPr lang="en-HK" dirty="0"/>
          </a:p>
          <a:p>
            <a:r>
              <a:rPr lang="en-HK" dirty="0"/>
              <a:t>Displaying List of Filenames with ls</a:t>
            </a:r>
          </a:p>
          <a:p>
            <a:pPr lvl="1"/>
            <a:r>
              <a:rPr lang="en-CA" dirty="0"/>
              <a:t>ls</a:t>
            </a:r>
            <a:endParaRPr lang="en-HK" dirty="0"/>
          </a:p>
          <a:p>
            <a:r>
              <a:rPr lang="en-HK" dirty="0"/>
              <a:t>Renaming a File with mv</a:t>
            </a:r>
          </a:p>
          <a:p>
            <a:pPr lvl="1"/>
            <a:r>
              <a:rPr lang="en-HK" dirty="0"/>
              <a:t>mv foo.sh </a:t>
            </a:r>
            <a:r>
              <a:rPr lang="en-HK" dirty="0" err="1"/>
              <a:t>foo.shell</a:t>
            </a:r>
            <a:endParaRPr lang="en-HK" dirty="0"/>
          </a:p>
          <a:p>
            <a:r>
              <a:rPr lang="en-HK" dirty="0"/>
              <a:t>Removing a File with rm</a:t>
            </a:r>
          </a:p>
          <a:p>
            <a:pPr lvl="1"/>
            <a:r>
              <a:rPr lang="en-CA" dirty="0"/>
              <a:t>rm </a:t>
            </a:r>
            <a:r>
              <a:rPr lang="en-CA" dirty="0" err="1"/>
              <a:t>foo.shell</a:t>
            </a:r>
            <a:endParaRPr lang="en-CA" dirty="0"/>
          </a:p>
        </p:txBody>
      </p:sp>
    </p:spTree>
    <p:extLst>
      <p:ext uri="{BB962C8B-B14F-4D97-AF65-F5344CB8AC3E}">
        <p14:creationId xmlns:p14="http://schemas.microsoft.com/office/powerpoint/2010/main" val="5250471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9795F-69EF-AD49-8438-214A11A9ABB1}"/>
              </a:ext>
            </a:extLst>
          </p:cNvPr>
          <p:cNvSpPr>
            <a:spLocks noGrp="1"/>
          </p:cNvSpPr>
          <p:nvPr>
            <p:ph type="title"/>
          </p:nvPr>
        </p:nvSpPr>
        <p:spPr/>
        <p:txBody>
          <a:bodyPr/>
          <a:lstStyle/>
          <a:p>
            <a:r>
              <a:rPr lang="en-CA" dirty="0"/>
              <a:t>Handling Directories</a:t>
            </a:r>
          </a:p>
        </p:txBody>
      </p:sp>
      <p:sp>
        <p:nvSpPr>
          <p:cNvPr id="3" name="Content Placeholder 2">
            <a:extLst>
              <a:ext uri="{FF2B5EF4-FFF2-40B4-BE49-F238E27FC236}">
                <a16:creationId xmlns:a16="http://schemas.microsoft.com/office/drawing/2014/main" id="{85623B59-DF4D-97D6-D814-557782354AAE}"/>
              </a:ext>
            </a:extLst>
          </p:cNvPr>
          <p:cNvSpPr>
            <a:spLocks noGrp="1"/>
          </p:cNvSpPr>
          <p:nvPr>
            <p:ph idx="1"/>
          </p:nvPr>
        </p:nvSpPr>
        <p:spPr/>
        <p:txBody>
          <a:bodyPr>
            <a:normAutofit/>
          </a:bodyPr>
          <a:lstStyle/>
          <a:p>
            <a:r>
              <a:rPr lang="en-HK" dirty="0"/>
              <a:t>Creating a Directory with </a:t>
            </a:r>
            <a:r>
              <a:rPr lang="en-HK" dirty="0" err="1"/>
              <a:t>mkdir</a:t>
            </a:r>
            <a:endParaRPr lang="en-HK" dirty="0"/>
          </a:p>
          <a:p>
            <a:pPr lvl="1"/>
            <a:r>
              <a:rPr lang="en-CA" dirty="0" err="1"/>
              <a:t>mkdir</a:t>
            </a:r>
            <a:r>
              <a:rPr lang="en-CA" dirty="0"/>
              <a:t> scripts</a:t>
            </a:r>
            <a:endParaRPr lang="en-HK" dirty="0"/>
          </a:p>
          <a:p>
            <a:r>
              <a:rPr lang="en-HK" dirty="0"/>
              <a:t>ls -F marks directory with a /</a:t>
            </a:r>
          </a:p>
          <a:p>
            <a:pPr lvl="1"/>
            <a:r>
              <a:rPr lang="en-CA" dirty="0"/>
              <a:t>ls –F</a:t>
            </a:r>
            <a:endParaRPr lang="en-HK" dirty="0"/>
          </a:p>
          <a:p>
            <a:r>
              <a:rPr lang="en-HK" dirty="0"/>
              <a:t>Copying a File to a Directory</a:t>
            </a:r>
          </a:p>
          <a:p>
            <a:pPr lvl="1"/>
            <a:r>
              <a:rPr lang="en-CA" dirty="0"/>
              <a:t>cp foo scripts</a:t>
            </a:r>
            <a:endParaRPr lang="en-HK" dirty="0"/>
          </a:p>
          <a:p>
            <a:r>
              <a:rPr lang="en-HK" dirty="0"/>
              <a:t>Directory Navigation with </a:t>
            </a:r>
            <a:r>
              <a:rPr lang="en-HK" dirty="0" err="1"/>
              <a:t>pwd</a:t>
            </a:r>
            <a:r>
              <a:rPr lang="en-HK" dirty="0"/>
              <a:t> and cd</a:t>
            </a:r>
          </a:p>
          <a:p>
            <a:pPr lvl="1"/>
            <a:r>
              <a:rPr lang="en-CA" dirty="0" err="1"/>
              <a:t>pwd</a:t>
            </a:r>
            <a:endParaRPr lang="en-HK" dirty="0"/>
          </a:p>
        </p:txBody>
      </p:sp>
    </p:spTree>
    <p:extLst>
      <p:ext uri="{BB962C8B-B14F-4D97-AF65-F5344CB8AC3E}">
        <p14:creationId xmlns:p14="http://schemas.microsoft.com/office/powerpoint/2010/main" val="760527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815CA-F7D9-6087-E7E8-8BC734CC3BD6}"/>
              </a:ext>
            </a:extLst>
          </p:cNvPr>
          <p:cNvSpPr>
            <a:spLocks noGrp="1"/>
          </p:cNvSpPr>
          <p:nvPr>
            <p:ph type="title"/>
          </p:nvPr>
        </p:nvSpPr>
        <p:spPr/>
        <p:txBody>
          <a:bodyPr/>
          <a:lstStyle/>
          <a:p>
            <a:r>
              <a:rPr lang="en-CA" dirty="0"/>
              <a:t>Objectives</a:t>
            </a:r>
          </a:p>
        </p:txBody>
      </p:sp>
      <p:sp>
        <p:nvSpPr>
          <p:cNvPr id="3" name="Content Placeholder 2">
            <a:extLst>
              <a:ext uri="{FF2B5EF4-FFF2-40B4-BE49-F238E27FC236}">
                <a16:creationId xmlns:a16="http://schemas.microsoft.com/office/drawing/2014/main" id="{A531B37D-7692-2D8A-3158-AB053491C8F4}"/>
              </a:ext>
            </a:extLst>
          </p:cNvPr>
          <p:cNvSpPr>
            <a:spLocks noGrp="1"/>
          </p:cNvSpPr>
          <p:nvPr>
            <p:ph idx="1"/>
          </p:nvPr>
        </p:nvSpPr>
        <p:spPr/>
        <p:txBody>
          <a:bodyPr>
            <a:normAutofit fontScale="70000" lnSpcReduction="20000"/>
          </a:bodyPr>
          <a:lstStyle/>
          <a:p>
            <a:r>
              <a:rPr lang="en-HK" dirty="0"/>
              <a:t>Learn what an operating system is and how UNIX is different from other systems.</a:t>
            </a:r>
          </a:p>
          <a:p>
            <a:r>
              <a:rPr lang="en-HK" dirty="0"/>
              <a:t>Understand the role of the system administrator.</a:t>
            </a:r>
          </a:p>
          <a:p>
            <a:r>
              <a:rPr lang="en-HK" dirty="0"/>
              <a:t>Log in and out of a UNIX system.</a:t>
            </a:r>
          </a:p>
          <a:p>
            <a:r>
              <a:rPr lang="en-HK" dirty="0"/>
              <a:t>Run a few commands that report on the system.</a:t>
            </a:r>
          </a:p>
          <a:p>
            <a:r>
              <a:rPr lang="en-HK" dirty="0"/>
              <a:t>Use more commands to view processes and handle files and directories.</a:t>
            </a:r>
          </a:p>
          <a:p>
            <a:r>
              <a:rPr lang="en-HK" dirty="0"/>
              <a:t>Find out how UNIX got steadily fragmented by the emergence of other </a:t>
            </a:r>
            <a:r>
              <a:rPr lang="en-HK" dirty="0" err="1"/>
              <a:t>flavors</a:t>
            </a:r>
            <a:r>
              <a:rPr lang="en-HK" dirty="0"/>
              <a:t>.</a:t>
            </a:r>
          </a:p>
          <a:p>
            <a:r>
              <a:rPr lang="en-HK" dirty="0"/>
              <a:t>Understand the merging of POSIX and the Single UNIX Specification into a single UNIX standard.</a:t>
            </a:r>
          </a:p>
          <a:p>
            <a:r>
              <a:rPr lang="en-HK" dirty="0"/>
              <a:t>Learn about the emergence of Linux as a strong, viable and free alternative.</a:t>
            </a:r>
          </a:p>
          <a:p>
            <a:r>
              <a:rPr lang="en-HK" dirty="0"/>
              <a:t>Discover the UNIX architecture that includes the kernel and shell.</a:t>
            </a:r>
          </a:p>
          <a:p>
            <a:r>
              <a:rPr lang="en-HK" dirty="0"/>
              <a:t>Discover the two key features—the file and process—that UNIX rests on.</a:t>
            </a:r>
          </a:p>
          <a:p>
            <a:r>
              <a:rPr lang="en-HK" dirty="0"/>
              <a:t>Know the role of system calls in making programs work.</a:t>
            </a:r>
          </a:p>
          <a:p>
            <a:r>
              <a:rPr lang="en-HK" dirty="0"/>
              <a:t>Learn the “do-one-thing-well” philosophy that UNIX uses to solve complex problems.</a:t>
            </a:r>
            <a:endParaRPr lang="en-CA" dirty="0"/>
          </a:p>
        </p:txBody>
      </p:sp>
    </p:spTree>
    <p:extLst>
      <p:ext uri="{BB962C8B-B14F-4D97-AF65-F5344CB8AC3E}">
        <p14:creationId xmlns:p14="http://schemas.microsoft.com/office/powerpoint/2010/main" val="31070782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7D572-3A99-2452-5D98-C7F854B1E684}"/>
              </a:ext>
            </a:extLst>
          </p:cNvPr>
          <p:cNvSpPr>
            <a:spLocks noGrp="1"/>
          </p:cNvSpPr>
          <p:nvPr>
            <p:ph type="title"/>
          </p:nvPr>
        </p:nvSpPr>
        <p:spPr/>
        <p:txBody>
          <a:bodyPr/>
          <a:lstStyle/>
          <a:p>
            <a:r>
              <a:rPr lang="en-CA" dirty="0"/>
              <a:t>Handling Directories</a:t>
            </a:r>
          </a:p>
        </p:txBody>
      </p:sp>
      <p:sp>
        <p:nvSpPr>
          <p:cNvPr id="3" name="Content Placeholder 2">
            <a:extLst>
              <a:ext uri="{FF2B5EF4-FFF2-40B4-BE49-F238E27FC236}">
                <a16:creationId xmlns:a16="http://schemas.microsoft.com/office/drawing/2014/main" id="{764D129C-67AB-BE91-F147-3887E5557FB7}"/>
              </a:ext>
            </a:extLst>
          </p:cNvPr>
          <p:cNvSpPr>
            <a:spLocks noGrp="1"/>
          </p:cNvSpPr>
          <p:nvPr>
            <p:ph idx="1"/>
          </p:nvPr>
        </p:nvSpPr>
        <p:spPr/>
        <p:txBody>
          <a:bodyPr/>
          <a:lstStyle/>
          <a:p>
            <a:r>
              <a:rPr lang="en-HK" dirty="0"/>
              <a:t>Use the cd command to change our location to that directory</a:t>
            </a:r>
          </a:p>
          <a:p>
            <a:pPr lvl="1"/>
            <a:r>
              <a:rPr lang="en-CA" dirty="0"/>
              <a:t>cd scripts</a:t>
            </a:r>
          </a:p>
          <a:p>
            <a:r>
              <a:rPr lang="en-CA" dirty="0"/>
              <a:t>Remove an empty directory with </a:t>
            </a:r>
            <a:r>
              <a:rPr lang="en-CA" dirty="0" err="1"/>
              <a:t>rmdir</a:t>
            </a:r>
            <a:endParaRPr lang="en-CA" dirty="0"/>
          </a:p>
          <a:p>
            <a:pPr lvl="1"/>
            <a:r>
              <a:rPr lang="en-CA" dirty="0" err="1"/>
              <a:t>rmdir</a:t>
            </a:r>
            <a:r>
              <a:rPr lang="en-CA" dirty="0"/>
              <a:t> scripts</a:t>
            </a:r>
          </a:p>
          <a:p>
            <a:endParaRPr lang="en-CA" dirty="0"/>
          </a:p>
          <a:p>
            <a:r>
              <a:rPr lang="en-CA" dirty="0"/>
              <a:t>foo, which contains Unix command, is called a script. Run a script with </a:t>
            </a:r>
            <a:r>
              <a:rPr lang="en-CA" dirty="0" err="1"/>
              <a:t>sh</a:t>
            </a:r>
            <a:endParaRPr lang="en-CA" dirty="0"/>
          </a:p>
          <a:p>
            <a:pPr lvl="1"/>
            <a:r>
              <a:rPr lang="en-CA" dirty="0" err="1"/>
              <a:t>sh</a:t>
            </a:r>
            <a:r>
              <a:rPr lang="en-CA" dirty="0"/>
              <a:t> foo</a:t>
            </a:r>
          </a:p>
        </p:txBody>
      </p:sp>
    </p:spTree>
    <p:extLst>
      <p:ext uri="{BB962C8B-B14F-4D97-AF65-F5344CB8AC3E}">
        <p14:creationId xmlns:p14="http://schemas.microsoft.com/office/powerpoint/2010/main" val="2278111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C18F45-65C6-64A6-2FD7-0017E801F570}"/>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100" kern="1200">
                <a:solidFill>
                  <a:schemeClr val="tx1"/>
                </a:solidFill>
                <a:latin typeface="+mj-lt"/>
                <a:ea typeface="+mj-ea"/>
                <a:cs typeface="+mj-cs"/>
              </a:rPr>
              <a:t>The Kernel-Shell Relationship</a:t>
            </a:r>
          </a:p>
        </p:txBody>
      </p:sp>
      <p:sp>
        <p:nvSpPr>
          <p:cNvPr id="27"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diagram of software components&#10;&#10;Description automatically generated">
            <a:extLst>
              <a:ext uri="{FF2B5EF4-FFF2-40B4-BE49-F238E27FC236}">
                <a16:creationId xmlns:a16="http://schemas.microsoft.com/office/drawing/2014/main" id="{02764826-23BE-DFC8-104A-99A4C281892E}"/>
              </a:ext>
            </a:extLst>
          </p:cNvPr>
          <p:cNvPicPr>
            <a:picLocks noGrp="1" noChangeAspect="1"/>
          </p:cNvPicPr>
          <p:nvPr>
            <p:ph idx="1"/>
          </p:nvPr>
        </p:nvPicPr>
        <p:blipFill>
          <a:blip r:embed="rId2"/>
          <a:stretch>
            <a:fillRect/>
          </a:stretch>
        </p:blipFill>
        <p:spPr>
          <a:xfrm>
            <a:off x="4805490" y="278860"/>
            <a:ext cx="6768662" cy="6142562"/>
          </a:xfrm>
          <a:prstGeom prst="rect">
            <a:avLst/>
          </a:prstGeom>
        </p:spPr>
      </p:pic>
    </p:spTree>
    <p:extLst>
      <p:ext uri="{BB962C8B-B14F-4D97-AF65-F5344CB8AC3E}">
        <p14:creationId xmlns:p14="http://schemas.microsoft.com/office/powerpoint/2010/main" val="20616190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3C508-1650-16AB-D719-6F7B5FFABF5A}"/>
              </a:ext>
            </a:extLst>
          </p:cNvPr>
          <p:cNvSpPr>
            <a:spLocks noGrp="1"/>
          </p:cNvSpPr>
          <p:nvPr>
            <p:ph type="title"/>
          </p:nvPr>
        </p:nvSpPr>
        <p:spPr/>
        <p:txBody>
          <a:bodyPr/>
          <a:lstStyle/>
          <a:p>
            <a:r>
              <a:rPr lang="en-HK" dirty="0"/>
              <a:t>Summary</a:t>
            </a:r>
            <a:endParaRPr lang="en-CA" dirty="0"/>
          </a:p>
        </p:txBody>
      </p:sp>
      <p:sp>
        <p:nvSpPr>
          <p:cNvPr id="3" name="Content Placeholder 2">
            <a:extLst>
              <a:ext uri="{FF2B5EF4-FFF2-40B4-BE49-F238E27FC236}">
                <a16:creationId xmlns:a16="http://schemas.microsoft.com/office/drawing/2014/main" id="{E0F13D22-B2F7-4C9D-8E04-B21C1E4EFB81}"/>
              </a:ext>
            </a:extLst>
          </p:cNvPr>
          <p:cNvSpPr>
            <a:spLocks noGrp="1"/>
          </p:cNvSpPr>
          <p:nvPr>
            <p:ph idx="1"/>
          </p:nvPr>
        </p:nvSpPr>
        <p:spPr/>
        <p:txBody>
          <a:bodyPr>
            <a:normAutofit/>
          </a:bodyPr>
          <a:lstStyle/>
          <a:p>
            <a:r>
              <a:rPr lang="en-HK" dirty="0"/>
              <a:t>A computer needs an operating system (OS) to allocate memory, schedule programs, and control devices. </a:t>
            </a:r>
          </a:p>
          <a:p>
            <a:r>
              <a:rPr lang="en-HK" dirty="0"/>
              <a:t>The UNIX system also provides a host of applications for the use of programmers and users.</a:t>
            </a:r>
          </a:p>
          <a:p>
            <a:r>
              <a:rPr lang="en-HK" dirty="0"/>
              <a:t>You enter a UNIX system by entering a user-id and a password. You can terminate a session by using the exit or logout command or pressing [Ctrl-d].</a:t>
            </a:r>
          </a:p>
          <a:p>
            <a:r>
              <a:rPr lang="en-HK" dirty="0"/>
              <a:t>UNIX commands are generally in lowercase.</a:t>
            </a:r>
          </a:p>
          <a:p>
            <a:r>
              <a:rPr lang="en-HK" dirty="0"/>
              <a:t>Several commands to handle files/directories </a:t>
            </a:r>
            <a:r>
              <a:rPr lang="en-HK"/>
              <a:t>are discussed.</a:t>
            </a:r>
            <a:endParaRPr lang="en-CA" dirty="0"/>
          </a:p>
        </p:txBody>
      </p:sp>
    </p:spTree>
    <p:extLst>
      <p:ext uri="{BB962C8B-B14F-4D97-AF65-F5344CB8AC3E}">
        <p14:creationId xmlns:p14="http://schemas.microsoft.com/office/powerpoint/2010/main" val="2199896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62FE8-BC28-6592-24DA-F84AA7A788F2}"/>
              </a:ext>
            </a:extLst>
          </p:cNvPr>
          <p:cNvSpPr>
            <a:spLocks noGrp="1"/>
          </p:cNvSpPr>
          <p:nvPr>
            <p:ph type="title"/>
          </p:nvPr>
        </p:nvSpPr>
        <p:spPr/>
        <p:txBody>
          <a:bodyPr/>
          <a:lstStyle/>
          <a:p>
            <a:r>
              <a:rPr lang="en-HK" dirty="0"/>
              <a:t>Why an Operating System (OS) </a:t>
            </a:r>
            <a:endParaRPr lang="en-CA" dirty="0"/>
          </a:p>
        </p:txBody>
      </p:sp>
      <p:sp>
        <p:nvSpPr>
          <p:cNvPr id="3" name="Content Placeholder 2">
            <a:extLst>
              <a:ext uri="{FF2B5EF4-FFF2-40B4-BE49-F238E27FC236}">
                <a16:creationId xmlns:a16="http://schemas.microsoft.com/office/drawing/2014/main" id="{1FCAC595-A8EA-CFA3-29DB-C218181F18F8}"/>
              </a:ext>
            </a:extLst>
          </p:cNvPr>
          <p:cNvSpPr>
            <a:spLocks noGrp="1"/>
          </p:cNvSpPr>
          <p:nvPr>
            <p:ph idx="1"/>
          </p:nvPr>
        </p:nvSpPr>
        <p:spPr/>
        <p:txBody>
          <a:bodyPr/>
          <a:lstStyle/>
          <a:p>
            <a:r>
              <a:rPr lang="en-HK" dirty="0"/>
              <a:t>An operating system is the software that manages the computer’s hardware and provides a convenient and safe environment for running programs. </a:t>
            </a:r>
          </a:p>
          <a:p>
            <a:r>
              <a:rPr lang="en-HK" dirty="0"/>
              <a:t>It acts as an interface between programs and the hardware resources that these programs access (like memory, hard disk and printer). </a:t>
            </a:r>
          </a:p>
          <a:p>
            <a:r>
              <a:rPr lang="en-HK" dirty="0"/>
              <a:t>It is loaded into memory when a computer is booted and remains active as long as the machine is up.</a:t>
            </a:r>
            <a:endParaRPr lang="en-CA" dirty="0"/>
          </a:p>
        </p:txBody>
      </p:sp>
    </p:spTree>
    <p:extLst>
      <p:ext uri="{BB962C8B-B14F-4D97-AF65-F5344CB8AC3E}">
        <p14:creationId xmlns:p14="http://schemas.microsoft.com/office/powerpoint/2010/main" val="2595672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B61EA-FD96-8374-D9C7-E9309FD14E5B}"/>
              </a:ext>
            </a:extLst>
          </p:cNvPr>
          <p:cNvSpPr>
            <a:spLocks noGrp="1"/>
          </p:cNvSpPr>
          <p:nvPr>
            <p:ph type="title"/>
          </p:nvPr>
        </p:nvSpPr>
        <p:spPr/>
        <p:txBody>
          <a:bodyPr/>
          <a:lstStyle/>
          <a:p>
            <a:r>
              <a:rPr lang="en-HK" dirty="0"/>
              <a:t>Key Features of an Operating System</a:t>
            </a:r>
            <a:endParaRPr lang="en-CA" dirty="0"/>
          </a:p>
        </p:txBody>
      </p:sp>
      <p:sp>
        <p:nvSpPr>
          <p:cNvPr id="3" name="Content Placeholder 2">
            <a:extLst>
              <a:ext uri="{FF2B5EF4-FFF2-40B4-BE49-F238E27FC236}">
                <a16:creationId xmlns:a16="http://schemas.microsoft.com/office/drawing/2014/main" id="{970AC3E5-1C5E-1688-E624-4F75FB075E56}"/>
              </a:ext>
            </a:extLst>
          </p:cNvPr>
          <p:cNvSpPr>
            <a:spLocks noGrp="1"/>
          </p:cNvSpPr>
          <p:nvPr>
            <p:ph idx="1"/>
          </p:nvPr>
        </p:nvSpPr>
        <p:spPr/>
        <p:txBody>
          <a:bodyPr>
            <a:normAutofit fontScale="92500" lnSpcReduction="10000"/>
          </a:bodyPr>
          <a:lstStyle/>
          <a:p>
            <a:r>
              <a:rPr lang="en-HK" sz="2400" dirty="0"/>
              <a:t>The operating system allocates memory for the program and loads the program to the allocated memory.</a:t>
            </a:r>
          </a:p>
          <a:p>
            <a:r>
              <a:rPr lang="en-HK" sz="2400" dirty="0"/>
              <a:t>It also loads the CPU registers with control information related to the program. </a:t>
            </a:r>
          </a:p>
          <a:p>
            <a:pPr lvl="1"/>
            <a:r>
              <a:rPr lang="en-HK" sz="2000" dirty="0"/>
              <a:t>The registers maintain the memory locations where each segment of a program is stored.</a:t>
            </a:r>
          </a:p>
          <a:p>
            <a:r>
              <a:rPr lang="en-HK" sz="2400" dirty="0"/>
              <a:t>The instructions provided in the program are executed by the CPU. </a:t>
            </a:r>
          </a:p>
          <a:p>
            <a:pPr lvl="1"/>
            <a:r>
              <a:rPr lang="en-HK" sz="2000" dirty="0"/>
              <a:t>The operating system keeps track of the instruction that was last executed. This enables it to resume a program if it had to be taken out of the CPU before it completed execution.</a:t>
            </a:r>
          </a:p>
          <a:p>
            <a:r>
              <a:rPr lang="en-HK" sz="2400" dirty="0"/>
              <a:t>If the program needs to access the hardware, it makes a call to the operating system rather than attempting to do the job itself. </a:t>
            </a:r>
          </a:p>
          <a:p>
            <a:pPr lvl="1"/>
            <a:r>
              <a:rPr lang="en-HK" sz="2000" dirty="0"/>
              <a:t>For instance, if the program needs to read a file on disk, the operating system directs the disk controller to open the file and make the data available to the program.</a:t>
            </a:r>
          </a:p>
          <a:p>
            <a:r>
              <a:rPr lang="en-HK" sz="2400" dirty="0"/>
              <a:t>After the program has completed execution, the operating system cleans up the memory and registers and makes them available for the next program.</a:t>
            </a:r>
            <a:endParaRPr lang="en-CA" sz="2400" dirty="0"/>
          </a:p>
        </p:txBody>
      </p:sp>
    </p:spTree>
    <p:extLst>
      <p:ext uri="{BB962C8B-B14F-4D97-AF65-F5344CB8AC3E}">
        <p14:creationId xmlns:p14="http://schemas.microsoft.com/office/powerpoint/2010/main" val="177988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D21CE-F195-81C0-2AE9-4FC99E562ADC}"/>
              </a:ext>
            </a:extLst>
          </p:cNvPr>
          <p:cNvSpPr>
            <a:spLocks noGrp="1"/>
          </p:cNvSpPr>
          <p:nvPr>
            <p:ph type="title"/>
          </p:nvPr>
        </p:nvSpPr>
        <p:spPr/>
        <p:txBody>
          <a:bodyPr/>
          <a:lstStyle/>
          <a:p>
            <a:r>
              <a:rPr lang="en-CA" dirty="0"/>
              <a:t>Running Multiple Programs</a:t>
            </a:r>
          </a:p>
        </p:txBody>
      </p:sp>
      <p:sp>
        <p:nvSpPr>
          <p:cNvPr id="3" name="Content Placeholder 2">
            <a:extLst>
              <a:ext uri="{FF2B5EF4-FFF2-40B4-BE49-F238E27FC236}">
                <a16:creationId xmlns:a16="http://schemas.microsoft.com/office/drawing/2014/main" id="{42A6FDAC-FAB8-5F00-9A38-C2B24EC679D0}"/>
              </a:ext>
            </a:extLst>
          </p:cNvPr>
          <p:cNvSpPr>
            <a:spLocks noGrp="1"/>
          </p:cNvSpPr>
          <p:nvPr>
            <p:ph idx="1"/>
          </p:nvPr>
        </p:nvSpPr>
        <p:spPr/>
        <p:txBody>
          <a:bodyPr/>
          <a:lstStyle/>
          <a:p>
            <a:r>
              <a:rPr lang="en-HK" dirty="0"/>
              <a:t>Multiprogramming   		</a:t>
            </a:r>
          </a:p>
          <a:p>
            <a:pPr lvl="1"/>
            <a:r>
              <a:rPr lang="en-HK" dirty="0"/>
              <a:t>Multiple programs can be in memory.</a:t>
            </a:r>
          </a:p>
          <a:p>
            <a:r>
              <a:rPr lang="en-HK" dirty="0"/>
              <a:t>Multiuser     			</a:t>
            </a:r>
          </a:p>
          <a:p>
            <a:pPr lvl="1"/>
            <a:r>
              <a:rPr lang="en-HK" dirty="0"/>
              <a:t>Multiple users can run programs.</a:t>
            </a:r>
          </a:p>
          <a:p>
            <a:r>
              <a:rPr lang="en-HK" dirty="0"/>
              <a:t>Multitasking   			</a:t>
            </a:r>
          </a:p>
          <a:p>
            <a:pPr lvl="1"/>
            <a:r>
              <a:rPr lang="en-HK" dirty="0"/>
              <a:t>One user can run multiple programs.</a:t>
            </a:r>
          </a:p>
          <a:p>
            <a:endParaRPr lang="en-CA" dirty="0"/>
          </a:p>
        </p:txBody>
      </p:sp>
    </p:spTree>
    <p:extLst>
      <p:ext uri="{BB962C8B-B14F-4D97-AF65-F5344CB8AC3E}">
        <p14:creationId xmlns:p14="http://schemas.microsoft.com/office/powerpoint/2010/main" val="308423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E540B-5562-EB82-0154-764DCF818975}"/>
              </a:ext>
            </a:extLst>
          </p:cNvPr>
          <p:cNvSpPr>
            <a:spLocks noGrp="1"/>
          </p:cNvSpPr>
          <p:nvPr>
            <p:ph type="title"/>
          </p:nvPr>
        </p:nvSpPr>
        <p:spPr/>
        <p:txBody>
          <a:bodyPr/>
          <a:lstStyle/>
          <a:p>
            <a:r>
              <a:rPr lang="en-CA" dirty="0"/>
              <a:t>The UNIX Operating System</a:t>
            </a:r>
          </a:p>
        </p:txBody>
      </p:sp>
      <p:sp>
        <p:nvSpPr>
          <p:cNvPr id="3" name="Content Placeholder 2">
            <a:extLst>
              <a:ext uri="{FF2B5EF4-FFF2-40B4-BE49-F238E27FC236}">
                <a16:creationId xmlns:a16="http://schemas.microsoft.com/office/drawing/2014/main" id="{EAE7414D-7D9F-1235-50A5-693A017D6CB8}"/>
              </a:ext>
            </a:extLst>
          </p:cNvPr>
          <p:cNvSpPr>
            <a:spLocks noGrp="1"/>
          </p:cNvSpPr>
          <p:nvPr>
            <p:ph idx="1"/>
          </p:nvPr>
        </p:nvSpPr>
        <p:spPr/>
        <p:txBody>
          <a:bodyPr>
            <a:normAutofit/>
          </a:bodyPr>
          <a:lstStyle/>
          <a:p>
            <a:r>
              <a:rPr lang="en-HK" dirty="0"/>
              <a:t>UNIX is not written in assembler but in C. </a:t>
            </a:r>
          </a:p>
          <a:p>
            <a:pPr lvl="1"/>
            <a:r>
              <a:rPr lang="en-HK" dirty="0"/>
              <a:t>C is a high-level language that was designed with portability considerations in mind, which explains why UNIX systems are available on practically every hardware platform. </a:t>
            </a:r>
          </a:p>
          <a:p>
            <a:r>
              <a:rPr lang="en-HK" dirty="0"/>
              <a:t>Apart from handling the basic operating system functions, UNIX offers a host of applications that benefit users, programmers, and system administrators. </a:t>
            </a:r>
          </a:p>
          <a:p>
            <a:r>
              <a:rPr lang="en-HK" dirty="0"/>
              <a:t>For programmers, UNIX offers a rich set of programming tools that aid in developing, debugging, and maintaining programs. </a:t>
            </a:r>
          </a:p>
          <a:p>
            <a:r>
              <a:rPr lang="en-HK" dirty="0"/>
              <a:t>UNIX is also more easily maintained than most systems.</a:t>
            </a:r>
            <a:endParaRPr lang="en-CA" dirty="0"/>
          </a:p>
        </p:txBody>
      </p:sp>
    </p:spTree>
    <p:extLst>
      <p:ext uri="{BB962C8B-B14F-4D97-AF65-F5344CB8AC3E}">
        <p14:creationId xmlns:p14="http://schemas.microsoft.com/office/powerpoint/2010/main" val="1274357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7C267-4BF3-43F7-070C-4F3CD580185B}"/>
              </a:ext>
            </a:extLst>
          </p:cNvPr>
          <p:cNvSpPr>
            <a:spLocks noGrp="1"/>
          </p:cNvSpPr>
          <p:nvPr>
            <p:ph type="title"/>
          </p:nvPr>
        </p:nvSpPr>
        <p:spPr/>
        <p:txBody>
          <a:bodyPr/>
          <a:lstStyle/>
          <a:p>
            <a:r>
              <a:rPr lang="en-CA" dirty="0"/>
              <a:t>Kernel &amp; Shell </a:t>
            </a:r>
          </a:p>
        </p:txBody>
      </p:sp>
      <p:sp>
        <p:nvSpPr>
          <p:cNvPr id="3" name="Content Placeholder 2">
            <a:extLst>
              <a:ext uri="{FF2B5EF4-FFF2-40B4-BE49-F238E27FC236}">
                <a16:creationId xmlns:a16="http://schemas.microsoft.com/office/drawing/2014/main" id="{8986CF08-AC9C-D52C-1F55-A8EA65B8940A}"/>
              </a:ext>
            </a:extLst>
          </p:cNvPr>
          <p:cNvSpPr>
            <a:spLocks noGrp="1"/>
          </p:cNvSpPr>
          <p:nvPr>
            <p:ph sz="half" idx="1"/>
          </p:nvPr>
        </p:nvSpPr>
        <p:spPr>
          <a:xfrm>
            <a:off x="838199" y="1825625"/>
            <a:ext cx="7731734" cy="4351338"/>
          </a:xfrm>
        </p:spPr>
        <p:txBody>
          <a:bodyPr>
            <a:normAutofit/>
          </a:bodyPr>
          <a:lstStyle/>
          <a:p>
            <a:r>
              <a:rPr lang="en-CA" dirty="0"/>
              <a:t>Unix system is described as kernel &amp; shell.</a:t>
            </a:r>
          </a:p>
          <a:p>
            <a:r>
              <a:rPr lang="en-CA" dirty="0"/>
              <a:t>Kernel is a main program of Unix system. it controls hard wares, CPU, memory, hard disk, network card etc. </a:t>
            </a:r>
          </a:p>
          <a:p>
            <a:r>
              <a:rPr lang="en-CA" dirty="0"/>
              <a:t>Shell is an interface between user and kernel.  Shell interprets your input as commands and pass them to kernel. </a:t>
            </a:r>
          </a:p>
          <a:p>
            <a:endParaRPr lang="en-CA" dirty="0"/>
          </a:p>
        </p:txBody>
      </p:sp>
      <p:sp>
        <p:nvSpPr>
          <p:cNvPr id="11" name="Oval 6">
            <a:extLst>
              <a:ext uri="{FF2B5EF4-FFF2-40B4-BE49-F238E27FC236}">
                <a16:creationId xmlns:a16="http://schemas.microsoft.com/office/drawing/2014/main" id="{9E462BC3-7C80-ED29-F813-2B8D19095147}"/>
              </a:ext>
            </a:extLst>
          </p:cNvPr>
          <p:cNvSpPr>
            <a:spLocks noChangeArrowheads="1"/>
          </p:cNvSpPr>
          <p:nvPr/>
        </p:nvSpPr>
        <p:spPr bwMode="auto">
          <a:xfrm>
            <a:off x="9349902" y="3352800"/>
            <a:ext cx="1828800" cy="1828800"/>
          </a:xfrm>
          <a:prstGeom prst="ellipse">
            <a:avLst/>
          </a:prstGeom>
          <a:solidFill>
            <a:srgbClr val="00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fr-FR" altLang="en-US">
              <a:ea typeface="ＭＳ Ｐゴシック" panose="020B0600070205080204" pitchFamily="34" charset="-128"/>
            </a:endParaRPr>
          </a:p>
        </p:txBody>
      </p:sp>
      <p:sp>
        <p:nvSpPr>
          <p:cNvPr id="12" name="Oval 7">
            <a:extLst>
              <a:ext uri="{FF2B5EF4-FFF2-40B4-BE49-F238E27FC236}">
                <a16:creationId xmlns:a16="http://schemas.microsoft.com/office/drawing/2014/main" id="{0EAAFDD2-F28E-9A28-9839-6F8E1C3FC9BE}"/>
              </a:ext>
            </a:extLst>
          </p:cNvPr>
          <p:cNvSpPr>
            <a:spLocks noChangeArrowheads="1"/>
          </p:cNvSpPr>
          <p:nvPr/>
        </p:nvSpPr>
        <p:spPr bwMode="auto">
          <a:xfrm>
            <a:off x="9730902" y="3733800"/>
            <a:ext cx="1066800" cy="1066800"/>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en-US">
                <a:ea typeface="ＭＳ Ｐゴシック" panose="020B0600070205080204" pitchFamily="34" charset="-128"/>
              </a:rPr>
              <a:t>Kernel</a:t>
            </a:r>
          </a:p>
        </p:txBody>
      </p:sp>
      <p:sp>
        <p:nvSpPr>
          <p:cNvPr id="13" name="Text Box 11">
            <a:extLst>
              <a:ext uri="{FF2B5EF4-FFF2-40B4-BE49-F238E27FC236}">
                <a16:creationId xmlns:a16="http://schemas.microsoft.com/office/drawing/2014/main" id="{5347735E-D3C1-3B6F-8051-73313116187E}"/>
              </a:ext>
            </a:extLst>
          </p:cNvPr>
          <p:cNvSpPr txBox="1">
            <a:spLocks noChangeArrowheads="1"/>
          </p:cNvSpPr>
          <p:nvPr/>
        </p:nvSpPr>
        <p:spPr bwMode="auto">
          <a:xfrm>
            <a:off x="9883302" y="3429000"/>
            <a:ext cx="692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en-US">
                <a:ea typeface="ＭＳ Ｐゴシック" panose="020B0600070205080204" pitchFamily="34" charset="-128"/>
              </a:rPr>
              <a:t>Shell</a:t>
            </a:r>
          </a:p>
        </p:txBody>
      </p:sp>
      <p:sp>
        <p:nvSpPr>
          <p:cNvPr id="14" name="Text Box 13">
            <a:extLst>
              <a:ext uri="{FF2B5EF4-FFF2-40B4-BE49-F238E27FC236}">
                <a16:creationId xmlns:a16="http://schemas.microsoft.com/office/drawing/2014/main" id="{3554BD8B-FAC3-2F0C-F307-92A848E0D54A}"/>
              </a:ext>
            </a:extLst>
          </p:cNvPr>
          <p:cNvSpPr txBox="1">
            <a:spLocks noChangeArrowheads="1"/>
          </p:cNvSpPr>
          <p:nvPr/>
        </p:nvSpPr>
        <p:spPr bwMode="auto">
          <a:xfrm>
            <a:off x="9197502" y="2362200"/>
            <a:ext cx="676275"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en-US">
                <a:ea typeface="ＭＳ Ｐゴシック" panose="020B0600070205080204" pitchFamily="34" charset="-128"/>
              </a:rPr>
              <a:t>User</a:t>
            </a:r>
          </a:p>
        </p:txBody>
      </p:sp>
      <p:sp>
        <p:nvSpPr>
          <p:cNvPr id="15" name="Text Box 16">
            <a:extLst>
              <a:ext uri="{FF2B5EF4-FFF2-40B4-BE49-F238E27FC236}">
                <a16:creationId xmlns:a16="http://schemas.microsoft.com/office/drawing/2014/main" id="{6550274F-F0C5-4B5E-7A7C-562FBDA22346}"/>
              </a:ext>
            </a:extLst>
          </p:cNvPr>
          <p:cNvSpPr txBox="1">
            <a:spLocks noChangeArrowheads="1"/>
          </p:cNvSpPr>
          <p:nvPr/>
        </p:nvSpPr>
        <p:spPr bwMode="auto">
          <a:xfrm>
            <a:off x="9730902" y="2819400"/>
            <a:ext cx="5699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en-US" sz="1400">
                <a:ea typeface="ＭＳ Ｐゴシック" panose="020B0600070205080204" pitchFamily="34" charset="-128"/>
              </a:rPr>
              <a:t>input</a:t>
            </a:r>
          </a:p>
        </p:txBody>
      </p:sp>
      <p:sp>
        <p:nvSpPr>
          <p:cNvPr id="16" name="Line 19">
            <a:extLst>
              <a:ext uri="{FF2B5EF4-FFF2-40B4-BE49-F238E27FC236}">
                <a16:creationId xmlns:a16="http://schemas.microsoft.com/office/drawing/2014/main" id="{87537196-95B2-C9C7-05E5-4EA2A2AECA8F}"/>
              </a:ext>
            </a:extLst>
          </p:cNvPr>
          <p:cNvSpPr>
            <a:spLocks noChangeShapeType="1"/>
          </p:cNvSpPr>
          <p:nvPr/>
        </p:nvSpPr>
        <p:spPr bwMode="auto">
          <a:xfrm>
            <a:off x="9654702" y="2743200"/>
            <a:ext cx="1524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Tree>
    <p:extLst>
      <p:ext uri="{BB962C8B-B14F-4D97-AF65-F5344CB8AC3E}">
        <p14:creationId xmlns:p14="http://schemas.microsoft.com/office/powerpoint/2010/main" val="1708926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E0B1404-6BBE-8CE8-7839-5F46F12EBB5D}"/>
              </a:ext>
            </a:extLst>
          </p:cNvPr>
          <p:cNvSpPr>
            <a:spLocks noGrp="1"/>
          </p:cNvSpPr>
          <p:nvPr>
            <p:ph type="title"/>
          </p:nvPr>
        </p:nvSpPr>
        <p:spPr/>
        <p:txBody>
          <a:bodyPr/>
          <a:lstStyle/>
          <a:p>
            <a:r>
              <a:rPr lang="en-CA" dirty="0"/>
              <a:t>Kernel &amp; Shell </a:t>
            </a:r>
          </a:p>
        </p:txBody>
      </p:sp>
      <p:sp>
        <p:nvSpPr>
          <p:cNvPr id="6" name="Content Placeholder 5">
            <a:extLst>
              <a:ext uri="{FF2B5EF4-FFF2-40B4-BE49-F238E27FC236}">
                <a16:creationId xmlns:a16="http://schemas.microsoft.com/office/drawing/2014/main" id="{2EF174DA-B069-9542-6A92-4E5F95E9E030}"/>
              </a:ext>
            </a:extLst>
          </p:cNvPr>
          <p:cNvSpPr>
            <a:spLocks noGrp="1"/>
          </p:cNvSpPr>
          <p:nvPr>
            <p:ph idx="1"/>
          </p:nvPr>
        </p:nvSpPr>
        <p:spPr/>
        <p:txBody>
          <a:bodyPr>
            <a:normAutofit/>
          </a:bodyPr>
          <a:lstStyle/>
          <a:p>
            <a:r>
              <a:rPr lang="en-HK" dirty="0"/>
              <a:t>One of these programs is the system’s command interpreter, called the shell. </a:t>
            </a:r>
          </a:p>
          <a:p>
            <a:r>
              <a:rPr lang="en-HK" dirty="0"/>
              <a:t>You interact with a UNIX system through the shell. Key in a word, and the shell interprets it as a command to be executed. </a:t>
            </a:r>
          </a:p>
          <a:p>
            <a:r>
              <a:rPr lang="en-HK" dirty="0"/>
              <a:t>A command may already exist on the system as one of several hundred native tools, or it could be one written by you. </a:t>
            </a:r>
          </a:p>
        </p:txBody>
      </p:sp>
    </p:spTree>
    <p:extLst>
      <p:ext uri="{BB962C8B-B14F-4D97-AF65-F5344CB8AC3E}">
        <p14:creationId xmlns:p14="http://schemas.microsoft.com/office/powerpoint/2010/main" val="1053828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EE0A3-B9C1-38E6-221F-31E357508483}"/>
              </a:ext>
            </a:extLst>
          </p:cNvPr>
          <p:cNvSpPr>
            <a:spLocks noGrp="1"/>
          </p:cNvSpPr>
          <p:nvPr>
            <p:ph type="title"/>
          </p:nvPr>
        </p:nvSpPr>
        <p:spPr/>
        <p:txBody>
          <a:bodyPr/>
          <a:lstStyle/>
          <a:p>
            <a:r>
              <a:rPr lang="en-CA" dirty="0"/>
              <a:t>Knowing Your Machine</a:t>
            </a:r>
          </a:p>
        </p:txBody>
      </p:sp>
      <p:sp>
        <p:nvSpPr>
          <p:cNvPr id="3" name="Content Placeholder 2">
            <a:extLst>
              <a:ext uri="{FF2B5EF4-FFF2-40B4-BE49-F238E27FC236}">
                <a16:creationId xmlns:a16="http://schemas.microsoft.com/office/drawing/2014/main" id="{8610C3BB-96AD-CEE4-47AF-91D70DF98D5E}"/>
              </a:ext>
            </a:extLst>
          </p:cNvPr>
          <p:cNvSpPr>
            <a:spLocks noGrp="1"/>
          </p:cNvSpPr>
          <p:nvPr>
            <p:ph idx="1"/>
          </p:nvPr>
        </p:nvSpPr>
        <p:spPr/>
        <p:txBody>
          <a:bodyPr>
            <a:normAutofit lnSpcReduction="10000"/>
          </a:bodyPr>
          <a:lstStyle/>
          <a:p>
            <a:r>
              <a:rPr lang="en-HK" dirty="0"/>
              <a:t>Unlike Windows, UNIX can be used by several users concurrently. </a:t>
            </a:r>
          </a:p>
          <a:p>
            <a:pPr lvl="1"/>
            <a:r>
              <a:rPr lang="en-HK" dirty="0"/>
              <a:t>In other words, a single copy of the operating system software installed on just one machine can serve the needs of hundreds of users.</a:t>
            </a:r>
          </a:p>
          <a:p>
            <a:r>
              <a:rPr lang="en-HK" dirty="0"/>
              <a:t>Even though workstations and PCs run UNIX and can be used in standalone mode, they are often connected to a larger, more powerful computer in the same way terminals are. </a:t>
            </a:r>
          </a:p>
          <a:p>
            <a:pPr lvl="1"/>
            <a:r>
              <a:rPr lang="en-HK" dirty="0"/>
              <a:t>The central computer is administered properly, and you might want to keep all of your valuable files there so they are backed up regularly.</a:t>
            </a:r>
          </a:p>
          <a:p>
            <a:pPr lvl="1"/>
            <a:r>
              <a:rPr lang="en-HK" dirty="0"/>
              <a:t>You might want to use a powerful program that your workstation doesn’t have but the central computer does.</a:t>
            </a:r>
          </a:p>
          <a:p>
            <a:pPr lvl="1"/>
            <a:r>
              <a:rPr lang="en-HK" dirty="0"/>
              <a:t>All of your incoming and outgoing mail is handled by the central machine, which may be your only link with the outside world, i.e., the Internet.</a:t>
            </a:r>
            <a:endParaRPr lang="en-CA" dirty="0"/>
          </a:p>
        </p:txBody>
      </p:sp>
    </p:spTree>
    <p:extLst>
      <p:ext uri="{BB962C8B-B14F-4D97-AF65-F5344CB8AC3E}">
        <p14:creationId xmlns:p14="http://schemas.microsoft.com/office/powerpoint/2010/main" val="19284602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388</TotalTime>
  <Words>1577</Words>
  <Application>Microsoft Office PowerPoint</Application>
  <PresentationFormat>Widescreen</PresentationFormat>
  <Paragraphs>124</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ＭＳ Ｐゴシック</vt:lpstr>
      <vt:lpstr>Aptos</vt:lpstr>
      <vt:lpstr>Aptos Display</vt:lpstr>
      <vt:lpstr>Arial</vt:lpstr>
      <vt:lpstr>Office Theme</vt:lpstr>
      <vt:lpstr>Introduction to Linux Operating System</vt:lpstr>
      <vt:lpstr>Objectives</vt:lpstr>
      <vt:lpstr>Why an Operating System (OS) </vt:lpstr>
      <vt:lpstr>Key Features of an Operating System</vt:lpstr>
      <vt:lpstr>Running Multiple Programs</vt:lpstr>
      <vt:lpstr>The UNIX Operating System</vt:lpstr>
      <vt:lpstr>Kernel &amp; Shell </vt:lpstr>
      <vt:lpstr>Kernel &amp; Shell </vt:lpstr>
      <vt:lpstr>Knowing Your Machine</vt:lpstr>
      <vt:lpstr>ASCII</vt:lpstr>
      <vt:lpstr>The System Administrator</vt:lpstr>
      <vt:lpstr>Logging In and Out</vt:lpstr>
      <vt:lpstr>A Hands-On Session</vt:lpstr>
      <vt:lpstr>A Hands-On Session</vt:lpstr>
      <vt:lpstr>A Hands-On Session</vt:lpstr>
      <vt:lpstr>A Hands-On Session</vt:lpstr>
      <vt:lpstr>Handling Files</vt:lpstr>
      <vt:lpstr>Handling Files</vt:lpstr>
      <vt:lpstr>Handling Directories</vt:lpstr>
      <vt:lpstr>Handling Directories</vt:lpstr>
      <vt:lpstr>The Kernel-Shell Relationship</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Wong, Ivan</dc:creator>
  <cp:lastModifiedBy>Wong, Ivan</cp:lastModifiedBy>
  <cp:revision>4</cp:revision>
  <dcterms:created xsi:type="dcterms:W3CDTF">2024-09-03T01:16:14Z</dcterms:created>
  <dcterms:modified xsi:type="dcterms:W3CDTF">2024-09-03T07:45:19Z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a986bd6-b8c5-46ac-81e7-50082f2b7962_Enabled">
    <vt:lpwstr>true</vt:lpwstr>
  </property>
  <property fmtid="{D5CDD505-2E9C-101B-9397-08002B2CF9AE}" pid="3" name="MSIP_Label_9a986bd6-b8c5-46ac-81e7-50082f2b7962_SetDate">
    <vt:lpwstr>2024-09-03T01:16:19Z</vt:lpwstr>
  </property>
  <property fmtid="{D5CDD505-2E9C-101B-9397-08002B2CF9AE}" pid="4" name="MSIP_Label_9a986bd6-b8c5-46ac-81e7-50082f2b7962_Method">
    <vt:lpwstr>Standard</vt:lpwstr>
  </property>
  <property fmtid="{D5CDD505-2E9C-101B-9397-08002B2CF9AE}" pid="5" name="MSIP_Label_9a986bd6-b8c5-46ac-81e7-50082f2b7962_Name">
    <vt:lpwstr>Not Assigned</vt:lpwstr>
  </property>
  <property fmtid="{D5CDD505-2E9C-101B-9397-08002B2CF9AE}" pid="6" name="MSIP_Label_9a986bd6-b8c5-46ac-81e7-50082f2b7962_SiteId">
    <vt:lpwstr>3af48838-cd53-4507-9e7f-fc6dac355e33</vt:lpwstr>
  </property>
  <property fmtid="{D5CDD505-2E9C-101B-9397-08002B2CF9AE}" pid="7" name="MSIP_Label_9a986bd6-b8c5-46ac-81e7-50082f2b7962_ActionId">
    <vt:lpwstr>1c259a68-c77e-4bb9-8ec2-bc402f41e080</vt:lpwstr>
  </property>
  <property fmtid="{D5CDD505-2E9C-101B-9397-08002B2CF9AE}" pid="8" name="MSIP_Label_9a986bd6-b8c5-46ac-81e7-50082f2b7962_ContentBits">
    <vt:lpwstr>0</vt:lpwstr>
  </property>
</Properties>
</file>