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861BD4BD-AFCC-4CF5-AAD3-7DC46CE31EBA}">
  <a:tblStyle styleId="{861BD4BD-AFCC-4CF5-AAD3-7DC46CE31EBA}"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555" autoAdjust="0"/>
  </p:normalViewPr>
  <p:slideViewPr>
    <p:cSldViewPr snapToGrid="0" snapToObjects="1">
      <p:cViewPr>
        <p:scale>
          <a:sx n="100" d="100"/>
          <a:sy n="100" d="100"/>
        </p:scale>
        <p:origin x="-1344" y="11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077459092"/>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GB"/>
              <a:t>Hi everyone, we are team ByteMe. This is our second progress report.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3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GB" dirty="0"/>
              <a:t>In the previous work, we finished building all question modules separately with syntax rules. The modules include binary question module and who/what/when/where/why question modules. There are several problems in the previous work. First, we didn’t consider to generate questions </a:t>
            </a:r>
            <a:r>
              <a:rPr lang="en-GB" dirty="0" smtClean="0"/>
              <a:t>with </a:t>
            </a:r>
            <a:r>
              <a:rPr lang="en-GB" dirty="0"/>
              <a:t>appositions/'</a:t>
            </a:r>
            <a:r>
              <a:rPr lang="en-GB" dirty="0" err="1"/>
              <a:t>æpə'zɪʃən</a:t>
            </a:r>
            <a:r>
              <a:rPr lang="en-GB" dirty="0"/>
              <a:t>/. Now we fixed this problem by parsing sentences. Second, we didn’t distinguish the case when NP represents name of person or name of an object. We fixed this problem by using Human Name tagger and Stanford NER tagger.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3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GB" dirty="0"/>
              <a:t>Now we work in two teams, one is responsible to build pipeline for question generation and the other is responsible for answer extraction.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3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GB"/>
              <a:t>In the question system, we token the article into sentences first, and then we generate questions by pass each sentence to different question modules.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11433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GB" dirty="0"/>
              <a:t>We have successfully generate questions, but the rate of correctness is pretty low, especially for long sentences. So in the next step, we need an evaluator to determine which question module is suitable for each sentence. How to evaluate? Maybe we can check syntax correctness or give some combinations with high ranking scores, such as location with where module and name with who module.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3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GB"/>
              <a:t>In the answer system, we build a word vector based on the words showed in the question, and then use this word vector to check the similarity of each sentence in the article. After selecting the best matching sentence, we extract answer based on syntax rules.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GB" dirty="0"/>
              <a:t>We have the right </a:t>
            </a:r>
            <a:r>
              <a:rPr lang="en-GB" dirty="0" smtClean="0"/>
              <a:t>sentence in most of time, </a:t>
            </a:r>
            <a:r>
              <a:rPr lang="en-GB" dirty="0"/>
              <a:t>however, some answers contain unnecessary information. We need to get a more concise and fluent answer by extracting parse </a:t>
            </a:r>
            <a:r>
              <a:rPr lang="en-GB" dirty="0" err="1"/>
              <a:t>subtree</a:t>
            </a:r>
            <a:r>
              <a:rPr lang="en-GB" dirty="0"/>
              <a:t> for each sentence.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GB"/>
              <a:t>Here are details for our future plan. Thanks for watching.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4235850"/>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4211002"/>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362666"/>
            <a:ext cx="7136667" cy="203194"/>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5292001"/>
            <a:ext cx="7136667" cy="203194"/>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2335685"/>
            <a:ext cx="7136700" cy="13632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3800052"/>
            <a:ext cx="4870500" cy="10569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6727600"/>
            <a:ext cx="9144000" cy="130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739800"/>
            <a:ext cx="8520600" cy="20511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3994200"/>
            <a:ext cx="8520600" cy="14289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3429200"/>
            <a:ext cx="9144000" cy="34287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1086400"/>
            <a:ext cx="8571300" cy="12561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solidFill>
                  <a:schemeClr val="lt1"/>
                </a:solidFill>
              </a:rPr>
              <a:t>‹#›</a:t>
            </a:fld>
            <a:endParaRPr lang="en-GB">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6727600"/>
            <a:ext cx="9144000" cy="1305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593366"/>
            <a:ext cx="8520600" cy="94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688433"/>
            <a:ext cx="8520600" cy="4403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593366"/>
            <a:ext cx="8520600" cy="94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688233"/>
            <a:ext cx="3999900" cy="4403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688233"/>
            <a:ext cx="3999900" cy="4403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593366"/>
            <a:ext cx="8520600" cy="94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740800"/>
            <a:ext cx="2808000" cy="1007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852800"/>
            <a:ext cx="2808000" cy="42393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701800"/>
            <a:ext cx="5613600" cy="5454300"/>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68580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47" name="Shape 47"/>
          <p:cNvCxnSpPr/>
          <p:nvPr/>
        </p:nvCxnSpPr>
        <p:spPr>
          <a:xfrm>
            <a:off x="5029675" y="59940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386233"/>
            <a:ext cx="4045200" cy="22344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3635833"/>
            <a:ext cx="4045200" cy="16467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965600"/>
            <a:ext cx="3837000" cy="49269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solidFill>
                  <a:schemeClr val="lt1"/>
                </a:solidFill>
              </a:rPr>
              <a:t>‹#›</a:t>
            </a:fld>
            <a:endParaRPr lang="en-GB">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5640966"/>
            <a:ext cx="5998800" cy="798300"/>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593366"/>
            <a:ext cx="8520600" cy="943200"/>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688433"/>
            <a:ext cx="8520600" cy="4403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6217622"/>
            <a:ext cx="548700" cy="5247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GB" sz="1000">
                <a:solidFill>
                  <a:schemeClr val="dk2"/>
                </a:solidFill>
                <a:latin typeface="Open Sans"/>
                <a:ea typeface="Open Sans"/>
                <a:cs typeface="Open Sans"/>
                <a:sym typeface="Open Sans"/>
              </a:rPr>
              <a:t>‹#›</a:t>
            </a:fld>
            <a:endParaRPr lang="en-GB"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2335685"/>
            <a:ext cx="7136700" cy="1363200"/>
          </a:xfrm>
          <a:prstGeom prst="rect">
            <a:avLst/>
          </a:prstGeom>
        </p:spPr>
        <p:txBody>
          <a:bodyPr lIns="91425" tIns="91425" rIns="91425" bIns="91425" anchor="b" anchorCtr="0">
            <a:noAutofit/>
          </a:bodyPr>
          <a:lstStyle/>
          <a:p>
            <a:pPr lvl="0">
              <a:spcBef>
                <a:spcPts val="0"/>
              </a:spcBef>
              <a:buNone/>
            </a:pPr>
            <a:r>
              <a:rPr lang="en-GB"/>
              <a:t>Progress Report II </a:t>
            </a:r>
          </a:p>
        </p:txBody>
      </p:sp>
      <p:sp>
        <p:nvSpPr>
          <p:cNvPr id="67" name="Shape 67"/>
          <p:cNvSpPr txBox="1">
            <a:spLocks noGrp="1"/>
          </p:cNvSpPr>
          <p:nvPr>
            <p:ph type="subTitle" idx="1"/>
          </p:nvPr>
        </p:nvSpPr>
        <p:spPr>
          <a:xfrm>
            <a:off x="2137225" y="3800052"/>
            <a:ext cx="4870500" cy="1056900"/>
          </a:xfrm>
          <a:prstGeom prst="rect">
            <a:avLst/>
          </a:prstGeom>
        </p:spPr>
        <p:txBody>
          <a:bodyPr lIns="91425" tIns="91425" rIns="91425" bIns="91425" anchor="t" anchorCtr="0">
            <a:noAutofit/>
          </a:bodyPr>
          <a:lstStyle/>
          <a:p>
            <a:pPr lvl="0" rtl="0">
              <a:spcBef>
                <a:spcPts val="0"/>
              </a:spcBef>
              <a:buNone/>
            </a:pPr>
            <a:r>
              <a:rPr lang="en-GB"/>
              <a:t>ByteMe</a:t>
            </a:r>
          </a:p>
          <a:p>
            <a:pPr lvl="0">
              <a:spcBef>
                <a:spcPts val="0"/>
              </a:spcBef>
              <a:buNone/>
            </a:pPr>
            <a:r>
              <a:rPr lang="en-GB" sz="1100">
                <a:solidFill>
                  <a:srgbClr val="000000"/>
                </a:solidFill>
                <a:latin typeface="Arial"/>
                <a:ea typeface="Arial"/>
                <a:cs typeface="Arial"/>
                <a:sym typeface="Arial"/>
              </a:rPr>
              <a:t>Rainer </a:t>
            </a:r>
            <a:r>
              <a:rPr lang="en-GB" sz="1150">
                <a:solidFill>
                  <a:srgbClr val="222222"/>
                </a:solidFill>
                <a:latin typeface="Arial"/>
                <a:ea typeface="Arial"/>
                <a:cs typeface="Arial"/>
                <a:sym typeface="Arial"/>
              </a:rPr>
              <a:t>Nunez</a:t>
            </a:r>
            <a:r>
              <a:rPr lang="en-GB" sz="1100">
                <a:solidFill>
                  <a:srgbClr val="000000"/>
                </a:solidFill>
                <a:latin typeface="Arial"/>
                <a:ea typeface="Arial"/>
                <a:cs typeface="Arial"/>
                <a:sym typeface="Arial"/>
              </a:rPr>
              <a:t>, Zhenzhen Weng, Xi Liu, Yiting Hao </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593366"/>
            <a:ext cx="8520600" cy="943200"/>
          </a:xfrm>
          <a:prstGeom prst="rect">
            <a:avLst/>
          </a:prstGeom>
        </p:spPr>
        <p:txBody>
          <a:bodyPr lIns="91425" tIns="91425" rIns="91425" bIns="91425" anchor="t" anchorCtr="0">
            <a:noAutofit/>
          </a:bodyPr>
          <a:lstStyle/>
          <a:p>
            <a:pPr lvl="0" rtl="0">
              <a:spcBef>
                <a:spcPts val="0"/>
              </a:spcBef>
              <a:buNone/>
            </a:pPr>
            <a:r>
              <a:rPr lang="en-GB"/>
              <a:t>Previous problems got fixed! </a:t>
            </a:r>
          </a:p>
        </p:txBody>
      </p:sp>
      <p:sp>
        <p:nvSpPr>
          <p:cNvPr id="73" name="Shape 73"/>
          <p:cNvSpPr txBox="1">
            <a:spLocks noGrp="1"/>
          </p:cNvSpPr>
          <p:nvPr>
            <p:ph type="body" idx="1"/>
          </p:nvPr>
        </p:nvSpPr>
        <p:spPr>
          <a:xfrm>
            <a:off x="311700" y="1688425"/>
            <a:ext cx="8633400" cy="4403700"/>
          </a:xfrm>
          <a:prstGeom prst="rect">
            <a:avLst/>
          </a:prstGeom>
        </p:spPr>
        <p:txBody>
          <a:bodyPr lIns="91425" tIns="91425" rIns="91425" bIns="91425" anchor="t" anchorCtr="0">
            <a:noAutofit/>
          </a:bodyPr>
          <a:lstStyle/>
          <a:p>
            <a:pPr marL="457200" lvl="0" indent="-381000" rtl="0">
              <a:spcBef>
                <a:spcPts val="0"/>
              </a:spcBef>
              <a:buSzPct val="100000"/>
              <a:buChar char="-"/>
            </a:pPr>
            <a:r>
              <a:rPr lang="en-GB" sz="2400" b="1"/>
              <a:t>Generate questions using sentence with appositions</a:t>
            </a:r>
          </a:p>
          <a:p>
            <a:pPr marL="457200" lvl="0" indent="0" rtl="0">
              <a:spcBef>
                <a:spcPts val="0"/>
              </a:spcBef>
              <a:buNone/>
            </a:pPr>
            <a:r>
              <a:rPr lang="en-GB"/>
              <a:t>Fixed with Stanford Tree Parser</a:t>
            </a:r>
          </a:p>
          <a:p>
            <a:pPr marL="457200" lvl="0" indent="-381000" rtl="0">
              <a:spcBef>
                <a:spcPts val="0"/>
              </a:spcBef>
              <a:buSzPct val="100000"/>
              <a:buChar char="-"/>
            </a:pPr>
            <a:r>
              <a:rPr lang="en-GB" sz="2400" b="1"/>
              <a:t>Substitute NP with who or what</a:t>
            </a:r>
          </a:p>
          <a:p>
            <a:pPr lvl="0" indent="457200" rtl="0">
              <a:spcBef>
                <a:spcPts val="0"/>
              </a:spcBef>
              <a:buNone/>
            </a:pPr>
            <a:r>
              <a:rPr lang="en-GB"/>
              <a:t>Fixed with NLTK Human Name tagger and Stanford NER tagger</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593366"/>
            <a:ext cx="8520600" cy="943200"/>
          </a:xfrm>
          <a:prstGeom prst="rect">
            <a:avLst/>
          </a:prstGeom>
        </p:spPr>
        <p:txBody>
          <a:bodyPr lIns="91425" tIns="91425" rIns="91425" bIns="91425" anchor="t" anchorCtr="0">
            <a:noAutofit/>
          </a:bodyPr>
          <a:lstStyle/>
          <a:p>
            <a:pPr lvl="0" rtl="0">
              <a:spcBef>
                <a:spcPts val="0"/>
              </a:spcBef>
              <a:buNone/>
            </a:pPr>
            <a:r>
              <a:rPr lang="en-GB"/>
              <a:t>We work in two sub-team now...</a:t>
            </a:r>
          </a:p>
        </p:txBody>
      </p:sp>
      <p:sp>
        <p:nvSpPr>
          <p:cNvPr id="79" name="Shape 79"/>
          <p:cNvSpPr txBox="1">
            <a:spLocks noGrp="1"/>
          </p:cNvSpPr>
          <p:nvPr>
            <p:ph type="body" idx="1"/>
          </p:nvPr>
        </p:nvSpPr>
        <p:spPr>
          <a:xfrm>
            <a:off x="311700" y="1350150"/>
            <a:ext cx="3793800" cy="1539600"/>
          </a:xfrm>
          <a:prstGeom prst="rect">
            <a:avLst/>
          </a:prstGeom>
        </p:spPr>
        <p:txBody>
          <a:bodyPr lIns="91425" tIns="91425" rIns="91425" bIns="91425" anchor="t" anchorCtr="0">
            <a:noAutofit/>
          </a:bodyPr>
          <a:lstStyle/>
          <a:p>
            <a:pPr lvl="0" rtl="0">
              <a:spcBef>
                <a:spcPts val="0"/>
              </a:spcBef>
              <a:buNone/>
            </a:pPr>
            <a:r>
              <a:rPr lang="en-GB" sz="2400" b="1"/>
              <a:t>Question Generation</a:t>
            </a:r>
          </a:p>
          <a:p>
            <a:pPr marL="0" lvl="0" indent="0" rtl="0">
              <a:spcBef>
                <a:spcPts val="0"/>
              </a:spcBef>
              <a:buNone/>
            </a:pPr>
            <a:r>
              <a:rPr lang="en-GB"/>
              <a:t>Rainer &amp; Yiting</a:t>
            </a:r>
          </a:p>
          <a:p>
            <a:pPr marL="457200" lvl="0" indent="0" rtl="0">
              <a:spcBef>
                <a:spcPts val="0"/>
              </a:spcBef>
              <a:buNone/>
            </a:pPr>
            <a:endParaRPr/>
          </a:p>
          <a:p>
            <a:pPr marL="0" lvl="0" indent="0" rtl="0">
              <a:spcBef>
                <a:spcPts val="0"/>
              </a:spcBef>
              <a:buNone/>
            </a:pPr>
            <a:endParaRPr/>
          </a:p>
          <a:p>
            <a:pPr marL="0" lvl="0" indent="0" rtl="0">
              <a:spcBef>
                <a:spcPts val="0"/>
              </a:spcBef>
              <a:buNone/>
            </a:pPr>
            <a:endParaRPr/>
          </a:p>
        </p:txBody>
      </p:sp>
      <p:sp>
        <p:nvSpPr>
          <p:cNvPr id="80" name="Shape 80"/>
          <p:cNvSpPr/>
          <p:nvPr/>
        </p:nvSpPr>
        <p:spPr>
          <a:xfrm>
            <a:off x="296075" y="2957400"/>
            <a:ext cx="1077900" cy="1274100"/>
          </a:xfrm>
          <a:prstGeom prst="foldedCorner">
            <a:avLst>
              <a:gd name="adj" fmla="val 16667"/>
            </a:avLst>
          </a:prstGeom>
          <a:solidFill>
            <a:srgbClr val="D9EAD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GB"/>
              <a:t>Generate questions with parse tree</a:t>
            </a:r>
          </a:p>
        </p:txBody>
      </p:sp>
      <p:sp>
        <p:nvSpPr>
          <p:cNvPr id="81" name="Shape 81"/>
          <p:cNvSpPr/>
          <p:nvPr/>
        </p:nvSpPr>
        <p:spPr>
          <a:xfrm>
            <a:off x="1574312" y="2957402"/>
            <a:ext cx="1285500" cy="1274100"/>
          </a:xfrm>
          <a:prstGeom prst="foldedCorner">
            <a:avLst>
              <a:gd name="adj" fmla="val 16667"/>
            </a:avLst>
          </a:prstGeom>
          <a:solidFill>
            <a:srgbClr val="D9EAD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GB"/>
              <a:t>Classify type of question to generate</a:t>
            </a:r>
          </a:p>
        </p:txBody>
      </p:sp>
      <p:sp>
        <p:nvSpPr>
          <p:cNvPr id="82" name="Shape 82"/>
          <p:cNvSpPr/>
          <p:nvPr/>
        </p:nvSpPr>
        <p:spPr>
          <a:xfrm>
            <a:off x="1586210" y="4556527"/>
            <a:ext cx="1285500" cy="1274100"/>
          </a:xfrm>
          <a:prstGeom prst="foldedCorner">
            <a:avLst>
              <a:gd name="adj" fmla="val 16667"/>
            </a:avLst>
          </a:prstGeom>
          <a:solidFill>
            <a:srgbClr val="D9EAD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GB"/>
              <a:t>Check grammar correctness of questions</a:t>
            </a:r>
          </a:p>
        </p:txBody>
      </p:sp>
      <p:sp>
        <p:nvSpPr>
          <p:cNvPr id="83" name="Shape 83"/>
          <p:cNvSpPr/>
          <p:nvPr/>
        </p:nvSpPr>
        <p:spPr>
          <a:xfrm>
            <a:off x="296075" y="4636334"/>
            <a:ext cx="1077900" cy="1114500"/>
          </a:xfrm>
          <a:prstGeom prst="foldedCorner">
            <a:avLst>
              <a:gd name="adj" fmla="val 16667"/>
            </a:avLst>
          </a:prstGeom>
          <a:solidFill>
            <a:srgbClr val="D9EAD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GB"/>
              <a:t>Propose question quality metrics</a:t>
            </a:r>
          </a:p>
        </p:txBody>
      </p:sp>
      <p:sp>
        <p:nvSpPr>
          <p:cNvPr id="84" name="Shape 84"/>
          <p:cNvSpPr/>
          <p:nvPr/>
        </p:nvSpPr>
        <p:spPr>
          <a:xfrm>
            <a:off x="3095700" y="4546950"/>
            <a:ext cx="1293600" cy="1274100"/>
          </a:xfrm>
          <a:prstGeom prst="foldedCorner">
            <a:avLst>
              <a:gd name="adj" fmla="val 16667"/>
            </a:avLst>
          </a:prstGeom>
          <a:solidFill>
            <a:srgbClr val="FCE5CD"/>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GB"/>
              <a:t>Setup pipelines for question and answer </a:t>
            </a:r>
          </a:p>
        </p:txBody>
      </p:sp>
      <p:sp>
        <p:nvSpPr>
          <p:cNvPr id="85" name="Shape 85"/>
          <p:cNvSpPr/>
          <p:nvPr/>
        </p:nvSpPr>
        <p:spPr>
          <a:xfrm>
            <a:off x="6277300" y="4541532"/>
            <a:ext cx="1293599" cy="1304100"/>
          </a:xfrm>
          <a:prstGeom prst="foldedCorner">
            <a:avLst>
              <a:gd name="adj" fmla="val 16667"/>
            </a:avLst>
          </a:prstGeom>
          <a:solidFill>
            <a:srgbClr val="E6B8A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GB"/>
              <a:t>Parse wiki article into sentence vectors</a:t>
            </a:r>
          </a:p>
        </p:txBody>
      </p:sp>
      <p:sp>
        <p:nvSpPr>
          <p:cNvPr id="86" name="Shape 86"/>
          <p:cNvSpPr/>
          <p:nvPr/>
        </p:nvSpPr>
        <p:spPr>
          <a:xfrm>
            <a:off x="4796325" y="2903171"/>
            <a:ext cx="1293600" cy="1304100"/>
          </a:xfrm>
          <a:prstGeom prst="foldedCorner">
            <a:avLst>
              <a:gd name="adj" fmla="val 16667"/>
            </a:avLst>
          </a:prstGeom>
          <a:solidFill>
            <a:srgbClr val="E6B8A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GB"/>
              <a:t>Select best sentence for answers</a:t>
            </a:r>
          </a:p>
        </p:txBody>
      </p:sp>
      <p:sp>
        <p:nvSpPr>
          <p:cNvPr id="87" name="Shape 87"/>
          <p:cNvSpPr/>
          <p:nvPr/>
        </p:nvSpPr>
        <p:spPr>
          <a:xfrm>
            <a:off x="6244123" y="2903171"/>
            <a:ext cx="1293600" cy="1304100"/>
          </a:xfrm>
          <a:prstGeom prst="foldedCorner">
            <a:avLst>
              <a:gd name="adj" fmla="val 16667"/>
            </a:avLst>
          </a:prstGeom>
          <a:solidFill>
            <a:srgbClr val="E6B8A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GB"/>
              <a:t>Extract answer from sentences</a:t>
            </a:r>
          </a:p>
        </p:txBody>
      </p:sp>
      <p:sp>
        <p:nvSpPr>
          <p:cNvPr id="88" name="Shape 88"/>
          <p:cNvSpPr/>
          <p:nvPr/>
        </p:nvSpPr>
        <p:spPr>
          <a:xfrm>
            <a:off x="4798409" y="4541525"/>
            <a:ext cx="1407300" cy="1304100"/>
          </a:xfrm>
          <a:prstGeom prst="foldedCorner">
            <a:avLst>
              <a:gd name="adj" fmla="val 16667"/>
            </a:avLst>
          </a:prstGeom>
          <a:solidFill>
            <a:srgbClr val="FCE5CD"/>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GB"/>
              <a:t>Improve question quality and answer precision</a:t>
            </a:r>
          </a:p>
        </p:txBody>
      </p:sp>
      <p:sp>
        <p:nvSpPr>
          <p:cNvPr id="89" name="Shape 89"/>
          <p:cNvSpPr txBox="1">
            <a:spLocks noGrp="1"/>
          </p:cNvSpPr>
          <p:nvPr>
            <p:ph type="body" idx="1"/>
          </p:nvPr>
        </p:nvSpPr>
        <p:spPr>
          <a:xfrm>
            <a:off x="4643925" y="1384175"/>
            <a:ext cx="3793800" cy="1078200"/>
          </a:xfrm>
          <a:prstGeom prst="rect">
            <a:avLst/>
          </a:prstGeom>
        </p:spPr>
        <p:txBody>
          <a:bodyPr lIns="91425" tIns="91425" rIns="91425" bIns="91425" anchor="t" anchorCtr="0">
            <a:noAutofit/>
          </a:bodyPr>
          <a:lstStyle/>
          <a:p>
            <a:pPr lvl="0" rtl="0">
              <a:spcBef>
                <a:spcPts val="0"/>
              </a:spcBef>
              <a:buNone/>
            </a:pPr>
            <a:r>
              <a:rPr lang="en-GB" sz="2400" b="1"/>
              <a:t>Answer Extraction</a:t>
            </a:r>
          </a:p>
          <a:p>
            <a:pPr marL="0" lvl="0" indent="0" rtl="0">
              <a:spcBef>
                <a:spcPts val="0"/>
              </a:spcBef>
              <a:buNone/>
            </a:pPr>
            <a:r>
              <a:rPr lang="en-GB"/>
              <a:t>Zhenzhen &amp; Xi</a:t>
            </a:r>
          </a:p>
          <a:p>
            <a:pPr marL="0" lvl="0" indent="0" rtl="0">
              <a:spcBef>
                <a:spcPts val="0"/>
              </a:spcBef>
              <a:buNone/>
            </a:pPr>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265500" y="1386233"/>
            <a:ext cx="4045200" cy="2234400"/>
          </a:xfrm>
          <a:prstGeom prst="rect">
            <a:avLst/>
          </a:prstGeom>
        </p:spPr>
        <p:txBody>
          <a:bodyPr lIns="91425" tIns="91425" rIns="91425" bIns="91425" anchor="b" anchorCtr="0">
            <a:noAutofit/>
          </a:bodyPr>
          <a:lstStyle/>
          <a:p>
            <a:pPr lvl="0">
              <a:spcBef>
                <a:spcPts val="0"/>
              </a:spcBef>
              <a:buNone/>
            </a:pPr>
            <a:r>
              <a:rPr lang="en-GB"/>
              <a:t>Question System</a:t>
            </a:r>
          </a:p>
        </p:txBody>
      </p:sp>
      <p:sp>
        <p:nvSpPr>
          <p:cNvPr id="95" name="Shape 95"/>
          <p:cNvSpPr txBox="1">
            <a:spLocks noGrp="1"/>
          </p:cNvSpPr>
          <p:nvPr>
            <p:ph type="subTitle" idx="1"/>
          </p:nvPr>
        </p:nvSpPr>
        <p:spPr>
          <a:xfrm>
            <a:off x="265500" y="3635833"/>
            <a:ext cx="4045200" cy="1646700"/>
          </a:xfrm>
          <a:prstGeom prst="rect">
            <a:avLst/>
          </a:prstGeom>
        </p:spPr>
        <p:txBody>
          <a:bodyPr lIns="91425" tIns="91425" rIns="91425" bIns="91425" anchor="t" anchorCtr="0">
            <a:noAutofit/>
          </a:bodyPr>
          <a:lstStyle/>
          <a:p>
            <a:pPr lvl="0">
              <a:spcBef>
                <a:spcPts val="0"/>
              </a:spcBef>
              <a:buNone/>
            </a:pPr>
            <a:r>
              <a:rPr lang="en-GB"/>
              <a:t>Current Progress</a:t>
            </a:r>
          </a:p>
        </p:txBody>
      </p:sp>
      <p:sp>
        <p:nvSpPr>
          <p:cNvPr id="96" name="Shape 96"/>
          <p:cNvSpPr txBox="1">
            <a:spLocks noGrp="1"/>
          </p:cNvSpPr>
          <p:nvPr>
            <p:ph type="body" idx="2"/>
          </p:nvPr>
        </p:nvSpPr>
        <p:spPr>
          <a:xfrm>
            <a:off x="4939500" y="965600"/>
            <a:ext cx="3837000" cy="4926900"/>
          </a:xfrm>
          <a:prstGeom prst="rect">
            <a:avLst/>
          </a:prstGeom>
        </p:spPr>
        <p:txBody>
          <a:bodyPr lIns="91425" tIns="91425" rIns="91425" bIns="91425" anchor="ctr" anchorCtr="0">
            <a:noAutofit/>
          </a:bodyPr>
          <a:lstStyle/>
          <a:p>
            <a:pPr marL="457200" lvl="0" indent="-381000" rtl="0">
              <a:spcBef>
                <a:spcPts val="0"/>
              </a:spcBef>
              <a:spcAft>
                <a:spcPts val="0"/>
              </a:spcAft>
              <a:buSzPct val="100000"/>
              <a:buFont typeface="Arial"/>
              <a:buChar char="-"/>
            </a:pPr>
            <a:r>
              <a:rPr lang="en-GB" sz="2400">
                <a:latin typeface="Arial"/>
                <a:ea typeface="Arial"/>
                <a:cs typeface="Arial"/>
                <a:sym typeface="Arial"/>
              </a:rPr>
              <a:t>Token the article into sentences</a:t>
            </a:r>
          </a:p>
          <a:p>
            <a:pPr marL="457200" lvl="0" indent="-381000">
              <a:spcBef>
                <a:spcPts val="0"/>
              </a:spcBef>
              <a:spcAft>
                <a:spcPts val="0"/>
              </a:spcAft>
              <a:buSzPct val="100000"/>
              <a:buFont typeface="Arial"/>
              <a:buChar char="-"/>
            </a:pPr>
            <a:r>
              <a:rPr lang="en-GB" sz="2400">
                <a:latin typeface="Arial"/>
                <a:ea typeface="Arial"/>
                <a:cs typeface="Arial"/>
                <a:sym typeface="Arial"/>
              </a:rPr>
              <a:t>Pass each sentence to each question module that we built in the previous work, to generate questions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1700" y="593366"/>
            <a:ext cx="8520600" cy="943200"/>
          </a:xfrm>
          <a:prstGeom prst="rect">
            <a:avLst/>
          </a:prstGeom>
        </p:spPr>
        <p:txBody>
          <a:bodyPr lIns="91425" tIns="91425" rIns="91425" bIns="91425" anchor="t" anchorCtr="0">
            <a:noAutofit/>
          </a:bodyPr>
          <a:lstStyle/>
          <a:p>
            <a:pPr lvl="0" rtl="0">
              <a:spcBef>
                <a:spcPts val="0"/>
              </a:spcBef>
              <a:buNone/>
            </a:pPr>
            <a:r>
              <a:rPr lang="en-GB"/>
              <a:t>Our plan is...</a:t>
            </a:r>
          </a:p>
        </p:txBody>
      </p:sp>
      <p:sp>
        <p:nvSpPr>
          <p:cNvPr id="102" name="Shape 102"/>
          <p:cNvSpPr txBox="1">
            <a:spLocks noGrp="1"/>
          </p:cNvSpPr>
          <p:nvPr>
            <p:ph type="body" idx="1"/>
          </p:nvPr>
        </p:nvSpPr>
        <p:spPr>
          <a:xfrm>
            <a:off x="311700" y="1171775"/>
            <a:ext cx="3894000" cy="5457600"/>
          </a:xfrm>
          <a:prstGeom prst="rect">
            <a:avLst/>
          </a:prstGeom>
        </p:spPr>
        <p:txBody>
          <a:bodyPr lIns="91425" tIns="91425" rIns="91425" bIns="91425" anchor="t" anchorCtr="0">
            <a:noAutofit/>
          </a:bodyPr>
          <a:lstStyle/>
          <a:p>
            <a:pPr lvl="0" rtl="0">
              <a:spcBef>
                <a:spcPts val="0"/>
              </a:spcBef>
              <a:spcAft>
                <a:spcPts val="0"/>
              </a:spcAft>
              <a:buNone/>
            </a:pPr>
            <a:r>
              <a:rPr lang="en-GB" sz="2400">
                <a:solidFill>
                  <a:srgbClr val="000000"/>
                </a:solidFill>
                <a:latin typeface="Arial"/>
                <a:ea typeface="Arial"/>
                <a:cs typeface="Arial"/>
                <a:sym typeface="Arial"/>
              </a:rPr>
              <a:t>We have: successfully generate high volume of questions</a:t>
            </a:r>
          </a:p>
          <a:p>
            <a:pPr lvl="0" rtl="0">
              <a:spcBef>
                <a:spcPts val="0"/>
              </a:spcBef>
              <a:spcAft>
                <a:spcPts val="0"/>
              </a:spcAft>
              <a:buNone/>
            </a:pPr>
            <a:endParaRPr sz="2400">
              <a:solidFill>
                <a:srgbClr val="000000"/>
              </a:solidFill>
              <a:latin typeface="Arial"/>
              <a:ea typeface="Arial"/>
              <a:cs typeface="Arial"/>
              <a:sym typeface="Arial"/>
            </a:endParaRPr>
          </a:p>
          <a:p>
            <a:pPr lvl="0" rtl="0">
              <a:spcBef>
                <a:spcPts val="0"/>
              </a:spcBef>
              <a:spcAft>
                <a:spcPts val="0"/>
              </a:spcAft>
              <a:buNone/>
            </a:pPr>
            <a:r>
              <a:rPr lang="en-GB" sz="2400">
                <a:solidFill>
                  <a:srgbClr val="000000"/>
                </a:solidFill>
                <a:latin typeface="Arial"/>
                <a:ea typeface="Arial"/>
                <a:cs typeface="Arial"/>
                <a:sym typeface="Arial"/>
              </a:rPr>
              <a:t>But: the correctness rate of the generated questions is pretty low, especially for long sentences</a:t>
            </a:r>
          </a:p>
          <a:p>
            <a:pPr lvl="0" rtl="0">
              <a:spcBef>
                <a:spcPts val="0"/>
              </a:spcBef>
              <a:spcAft>
                <a:spcPts val="0"/>
              </a:spcAft>
              <a:buNone/>
            </a:pPr>
            <a:endParaRPr sz="2400">
              <a:solidFill>
                <a:srgbClr val="000000"/>
              </a:solidFill>
              <a:latin typeface="Arial"/>
              <a:ea typeface="Arial"/>
              <a:cs typeface="Arial"/>
              <a:sym typeface="Arial"/>
            </a:endParaRPr>
          </a:p>
          <a:p>
            <a:pPr lvl="0" rtl="0">
              <a:spcBef>
                <a:spcPts val="0"/>
              </a:spcBef>
              <a:spcAft>
                <a:spcPts val="0"/>
              </a:spcAft>
              <a:buNone/>
            </a:pPr>
            <a:r>
              <a:rPr lang="en-GB" sz="2400">
                <a:solidFill>
                  <a:srgbClr val="000000"/>
                </a:solidFill>
                <a:latin typeface="Arial"/>
                <a:ea typeface="Arial"/>
                <a:cs typeface="Arial"/>
                <a:sym typeface="Arial"/>
              </a:rPr>
              <a:t>We want:  an evaluator to determine which question module is suitable for each sentence</a:t>
            </a:r>
          </a:p>
          <a:p>
            <a:pPr lvl="0" rtl="0">
              <a:spcBef>
                <a:spcPts val="0"/>
              </a:spcBef>
              <a:spcAft>
                <a:spcPts val="0"/>
              </a:spcAft>
              <a:buNone/>
            </a:pPr>
            <a:endParaRPr sz="2400">
              <a:solidFill>
                <a:srgbClr val="000000"/>
              </a:solidFill>
              <a:latin typeface="Arial"/>
              <a:ea typeface="Arial"/>
              <a:cs typeface="Arial"/>
              <a:sym typeface="Arial"/>
            </a:endParaRPr>
          </a:p>
          <a:p>
            <a:pPr lvl="0" rtl="0">
              <a:spcBef>
                <a:spcPts val="0"/>
              </a:spcBef>
              <a:spcAft>
                <a:spcPts val="0"/>
              </a:spcAft>
              <a:buNone/>
            </a:pPr>
            <a:endParaRPr sz="2400"/>
          </a:p>
        </p:txBody>
      </p:sp>
      <p:grpSp>
        <p:nvGrpSpPr>
          <p:cNvPr id="103" name="Shape 103"/>
          <p:cNvGrpSpPr/>
          <p:nvPr/>
        </p:nvGrpSpPr>
        <p:grpSpPr>
          <a:xfrm>
            <a:off x="4457750" y="178950"/>
            <a:ext cx="4572850" cy="6328200"/>
            <a:chOff x="4583325" y="-338750"/>
            <a:chExt cx="4572850" cy="6328200"/>
          </a:xfrm>
        </p:grpSpPr>
        <p:sp>
          <p:nvSpPr>
            <p:cNvPr id="104" name="Shape 104"/>
            <p:cNvSpPr txBox="1"/>
            <p:nvPr/>
          </p:nvSpPr>
          <p:spPr>
            <a:xfrm>
              <a:off x="4583325" y="-338750"/>
              <a:ext cx="1660800" cy="1090500"/>
            </a:xfrm>
            <a:prstGeom prst="rect">
              <a:avLst/>
            </a:prstGeom>
            <a:solidFill>
              <a:schemeClr val="dk1"/>
            </a:solidFill>
            <a:ln>
              <a:noFill/>
            </a:ln>
          </p:spPr>
          <p:txBody>
            <a:bodyPr lIns="91425" tIns="91425" rIns="91425" bIns="91425" anchor="ctr" anchorCtr="0">
              <a:noAutofit/>
            </a:bodyPr>
            <a:lstStyle/>
            <a:p>
              <a:pPr lvl="0" algn="just" rtl="0">
                <a:lnSpc>
                  <a:spcPct val="115000"/>
                </a:lnSpc>
                <a:spcBef>
                  <a:spcPts val="0"/>
                </a:spcBef>
                <a:buNone/>
              </a:pPr>
              <a:endParaRPr sz="2000"/>
            </a:p>
            <a:p>
              <a:pPr lvl="0" algn="just" rtl="0">
                <a:lnSpc>
                  <a:spcPct val="115000"/>
                </a:lnSpc>
                <a:spcBef>
                  <a:spcPts val="0"/>
                </a:spcBef>
                <a:buNone/>
              </a:pPr>
              <a:r>
                <a:rPr lang="en-GB" sz="2000"/>
                <a:t>Construct a parse tree</a:t>
              </a:r>
            </a:p>
            <a:p>
              <a:pPr lvl="0" algn="just" rtl="0">
                <a:lnSpc>
                  <a:spcPct val="115000"/>
                </a:lnSpc>
                <a:spcBef>
                  <a:spcPts val="0"/>
                </a:spcBef>
                <a:buNone/>
              </a:pPr>
              <a:endParaRPr sz="2000"/>
            </a:p>
            <a:p>
              <a:pPr lvl="0" rtl="0">
                <a:lnSpc>
                  <a:spcPct val="115000"/>
                </a:lnSpc>
                <a:spcBef>
                  <a:spcPts val="0"/>
                </a:spcBef>
                <a:buNone/>
              </a:pPr>
              <a:endParaRPr sz="2000"/>
            </a:p>
          </p:txBody>
        </p:sp>
        <p:sp>
          <p:nvSpPr>
            <p:cNvPr id="105" name="Shape 105"/>
            <p:cNvSpPr txBox="1"/>
            <p:nvPr/>
          </p:nvSpPr>
          <p:spPr>
            <a:xfrm>
              <a:off x="7237675" y="-62600"/>
              <a:ext cx="1918500" cy="3719400"/>
            </a:xfrm>
            <a:prstGeom prst="rect">
              <a:avLst/>
            </a:prstGeom>
            <a:solidFill>
              <a:srgbClr val="E7D7A1">
                <a:alpha val="80000"/>
              </a:srgbClr>
            </a:solidFill>
            <a:ln>
              <a:noFill/>
            </a:ln>
          </p:spPr>
          <p:txBody>
            <a:bodyPr lIns="91425" tIns="91425" rIns="91425" bIns="91425" anchor="t" anchorCtr="0">
              <a:noAutofit/>
            </a:bodyPr>
            <a:lstStyle/>
            <a:p>
              <a:pPr lvl="0" rtl="0">
                <a:lnSpc>
                  <a:spcPct val="115000"/>
                </a:lnSpc>
                <a:spcBef>
                  <a:spcPts val="0"/>
                </a:spcBef>
                <a:buNone/>
              </a:pPr>
              <a:r>
                <a:rPr lang="en-GB" sz="1800"/>
                <a:t>Evaluator:</a:t>
              </a:r>
            </a:p>
            <a:p>
              <a:pPr lvl="0" rtl="0">
                <a:lnSpc>
                  <a:spcPct val="115000"/>
                </a:lnSpc>
                <a:spcBef>
                  <a:spcPts val="0"/>
                </a:spcBef>
                <a:buNone/>
              </a:pPr>
              <a:r>
                <a:rPr lang="en-GB" sz="1800"/>
                <a:t>- Syntactically correctness</a:t>
              </a:r>
            </a:p>
            <a:p>
              <a:pPr lvl="0" rtl="0">
                <a:lnSpc>
                  <a:spcPct val="115000"/>
                </a:lnSpc>
                <a:spcBef>
                  <a:spcPts val="0"/>
                </a:spcBef>
                <a:buNone/>
              </a:pPr>
              <a:r>
                <a:rPr lang="en-GB" sz="1800"/>
                <a:t>- Give some pairs high scores, such as location+where, time+when, name+who, because/since+why</a:t>
              </a:r>
            </a:p>
          </p:txBody>
        </p:sp>
        <p:sp>
          <p:nvSpPr>
            <p:cNvPr id="106" name="Shape 106"/>
            <p:cNvSpPr txBox="1"/>
            <p:nvPr/>
          </p:nvSpPr>
          <p:spPr>
            <a:xfrm>
              <a:off x="4584650" y="3342850"/>
              <a:ext cx="2098200" cy="839700"/>
            </a:xfrm>
            <a:prstGeom prst="rect">
              <a:avLst/>
            </a:prstGeom>
            <a:solidFill>
              <a:srgbClr val="FCE5CD"/>
            </a:solidFill>
            <a:ln>
              <a:noFill/>
            </a:ln>
          </p:spPr>
          <p:txBody>
            <a:bodyPr lIns="91425" tIns="91425" rIns="91425" bIns="91425" anchor="t" anchorCtr="0">
              <a:noAutofit/>
            </a:bodyPr>
            <a:lstStyle/>
            <a:p>
              <a:pPr lvl="0" rtl="0">
                <a:lnSpc>
                  <a:spcPct val="115000"/>
                </a:lnSpc>
                <a:spcBef>
                  <a:spcPts val="0"/>
                </a:spcBef>
                <a:buNone/>
              </a:pPr>
              <a:r>
                <a:rPr lang="en-GB" sz="2000"/>
                <a:t>Pass to selected question module</a:t>
              </a:r>
            </a:p>
          </p:txBody>
        </p:sp>
        <p:sp>
          <p:nvSpPr>
            <p:cNvPr id="107" name="Shape 107"/>
            <p:cNvSpPr txBox="1"/>
            <p:nvPr/>
          </p:nvSpPr>
          <p:spPr>
            <a:xfrm>
              <a:off x="5790875" y="5149750"/>
              <a:ext cx="1596300" cy="839700"/>
            </a:xfrm>
            <a:prstGeom prst="rect">
              <a:avLst/>
            </a:prstGeom>
            <a:solidFill>
              <a:schemeClr val="dk1"/>
            </a:solidFill>
            <a:ln>
              <a:noFill/>
            </a:ln>
          </p:spPr>
          <p:txBody>
            <a:bodyPr lIns="91425" tIns="91425" rIns="91425" bIns="91425" anchor="t" anchorCtr="0">
              <a:noAutofit/>
            </a:bodyPr>
            <a:lstStyle/>
            <a:p>
              <a:pPr lvl="0" rtl="0">
                <a:lnSpc>
                  <a:spcPct val="115000"/>
                </a:lnSpc>
                <a:spcBef>
                  <a:spcPts val="0"/>
                </a:spcBef>
                <a:buNone/>
              </a:pPr>
              <a:r>
                <a:rPr lang="en-GB" sz="2000"/>
                <a:t>Question Generation</a:t>
              </a:r>
            </a:p>
          </p:txBody>
        </p:sp>
        <p:cxnSp>
          <p:nvCxnSpPr>
            <p:cNvPr id="108" name="Shape 108"/>
            <p:cNvCxnSpPr>
              <a:stCxn id="104" idx="2"/>
              <a:endCxn id="109" idx="0"/>
            </p:cNvCxnSpPr>
            <p:nvPr/>
          </p:nvCxnSpPr>
          <p:spPr>
            <a:xfrm>
              <a:off x="5413725" y="751750"/>
              <a:ext cx="189300" cy="458700"/>
            </a:xfrm>
            <a:prstGeom prst="straightConnector1">
              <a:avLst/>
            </a:prstGeom>
            <a:noFill/>
            <a:ln w="38100" cap="flat" cmpd="sng">
              <a:solidFill>
                <a:srgbClr val="CEB689"/>
              </a:solidFill>
              <a:prstDash val="solid"/>
              <a:round/>
              <a:headEnd type="none" w="lg" len="lg"/>
              <a:tailEnd type="triangle" w="lg" len="lg"/>
            </a:ln>
          </p:spPr>
        </p:cxnSp>
        <p:cxnSp>
          <p:nvCxnSpPr>
            <p:cNvPr id="110" name="Shape 110"/>
            <p:cNvCxnSpPr>
              <a:stCxn id="105" idx="1"/>
              <a:endCxn id="109" idx="3"/>
            </p:cNvCxnSpPr>
            <p:nvPr/>
          </p:nvCxnSpPr>
          <p:spPr>
            <a:xfrm flipH="1">
              <a:off x="6622675" y="1797100"/>
              <a:ext cx="615000" cy="197100"/>
            </a:xfrm>
            <a:prstGeom prst="straightConnector1">
              <a:avLst/>
            </a:prstGeom>
            <a:noFill/>
            <a:ln w="38100" cap="flat" cmpd="sng">
              <a:solidFill>
                <a:srgbClr val="CEB689"/>
              </a:solidFill>
              <a:prstDash val="solid"/>
              <a:round/>
              <a:headEnd type="none" w="lg" len="lg"/>
              <a:tailEnd type="triangle" w="lg" len="lg"/>
            </a:ln>
          </p:spPr>
        </p:cxnSp>
        <p:cxnSp>
          <p:nvCxnSpPr>
            <p:cNvPr id="111" name="Shape 111"/>
            <p:cNvCxnSpPr>
              <a:stCxn id="109" idx="2"/>
              <a:endCxn id="106" idx="0"/>
            </p:cNvCxnSpPr>
            <p:nvPr/>
          </p:nvCxnSpPr>
          <p:spPr>
            <a:xfrm>
              <a:off x="5603025" y="2777875"/>
              <a:ext cx="30600" cy="564900"/>
            </a:xfrm>
            <a:prstGeom prst="straightConnector1">
              <a:avLst/>
            </a:prstGeom>
            <a:noFill/>
            <a:ln w="38100" cap="flat" cmpd="sng">
              <a:solidFill>
                <a:srgbClr val="CEB689"/>
              </a:solidFill>
              <a:prstDash val="solid"/>
              <a:round/>
              <a:headEnd type="none" w="lg" len="lg"/>
              <a:tailEnd type="triangle" w="lg" len="lg"/>
            </a:ln>
          </p:spPr>
        </p:cxnSp>
      </p:grpSp>
      <p:sp>
        <p:nvSpPr>
          <p:cNvPr id="109" name="Shape 109"/>
          <p:cNvSpPr txBox="1"/>
          <p:nvPr/>
        </p:nvSpPr>
        <p:spPr>
          <a:xfrm>
            <a:off x="4457750" y="1728075"/>
            <a:ext cx="2039400" cy="1567500"/>
          </a:xfrm>
          <a:prstGeom prst="rect">
            <a:avLst/>
          </a:prstGeom>
          <a:solidFill>
            <a:schemeClr val="dk1"/>
          </a:solidFill>
          <a:ln>
            <a:noFill/>
          </a:ln>
        </p:spPr>
        <p:txBody>
          <a:bodyPr lIns="91425" tIns="91425" rIns="91425" bIns="91425" anchor="t" anchorCtr="0">
            <a:noAutofit/>
          </a:bodyPr>
          <a:lstStyle/>
          <a:p>
            <a:pPr lvl="0" rtl="0">
              <a:lnSpc>
                <a:spcPct val="115000"/>
              </a:lnSpc>
              <a:spcBef>
                <a:spcPts val="0"/>
              </a:spcBef>
              <a:buNone/>
            </a:pPr>
            <a:r>
              <a:rPr lang="en-GB" sz="2000"/>
              <a:t>Extract main content if the sentence is too long (optional)</a:t>
            </a:r>
          </a:p>
        </p:txBody>
      </p:sp>
      <p:cxnSp>
        <p:nvCxnSpPr>
          <p:cNvPr id="112" name="Shape 112"/>
          <p:cNvCxnSpPr>
            <a:stCxn id="107" idx="0"/>
            <a:endCxn id="105" idx="2"/>
          </p:cNvCxnSpPr>
          <p:nvPr/>
        </p:nvCxnSpPr>
        <p:spPr>
          <a:xfrm rot="10800000" flipH="1">
            <a:off x="6463450" y="4174650"/>
            <a:ext cx="1608000" cy="1492800"/>
          </a:xfrm>
          <a:prstGeom prst="straightConnector1">
            <a:avLst/>
          </a:prstGeom>
          <a:noFill/>
          <a:ln w="38100" cap="flat" cmpd="sng">
            <a:solidFill>
              <a:srgbClr val="CEB689"/>
            </a:solidFill>
            <a:prstDash val="solid"/>
            <a:round/>
            <a:headEnd type="none" w="lg" len="lg"/>
            <a:tailEnd type="triangle" w="lg" len="lg"/>
          </a:ln>
        </p:spPr>
      </p:cxnSp>
      <p:cxnSp>
        <p:nvCxnSpPr>
          <p:cNvPr id="113" name="Shape 113"/>
          <p:cNvCxnSpPr>
            <a:stCxn id="106" idx="2"/>
            <a:endCxn id="107" idx="0"/>
          </p:cNvCxnSpPr>
          <p:nvPr/>
        </p:nvCxnSpPr>
        <p:spPr>
          <a:xfrm>
            <a:off x="5508175" y="4700250"/>
            <a:ext cx="955200" cy="967200"/>
          </a:xfrm>
          <a:prstGeom prst="straightConnector1">
            <a:avLst/>
          </a:prstGeom>
          <a:noFill/>
          <a:ln w="38100" cap="flat" cmpd="sng">
            <a:solidFill>
              <a:srgbClr val="CEB689"/>
            </a:solidFill>
            <a:prstDash val="solid"/>
            <a:round/>
            <a:headEnd type="none" w="lg" len="lg"/>
            <a:tailEnd type="triangl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265500" y="1386233"/>
            <a:ext cx="4045200" cy="2234400"/>
          </a:xfrm>
          <a:prstGeom prst="rect">
            <a:avLst/>
          </a:prstGeom>
        </p:spPr>
        <p:txBody>
          <a:bodyPr lIns="91425" tIns="91425" rIns="91425" bIns="91425" anchor="b" anchorCtr="0">
            <a:noAutofit/>
          </a:bodyPr>
          <a:lstStyle/>
          <a:p>
            <a:pPr lvl="0" rtl="0">
              <a:spcBef>
                <a:spcPts val="0"/>
              </a:spcBef>
              <a:buNone/>
            </a:pPr>
            <a:r>
              <a:rPr lang="en-GB"/>
              <a:t>Answer System</a:t>
            </a:r>
          </a:p>
        </p:txBody>
      </p:sp>
      <p:sp>
        <p:nvSpPr>
          <p:cNvPr id="119" name="Shape 119"/>
          <p:cNvSpPr txBox="1">
            <a:spLocks noGrp="1"/>
          </p:cNvSpPr>
          <p:nvPr>
            <p:ph type="subTitle" idx="1"/>
          </p:nvPr>
        </p:nvSpPr>
        <p:spPr>
          <a:xfrm>
            <a:off x="265500" y="3635833"/>
            <a:ext cx="4045200" cy="1646700"/>
          </a:xfrm>
          <a:prstGeom prst="rect">
            <a:avLst/>
          </a:prstGeom>
        </p:spPr>
        <p:txBody>
          <a:bodyPr lIns="91425" tIns="91425" rIns="91425" bIns="91425" anchor="t" anchorCtr="0">
            <a:noAutofit/>
          </a:bodyPr>
          <a:lstStyle/>
          <a:p>
            <a:pPr lvl="0" rtl="0">
              <a:spcBef>
                <a:spcPts val="0"/>
              </a:spcBef>
              <a:buNone/>
            </a:pPr>
            <a:r>
              <a:rPr lang="en-GB"/>
              <a:t>Current Progress</a:t>
            </a:r>
          </a:p>
        </p:txBody>
      </p:sp>
      <p:sp>
        <p:nvSpPr>
          <p:cNvPr id="120" name="Shape 120"/>
          <p:cNvSpPr txBox="1">
            <a:spLocks noGrp="1"/>
          </p:cNvSpPr>
          <p:nvPr>
            <p:ph type="body" idx="2"/>
          </p:nvPr>
        </p:nvSpPr>
        <p:spPr>
          <a:xfrm>
            <a:off x="4329900" y="889400"/>
            <a:ext cx="3837000" cy="4926900"/>
          </a:xfrm>
          <a:prstGeom prst="rect">
            <a:avLst/>
          </a:prstGeom>
        </p:spPr>
        <p:txBody>
          <a:bodyPr lIns="91425" tIns="91425" rIns="91425" bIns="91425" anchor="ctr" anchorCtr="0">
            <a:noAutofit/>
          </a:bodyPr>
          <a:lstStyle/>
          <a:p>
            <a:pPr marL="457200" lvl="0" indent="-381000" rtl="0">
              <a:spcBef>
                <a:spcPts val="0"/>
              </a:spcBef>
              <a:spcAft>
                <a:spcPts val="0"/>
              </a:spcAft>
              <a:buClr>
                <a:srgbClr val="FFFFFF"/>
              </a:buClr>
              <a:buSzPct val="100000"/>
              <a:buFont typeface="Arial"/>
              <a:buChar char="-"/>
            </a:pPr>
            <a:r>
              <a:rPr lang="en-GB" sz="2400">
                <a:solidFill>
                  <a:srgbClr val="FFFFFF"/>
                </a:solidFill>
                <a:latin typeface="Arial"/>
                <a:ea typeface="Arial"/>
                <a:cs typeface="Arial"/>
                <a:sym typeface="Arial"/>
              </a:rPr>
              <a:t>Retrieved and parse articles </a:t>
            </a:r>
          </a:p>
          <a:p>
            <a:pPr marL="457200" lvl="0" indent="-381000" rtl="0">
              <a:spcBef>
                <a:spcPts val="0"/>
              </a:spcBef>
              <a:spcAft>
                <a:spcPts val="0"/>
              </a:spcAft>
              <a:buClr>
                <a:srgbClr val="FFFFFF"/>
              </a:buClr>
              <a:buSzPct val="100000"/>
              <a:buFont typeface="Arial"/>
              <a:buChar char="-"/>
            </a:pPr>
            <a:r>
              <a:rPr lang="en-GB" sz="2400">
                <a:solidFill>
                  <a:srgbClr val="FFFFFF"/>
                </a:solidFill>
                <a:latin typeface="Arial"/>
                <a:ea typeface="Arial"/>
                <a:cs typeface="Arial"/>
                <a:sym typeface="Arial"/>
              </a:rPr>
              <a:t>Selected the best sentence with high precision</a:t>
            </a:r>
          </a:p>
          <a:p>
            <a:pPr marL="457200" lvl="0" indent="-381000" rtl="0">
              <a:spcBef>
                <a:spcPts val="0"/>
              </a:spcBef>
              <a:spcAft>
                <a:spcPts val="0"/>
              </a:spcAft>
              <a:buClr>
                <a:srgbClr val="FFFFFF"/>
              </a:buClr>
              <a:buSzPct val="100000"/>
              <a:buFont typeface="Arial"/>
              <a:buChar char="-"/>
            </a:pPr>
            <a:r>
              <a:rPr lang="en-GB" sz="2400">
                <a:solidFill>
                  <a:srgbClr val="FFFFFF"/>
                </a:solidFill>
                <a:latin typeface="Arial"/>
                <a:ea typeface="Arial"/>
                <a:cs typeface="Arial"/>
                <a:sym typeface="Arial"/>
              </a:rPr>
              <a:t>Extracted answer with syntax rules</a:t>
            </a:r>
          </a:p>
          <a:p>
            <a:pPr marL="457200" lvl="0" indent="-381000" rtl="0">
              <a:spcBef>
                <a:spcPts val="0"/>
              </a:spcBef>
              <a:spcAft>
                <a:spcPts val="0"/>
              </a:spcAft>
              <a:buClr>
                <a:srgbClr val="FFFFFF"/>
              </a:buClr>
              <a:buSzPct val="100000"/>
              <a:buFont typeface="Arial"/>
              <a:buChar char="-"/>
            </a:pPr>
            <a:r>
              <a:rPr lang="en-GB" sz="2400">
                <a:solidFill>
                  <a:srgbClr val="FFFFFF"/>
                </a:solidFill>
                <a:latin typeface="Arial"/>
                <a:ea typeface="Arial"/>
                <a:cs typeface="Arial"/>
                <a:sym typeface="Arial"/>
              </a:rPr>
              <a:t>Achieved satisfactory precision on yes/no questions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700" y="593375"/>
            <a:ext cx="3763200" cy="943200"/>
          </a:xfrm>
          <a:prstGeom prst="rect">
            <a:avLst/>
          </a:prstGeom>
        </p:spPr>
        <p:txBody>
          <a:bodyPr lIns="91425" tIns="91425" rIns="91425" bIns="91425" anchor="t" anchorCtr="0">
            <a:noAutofit/>
          </a:bodyPr>
          <a:lstStyle/>
          <a:p>
            <a:pPr lvl="0" rtl="0">
              <a:spcBef>
                <a:spcPts val="0"/>
              </a:spcBef>
              <a:buNone/>
            </a:pPr>
            <a:r>
              <a:rPr lang="en-GB"/>
              <a:t>Our plan is...</a:t>
            </a:r>
          </a:p>
        </p:txBody>
      </p:sp>
      <p:sp>
        <p:nvSpPr>
          <p:cNvPr id="126" name="Shape 126"/>
          <p:cNvSpPr txBox="1">
            <a:spLocks noGrp="1"/>
          </p:cNvSpPr>
          <p:nvPr>
            <p:ph type="body" idx="1"/>
          </p:nvPr>
        </p:nvSpPr>
        <p:spPr>
          <a:xfrm>
            <a:off x="311700" y="1400375"/>
            <a:ext cx="3532500" cy="2801400"/>
          </a:xfrm>
          <a:prstGeom prst="rect">
            <a:avLst/>
          </a:prstGeom>
        </p:spPr>
        <p:txBody>
          <a:bodyPr lIns="91425" tIns="91425" rIns="91425" bIns="91425" anchor="t" anchorCtr="0">
            <a:noAutofit/>
          </a:bodyPr>
          <a:lstStyle/>
          <a:p>
            <a:pPr lvl="0" rtl="0">
              <a:spcBef>
                <a:spcPts val="0"/>
              </a:spcBef>
              <a:spcAft>
                <a:spcPts val="0"/>
              </a:spcAft>
              <a:buNone/>
            </a:pPr>
            <a:r>
              <a:rPr lang="en-GB" sz="2400">
                <a:solidFill>
                  <a:srgbClr val="000000"/>
                </a:solidFill>
                <a:latin typeface="Arial"/>
                <a:ea typeface="Arial"/>
                <a:cs typeface="Arial"/>
                <a:sym typeface="Arial"/>
              </a:rPr>
              <a:t>We have: the right sentence (93.3% correct)</a:t>
            </a:r>
          </a:p>
          <a:p>
            <a:pPr lvl="0" rtl="0">
              <a:spcBef>
                <a:spcPts val="0"/>
              </a:spcBef>
              <a:spcAft>
                <a:spcPts val="0"/>
              </a:spcAft>
              <a:buNone/>
            </a:pPr>
            <a:endParaRPr sz="2400">
              <a:solidFill>
                <a:srgbClr val="000000"/>
              </a:solidFill>
              <a:latin typeface="Arial"/>
              <a:ea typeface="Arial"/>
              <a:cs typeface="Arial"/>
              <a:sym typeface="Arial"/>
            </a:endParaRPr>
          </a:p>
          <a:p>
            <a:pPr lvl="0" rtl="0">
              <a:spcBef>
                <a:spcPts val="0"/>
              </a:spcBef>
              <a:spcAft>
                <a:spcPts val="0"/>
              </a:spcAft>
              <a:buNone/>
            </a:pPr>
            <a:r>
              <a:rPr lang="en-GB" sz="2400">
                <a:solidFill>
                  <a:srgbClr val="000000"/>
                </a:solidFill>
                <a:latin typeface="Arial"/>
                <a:ea typeface="Arial"/>
                <a:cs typeface="Arial"/>
                <a:sym typeface="Arial"/>
              </a:rPr>
              <a:t>But: they contain some unnecessary information</a:t>
            </a:r>
          </a:p>
          <a:p>
            <a:pPr lvl="0" rtl="0">
              <a:spcBef>
                <a:spcPts val="0"/>
              </a:spcBef>
              <a:spcAft>
                <a:spcPts val="0"/>
              </a:spcAft>
              <a:buNone/>
            </a:pPr>
            <a:endParaRPr sz="2400">
              <a:solidFill>
                <a:srgbClr val="000000"/>
              </a:solidFill>
              <a:latin typeface="Arial"/>
              <a:ea typeface="Arial"/>
              <a:cs typeface="Arial"/>
              <a:sym typeface="Arial"/>
            </a:endParaRPr>
          </a:p>
          <a:p>
            <a:pPr lvl="0" rtl="0">
              <a:spcBef>
                <a:spcPts val="0"/>
              </a:spcBef>
              <a:spcAft>
                <a:spcPts val="0"/>
              </a:spcAft>
              <a:buNone/>
            </a:pPr>
            <a:r>
              <a:rPr lang="en-GB" sz="2400">
                <a:solidFill>
                  <a:srgbClr val="000000"/>
                </a:solidFill>
                <a:latin typeface="Arial"/>
                <a:ea typeface="Arial"/>
                <a:cs typeface="Arial"/>
                <a:sym typeface="Arial"/>
              </a:rPr>
              <a:t>We want:  a concise and fluent answer</a:t>
            </a:r>
          </a:p>
          <a:p>
            <a:pPr lvl="0" rtl="0">
              <a:spcBef>
                <a:spcPts val="0"/>
              </a:spcBef>
              <a:spcAft>
                <a:spcPts val="0"/>
              </a:spcAft>
              <a:buNone/>
            </a:pPr>
            <a:endParaRPr sz="2400">
              <a:solidFill>
                <a:srgbClr val="000000"/>
              </a:solidFill>
              <a:latin typeface="Arial"/>
              <a:ea typeface="Arial"/>
              <a:cs typeface="Arial"/>
              <a:sym typeface="Arial"/>
            </a:endParaRPr>
          </a:p>
          <a:p>
            <a:pPr lvl="0" rtl="0">
              <a:spcBef>
                <a:spcPts val="0"/>
              </a:spcBef>
              <a:spcAft>
                <a:spcPts val="0"/>
              </a:spcAft>
              <a:buNone/>
            </a:pPr>
            <a:endParaRPr sz="2400"/>
          </a:p>
        </p:txBody>
      </p:sp>
      <p:grpSp>
        <p:nvGrpSpPr>
          <p:cNvPr id="127" name="Shape 127"/>
          <p:cNvGrpSpPr/>
          <p:nvPr/>
        </p:nvGrpSpPr>
        <p:grpSpPr>
          <a:xfrm>
            <a:off x="4191000" y="979325"/>
            <a:ext cx="4667400" cy="4697575"/>
            <a:chOff x="4343400" y="445925"/>
            <a:chExt cx="4667400" cy="4697575"/>
          </a:xfrm>
        </p:grpSpPr>
        <p:sp>
          <p:nvSpPr>
            <p:cNvPr id="128" name="Shape 128"/>
            <p:cNvSpPr txBox="1"/>
            <p:nvPr/>
          </p:nvSpPr>
          <p:spPr>
            <a:xfrm>
              <a:off x="4705275" y="445925"/>
              <a:ext cx="1660800" cy="1090500"/>
            </a:xfrm>
            <a:prstGeom prst="rect">
              <a:avLst/>
            </a:prstGeom>
            <a:solidFill>
              <a:schemeClr val="dk1"/>
            </a:solidFill>
            <a:ln>
              <a:noFill/>
            </a:ln>
          </p:spPr>
          <p:txBody>
            <a:bodyPr lIns="91425" tIns="91425" rIns="91425" bIns="91425" anchor="t" anchorCtr="0">
              <a:noAutofit/>
            </a:bodyPr>
            <a:lstStyle/>
            <a:p>
              <a:pPr lvl="0" algn="just" rtl="0">
                <a:lnSpc>
                  <a:spcPct val="115000"/>
                </a:lnSpc>
                <a:spcBef>
                  <a:spcPts val="0"/>
                </a:spcBef>
                <a:buNone/>
              </a:pPr>
              <a:r>
                <a:rPr lang="en-US" sz="2000" dirty="0" smtClean="0"/>
                <a:t>Construct a parse tree</a:t>
              </a:r>
              <a:endParaRPr sz="2000" dirty="0"/>
            </a:p>
          </p:txBody>
        </p:sp>
        <p:sp>
          <p:nvSpPr>
            <p:cNvPr id="129" name="Shape 129"/>
            <p:cNvSpPr txBox="1"/>
            <p:nvPr/>
          </p:nvSpPr>
          <p:spPr>
            <a:xfrm>
              <a:off x="7079100" y="1536425"/>
              <a:ext cx="1931700" cy="1998900"/>
            </a:xfrm>
            <a:prstGeom prst="rect">
              <a:avLst/>
            </a:prstGeom>
            <a:solidFill>
              <a:srgbClr val="E7D7A1">
                <a:alpha val="80000"/>
              </a:srgbClr>
            </a:solidFill>
            <a:ln>
              <a:noFill/>
            </a:ln>
          </p:spPr>
          <p:txBody>
            <a:bodyPr lIns="91425" tIns="91425" rIns="91425" bIns="91425" anchor="t" anchorCtr="0">
              <a:noAutofit/>
            </a:bodyPr>
            <a:lstStyle/>
            <a:p>
              <a:pPr lvl="0" rtl="0">
                <a:lnSpc>
                  <a:spcPct val="115000"/>
                </a:lnSpc>
                <a:spcBef>
                  <a:spcPts val="0"/>
                </a:spcBef>
                <a:buNone/>
              </a:pPr>
              <a:r>
                <a:rPr lang="en-GB" sz="1800" dirty="0" smtClean="0"/>
                <a:t>Use NER to find the right</a:t>
              </a:r>
            </a:p>
            <a:p>
              <a:pPr marL="285750" lvl="0" indent="-285750" rtl="0">
                <a:lnSpc>
                  <a:spcPct val="115000"/>
                </a:lnSpc>
                <a:spcBef>
                  <a:spcPts val="0"/>
                </a:spcBef>
                <a:buFontTx/>
                <a:buChar char="-"/>
              </a:pPr>
              <a:r>
                <a:rPr lang="en-GB" sz="1800" dirty="0" smtClean="0"/>
                <a:t>NP for what/who</a:t>
              </a:r>
            </a:p>
            <a:p>
              <a:pPr marL="285750" lvl="0" indent="-285750" rtl="0">
                <a:lnSpc>
                  <a:spcPct val="115000"/>
                </a:lnSpc>
                <a:spcBef>
                  <a:spcPts val="0"/>
                </a:spcBef>
                <a:buFontTx/>
                <a:buChar char="-"/>
              </a:pPr>
              <a:r>
                <a:rPr lang="en-GB" sz="1800" dirty="0" smtClean="0"/>
                <a:t>PP for when/where</a:t>
              </a:r>
              <a:endParaRPr lang="en-GB" sz="1800" dirty="0"/>
            </a:p>
          </p:txBody>
        </p:sp>
        <p:sp>
          <p:nvSpPr>
            <p:cNvPr id="130" name="Shape 130"/>
            <p:cNvSpPr txBox="1"/>
            <p:nvPr/>
          </p:nvSpPr>
          <p:spPr>
            <a:xfrm>
              <a:off x="4343400" y="1933775"/>
              <a:ext cx="1778675" cy="1248300"/>
            </a:xfrm>
            <a:prstGeom prst="rect">
              <a:avLst/>
            </a:prstGeom>
            <a:solidFill>
              <a:srgbClr val="FCE5CD"/>
            </a:solidFill>
            <a:ln>
              <a:noFill/>
            </a:ln>
          </p:spPr>
          <p:txBody>
            <a:bodyPr lIns="91425" tIns="91425" rIns="91425" bIns="91425" anchor="t" anchorCtr="0">
              <a:noAutofit/>
            </a:bodyPr>
            <a:lstStyle/>
            <a:p>
              <a:pPr lvl="0" rtl="0">
                <a:lnSpc>
                  <a:spcPct val="115000"/>
                </a:lnSpc>
                <a:spcBef>
                  <a:spcPts val="0"/>
                </a:spcBef>
                <a:buNone/>
              </a:pPr>
              <a:r>
                <a:rPr lang="en-US" sz="2000" dirty="0" smtClean="0"/>
                <a:t>Extract </a:t>
              </a:r>
              <a:r>
                <a:rPr lang="en-US" sz="2000" dirty="0" err="1" smtClean="0"/>
                <a:t>subtree</a:t>
              </a:r>
              <a:r>
                <a:rPr lang="en-US" sz="2000" dirty="0" smtClean="0"/>
                <a:t> with the answer</a:t>
              </a:r>
              <a:endParaRPr sz="2000" dirty="0"/>
            </a:p>
          </p:txBody>
        </p:sp>
        <p:sp>
          <p:nvSpPr>
            <p:cNvPr id="131" name="Shape 131"/>
            <p:cNvSpPr txBox="1"/>
            <p:nvPr/>
          </p:nvSpPr>
          <p:spPr>
            <a:xfrm>
              <a:off x="5563675" y="3921075"/>
              <a:ext cx="1660800" cy="1222425"/>
            </a:xfrm>
            <a:prstGeom prst="rect">
              <a:avLst/>
            </a:prstGeom>
            <a:solidFill>
              <a:schemeClr val="dk1"/>
            </a:solidFill>
            <a:ln>
              <a:noFill/>
            </a:ln>
          </p:spPr>
          <p:txBody>
            <a:bodyPr lIns="91425" tIns="91425" rIns="91425" bIns="91425" anchor="t" anchorCtr="0">
              <a:noAutofit/>
            </a:bodyPr>
            <a:lstStyle/>
            <a:p>
              <a:pPr lvl="0" rtl="0">
                <a:lnSpc>
                  <a:spcPct val="115000"/>
                </a:lnSpc>
                <a:spcBef>
                  <a:spcPts val="0"/>
                </a:spcBef>
                <a:buNone/>
              </a:pPr>
              <a:r>
                <a:rPr lang="en-GB" sz="2000" dirty="0" smtClean="0"/>
                <a:t>Convert the </a:t>
              </a:r>
              <a:r>
                <a:rPr lang="en-GB" sz="2000" dirty="0" err="1" smtClean="0"/>
                <a:t>subtree</a:t>
              </a:r>
              <a:r>
                <a:rPr lang="en-GB" sz="2000" dirty="0" smtClean="0"/>
                <a:t> to sentence</a:t>
              </a:r>
              <a:endParaRPr lang="en-GB" sz="2000" dirty="0"/>
            </a:p>
          </p:txBody>
        </p:sp>
        <p:cxnSp>
          <p:nvCxnSpPr>
            <p:cNvPr id="132" name="Shape 132"/>
            <p:cNvCxnSpPr>
              <a:stCxn id="128" idx="2"/>
              <a:endCxn id="130" idx="0"/>
            </p:cNvCxnSpPr>
            <p:nvPr/>
          </p:nvCxnSpPr>
          <p:spPr>
            <a:xfrm flipH="1">
              <a:off x="5232738" y="1536425"/>
              <a:ext cx="302937" cy="397350"/>
            </a:xfrm>
            <a:prstGeom prst="straightConnector1">
              <a:avLst/>
            </a:prstGeom>
            <a:noFill/>
            <a:ln w="38100" cap="flat" cmpd="sng">
              <a:solidFill>
                <a:srgbClr val="CEB689"/>
              </a:solidFill>
              <a:prstDash val="solid"/>
              <a:round/>
              <a:headEnd type="none" w="lg" len="lg"/>
              <a:tailEnd type="triangle" w="lg" len="lg"/>
            </a:ln>
          </p:spPr>
        </p:cxnSp>
        <p:cxnSp>
          <p:nvCxnSpPr>
            <p:cNvPr id="133" name="Shape 133"/>
            <p:cNvCxnSpPr>
              <a:stCxn id="129" idx="1"/>
              <a:endCxn id="130" idx="3"/>
            </p:cNvCxnSpPr>
            <p:nvPr/>
          </p:nvCxnSpPr>
          <p:spPr>
            <a:xfrm flipH="1">
              <a:off x="6122075" y="2535875"/>
              <a:ext cx="957025" cy="22050"/>
            </a:xfrm>
            <a:prstGeom prst="straightConnector1">
              <a:avLst/>
            </a:prstGeom>
            <a:noFill/>
            <a:ln w="38100" cap="flat" cmpd="sng">
              <a:solidFill>
                <a:srgbClr val="CEB689"/>
              </a:solidFill>
              <a:prstDash val="solid"/>
              <a:round/>
              <a:headEnd type="none" w="lg" len="lg"/>
              <a:tailEnd type="triangle" w="lg" len="lg"/>
            </a:ln>
          </p:spPr>
        </p:cxnSp>
        <p:cxnSp>
          <p:nvCxnSpPr>
            <p:cNvPr id="134" name="Shape 134"/>
            <p:cNvCxnSpPr>
              <a:stCxn id="130" idx="2"/>
              <a:endCxn id="131" idx="0"/>
            </p:cNvCxnSpPr>
            <p:nvPr/>
          </p:nvCxnSpPr>
          <p:spPr>
            <a:xfrm>
              <a:off x="5232738" y="3182075"/>
              <a:ext cx="1161337" cy="739000"/>
            </a:xfrm>
            <a:prstGeom prst="straightConnector1">
              <a:avLst/>
            </a:prstGeom>
            <a:noFill/>
            <a:ln w="38100" cap="flat" cmpd="sng">
              <a:solidFill>
                <a:srgbClr val="CEB689"/>
              </a:solidFill>
              <a:prstDash val="solid"/>
              <a:round/>
              <a:headEnd type="none" w="lg" len="lg"/>
              <a:tailEnd type="triangle" w="lg" len="lg"/>
            </a:ln>
          </p:spPr>
        </p:cxnSp>
      </p:gr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11700" y="593366"/>
            <a:ext cx="8520600" cy="943200"/>
          </a:xfrm>
          <a:prstGeom prst="rect">
            <a:avLst/>
          </a:prstGeom>
        </p:spPr>
        <p:txBody>
          <a:bodyPr lIns="91425" tIns="91425" rIns="91425" bIns="91425" anchor="t" anchorCtr="0">
            <a:noAutofit/>
          </a:bodyPr>
          <a:lstStyle/>
          <a:p>
            <a:pPr lvl="0" rtl="0">
              <a:spcBef>
                <a:spcPts val="0"/>
              </a:spcBef>
              <a:buNone/>
            </a:pPr>
            <a:r>
              <a:rPr lang="en-GB"/>
              <a:t>Roadmap</a:t>
            </a:r>
          </a:p>
        </p:txBody>
      </p:sp>
      <p:graphicFrame>
        <p:nvGraphicFramePr>
          <p:cNvPr id="140" name="Shape 140"/>
          <p:cNvGraphicFramePr/>
          <p:nvPr>
            <p:extLst>
              <p:ext uri="{D42A27DB-BD31-4B8C-83A1-F6EECF244321}">
                <p14:modId xmlns:p14="http://schemas.microsoft.com/office/powerpoint/2010/main" val="3549859319"/>
              </p:ext>
            </p:extLst>
          </p:nvPr>
        </p:nvGraphicFramePr>
        <p:xfrm>
          <a:off x="444575" y="1292500"/>
          <a:ext cx="8341825" cy="5074560"/>
        </p:xfrm>
        <a:graphic>
          <a:graphicData uri="http://schemas.openxmlformats.org/drawingml/2006/table">
            <a:tbl>
              <a:tblPr>
                <a:noFill/>
                <a:tableStyleId>{861BD4BD-AFCC-4CF5-AAD3-7DC46CE31EBA}</a:tableStyleId>
              </a:tblPr>
              <a:tblGrid>
                <a:gridCol w="1359400"/>
                <a:gridCol w="3383075"/>
                <a:gridCol w="3599350"/>
              </a:tblGrid>
              <a:tr h="504100">
                <a:tc>
                  <a:txBody>
                    <a:bodyPr/>
                    <a:lstStyle/>
                    <a:p>
                      <a:pPr lvl="0" algn="just" rtl="0">
                        <a:lnSpc>
                          <a:spcPct val="115000"/>
                        </a:lnSpc>
                        <a:spcBef>
                          <a:spcPts val="0"/>
                        </a:spcBef>
                        <a:buNone/>
                      </a:pPr>
                      <a:r>
                        <a:rPr lang="en-GB" sz="1600" b="1" dirty="0">
                          <a:solidFill>
                            <a:srgbClr val="000000"/>
                          </a:solidFill>
                        </a:rPr>
                        <a:t>Date</a:t>
                      </a:r>
                    </a:p>
                  </a:txBody>
                  <a:tcPr marL="63500" marR="63500" marT="63500" marB="63500">
                    <a:lnL w="12700" cap="flat" cmpd="sng">
                      <a:solidFill>
                        <a:srgbClr val="FF9900"/>
                      </a:solidFill>
                      <a:prstDash val="solid"/>
                      <a:round/>
                      <a:headEnd type="none" w="med" len="med"/>
                      <a:tailEnd type="none" w="med" len="med"/>
                    </a:lnL>
                    <a:lnR w="9525" cap="flat" cmpd="sng">
                      <a:solidFill>
                        <a:srgbClr val="FF9900"/>
                      </a:solidFill>
                      <a:prstDash val="solid"/>
                      <a:round/>
                      <a:headEnd type="none" w="med" len="med"/>
                      <a:tailEnd type="none" w="med" len="med"/>
                    </a:lnR>
                    <a:lnT w="12700" cap="flat" cmpd="sng">
                      <a:solidFill>
                        <a:srgbClr val="FF9900"/>
                      </a:solidFill>
                      <a:prstDash val="solid"/>
                      <a:round/>
                      <a:headEnd type="none" w="med" len="med"/>
                      <a:tailEnd type="none" w="med" len="med"/>
                    </a:lnT>
                    <a:lnB w="12700" cap="flat" cmpd="sng">
                      <a:solidFill>
                        <a:srgbClr val="FF9900"/>
                      </a:solidFill>
                      <a:prstDash val="solid"/>
                      <a:round/>
                      <a:headEnd type="none" w="med" len="med"/>
                      <a:tailEnd type="none" w="med" len="med"/>
                    </a:lnB>
                    <a:solidFill>
                      <a:schemeClr val="dk1"/>
                    </a:solidFill>
                  </a:tcPr>
                </a:tc>
                <a:tc>
                  <a:txBody>
                    <a:bodyPr/>
                    <a:lstStyle/>
                    <a:p>
                      <a:pPr lvl="0" algn="just" rtl="0">
                        <a:lnSpc>
                          <a:spcPct val="115000"/>
                        </a:lnSpc>
                        <a:spcBef>
                          <a:spcPts val="0"/>
                        </a:spcBef>
                        <a:buNone/>
                      </a:pPr>
                      <a:r>
                        <a:rPr lang="en-GB" sz="1600" b="1" dirty="0">
                          <a:solidFill>
                            <a:srgbClr val="000000"/>
                          </a:solidFill>
                        </a:rPr>
                        <a:t>Question</a:t>
                      </a:r>
                    </a:p>
                  </a:txBody>
                  <a:tcPr marL="63500" marR="63500" marT="63500" marB="63500">
                    <a:lnL w="9525" cap="flat" cmpd="sng">
                      <a:solidFill>
                        <a:srgbClr val="FF9900"/>
                      </a:solidFill>
                      <a:prstDash val="solid"/>
                      <a:round/>
                      <a:headEnd type="none" w="med" len="med"/>
                      <a:tailEnd type="none" w="med" len="med"/>
                    </a:lnL>
                    <a:lnR w="9525" cap="flat" cmpd="sng">
                      <a:solidFill>
                        <a:srgbClr val="FF9900"/>
                      </a:solidFill>
                      <a:prstDash val="solid"/>
                      <a:round/>
                      <a:headEnd type="none" w="med" len="med"/>
                      <a:tailEnd type="none" w="med" len="med"/>
                    </a:lnR>
                    <a:lnT w="12700" cap="flat" cmpd="sng">
                      <a:solidFill>
                        <a:srgbClr val="FF9900"/>
                      </a:solidFill>
                      <a:prstDash val="solid"/>
                      <a:round/>
                      <a:headEnd type="none" w="med" len="med"/>
                      <a:tailEnd type="none" w="med" len="med"/>
                    </a:lnT>
                    <a:lnB w="12700" cap="flat" cmpd="sng">
                      <a:solidFill>
                        <a:srgbClr val="FF9900"/>
                      </a:solidFill>
                      <a:prstDash val="solid"/>
                      <a:round/>
                      <a:headEnd type="none" w="med" len="med"/>
                      <a:tailEnd type="none" w="med" len="med"/>
                    </a:lnB>
                    <a:solidFill>
                      <a:schemeClr val="dk1"/>
                    </a:solidFill>
                  </a:tcPr>
                </a:tc>
                <a:tc>
                  <a:txBody>
                    <a:bodyPr/>
                    <a:lstStyle/>
                    <a:p>
                      <a:pPr lvl="0" algn="just" rtl="0">
                        <a:lnSpc>
                          <a:spcPct val="115000"/>
                        </a:lnSpc>
                        <a:spcBef>
                          <a:spcPts val="0"/>
                        </a:spcBef>
                        <a:buNone/>
                      </a:pPr>
                      <a:r>
                        <a:rPr lang="en-GB" sz="1600" b="1">
                          <a:solidFill>
                            <a:srgbClr val="000000"/>
                          </a:solidFill>
                        </a:rPr>
                        <a:t>Answer</a:t>
                      </a:r>
                    </a:p>
                  </a:txBody>
                  <a:tcPr marL="63500" marR="63500" marT="63500" marB="63500">
                    <a:lnL w="9525" cap="flat" cmpd="sng">
                      <a:solidFill>
                        <a:srgbClr val="FF9900"/>
                      </a:solidFill>
                      <a:prstDash val="solid"/>
                      <a:round/>
                      <a:headEnd type="none" w="med" len="med"/>
                      <a:tailEnd type="none" w="med" len="med"/>
                    </a:lnL>
                    <a:lnR w="12700" cap="flat" cmpd="sng">
                      <a:solidFill>
                        <a:srgbClr val="FF9900"/>
                      </a:solidFill>
                      <a:prstDash val="solid"/>
                      <a:round/>
                      <a:headEnd type="none" w="med" len="med"/>
                      <a:tailEnd type="none" w="med" len="med"/>
                    </a:lnR>
                    <a:lnT w="12700" cap="flat" cmpd="sng">
                      <a:solidFill>
                        <a:srgbClr val="FF9900"/>
                      </a:solidFill>
                      <a:prstDash val="solid"/>
                      <a:round/>
                      <a:headEnd type="none" w="med" len="med"/>
                      <a:tailEnd type="none" w="med" len="med"/>
                    </a:lnT>
                    <a:lnB w="12700" cap="flat" cmpd="sng">
                      <a:solidFill>
                        <a:srgbClr val="FF9900"/>
                      </a:solidFill>
                      <a:prstDash val="solid"/>
                      <a:round/>
                      <a:headEnd type="none" w="med" len="med"/>
                      <a:tailEnd type="none" w="med" len="med"/>
                    </a:lnB>
                    <a:solidFill>
                      <a:schemeClr val="dk1"/>
                    </a:solidFill>
                  </a:tcPr>
                </a:tc>
              </a:tr>
              <a:tr h="1109025">
                <a:tc>
                  <a:txBody>
                    <a:bodyPr/>
                    <a:lstStyle/>
                    <a:p>
                      <a:pPr lvl="0" algn="just" rtl="0">
                        <a:lnSpc>
                          <a:spcPct val="115000"/>
                        </a:lnSpc>
                        <a:spcBef>
                          <a:spcPts val="0"/>
                        </a:spcBef>
                        <a:buNone/>
                      </a:pPr>
                      <a:r>
                        <a:rPr lang="en-GB" sz="1600" b="1">
                          <a:solidFill>
                            <a:srgbClr val="000000"/>
                          </a:solidFill>
                        </a:rPr>
                        <a:t>21 Mar</a:t>
                      </a:r>
                    </a:p>
                  </a:txBody>
                  <a:tcPr marL="63500" marR="63500" marT="63500" marB="63500">
                    <a:lnL w="12700" cap="flat" cmpd="sng">
                      <a:solidFill>
                        <a:srgbClr val="FF9900"/>
                      </a:solidFill>
                      <a:prstDash val="solid"/>
                      <a:round/>
                      <a:headEnd type="none" w="med" len="med"/>
                      <a:tailEnd type="none" w="med" len="med"/>
                    </a:lnL>
                    <a:lnR w="9525" cap="flat" cmpd="sng">
                      <a:solidFill>
                        <a:srgbClr val="FF9900"/>
                      </a:solidFill>
                      <a:prstDash val="solid"/>
                      <a:round/>
                      <a:headEnd type="none" w="med" len="med"/>
                      <a:tailEnd type="none" w="med" len="med"/>
                    </a:lnR>
                    <a:lnT w="12700" cap="flat" cmpd="sng">
                      <a:solidFill>
                        <a:srgbClr val="FF9900"/>
                      </a:solidFill>
                      <a:prstDash val="solid"/>
                      <a:round/>
                      <a:headEnd type="none" w="med" len="med"/>
                      <a:tailEnd type="none" w="med" len="med"/>
                    </a:lnT>
                    <a:lnB w="12700" cap="flat" cmpd="sng">
                      <a:solidFill>
                        <a:srgbClr val="FF9900"/>
                      </a:solidFill>
                      <a:prstDash val="solid"/>
                      <a:round/>
                      <a:headEnd type="none" w="med" len="med"/>
                      <a:tailEnd type="none" w="med" len="med"/>
                    </a:lnB>
                  </a:tcPr>
                </a:tc>
                <a:tc>
                  <a:txBody>
                    <a:bodyPr/>
                    <a:lstStyle/>
                    <a:p>
                      <a:pPr lvl="0" rtl="0">
                        <a:lnSpc>
                          <a:spcPct val="115000"/>
                        </a:lnSpc>
                        <a:spcBef>
                          <a:spcPts val="0"/>
                        </a:spcBef>
                        <a:buNone/>
                      </a:pPr>
                      <a:r>
                        <a:rPr lang="en-GB" sz="1600" dirty="0">
                          <a:solidFill>
                            <a:srgbClr val="000000"/>
                          </a:solidFill>
                        </a:rPr>
                        <a:t>Generate questions with parse tree</a:t>
                      </a:r>
                    </a:p>
                    <a:p>
                      <a:pPr lvl="0" rtl="0">
                        <a:lnSpc>
                          <a:spcPct val="115000"/>
                        </a:lnSpc>
                        <a:spcBef>
                          <a:spcPts val="0"/>
                        </a:spcBef>
                        <a:buNone/>
                      </a:pPr>
                      <a:r>
                        <a:rPr lang="en-GB" sz="1600" dirty="0">
                          <a:solidFill>
                            <a:srgbClr val="000000"/>
                          </a:solidFill>
                        </a:rPr>
                        <a:t>Propose question evaluation metrics</a:t>
                      </a:r>
                    </a:p>
                  </a:txBody>
                  <a:tcPr marL="63500" marR="63500" marT="63500" marB="63500">
                    <a:lnL w="9525" cap="flat" cmpd="sng">
                      <a:solidFill>
                        <a:srgbClr val="FF9900"/>
                      </a:solidFill>
                      <a:prstDash val="solid"/>
                      <a:round/>
                      <a:headEnd type="none" w="med" len="med"/>
                      <a:tailEnd type="none" w="med" len="med"/>
                    </a:lnL>
                    <a:lnR w="9525" cap="flat" cmpd="sng">
                      <a:solidFill>
                        <a:srgbClr val="FF9900"/>
                      </a:solidFill>
                      <a:prstDash val="solid"/>
                      <a:round/>
                      <a:headEnd type="none" w="med" len="med"/>
                      <a:tailEnd type="none" w="med" len="med"/>
                    </a:lnR>
                    <a:lnT w="12700" cap="flat" cmpd="sng">
                      <a:solidFill>
                        <a:srgbClr val="FF9900"/>
                      </a:solidFill>
                      <a:prstDash val="solid"/>
                      <a:round/>
                      <a:headEnd type="none" w="med" len="med"/>
                      <a:tailEnd type="none" w="med" len="med"/>
                    </a:lnT>
                    <a:lnB w="12700" cap="flat" cmpd="sng">
                      <a:solidFill>
                        <a:srgbClr val="FF9900"/>
                      </a:solidFill>
                      <a:prstDash val="solid"/>
                      <a:round/>
                      <a:headEnd type="none" w="med" len="med"/>
                      <a:tailEnd type="none" w="med" len="med"/>
                    </a:lnB>
                  </a:tcPr>
                </a:tc>
                <a:tc>
                  <a:txBody>
                    <a:bodyPr/>
                    <a:lstStyle/>
                    <a:p>
                      <a:pPr lvl="0" rtl="0">
                        <a:lnSpc>
                          <a:spcPct val="115000"/>
                        </a:lnSpc>
                        <a:spcBef>
                          <a:spcPts val="0"/>
                        </a:spcBef>
                        <a:buNone/>
                      </a:pPr>
                      <a:r>
                        <a:rPr lang="en-GB" sz="1600" dirty="0">
                          <a:solidFill>
                            <a:srgbClr val="000000"/>
                          </a:solidFill>
                        </a:rPr>
                        <a:t>Extract concise answer with parse tree</a:t>
                      </a:r>
                    </a:p>
                    <a:p>
                      <a:pPr marL="457200" lvl="0" indent="-330200" rtl="0">
                        <a:lnSpc>
                          <a:spcPct val="115000"/>
                        </a:lnSpc>
                        <a:spcBef>
                          <a:spcPts val="0"/>
                        </a:spcBef>
                        <a:buSzPct val="100000"/>
                        <a:buChar char="-"/>
                      </a:pPr>
                      <a:r>
                        <a:rPr lang="en-GB" sz="1600" dirty="0">
                          <a:solidFill>
                            <a:srgbClr val="000000"/>
                          </a:solidFill>
                        </a:rPr>
                        <a:t>Who/what: Xi</a:t>
                      </a:r>
                    </a:p>
                    <a:p>
                      <a:pPr marL="457200" lvl="0" indent="-330200" rtl="0">
                        <a:lnSpc>
                          <a:spcPct val="115000"/>
                        </a:lnSpc>
                        <a:spcBef>
                          <a:spcPts val="0"/>
                        </a:spcBef>
                        <a:buSzPct val="100000"/>
                        <a:buChar char="-"/>
                      </a:pPr>
                      <a:r>
                        <a:rPr lang="en-GB" sz="1600" dirty="0">
                          <a:solidFill>
                            <a:srgbClr val="000000"/>
                          </a:solidFill>
                        </a:rPr>
                        <a:t>When/where: </a:t>
                      </a:r>
                      <a:r>
                        <a:rPr lang="en-GB" sz="1600" dirty="0" err="1">
                          <a:solidFill>
                            <a:srgbClr val="000000"/>
                          </a:solidFill>
                        </a:rPr>
                        <a:t>Zhenzhen</a:t>
                      </a:r>
                      <a:endParaRPr lang="en-GB" sz="1600" dirty="0">
                        <a:solidFill>
                          <a:srgbClr val="000000"/>
                        </a:solidFill>
                      </a:endParaRPr>
                    </a:p>
                  </a:txBody>
                  <a:tcPr marL="63500" marR="63500" marT="63500" marB="63500">
                    <a:lnL w="9525" cap="flat" cmpd="sng">
                      <a:solidFill>
                        <a:srgbClr val="FF9900"/>
                      </a:solidFill>
                      <a:prstDash val="solid"/>
                      <a:round/>
                      <a:headEnd type="none" w="med" len="med"/>
                      <a:tailEnd type="none" w="med" len="med"/>
                    </a:lnL>
                    <a:lnR w="12700" cap="flat" cmpd="sng">
                      <a:solidFill>
                        <a:srgbClr val="FF9900"/>
                      </a:solidFill>
                      <a:prstDash val="solid"/>
                      <a:round/>
                      <a:headEnd type="none" w="med" len="med"/>
                      <a:tailEnd type="none" w="med" len="med"/>
                    </a:lnR>
                    <a:lnT w="12700" cap="flat" cmpd="sng">
                      <a:solidFill>
                        <a:srgbClr val="FF9900"/>
                      </a:solidFill>
                      <a:prstDash val="solid"/>
                      <a:round/>
                      <a:headEnd type="none" w="med" len="med"/>
                      <a:tailEnd type="none" w="med" len="med"/>
                    </a:lnT>
                    <a:lnB w="12700" cap="flat" cmpd="sng">
                      <a:solidFill>
                        <a:srgbClr val="FF9900"/>
                      </a:solidFill>
                      <a:prstDash val="solid"/>
                      <a:round/>
                      <a:headEnd type="none" w="med" len="med"/>
                      <a:tailEnd type="none" w="med" len="med"/>
                    </a:lnB>
                  </a:tcPr>
                </a:tc>
              </a:tr>
              <a:tr h="1713950">
                <a:tc>
                  <a:txBody>
                    <a:bodyPr/>
                    <a:lstStyle/>
                    <a:p>
                      <a:pPr lvl="0" algn="just" rtl="0">
                        <a:lnSpc>
                          <a:spcPct val="115000"/>
                        </a:lnSpc>
                        <a:spcBef>
                          <a:spcPts val="0"/>
                        </a:spcBef>
                        <a:buNone/>
                      </a:pPr>
                      <a:r>
                        <a:rPr lang="en-GB" sz="1600" b="1">
                          <a:solidFill>
                            <a:srgbClr val="000000"/>
                          </a:solidFill>
                        </a:rPr>
                        <a:t>28 Mar</a:t>
                      </a:r>
                    </a:p>
                  </a:txBody>
                  <a:tcPr marL="63500" marR="63500" marT="63500" marB="63500">
                    <a:lnL w="12700" cap="flat" cmpd="sng">
                      <a:solidFill>
                        <a:srgbClr val="FF9900"/>
                      </a:solidFill>
                      <a:prstDash val="solid"/>
                      <a:round/>
                      <a:headEnd type="none" w="med" len="med"/>
                      <a:tailEnd type="none" w="med" len="med"/>
                    </a:lnL>
                    <a:lnR w="9525" cap="flat" cmpd="sng">
                      <a:solidFill>
                        <a:srgbClr val="FF9900"/>
                      </a:solidFill>
                      <a:prstDash val="solid"/>
                      <a:round/>
                      <a:headEnd type="none" w="med" len="med"/>
                      <a:tailEnd type="none" w="med" len="med"/>
                    </a:lnR>
                    <a:lnT w="12700" cap="flat" cmpd="sng">
                      <a:solidFill>
                        <a:srgbClr val="FF9900"/>
                      </a:solidFill>
                      <a:prstDash val="solid"/>
                      <a:round/>
                      <a:headEnd type="none" w="med" len="med"/>
                      <a:tailEnd type="none" w="med" len="med"/>
                    </a:lnT>
                    <a:lnB w="12700" cap="flat" cmpd="sng">
                      <a:solidFill>
                        <a:srgbClr val="FF9900"/>
                      </a:solidFill>
                      <a:prstDash val="solid"/>
                      <a:round/>
                      <a:headEnd type="none" w="med" len="med"/>
                      <a:tailEnd type="none" w="med" len="med"/>
                    </a:lnB>
                  </a:tcPr>
                </a:tc>
                <a:tc>
                  <a:txBody>
                    <a:bodyPr/>
                    <a:lstStyle/>
                    <a:p>
                      <a:pPr lvl="0" rtl="0">
                        <a:lnSpc>
                          <a:spcPct val="115000"/>
                        </a:lnSpc>
                        <a:spcBef>
                          <a:spcPts val="0"/>
                        </a:spcBef>
                        <a:buNone/>
                      </a:pPr>
                      <a:r>
                        <a:rPr lang="en-GB" sz="1600">
                          <a:solidFill>
                            <a:srgbClr val="000000"/>
                          </a:solidFill>
                        </a:rPr>
                        <a:t>Setup answer pipeline: </a:t>
                      </a:r>
                    </a:p>
                    <a:p>
                      <a:pPr marL="457200" lvl="0" indent="-330200" rtl="0">
                        <a:lnSpc>
                          <a:spcPct val="115000"/>
                        </a:lnSpc>
                        <a:spcBef>
                          <a:spcPts val="0"/>
                        </a:spcBef>
                        <a:buSzPct val="100000"/>
                        <a:buChar char="-"/>
                      </a:pPr>
                      <a:r>
                        <a:rPr lang="en-GB" sz="1600">
                          <a:solidFill>
                            <a:srgbClr val="000000"/>
                          </a:solidFill>
                        </a:rPr>
                        <a:t>determine type of questions to generate for each sentence</a:t>
                      </a:r>
                    </a:p>
                    <a:p>
                      <a:pPr marL="457200" lvl="0" indent="-330200" rtl="0">
                        <a:lnSpc>
                          <a:spcPct val="115000"/>
                        </a:lnSpc>
                        <a:spcBef>
                          <a:spcPts val="0"/>
                        </a:spcBef>
                        <a:buSzPct val="100000"/>
                        <a:buChar char="-"/>
                      </a:pPr>
                      <a:r>
                        <a:rPr lang="en-GB" sz="1600">
                          <a:solidFill>
                            <a:srgbClr val="000000"/>
                          </a:solidFill>
                        </a:rPr>
                        <a:t>experiment with evaluation metrics</a:t>
                      </a:r>
                    </a:p>
                    <a:p>
                      <a:pPr marL="457200" lvl="0" indent="-330200" rtl="0">
                        <a:lnSpc>
                          <a:spcPct val="115000"/>
                        </a:lnSpc>
                        <a:spcBef>
                          <a:spcPts val="0"/>
                        </a:spcBef>
                        <a:buSzPct val="100000"/>
                        <a:buChar char="-"/>
                      </a:pPr>
                      <a:r>
                        <a:rPr lang="en-GB" sz="1600">
                          <a:solidFill>
                            <a:srgbClr val="000000"/>
                          </a:solidFill>
                        </a:rPr>
                        <a:t>Select best-n sentences</a:t>
                      </a:r>
                    </a:p>
                  </a:txBody>
                  <a:tcPr marL="63500" marR="63500" marT="63500" marB="63500">
                    <a:lnL w="9525" cap="flat" cmpd="sng">
                      <a:solidFill>
                        <a:srgbClr val="FF9900"/>
                      </a:solidFill>
                      <a:prstDash val="solid"/>
                      <a:round/>
                      <a:headEnd type="none" w="med" len="med"/>
                      <a:tailEnd type="none" w="med" len="med"/>
                    </a:lnL>
                    <a:lnR w="9525" cap="flat" cmpd="sng">
                      <a:solidFill>
                        <a:srgbClr val="FF9900"/>
                      </a:solidFill>
                      <a:prstDash val="solid"/>
                      <a:round/>
                      <a:headEnd type="none" w="med" len="med"/>
                      <a:tailEnd type="none" w="med" len="med"/>
                    </a:lnR>
                    <a:lnT w="12700" cap="flat" cmpd="sng">
                      <a:solidFill>
                        <a:srgbClr val="FF9900"/>
                      </a:solidFill>
                      <a:prstDash val="solid"/>
                      <a:round/>
                      <a:headEnd type="none" w="med" len="med"/>
                      <a:tailEnd type="none" w="med" len="med"/>
                    </a:lnT>
                    <a:lnB w="12700" cap="flat" cmpd="sng">
                      <a:solidFill>
                        <a:srgbClr val="FF9900"/>
                      </a:solidFill>
                      <a:prstDash val="solid"/>
                      <a:round/>
                      <a:headEnd type="none" w="med" len="med"/>
                      <a:tailEnd type="none" w="med" len="med"/>
                    </a:lnB>
                  </a:tcPr>
                </a:tc>
                <a:tc>
                  <a:txBody>
                    <a:bodyPr/>
                    <a:lstStyle/>
                    <a:p>
                      <a:pPr lvl="0" rtl="0">
                        <a:lnSpc>
                          <a:spcPct val="115000"/>
                        </a:lnSpc>
                        <a:spcBef>
                          <a:spcPts val="0"/>
                        </a:spcBef>
                        <a:buNone/>
                      </a:pPr>
                      <a:r>
                        <a:rPr lang="en-GB" sz="1600" dirty="0">
                          <a:solidFill>
                            <a:srgbClr val="000000"/>
                          </a:solidFill>
                        </a:rPr>
                        <a:t>Improve precision</a:t>
                      </a:r>
                    </a:p>
                    <a:p>
                      <a:pPr marL="457200" lvl="0" indent="-330200" rtl="0">
                        <a:lnSpc>
                          <a:spcPct val="115000"/>
                        </a:lnSpc>
                        <a:spcBef>
                          <a:spcPts val="0"/>
                        </a:spcBef>
                        <a:buSzPct val="100000"/>
                        <a:buChar char="-"/>
                      </a:pPr>
                      <a:r>
                        <a:rPr lang="en-GB" sz="1600" dirty="0">
                          <a:solidFill>
                            <a:srgbClr val="000000"/>
                          </a:solidFill>
                        </a:rPr>
                        <a:t>Syntax-based: why, how many, yes/no</a:t>
                      </a:r>
                    </a:p>
                    <a:p>
                      <a:pPr marL="457200" lvl="0" indent="-330200" rtl="0">
                        <a:lnSpc>
                          <a:spcPct val="115000"/>
                        </a:lnSpc>
                        <a:spcBef>
                          <a:spcPts val="0"/>
                        </a:spcBef>
                        <a:buSzPct val="100000"/>
                        <a:buChar char="-"/>
                      </a:pPr>
                      <a:r>
                        <a:rPr lang="en-GB" sz="1600" dirty="0">
                          <a:solidFill>
                            <a:srgbClr val="000000"/>
                          </a:solidFill>
                        </a:rPr>
                        <a:t>Tree-based: when/where, who/what</a:t>
                      </a:r>
                    </a:p>
                  </a:txBody>
                  <a:tcPr marL="63500" marR="63500" marT="63500" marB="63500">
                    <a:lnL w="9525" cap="flat" cmpd="sng">
                      <a:solidFill>
                        <a:srgbClr val="FF9900"/>
                      </a:solidFill>
                      <a:prstDash val="solid"/>
                      <a:round/>
                      <a:headEnd type="none" w="med" len="med"/>
                      <a:tailEnd type="none" w="med" len="med"/>
                    </a:lnL>
                    <a:lnR w="12700" cap="flat" cmpd="sng">
                      <a:solidFill>
                        <a:srgbClr val="FF9900"/>
                      </a:solidFill>
                      <a:prstDash val="solid"/>
                      <a:round/>
                      <a:headEnd type="none" w="med" len="med"/>
                      <a:tailEnd type="none" w="med" len="med"/>
                    </a:lnR>
                    <a:lnT w="12700" cap="flat" cmpd="sng">
                      <a:solidFill>
                        <a:srgbClr val="FF9900"/>
                      </a:solidFill>
                      <a:prstDash val="solid"/>
                      <a:round/>
                      <a:headEnd type="none" w="med" len="med"/>
                      <a:tailEnd type="none" w="med" len="med"/>
                    </a:lnT>
                    <a:lnB w="12700" cap="flat" cmpd="sng">
                      <a:solidFill>
                        <a:srgbClr val="FF9900"/>
                      </a:solidFill>
                      <a:prstDash val="solid"/>
                      <a:round/>
                      <a:headEnd type="none" w="med" len="med"/>
                      <a:tailEnd type="none" w="med" len="med"/>
                    </a:lnB>
                  </a:tcPr>
                </a:tc>
              </a:tr>
              <a:tr h="504100">
                <a:tc>
                  <a:txBody>
                    <a:bodyPr/>
                    <a:lstStyle/>
                    <a:p>
                      <a:pPr lvl="0" algn="just" rtl="0">
                        <a:lnSpc>
                          <a:spcPct val="115000"/>
                        </a:lnSpc>
                        <a:spcBef>
                          <a:spcPts val="0"/>
                        </a:spcBef>
                        <a:buNone/>
                      </a:pPr>
                      <a:r>
                        <a:rPr lang="en-GB" sz="1600" b="1">
                          <a:solidFill>
                            <a:srgbClr val="000000"/>
                          </a:solidFill>
                        </a:rPr>
                        <a:t>4 April</a:t>
                      </a:r>
                    </a:p>
                  </a:txBody>
                  <a:tcPr marL="63500" marR="63500" marT="63500" marB="63500">
                    <a:lnL w="12700" cap="flat" cmpd="sng">
                      <a:solidFill>
                        <a:srgbClr val="FF9900"/>
                      </a:solidFill>
                      <a:prstDash val="solid"/>
                      <a:round/>
                      <a:headEnd type="none" w="med" len="med"/>
                      <a:tailEnd type="none" w="med" len="med"/>
                    </a:lnL>
                    <a:lnR w="9525" cap="flat" cmpd="sng">
                      <a:solidFill>
                        <a:srgbClr val="FF9900"/>
                      </a:solidFill>
                      <a:prstDash val="solid"/>
                      <a:round/>
                      <a:headEnd type="none" w="med" len="med"/>
                      <a:tailEnd type="none" w="med" len="med"/>
                    </a:lnR>
                    <a:lnT w="12700" cap="flat" cmpd="sng">
                      <a:solidFill>
                        <a:srgbClr val="FF9900"/>
                      </a:solidFill>
                      <a:prstDash val="solid"/>
                      <a:round/>
                      <a:headEnd type="none" w="med" len="med"/>
                      <a:tailEnd type="none" w="med" len="med"/>
                    </a:lnT>
                    <a:lnB w="12700" cap="flat" cmpd="sng">
                      <a:solidFill>
                        <a:srgbClr val="FF9900"/>
                      </a:solidFill>
                      <a:prstDash val="solid"/>
                      <a:round/>
                      <a:headEnd type="none" w="med" len="med"/>
                      <a:tailEnd type="none" w="med" len="med"/>
                    </a:lnB>
                  </a:tcPr>
                </a:tc>
                <a:tc gridSpan="2">
                  <a:txBody>
                    <a:bodyPr/>
                    <a:lstStyle/>
                    <a:p>
                      <a:pPr lvl="0" algn="ctr" rtl="0">
                        <a:lnSpc>
                          <a:spcPct val="115000"/>
                        </a:lnSpc>
                        <a:spcBef>
                          <a:spcPts val="0"/>
                        </a:spcBef>
                        <a:buNone/>
                      </a:pPr>
                      <a:r>
                        <a:rPr lang="en-GB" sz="1600">
                          <a:solidFill>
                            <a:srgbClr val="000000"/>
                          </a:solidFill>
                        </a:rPr>
                        <a:t>Dry run, improve question qualities, and answer precision</a:t>
                      </a:r>
                    </a:p>
                  </a:txBody>
                  <a:tcPr marL="63500" marR="63500" marT="63500" marB="63500">
                    <a:lnL w="9525" cap="flat" cmpd="sng">
                      <a:solidFill>
                        <a:srgbClr val="FF9900"/>
                      </a:solidFill>
                      <a:prstDash val="solid"/>
                      <a:round/>
                      <a:headEnd type="none" w="med" len="med"/>
                      <a:tailEnd type="none" w="med" len="med"/>
                    </a:lnL>
                    <a:lnR w="12700" cap="flat" cmpd="sng">
                      <a:solidFill>
                        <a:srgbClr val="FF9900"/>
                      </a:solidFill>
                      <a:prstDash val="solid"/>
                      <a:round/>
                      <a:headEnd type="none" w="med" len="med"/>
                      <a:tailEnd type="none" w="med" len="med"/>
                    </a:lnR>
                    <a:lnT w="12700" cap="flat" cmpd="sng">
                      <a:solidFill>
                        <a:srgbClr val="FF9900"/>
                      </a:solidFill>
                      <a:prstDash val="solid"/>
                      <a:round/>
                      <a:headEnd type="none" w="med" len="med"/>
                      <a:tailEnd type="none" w="med" len="med"/>
                    </a:lnT>
                    <a:lnB w="12700" cap="flat" cmpd="sng">
                      <a:solidFill>
                        <a:srgbClr val="FF9900"/>
                      </a:solidFill>
                      <a:prstDash val="solid"/>
                      <a:round/>
                      <a:headEnd type="none" w="med" len="med"/>
                      <a:tailEnd type="none" w="med" len="med"/>
                    </a:lnB>
                  </a:tcPr>
                </a:tc>
                <a:tc hMerge="1">
                  <a:txBody>
                    <a:bodyPr/>
                    <a:lstStyle/>
                    <a:p>
                      <a:endParaRPr lang="en-US"/>
                    </a:p>
                  </a:txBody>
                  <a:tcPr/>
                </a:tc>
              </a:tr>
              <a:tr h="504100">
                <a:tc>
                  <a:txBody>
                    <a:bodyPr/>
                    <a:lstStyle/>
                    <a:p>
                      <a:pPr lvl="0" algn="just" rtl="0">
                        <a:lnSpc>
                          <a:spcPct val="115000"/>
                        </a:lnSpc>
                        <a:spcBef>
                          <a:spcPts val="0"/>
                        </a:spcBef>
                        <a:buNone/>
                      </a:pPr>
                      <a:r>
                        <a:rPr lang="en-GB" sz="1600" b="1">
                          <a:solidFill>
                            <a:srgbClr val="000000"/>
                          </a:solidFill>
                        </a:rPr>
                        <a:t>15 April </a:t>
                      </a:r>
                    </a:p>
                  </a:txBody>
                  <a:tcPr marL="63500" marR="63500" marT="63500" marB="63500">
                    <a:lnL w="12700" cap="flat" cmpd="sng">
                      <a:solidFill>
                        <a:srgbClr val="FF9900"/>
                      </a:solidFill>
                      <a:prstDash val="solid"/>
                      <a:round/>
                      <a:headEnd type="none" w="med" len="med"/>
                      <a:tailEnd type="none" w="med" len="med"/>
                    </a:lnL>
                    <a:lnR w="9525" cap="flat" cmpd="sng">
                      <a:solidFill>
                        <a:srgbClr val="FF9900"/>
                      </a:solidFill>
                      <a:prstDash val="solid"/>
                      <a:round/>
                      <a:headEnd type="none" w="med" len="med"/>
                      <a:tailEnd type="none" w="med" len="med"/>
                    </a:lnR>
                    <a:lnT w="12700" cap="flat" cmpd="sng">
                      <a:solidFill>
                        <a:srgbClr val="FF9900"/>
                      </a:solidFill>
                      <a:prstDash val="solid"/>
                      <a:round/>
                      <a:headEnd type="none" w="med" len="med"/>
                      <a:tailEnd type="none" w="med" len="med"/>
                    </a:lnT>
                    <a:lnB w="12700" cap="flat" cmpd="sng">
                      <a:solidFill>
                        <a:srgbClr val="FF9900"/>
                      </a:solidFill>
                      <a:prstDash val="solid"/>
                      <a:round/>
                      <a:headEnd type="none" w="med" len="med"/>
                      <a:tailEnd type="none" w="med" len="med"/>
                    </a:lnB>
                  </a:tcPr>
                </a:tc>
                <a:tc gridSpan="2">
                  <a:txBody>
                    <a:bodyPr/>
                    <a:lstStyle/>
                    <a:p>
                      <a:pPr lvl="0" algn="ctr" rtl="0">
                        <a:lnSpc>
                          <a:spcPct val="115000"/>
                        </a:lnSpc>
                        <a:spcBef>
                          <a:spcPts val="0"/>
                        </a:spcBef>
                        <a:buNone/>
                      </a:pPr>
                      <a:r>
                        <a:rPr lang="en-GB" sz="1600" dirty="0">
                          <a:solidFill>
                            <a:srgbClr val="000000"/>
                          </a:solidFill>
                        </a:rPr>
                        <a:t>Code submission</a:t>
                      </a:r>
                    </a:p>
                  </a:txBody>
                  <a:tcPr marL="63500" marR="63500" marT="63500" marB="63500">
                    <a:lnL w="9525" cap="flat" cmpd="sng">
                      <a:solidFill>
                        <a:srgbClr val="FF9900"/>
                      </a:solidFill>
                      <a:prstDash val="solid"/>
                      <a:round/>
                      <a:headEnd type="none" w="med" len="med"/>
                      <a:tailEnd type="none" w="med" len="med"/>
                    </a:lnL>
                    <a:lnR w="12700" cap="flat" cmpd="sng">
                      <a:solidFill>
                        <a:srgbClr val="FF9900"/>
                      </a:solidFill>
                      <a:prstDash val="solid"/>
                      <a:round/>
                      <a:headEnd type="none" w="med" len="med"/>
                      <a:tailEnd type="none" w="med" len="med"/>
                    </a:lnR>
                    <a:lnT w="12700" cap="flat" cmpd="sng">
                      <a:solidFill>
                        <a:srgbClr val="FF9900"/>
                      </a:solidFill>
                      <a:prstDash val="solid"/>
                      <a:round/>
                      <a:headEnd type="none" w="med" len="med"/>
                      <a:tailEnd type="none" w="med" len="med"/>
                    </a:lnT>
                    <a:lnB w="12700" cap="flat" cmpd="sng">
                      <a:solidFill>
                        <a:srgbClr val="FF9900"/>
                      </a:solidFill>
                      <a:prstDash val="solid"/>
                      <a:round/>
                      <a:headEnd type="none" w="med" len="med"/>
                      <a:tailEnd type="none" w="med" len="med"/>
                    </a:lnB>
                  </a:tcPr>
                </a:tc>
                <a:tc hMerge="1">
                  <a:txBody>
                    <a:bodyPr/>
                    <a:lstStyle/>
                    <a:p>
                      <a:endParaRPr lang="en-US"/>
                    </a:p>
                  </a:txBody>
                  <a:tcPr/>
                </a:tc>
              </a:tr>
              <a:tr h="504100">
                <a:tc>
                  <a:txBody>
                    <a:bodyPr/>
                    <a:lstStyle/>
                    <a:p>
                      <a:pPr lvl="0" algn="just" rtl="0">
                        <a:lnSpc>
                          <a:spcPct val="115000"/>
                        </a:lnSpc>
                        <a:spcBef>
                          <a:spcPts val="0"/>
                        </a:spcBef>
                        <a:buNone/>
                      </a:pPr>
                      <a:r>
                        <a:rPr lang="en-GB" sz="1600" b="1">
                          <a:solidFill>
                            <a:srgbClr val="000000"/>
                          </a:solidFill>
                        </a:rPr>
                        <a:t>22 April </a:t>
                      </a:r>
                    </a:p>
                  </a:txBody>
                  <a:tcPr marL="63500" marR="63500" marT="63500" marB="63500">
                    <a:lnL w="12700" cap="flat" cmpd="sng">
                      <a:solidFill>
                        <a:srgbClr val="FF9900"/>
                      </a:solidFill>
                      <a:prstDash val="solid"/>
                      <a:round/>
                      <a:headEnd type="none" w="med" len="med"/>
                      <a:tailEnd type="none" w="med" len="med"/>
                    </a:lnL>
                    <a:lnR w="9525" cap="flat" cmpd="sng">
                      <a:solidFill>
                        <a:srgbClr val="FF9900"/>
                      </a:solidFill>
                      <a:prstDash val="solid"/>
                      <a:round/>
                      <a:headEnd type="none" w="med" len="med"/>
                      <a:tailEnd type="none" w="med" len="med"/>
                    </a:lnR>
                    <a:lnT w="12700" cap="flat" cmpd="sng">
                      <a:solidFill>
                        <a:srgbClr val="FF9900"/>
                      </a:solidFill>
                      <a:prstDash val="solid"/>
                      <a:round/>
                      <a:headEnd type="none" w="med" len="med"/>
                      <a:tailEnd type="none" w="med" len="med"/>
                    </a:lnT>
                    <a:lnB w="12700" cap="flat" cmpd="sng">
                      <a:solidFill>
                        <a:srgbClr val="FF9900"/>
                      </a:solidFill>
                      <a:prstDash val="solid"/>
                      <a:round/>
                      <a:headEnd type="none" w="med" len="med"/>
                      <a:tailEnd type="none" w="med" len="med"/>
                    </a:lnB>
                  </a:tcPr>
                </a:tc>
                <a:tc gridSpan="2">
                  <a:txBody>
                    <a:bodyPr/>
                    <a:lstStyle/>
                    <a:p>
                      <a:pPr lvl="0" algn="ctr" rtl="0">
                        <a:lnSpc>
                          <a:spcPct val="115000"/>
                        </a:lnSpc>
                        <a:spcBef>
                          <a:spcPts val="0"/>
                        </a:spcBef>
                        <a:buNone/>
                      </a:pPr>
                      <a:r>
                        <a:rPr lang="en-GB" sz="1600" dirty="0">
                          <a:solidFill>
                            <a:srgbClr val="000000"/>
                          </a:solidFill>
                        </a:rPr>
                        <a:t>Final video</a:t>
                      </a:r>
                    </a:p>
                  </a:txBody>
                  <a:tcPr marL="63500" marR="63500" marT="63500" marB="63500">
                    <a:lnL w="9525" cap="flat" cmpd="sng">
                      <a:solidFill>
                        <a:srgbClr val="FF9900"/>
                      </a:solidFill>
                      <a:prstDash val="solid"/>
                      <a:round/>
                      <a:headEnd type="none" w="med" len="med"/>
                      <a:tailEnd type="none" w="med" len="med"/>
                    </a:lnL>
                    <a:lnR w="12700" cap="flat" cmpd="sng">
                      <a:solidFill>
                        <a:srgbClr val="FF9900"/>
                      </a:solidFill>
                      <a:prstDash val="solid"/>
                      <a:round/>
                      <a:headEnd type="none" w="med" len="med"/>
                      <a:tailEnd type="none" w="med" len="med"/>
                    </a:lnR>
                    <a:lnT w="12700" cap="flat" cmpd="sng">
                      <a:solidFill>
                        <a:srgbClr val="FF9900"/>
                      </a:solidFill>
                      <a:prstDash val="solid"/>
                      <a:round/>
                      <a:headEnd type="none" w="med" len="med"/>
                      <a:tailEnd type="none" w="med" len="med"/>
                    </a:lnT>
                    <a:lnB w="12700" cap="flat" cmpd="sng">
                      <a:solidFill>
                        <a:srgbClr val="FF9900"/>
                      </a:solidFill>
                      <a:prstDash val="solid"/>
                      <a:round/>
                      <a:headEnd type="none" w="med" len="med"/>
                      <a:tailEnd type="none" w="med" len="med"/>
                    </a:lnB>
                  </a:tcPr>
                </a:tc>
                <a:tc hMerge="1">
                  <a:txBody>
                    <a:bodyPr/>
                    <a:lstStyle/>
                    <a:p>
                      <a:endParaRPr lang="en-US"/>
                    </a:p>
                  </a:txBody>
                  <a:tcPr/>
                </a:tc>
              </a:tr>
            </a:tbl>
          </a:graphicData>
        </a:graphic>
      </p:graphicFrame>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772</Words>
  <Application>Microsoft Macintosh PowerPoint</Application>
  <PresentationFormat>On-screen Show (4:3)</PresentationFormat>
  <Paragraphs>91</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PT Sans Narrow</vt:lpstr>
      <vt:lpstr>Open Sans</vt:lpstr>
      <vt:lpstr>tropic</vt:lpstr>
      <vt:lpstr>Progress Report II </vt:lpstr>
      <vt:lpstr>Previous problems got fixed! </vt:lpstr>
      <vt:lpstr>We work in two sub-team now...</vt:lpstr>
      <vt:lpstr>Question System</vt:lpstr>
      <vt:lpstr>Our plan is...</vt:lpstr>
      <vt:lpstr>Answer System</vt:lpstr>
      <vt:lpstr>Our plan is...</vt:lpstr>
      <vt:lpstr>Roadmap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Report II </dc:title>
  <cp:lastModifiedBy>Yiting Hao</cp:lastModifiedBy>
  <cp:revision>5</cp:revision>
  <dcterms:modified xsi:type="dcterms:W3CDTF">2016-03-16T02:56:15Z</dcterms:modified>
</cp:coreProperties>
</file>