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64BCDE-04CD-4E43-97D2-95A8A6BDEE3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8119630-19A7-4A20-83EF-7EC0A9C7C597}">
      <dgm:prSet/>
      <dgm:spPr/>
      <dgm:t>
        <a:bodyPr/>
        <a:lstStyle/>
        <a:p>
          <a:r>
            <a:rPr lang="en-US" noProof="0" dirty="0">
              <a:latin typeface="+mj-lt"/>
            </a:rPr>
            <a:t>Valence: A measure from 0.0 to 1.0 describing the musical positiveness conveyed by a track. Tracks with high valence sound more positive (e.g. happy), while tracks with low valence sound more negative (e.g. sad, depressed, angry).</a:t>
          </a:r>
        </a:p>
      </dgm:t>
    </dgm:pt>
    <dgm:pt modelId="{6B5C27A7-AF2D-443F-82B7-96D1A737BCD1}" type="parTrans" cxnId="{5BD05D9C-498C-4837-AE3D-E54D820541ED}">
      <dgm:prSet/>
      <dgm:spPr/>
      <dgm:t>
        <a:bodyPr/>
        <a:lstStyle/>
        <a:p>
          <a:endParaRPr lang="en-US"/>
        </a:p>
      </dgm:t>
    </dgm:pt>
    <dgm:pt modelId="{5B3DC001-0D63-4495-867F-B1401659776B}" type="sibTrans" cxnId="{5BD05D9C-498C-4837-AE3D-E54D820541ED}">
      <dgm:prSet/>
      <dgm:spPr/>
      <dgm:t>
        <a:bodyPr/>
        <a:lstStyle/>
        <a:p>
          <a:endParaRPr lang="en-US"/>
        </a:p>
      </dgm:t>
    </dgm:pt>
    <dgm:pt modelId="{FA6ED925-FBE9-4ECB-B867-D596093D1FA6}">
      <dgm:prSet/>
      <dgm:spPr/>
      <dgm:t>
        <a:bodyPr/>
        <a:lstStyle/>
        <a:p>
          <a:r>
            <a:rPr lang="en-US" noProof="0" dirty="0" err="1">
              <a:latin typeface="+mj-lt"/>
            </a:rPr>
            <a:t>Speechiness</a:t>
          </a:r>
          <a:r>
            <a:rPr lang="en-US" noProof="0" dirty="0">
              <a:latin typeface="+mj-lt"/>
            </a:rPr>
            <a:t>: It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p>
      </dgm:t>
    </dgm:pt>
    <dgm:pt modelId="{76D5C0FF-8A5F-4B74-BD36-EBA6293A0C35}" type="parTrans" cxnId="{BCFE2C52-1E55-4BD6-AC1C-BA83E865A2FC}">
      <dgm:prSet/>
      <dgm:spPr/>
      <dgm:t>
        <a:bodyPr/>
        <a:lstStyle/>
        <a:p>
          <a:endParaRPr lang="en-US"/>
        </a:p>
      </dgm:t>
    </dgm:pt>
    <dgm:pt modelId="{64842996-DFCC-4876-A994-8B67B1C47AD6}" type="sibTrans" cxnId="{BCFE2C52-1E55-4BD6-AC1C-BA83E865A2FC}">
      <dgm:prSet/>
      <dgm:spPr/>
      <dgm:t>
        <a:bodyPr/>
        <a:lstStyle/>
        <a:p>
          <a:endParaRPr lang="en-US"/>
        </a:p>
      </dgm:t>
    </dgm:pt>
    <dgm:pt modelId="{4D3CE14D-F0F3-4A06-8582-40B9CAC0792E}">
      <dgm:prSet/>
      <dgm:spPr/>
      <dgm:t>
        <a:bodyPr/>
        <a:lstStyle/>
        <a:p>
          <a:r>
            <a:rPr lang="en-US" noProof="0" dirty="0">
              <a:latin typeface="+mj-lt"/>
            </a:rPr>
            <a:t>Tempo: The overall estimated tempo of a track in beats per minute (BPM). In musical terminology, tempo is the speed or pace of a given piece and derives directly from the average beat duration.</a:t>
          </a:r>
        </a:p>
      </dgm:t>
    </dgm:pt>
    <dgm:pt modelId="{EC2C8CD7-ABC7-4947-9769-9F82267CA293}" type="parTrans" cxnId="{06FDD6D8-0801-45EE-98FA-FCEE860FEC76}">
      <dgm:prSet/>
      <dgm:spPr/>
      <dgm:t>
        <a:bodyPr/>
        <a:lstStyle/>
        <a:p>
          <a:endParaRPr lang="en-US"/>
        </a:p>
      </dgm:t>
    </dgm:pt>
    <dgm:pt modelId="{4A2C2987-571B-44B1-91BB-461A08AFB8B9}" type="sibTrans" cxnId="{06FDD6D8-0801-45EE-98FA-FCEE860FEC76}">
      <dgm:prSet/>
      <dgm:spPr/>
      <dgm:t>
        <a:bodyPr/>
        <a:lstStyle/>
        <a:p>
          <a:endParaRPr lang="en-US"/>
        </a:p>
      </dgm:t>
    </dgm:pt>
    <dgm:pt modelId="{E0CF9B5B-8AEF-40A5-A187-082BA3A0AF7E}">
      <dgm:prSet/>
      <dgm:spPr/>
      <dgm:t>
        <a:bodyPr/>
        <a:lstStyle/>
        <a:p>
          <a:r>
            <a:rPr lang="en-US" noProof="0" dirty="0">
              <a:latin typeface="+mj-lt"/>
            </a:rPr>
            <a:t>Liveness: Detects the presence of an audience in the recording. Higher liveness values represent an increased probability that the track was performed live. A value above 0.8 provides strong likelihood that the track is live.</a:t>
          </a:r>
        </a:p>
      </dgm:t>
    </dgm:pt>
    <dgm:pt modelId="{84BE1964-1C1F-4DD5-8D00-B2BF14AB51F7}" type="parTrans" cxnId="{0ECE6865-C968-43F9-8FC1-E1ED2D280B9B}">
      <dgm:prSet/>
      <dgm:spPr/>
      <dgm:t>
        <a:bodyPr/>
        <a:lstStyle/>
        <a:p>
          <a:endParaRPr lang="en-US"/>
        </a:p>
      </dgm:t>
    </dgm:pt>
    <dgm:pt modelId="{79F6365B-C220-45BE-8DDF-FF1B9AF2E33D}" type="sibTrans" cxnId="{0ECE6865-C968-43F9-8FC1-E1ED2D280B9B}">
      <dgm:prSet/>
      <dgm:spPr/>
      <dgm:t>
        <a:bodyPr/>
        <a:lstStyle/>
        <a:p>
          <a:endParaRPr lang="en-US"/>
        </a:p>
      </dgm:t>
    </dgm:pt>
    <dgm:pt modelId="{7F4A7225-856E-40AF-8A29-CEBAFAA809AA}">
      <dgm:prSet/>
      <dgm:spPr/>
      <dgm:t>
        <a:bodyPr/>
        <a:lstStyle/>
        <a:p>
          <a:r>
            <a:rPr lang="en-US" noProof="0" dirty="0">
              <a:latin typeface="+mj-lt"/>
            </a:rPr>
            <a:t>Loudness: The overall loudness of a track in decibels (dB). Loudness values are averaged across the entire track and are useful for comparing relative loudness of tracks. Loudness is the quality of a sound that is the primary psychological correlate of physical strength (amplitude). Values typically range between -60 and 0 db.</a:t>
          </a:r>
        </a:p>
      </dgm:t>
    </dgm:pt>
    <dgm:pt modelId="{346AF2A6-1C6E-4B4E-9A73-682FFA839C75}" type="parTrans" cxnId="{01406CC6-CF0E-438A-9032-DCEAFD2853F5}">
      <dgm:prSet/>
      <dgm:spPr/>
      <dgm:t>
        <a:bodyPr/>
        <a:lstStyle/>
        <a:p>
          <a:endParaRPr lang="en-US"/>
        </a:p>
      </dgm:t>
    </dgm:pt>
    <dgm:pt modelId="{5627B691-4349-4FB8-B974-50C75B4DE713}" type="sibTrans" cxnId="{01406CC6-CF0E-438A-9032-DCEAFD2853F5}">
      <dgm:prSet/>
      <dgm:spPr/>
      <dgm:t>
        <a:bodyPr/>
        <a:lstStyle/>
        <a:p>
          <a:endParaRPr lang="en-US"/>
        </a:p>
      </dgm:t>
    </dgm:pt>
    <dgm:pt modelId="{35DD317A-4AA0-4004-A523-B0BA9B0FD4DF}">
      <dgm:prSet/>
      <dgm:spPr/>
      <dgm:t>
        <a:bodyPr/>
        <a:lstStyle/>
        <a:p>
          <a:r>
            <a:rPr lang="en-US" noProof="0" dirty="0" err="1">
              <a:latin typeface="+mj-lt"/>
            </a:rPr>
            <a:t>Acousticness</a:t>
          </a:r>
          <a:r>
            <a:rPr lang="en-US" noProof="0" dirty="0">
              <a:latin typeface="+mj-lt"/>
            </a:rPr>
            <a:t>: A confidence measure from 0.0 to 1.0 of whether the track is acoustic. 1.0 represents high confidence the track is acoustic.</a:t>
          </a:r>
        </a:p>
      </dgm:t>
    </dgm:pt>
    <dgm:pt modelId="{544EF1D7-4E71-4198-9A50-269C583095EB}" type="parTrans" cxnId="{960FC670-EB82-4E74-9BAF-DD1D2EB8191B}">
      <dgm:prSet/>
      <dgm:spPr/>
      <dgm:t>
        <a:bodyPr/>
        <a:lstStyle/>
        <a:p>
          <a:endParaRPr lang="en-US"/>
        </a:p>
      </dgm:t>
    </dgm:pt>
    <dgm:pt modelId="{CCD35FC2-DFA7-45B5-9775-89520AAC3FFC}" type="sibTrans" cxnId="{960FC670-EB82-4E74-9BAF-DD1D2EB8191B}">
      <dgm:prSet/>
      <dgm:spPr/>
      <dgm:t>
        <a:bodyPr/>
        <a:lstStyle/>
        <a:p>
          <a:endParaRPr lang="en-US"/>
        </a:p>
      </dgm:t>
    </dgm:pt>
    <dgm:pt modelId="{E8C4770F-5302-4F89-B102-15808F7CE2DA}">
      <dgm:prSet/>
      <dgm:spPr/>
      <dgm:t>
        <a:bodyPr/>
        <a:lstStyle/>
        <a:p>
          <a:r>
            <a:rPr lang="en-US" noProof="0" dirty="0">
              <a:latin typeface="+mj-lt"/>
            </a:rPr>
            <a:t>Danceability: It describes how suitable a track is for dancing based on a combination of musical elements including tempo, rhythm stability, beat strength, and overall regularity. A value of 0.0 is least danceable and 1.0 is most danceable.</a:t>
          </a:r>
        </a:p>
      </dgm:t>
    </dgm:pt>
    <dgm:pt modelId="{3E847131-E955-4E86-BC5B-D2C4C9AA9AC2}" type="parTrans" cxnId="{0973B25D-E42C-4D2E-9FD4-9D88A9EAA1B7}">
      <dgm:prSet/>
      <dgm:spPr/>
      <dgm:t>
        <a:bodyPr/>
        <a:lstStyle/>
        <a:p>
          <a:endParaRPr lang="en-US"/>
        </a:p>
      </dgm:t>
    </dgm:pt>
    <dgm:pt modelId="{AA866B4A-FA81-48E6-90C4-3985879B987E}" type="sibTrans" cxnId="{0973B25D-E42C-4D2E-9FD4-9D88A9EAA1B7}">
      <dgm:prSet/>
      <dgm:spPr/>
      <dgm:t>
        <a:bodyPr/>
        <a:lstStyle/>
        <a:p>
          <a:endParaRPr lang="en-US"/>
        </a:p>
      </dgm:t>
    </dgm:pt>
    <dgm:pt modelId="{54CD4D45-9ADA-49FB-8220-45CF4397D52A}">
      <dgm:prSet/>
      <dgm:spPr/>
      <dgm:t>
        <a:bodyPr/>
        <a:lstStyle/>
        <a:p>
          <a:r>
            <a:rPr lang="en-US" noProof="0" dirty="0">
              <a:latin typeface="+mj-lt"/>
            </a:rPr>
            <a:t>Energy: It is a measure from 0.0 to 1.0 and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a:t>
          </a:r>
        </a:p>
      </dgm:t>
    </dgm:pt>
    <dgm:pt modelId="{3855DAC6-8D4C-4F9F-ADEF-A07072A0C4FF}" type="parTrans" cxnId="{9F6EF7AC-55CB-4CD7-A0D5-CF1A639E5D8D}">
      <dgm:prSet/>
      <dgm:spPr/>
      <dgm:t>
        <a:bodyPr/>
        <a:lstStyle/>
        <a:p>
          <a:endParaRPr lang="en-US"/>
        </a:p>
      </dgm:t>
    </dgm:pt>
    <dgm:pt modelId="{6B4A9958-E8B6-4592-B662-A0F14A806C75}" type="sibTrans" cxnId="{9F6EF7AC-55CB-4CD7-A0D5-CF1A639E5D8D}">
      <dgm:prSet/>
      <dgm:spPr/>
      <dgm:t>
        <a:bodyPr/>
        <a:lstStyle/>
        <a:p>
          <a:endParaRPr lang="en-US"/>
        </a:p>
      </dgm:t>
    </dgm:pt>
    <dgm:pt modelId="{885566AF-AAFC-49AE-B1E8-A90EC449BA92}">
      <dgm:prSet/>
      <dgm:spPr/>
      <dgm:t>
        <a:bodyPr/>
        <a:lstStyle/>
        <a:p>
          <a:r>
            <a:rPr lang="en-US" noProof="0" dirty="0" err="1">
              <a:latin typeface="+mj-lt"/>
            </a:rPr>
            <a:t>Instrumentalness</a:t>
          </a:r>
          <a:r>
            <a:rPr lang="en-US" noProof="0" dirty="0">
              <a:latin typeface="+mj-lt"/>
            </a:rPr>
            <a:t>: Predicts whether a track contains no vocals. "Ooh" and "aah" sounds are treated as instrumental in this context. Rap or spoken word tracks are clearly "vocal". The closer the </a:t>
          </a:r>
          <a:r>
            <a:rPr lang="en-US" noProof="0" dirty="0" err="1">
              <a:latin typeface="+mj-lt"/>
            </a:rPr>
            <a:t>instrumentalness</a:t>
          </a:r>
          <a:r>
            <a:rPr lang="en-US" noProof="0" dirty="0">
              <a:latin typeface="+mj-lt"/>
            </a:rPr>
            <a:t> value is to 1.0, the greater likelihood the track contains no vocal content. Values above 0.5 are intended to represent instrumental tracks, but confidence is higher as the value approaches 1.0.</a:t>
          </a:r>
        </a:p>
      </dgm:t>
    </dgm:pt>
    <dgm:pt modelId="{E353F8A4-5A49-43A9-8CC3-5C1970ACE01A}" type="parTrans" cxnId="{2D5E8C1A-5B6B-4BB9-976E-5DFC5B5B9ED1}">
      <dgm:prSet/>
      <dgm:spPr/>
      <dgm:t>
        <a:bodyPr/>
        <a:lstStyle/>
        <a:p>
          <a:endParaRPr lang="en-US"/>
        </a:p>
      </dgm:t>
    </dgm:pt>
    <dgm:pt modelId="{24BA6BA9-2D81-440A-B716-82F98AAE6F0A}" type="sibTrans" cxnId="{2D5E8C1A-5B6B-4BB9-976E-5DFC5B5B9ED1}">
      <dgm:prSet/>
      <dgm:spPr/>
      <dgm:t>
        <a:bodyPr/>
        <a:lstStyle/>
        <a:p>
          <a:endParaRPr lang="en-US"/>
        </a:p>
      </dgm:t>
    </dgm:pt>
    <dgm:pt modelId="{FA6458A5-09AD-4A6D-A0A4-A2AE2C23FA00}" type="pres">
      <dgm:prSet presAssocID="{D364BCDE-04CD-4E43-97D2-95A8A6BDEE33}" presName="linear" presStyleCnt="0">
        <dgm:presLayoutVars>
          <dgm:animLvl val="lvl"/>
          <dgm:resizeHandles val="exact"/>
        </dgm:presLayoutVars>
      </dgm:prSet>
      <dgm:spPr/>
    </dgm:pt>
    <dgm:pt modelId="{492E01BF-781E-4F9A-9168-68C977F02A62}" type="pres">
      <dgm:prSet presAssocID="{68119630-19A7-4A20-83EF-7EC0A9C7C597}" presName="parentText" presStyleLbl="node1" presStyleIdx="0" presStyleCnt="9">
        <dgm:presLayoutVars>
          <dgm:chMax val="0"/>
          <dgm:bulletEnabled val="1"/>
        </dgm:presLayoutVars>
      </dgm:prSet>
      <dgm:spPr/>
    </dgm:pt>
    <dgm:pt modelId="{4522B81A-6A66-44A2-96FA-19B04F879BAB}" type="pres">
      <dgm:prSet presAssocID="{5B3DC001-0D63-4495-867F-B1401659776B}" presName="spacer" presStyleCnt="0"/>
      <dgm:spPr/>
    </dgm:pt>
    <dgm:pt modelId="{37821554-A110-44DE-B2DF-9BD8F4C7FCCB}" type="pres">
      <dgm:prSet presAssocID="{FA6ED925-FBE9-4ECB-B867-D596093D1FA6}" presName="parentText" presStyleLbl="node1" presStyleIdx="1" presStyleCnt="9">
        <dgm:presLayoutVars>
          <dgm:chMax val="0"/>
          <dgm:bulletEnabled val="1"/>
        </dgm:presLayoutVars>
      </dgm:prSet>
      <dgm:spPr/>
    </dgm:pt>
    <dgm:pt modelId="{1D396441-78B3-4F04-A20D-C3AC4B8D103D}" type="pres">
      <dgm:prSet presAssocID="{64842996-DFCC-4876-A994-8B67B1C47AD6}" presName="spacer" presStyleCnt="0"/>
      <dgm:spPr/>
    </dgm:pt>
    <dgm:pt modelId="{004BB459-67FB-4D53-9078-0402A82CECDF}" type="pres">
      <dgm:prSet presAssocID="{4D3CE14D-F0F3-4A06-8582-40B9CAC0792E}" presName="parentText" presStyleLbl="node1" presStyleIdx="2" presStyleCnt="9">
        <dgm:presLayoutVars>
          <dgm:chMax val="0"/>
          <dgm:bulletEnabled val="1"/>
        </dgm:presLayoutVars>
      </dgm:prSet>
      <dgm:spPr/>
    </dgm:pt>
    <dgm:pt modelId="{74C7372C-3C84-4C58-B7FB-08B1A225BB22}" type="pres">
      <dgm:prSet presAssocID="{4A2C2987-571B-44B1-91BB-461A08AFB8B9}" presName="spacer" presStyleCnt="0"/>
      <dgm:spPr/>
    </dgm:pt>
    <dgm:pt modelId="{D3F209B7-B8D0-4D9D-9E34-37326A8F75BD}" type="pres">
      <dgm:prSet presAssocID="{E0CF9B5B-8AEF-40A5-A187-082BA3A0AF7E}" presName="parentText" presStyleLbl="node1" presStyleIdx="3" presStyleCnt="9">
        <dgm:presLayoutVars>
          <dgm:chMax val="0"/>
          <dgm:bulletEnabled val="1"/>
        </dgm:presLayoutVars>
      </dgm:prSet>
      <dgm:spPr/>
    </dgm:pt>
    <dgm:pt modelId="{30278097-394B-47B3-BC84-D17085A4CC33}" type="pres">
      <dgm:prSet presAssocID="{79F6365B-C220-45BE-8DDF-FF1B9AF2E33D}" presName="spacer" presStyleCnt="0"/>
      <dgm:spPr/>
    </dgm:pt>
    <dgm:pt modelId="{F00E4EFB-E81B-404F-ACAD-5C95D084B3AD}" type="pres">
      <dgm:prSet presAssocID="{7F4A7225-856E-40AF-8A29-CEBAFAA809AA}" presName="parentText" presStyleLbl="node1" presStyleIdx="4" presStyleCnt="9">
        <dgm:presLayoutVars>
          <dgm:chMax val="0"/>
          <dgm:bulletEnabled val="1"/>
        </dgm:presLayoutVars>
      </dgm:prSet>
      <dgm:spPr/>
    </dgm:pt>
    <dgm:pt modelId="{67C0C5FC-A583-49BF-BB2E-F350C2CBC9FA}" type="pres">
      <dgm:prSet presAssocID="{5627B691-4349-4FB8-B974-50C75B4DE713}" presName="spacer" presStyleCnt="0"/>
      <dgm:spPr/>
    </dgm:pt>
    <dgm:pt modelId="{3BFCBA68-0D87-4E4C-8FF2-9FDE8373D6EA}" type="pres">
      <dgm:prSet presAssocID="{35DD317A-4AA0-4004-A523-B0BA9B0FD4DF}" presName="parentText" presStyleLbl="node1" presStyleIdx="5" presStyleCnt="9">
        <dgm:presLayoutVars>
          <dgm:chMax val="0"/>
          <dgm:bulletEnabled val="1"/>
        </dgm:presLayoutVars>
      </dgm:prSet>
      <dgm:spPr/>
    </dgm:pt>
    <dgm:pt modelId="{0F7D5C1B-2942-4624-9C50-EDFC44C4F1D9}" type="pres">
      <dgm:prSet presAssocID="{CCD35FC2-DFA7-45B5-9775-89520AAC3FFC}" presName="spacer" presStyleCnt="0"/>
      <dgm:spPr/>
    </dgm:pt>
    <dgm:pt modelId="{CCE9C51A-D2EC-4F1D-BB65-B1BB498CA008}" type="pres">
      <dgm:prSet presAssocID="{E8C4770F-5302-4F89-B102-15808F7CE2DA}" presName="parentText" presStyleLbl="node1" presStyleIdx="6" presStyleCnt="9">
        <dgm:presLayoutVars>
          <dgm:chMax val="0"/>
          <dgm:bulletEnabled val="1"/>
        </dgm:presLayoutVars>
      </dgm:prSet>
      <dgm:spPr/>
    </dgm:pt>
    <dgm:pt modelId="{5EB6A2CE-5832-446F-8F02-E24AC9C36268}" type="pres">
      <dgm:prSet presAssocID="{AA866B4A-FA81-48E6-90C4-3985879B987E}" presName="spacer" presStyleCnt="0"/>
      <dgm:spPr/>
    </dgm:pt>
    <dgm:pt modelId="{0244BCC6-B7DA-43D5-A647-28CF859E1AED}" type="pres">
      <dgm:prSet presAssocID="{54CD4D45-9ADA-49FB-8220-45CF4397D52A}" presName="parentText" presStyleLbl="node1" presStyleIdx="7" presStyleCnt="9">
        <dgm:presLayoutVars>
          <dgm:chMax val="0"/>
          <dgm:bulletEnabled val="1"/>
        </dgm:presLayoutVars>
      </dgm:prSet>
      <dgm:spPr/>
    </dgm:pt>
    <dgm:pt modelId="{C3D61166-C84D-4416-8151-B3C49F617DFD}" type="pres">
      <dgm:prSet presAssocID="{6B4A9958-E8B6-4592-B662-A0F14A806C75}" presName="spacer" presStyleCnt="0"/>
      <dgm:spPr/>
    </dgm:pt>
    <dgm:pt modelId="{4CB78D7E-74E6-4C87-9218-AC8D3CE60257}" type="pres">
      <dgm:prSet presAssocID="{885566AF-AAFC-49AE-B1E8-A90EC449BA92}" presName="parentText" presStyleLbl="node1" presStyleIdx="8" presStyleCnt="9">
        <dgm:presLayoutVars>
          <dgm:chMax val="0"/>
          <dgm:bulletEnabled val="1"/>
        </dgm:presLayoutVars>
      </dgm:prSet>
      <dgm:spPr/>
    </dgm:pt>
  </dgm:ptLst>
  <dgm:cxnLst>
    <dgm:cxn modelId="{2D5E8C1A-5B6B-4BB9-976E-5DFC5B5B9ED1}" srcId="{D364BCDE-04CD-4E43-97D2-95A8A6BDEE33}" destId="{885566AF-AAFC-49AE-B1E8-A90EC449BA92}" srcOrd="8" destOrd="0" parTransId="{E353F8A4-5A49-43A9-8CC3-5C1970ACE01A}" sibTransId="{24BA6BA9-2D81-440A-B716-82F98AAE6F0A}"/>
    <dgm:cxn modelId="{39B66427-2472-4221-954A-B7C543950CDD}" type="presOf" srcId="{54CD4D45-9ADA-49FB-8220-45CF4397D52A}" destId="{0244BCC6-B7DA-43D5-A647-28CF859E1AED}" srcOrd="0" destOrd="0" presId="urn:microsoft.com/office/officeart/2005/8/layout/vList2"/>
    <dgm:cxn modelId="{0973B25D-E42C-4D2E-9FD4-9D88A9EAA1B7}" srcId="{D364BCDE-04CD-4E43-97D2-95A8A6BDEE33}" destId="{E8C4770F-5302-4F89-B102-15808F7CE2DA}" srcOrd="6" destOrd="0" parTransId="{3E847131-E955-4E86-BC5B-D2C4C9AA9AC2}" sibTransId="{AA866B4A-FA81-48E6-90C4-3985879B987E}"/>
    <dgm:cxn modelId="{583EA461-934E-4D44-BC3B-4B9937ED1655}" type="presOf" srcId="{E0CF9B5B-8AEF-40A5-A187-082BA3A0AF7E}" destId="{D3F209B7-B8D0-4D9D-9E34-37326A8F75BD}" srcOrd="0" destOrd="0" presId="urn:microsoft.com/office/officeart/2005/8/layout/vList2"/>
    <dgm:cxn modelId="{1226D062-D531-43AC-A894-D47B042031FD}" type="presOf" srcId="{4D3CE14D-F0F3-4A06-8582-40B9CAC0792E}" destId="{004BB459-67FB-4D53-9078-0402A82CECDF}" srcOrd="0" destOrd="0" presId="urn:microsoft.com/office/officeart/2005/8/layout/vList2"/>
    <dgm:cxn modelId="{0ECE6865-C968-43F9-8FC1-E1ED2D280B9B}" srcId="{D364BCDE-04CD-4E43-97D2-95A8A6BDEE33}" destId="{E0CF9B5B-8AEF-40A5-A187-082BA3A0AF7E}" srcOrd="3" destOrd="0" parTransId="{84BE1964-1C1F-4DD5-8D00-B2BF14AB51F7}" sibTransId="{79F6365B-C220-45BE-8DDF-FF1B9AF2E33D}"/>
    <dgm:cxn modelId="{B7A7944E-8BF6-43C2-8491-EDE6028C859A}" type="presOf" srcId="{7F4A7225-856E-40AF-8A29-CEBAFAA809AA}" destId="{F00E4EFB-E81B-404F-ACAD-5C95D084B3AD}" srcOrd="0" destOrd="0" presId="urn:microsoft.com/office/officeart/2005/8/layout/vList2"/>
    <dgm:cxn modelId="{960FC670-EB82-4E74-9BAF-DD1D2EB8191B}" srcId="{D364BCDE-04CD-4E43-97D2-95A8A6BDEE33}" destId="{35DD317A-4AA0-4004-A523-B0BA9B0FD4DF}" srcOrd="5" destOrd="0" parTransId="{544EF1D7-4E71-4198-9A50-269C583095EB}" sibTransId="{CCD35FC2-DFA7-45B5-9775-89520AAC3FFC}"/>
    <dgm:cxn modelId="{BCFE2C52-1E55-4BD6-AC1C-BA83E865A2FC}" srcId="{D364BCDE-04CD-4E43-97D2-95A8A6BDEE33}" destId="{FA6ED925-FBE9-4ECB-B867-D596093D1FA6}" srcOrd="1" destOrd="0" parTransId="{76D5C0FF-8A5F-4B74-BD36-EBA6293A0C35}" sibTransId="{64842996-DFCC-4876-A994-8B67B1C47AD6}"/>
    <dgm:cxn modelId="{FDF35996-1BC1-4A8E-A7FD-A4332DCF09AA}" type="presOf" srcId="{E8C4770F-5302-4F89-B102-15808F7CE2DA}" destId="{CCE9C51A-D2EC-4F1D-BB65-B1BB498CA008}" srcOrd="0" destOrd="0" presId="urn:microsoft.com/office/officeart/2005/8/layout/vList2"/>
    <dgm:cxn modelId="{5BD05D9C-498C-4837-AE3D-E54D820541ED}" srcId="{D364BCDE-04CD-4E43-97D2-95A8A6BDEE33}" destId="{68119630-19A7-4A20-83EF-7EC0A9C7C597}" srcOrd="0" destOrd="0" parTransId="{6B5C27A7-AF2D-443F-82B7-96D1A737BCD1}" sibTransId="{5B3DC001-0D63-4495-867F-B1401659776B}"/>
    <dgm:cxn modelId="{BD92A79E-9A6A-4635-A9D8-EBC00A1A028B}" type="presOf" srcId="{68119630-19A7-4A20-83EF-7EC0A9C7C597}" destId="{492E01BF-781E-4F9A-9168-68C977F02A62}" srcOrd="0" destOrd="0" presId="urn:microsoft.com/office/officeart/2005/8/layout/vList2"/>
    <dgm:cxn modelId="{9F6EF7AC-55CB-4CD7-A0D5-CF1A639E5D8D}" srcId="{D364BCDE-04CD-4E43-97D2-95A8A6BDEE33}" destId="{54CD4D45-9ADA-49FB-8220-45CF4397D52A}" srcOrd="7" destOrd="0" parTransId="{3855DAC6-8D4C-4F9F-ADEF-A07072A0C4FF}" sibTransId="{6B4A9958-E8B6-4592-B662-A0F14A806C75}"/>
    <dgm:cxn modelId="{F2FAD8B4-8178-4500-B637-285D0AE8CE98}" type="presOf" srcId="{35DD317A-4AA0-4004-A523-B0BA9B0FD4DF}" destId="{3BFCBA68-0D87-4E4C-8FF2-9FDE8373D6EA}" srcOrd="0" destOrd="0" presId="urn:microsoft.com/office/officeart/2005/8/layout/vList2"/>
    <dgm:cxn modelId="{866E96C3-C65D-427C-B750-3D1299C6EA0B}" type="presOf" srcId="{885566AF-AAFC-49AE-B1E8-A90EC449BA92}" destId="{4CB78D7E-74E6-4C87-9218-AC8D3CE60257}" srcOrd="0" destOrd="0" presId="urn:microsoft.com/office/officeart/2005/8/layout/vList2"/>
    <dgm:cxn modelId="{01406CC6-CF0E-438A-9032-DCEAFD2853F5}" srcId="{D364BCDE-04CD-4E43-97D2-95A8A6BDEE33}" destId="{7F4A7225-856E-40AF-8A29-CEBAFAA809AA}" srcOrd="4" destOrd="0" parTransId="{346AF2A6-1C6E-4B4E-9A73-682FFA839C75}" sibTransId="{5627B691-4349-4FB8-B974-50C75B4DE713}"/>
    <dgm:cxn modelId="{4239B1D3-5F2D-4263-84FB-5A8CC2B204EC}" type="presOf" srcId="{D364BCDE-04CD-4E43-97D2-95A8A6BDEE33}" destId="{FA6458A5-09AD-4A6D-A0A4-A2AE2C23FA00}" srcOrd="0" destOrd="0" presId="urn:microsoft.com/office/officeart/2005/8/layout/vList2"/>
    <dgm:cxn modelId="{06FDD6D8-0801-45EE-98FA-FCEE860FEC76}" srcId="{D364BCDE-04CD-4E43-97D2-95A8A6BDEE33}" destId="{4D3CE14D-F0F3-4A06-8582-40B9CAC0792E}" srcOrd="2" destOrd="0" parTransId="{EC2C8CD7-ABC7-4947-9769-9F82267CA293}" sibTransId="{4A2C2987-571B-44B1-91BB-461A08AFB8B9}"/>
    <dgm:cxn modelId="{5BDADAE1-DDC3-4B49-8D87-6528CA67A94A}" type="presOf" srcId="{FA6ED925-FBE9-4ECB-B867-D596093D1FA6}" destId="{37821554-A110-44DE-B2DF-9BD8F4C7FCCB}" srcOrd="0" destOrd="0" presId="urn:microsoft.com/office/officeart/2005/8/layout/vList2"/>
    <dgm:cxn modelId="{3EFF2266-D9C4-4A37-9758-7AACCD37E167}" type="presParOf" srcId="{FA6458A5-09AD-4A6D-A0A4-A2AE2C23FA00}" destId="{492E01BF-781E-4F9A-9168-68C977F02A62}" srcOrd="0" destOrd="0" presId="urn:microsoft.com/office/officeart/2005/8/layout/vList2"/>
    <dgm:cxn modelId="{8C772DBF-0714-41D1-8820-E27008CAC445}" type="presParOf" srcId="{FA6458A5-09AD-4A6D-A0A4-A2AE2C23FA00}" destId="{4522B81A-6A66-44A2-96FA-19B04F879BAB}" srcOrd="1" destOrd="0" presId="urn:microsoft.com/office/officeart/2005/8/layout/vList2"/>
    <dgm:cxn modelId="{BFEF88C6-DF3A-495F-9C25-D1D552954923}" type="presParOf" srcId="{FA6458A5-09AD-4A6D-A0A4-A2AE2C23FA00}" destId="{37821554-A110-44DE-B2DF-9BD8F4C7FCCB}" srcOrd="2" destOrd="0" presId="urn:microsoft.com/office/officeart/2005/8/layout/vList2"/>
    <dgm:cxn modelId="{46FE8EBD-FAE6-4560-9268-965363096856}" type="presParOf" srcId="{FA6458A5-09AD-4A6D-A0A4-A2AE2C23FA00}" destId="{1D396441-78B3-4F04-A20D-C3AC4B8D103D}" srcOrd="3" destOrd="0" presId="urn:microsoft.com/office/officeart/2005/8/layout/vList2"/>
    <dgm:cxn modelId="{E5BC7398-42C5-43EB-BB21-179B81FAC5FC}" type="presParOf" srcId="{FA6458A5-09AD-4A6D-A0A4-A2AE2C23FA00}" destId="{004BB459-67FB-4D53-9078-0402A82CECDF}" srcOrd="4" destOrd="0" presId="urn:microsoft.com/office/officeart/2005/8/layout/vList2"/>
    <dgm:cxn modelId="{C83CE361-E442-4508-8B4E-B0B4D67F7455}" type="presParOf" srcId="{FA6458A5-09AD-4A6D-A0A4-A2AE2C23FA00}" destId="{74C7372C-3C84-4C58-B7FB-08B1A225BB22}" srcOrd="5" destOrd="0" presId="urn:microsoft.com/office/officeart/2005/8/layout/vList2"/>
    <dgm:cxn modelId="{1D662113-828B-4CD7-B2CA-8835A766D99B}" type="presParOf" srcId="{FA6458A5-09AD-4A6D-A0A4-A2AE2C23FA00}" destId="{D3F209B7-B8D0-4D9D-9E34-37326A8F75BD}" srcOrd="6" destOrd="0" presId="urn:microsoft.com/office/officeart/2005/8/layout/vList2"/>
    <dgm:cxn modelId="{5D22902F-F5DD-4248-A647-C15F9DEE4E0F}" type="presParOf" srcId="{FA6458A5-09AD-4A6D-A0A4-A2AE2C23FA00}" destId="{30278097-394B-47B3-BC84-D17085A4CC33}" srcOrd="7" destOrd="0" presId="urn:microsoft.com/office/officeart/2005/8/layout/vList2"/>
    <dgm:cxn modelId="{C8D49D5F-AF22-4A17-A07F-C5C6EFC2EB4D}" type="presParOf" srcId="{FA6458A5-09AD-4A6D-A0A4-A2AE2C23FA00}" destId="{F00E4EFB-E81B-404F-ACAD-5C95D084B3AD}" srcOrd="8" destOrd="0" presId="urn:microsoft.com/office/officeart/2005/8/layout/vList2"/>
    <dgm:cxn modelId="{47184625-7147-4C80-8614-D62122C4D641}" type="presParOf" srcId="{FA6458A5-09AD-4A6D-A0A4-A2AE2C23FA00}" destId="{67C0C5FC-A583-49BF-BB2E-F350C2CBC9FA}" srcOrd="9" destOrd="0" presId="urn:microsoft.com/office/officeart/2005/8/layout/vList2"/>
    <dgm:cxn modelId="{0E3E5E9A-DE39-4178-931C-2A7273FE76FD}" type="presParOf" srcId="{FA6458A5-09AD-4A6D-A0A4-A2AE2C23FA00}" destId="{3BFCBA68-0D87-4E4C-8FF2-9FDE8373D6EA}" srcOrd="10" destOrd="0" presId="urn:microsoft.com/office/officeart/2005/8/layout/vList2"/>
    <dgm:cxn modelId="{93836531-534A-4D6B-B120-BB6CAD3BF935}" type="presParOf" srcId="{FA6458A5-09AD-4A6D-A0A4-A2AE2C23FA00}" destId="{0F7D5C1B-2942-4624-9C50-EDFC44C4F1D9}" srcOrd="11" destOrd="0" presId="urn:microsoft.com/office/officeart/2005/8/layout/vList2"/>
    <dgm:cxn modelId="{CEB8D1F8-A649-4FF3-AF12-6DCD6A02726C}" type="presParOf" srcId="{FA6458A5-09AD-4A6D-A0A4-A2AE2C23FA00}" destId="{CCE9C51A-D2EC-4F1D-BB65-B1BB498CA008}" srcOrd="12" destOrd="0" presId="urn:microsoft.com/office/officeart/2005/8/layout/vList2"/>
    <dgm:cxn modelId="{F87B34E8-24E6-4001-9A48-3C3A38BD89B0}" type="presParOf" srcId="{FA6458A5-09AD-4A6D-A0A4-A2AE2C23FA00}" destId="{5EB6A2CE-5832-446F-8F02-E24AC9C36268}" srcOrd="13" destOrd="0" presId="urn:microsoft.com/office/officeart/2005/8/layout/vList2"/>
    <dgm:cxn modelId="{936F5321-B7B0-45AD-9D7B-69D470045FC7}" type="presParOf" srcId="{FA6458A5-09AD-4A6D-A0A4-A2AE2C23FA00}" destId="{0244BCC6-B7DA-43D5-A647-28CF859E1AED}" srcOrd="14" destOrd="0" presId="urn:microsoft.com/office/officeart/2005/8/layout/vList2"/>
    <dgm:cxn modelId="{CD41634A-8751-4A21-983B-F2780D9C8FAE}" type="presParOf" srcId="{FA6458A5-09AD-4A6D-A0A4-A2AE2C23FA00}" destId="{C3D61166-C84D-4416-8151-B3C49F617DFD}" srcOrd="15" destOrd="0" presId="urn:microsoft.com/office/officeart/2005/8/layout/vList2"/>
    <dgm:cxn modelId="{6281CB03-7D98-4F7D-BAD4-82FF62DD3E12}" type="presParOf" srcId="{FA6458A5-09AD-4A6D-A0A4-A2AE2C23FA00}" destId="{4CB78D7E-74E6-4C87-9218-AC8D3CE60257}"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E01BF-781E-4F9A-9168-68C977F02A62}">
      <dsp:nvSpPr>
        <dsp:cNvPr id="0" name=""/>
        <dsp:cNvSpPr/>
      </dsp:nvSpPr>
      <dsp:spPr>
        <a:xfrm>
          <a:off x="0" y="213861"/>
          <a:ext cx="7812562" cy="61688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noProof="0" dirty="0">
              <a:latin typeface="+mj-lt"/>
            </a:rPr>
            <a:t>Valence: A measure from 0.0 to 1.0 describing the musical positiveness conveyed by a track. Tracks with high valence sound more positive (e.g. happy), while tracks with low valence sound more negative (e.g. sad, depressed, angry).</a:t>
          </a:r>
        </a:p>
      </dsp:txBody>
      <dsp:txXfrm>
        <a:off x="30114" y="243975"/>
        <a:ext cx="7752334" cy="556654"/>
      </dsp:txXfrm>
    </dsp:sp>
    <dsp:sp modelId="{37821554-A110-44DE-B2DF-9BD8F4C7FCCB}">
      <dsp:nvSpPr>
        <dsp:cNvPr id="0" name=""/>
        <dsp:cNvSpPr/>
      </dsp:nvSpPr>
      <dsp:spPr>
        <a:xfrm>
          <a:off x="0" y="853784"/>
          <a:ext cx="7812562" cy="616882"/>
        </a:xfrm>
        <a:prstGeom prst="roundRect">
          <a:avLst/>
        </a:prstGeom>
        <a:solidFill>
          <a:schemeClr val="accent2">
            <a:hueOff val="-189389"/>
            <a:satOff val="-439"/>
            <a:lumOff val="18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noProof="0" dirty="0" err="1">
              <a:latin typeface="+mj-lt"/>
            </a:rPr>
            <a:t>Speechiness</a:t>
          </a:r>
          <a:r>
            <a:rPr lang="en-US" sz="800" kern="1200" noProof="0" dirty="0">
              <a:latin typeface="+mj-lt"/>
            </a:rPr>
            <a:t>: It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p>
      </dsp:txBody>
      <dsp:txXfrm>
        <a:off x="30114" y="883898"/>
        <a:ext cx="7752334" cy="556654"/>
      </dsp:txXfrm>
    </dsp:sp>
    <dsp:sp modelId="{004BB459-67FB-4D53-9078-0402A82CECDF}">
      <dsp:nvSpPr>
        <dsp:cNvPr id="0" name=""/>
        <dsp:cNvSpPr/>
      </dsp:nvSpPr>
      <dsp:spPr>
        <a:xfrm>
          <a:off x="0" y="1493706"/>
          <a:ext cx="7812562" cy="616882"/>
        </a:xfrm>
        <a:prstGeom prst="roundRect">
          <a:avLst/>
        </a:prstGeom>
        <a:solidFill>
          <a:schemeClr val="accent2">
            <a:hueOff val="-378779"/>
            <a:satOff val="-877"/>
            <a:lumOff val="37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noProof="0" dirty="0">
              <a:latin typeface="+mj-lt"/>
            </a:rPr>
            <a:t>Tempo: The overall estimated tempo of a track in beats per minute (BPM). In musical terminology, tempo is the speed or pace of a given piece and derives directly from the average beat duration.</a:t>
          </a:r>
        </a:p>
      </dsp:txBody>
      <dsp:txXfrm>
        <a:off x="30114" y="1523820"/>
        <a:ext cx="7752334" cy="556654"/>
      </dsp:txXfrm>
    </dsp:sp>
    <dsp:sp modelId="{D3F209B7-B8D0-4D9D-9E34-37326A8F75BD}">
      <dsp:nvSpPr>
        <dsp:cNvPr id="0" name=""/>
        <dsp:cNvSpPr/>
      </dsp:nvSpPr>
      <dsp:spPr>
        <a:xfrm>
          <a:off x="0" y="2133629"/>
          <a:ext cx="7812562" cy="616882"/>
        </a:xfrm>
        <a:prstGeom prst="roundRect">
          <a:avLst/>
        </a:prstGeom>
        <a:solidFill>
          <a:schemeClr val="accent2">
            <a:hueOff val="-568168"/>
            <a:satOff val="-1316"/>
            <a:lumOff val="56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noProof="0" dirty="0">
              <a:latin typeface="+mj-lt"/>
            </a:rPr>
            <a:t>Liveness: Detects the presence of an audience in the recording. Higher liveness values represent an increased probability that the track was performed live. A value above 0.8 provides strong likelihood that the track is live.</a:t>
          </a:r>
        </a:p>
      </dsp:txBody>
      <dsp:txXfrm>
        <a:off x="30114" y="2163743"/>
        <a:ext cx="7752334" cy="556654"/>
      </dsp:txXfrm>
    </dsp:sp>
    <dsp:sp modelId="{F00E4EFB-E81B-404F-ACAD-5C95D084B3AD}">
      <dsp:nvSpPr>
        <dsp:cNvPr id="0" name=""/>
        <dsp:cNvSpPr/>
      </dsp:nvSpPr>
      <dsp:spPr>
        <a:xfrm>
          <a:off x="0" y="2773551"/>
          <a:ext cx="7812562" cy="616882"/>
        </a:xfrm>
        <a:prstGeom prst="roundRect">
          <a:avLst/>
        </a:prstGeom>
        <a:solidFill>
          <a:schemeClr val="accent2">
            <a:hueOff val="-757557"/>
            <a:satOff val="-1755"/>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noProof="0" dirty="0">
              <a:latin typeface="+mj-lt"/>
            </a:rPr>
            <a:t>Loudness: The overall loudness of a track in decibels (dB). Loudness values are averaged across the entire track and are useful for comparing relative loudness of tracks. Loudness is the quality of a sound that is the primary psychological correlate of physical strength (amplitude). Values typically range between -60 and 0 db.</a:t>
          </a:r>
        </a:p>
      </dsp:txBody>
      <dsp:txXfrm>
        <a:off x="30114" y="2803665"/>
        <a:ext cx="7752334" cy="556654"/>
      </dsp:txXfrm>
    </dsp:sp>
    <dsp:sp modelId="{3BFCBA68-0D87-4E4C-8FF2-9FDE8373D6EA}">
      <dsp:nvSpPr>
        <dsp:cNvPr id="0" name=""/>
        <dsp:cNvSpPr/>
      </dsp:nvSpPr>
      <dsp:spPr>
        <a:xfrm>
          <a:off x="0" y="3413474"/>
          <a:ext cx="7812562" cy="616882"/>
        </a:xfrm>
        <a:prstGeom prst="roundRect">
          <a:avLst/>
        </a:prstGeom>
        <a:solidFill>
          <a:schemeClr val="accent2">
            <a:hueOff val="-946947"/>
            <a:satOff val="-2194"/>
            <a:lumOff val="94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noProof="0" dirty="0" err="1">
              <a:latin typeface="+mj-lt"/>
            </a:rPr>
            <a:t>Acousticness</a:t>
          </a:r>
          <a:r>
            <a:rPr lang="en-US" sz="800" kern="1200" noProof="0" dirty="0">
              <a:latin typeface="+mj-lt"/>
            </a:rPr>
            <a:t>: A confidence measure from 0.0 to 1.0 of whether the track is acoustic. 1.0 represents high confidence the track is acoustic.</a:t>
          </a:r>
        </a:p>
      </dsp:txBody>
      <dsp:txXfrm>
        <a:off x="30114" y="3443588"/>
        <a:ext cx="7752334" cy="556654"/>
      </dsp:txXfrm>
    </dsp:sp>
    <dsp:sp modelId="{CCE9C51A-D2EC-4F1D-BB65-B1BB498CA008}">
      <dsp:nvSpPr>
        <dsp:cNvPr id="0" name=""/>
        <dsp:cNvSpPr/>
      </dsp:nvSpPr>
      <dsp:spPr>
        <a:xfrm>
          <a:off x="0" y="4053396"/>
          <a:ext cx="7812562" cy="616882"/>
        </a:xfrm>
        <a:prstGeom prst="roundRect">
          <a:avLst/>
        </a:prstGeom>
        <a:solidFill>
          <a:schemeClr val="accent2">
            <a:hueOff val="-1136336"/>
            <a:satOff val="-2632"/>
            <a:lumOff val="113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noProof="0" dirty="0">
              <a:latin typeface="+mj-lt"/>
            </a:rPr>
            <a:t>Danceability: It describes how suitable a track is for dancing based on a combination of musical elements including tempo, rhythm stability, beat strength, and overall regularity. A value of 0.0 is least danceable and 1.0 is most danceable.</a:t>
          </a:r>
        </a:p>
      </dsp:txBody>
      <dsp:txXfrm>
        <a:off x="30114" y="4083510"/>
        <a:ext cx="7752334" cy="556654"/>
      </dsp:txXfrm>
    </dsp:sp>
    <dsp:sp modelId="{0244BCC6-B7DA-43D5-A647-28CF859E1AED}">
      <dsp:nvSpPr>
        <dsp:cNvPr id="0" name=""/>
        <dsp:cNvSpPr/>
      </dsp:nvSpPr>
      <dsp:spPr>
        <a:xfrm>
          <a:off x="0" y="4693319"/>
          <a:ext cx="7812562" cy="616882"/>
        </a:xfrm>
        <a:prstGeom prst="roundRect">
          <a:avLst/>
        </a:prstGeom>
        <a:solidFill>
          <a:schemeClr val="accent2">
            <a:hueOff val="-1325725"/>
            <a:satOff val="-3071"/>
            <a:lumOff val="132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noProof="0" dirty="0">
              <a:latin typeface="+mj-lt"/>
            </a:rPr>
            <a:t>Energy: It is a measure from 0.0 to 1.0 and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a:t>
          </a:r>
        </a:p>
      </dsp:txBody>
      <dsp:txXfrm>
        <a:off x="30114" y="4723433"/>
        <a:ext cx="7752334" cy="556654"/>
      </dsp:txXfrm>
    </dsp:sp>
    <dsp:sp modelId="{4CB78D7E-74E6-4C87-9218-AC8D3CE60257}">
      <dsp:nvSpPr>
        <dsp:cNvPr id="0" name=""/>
        <dsp:cNvSpPr/>
      </dsp:nvSpPr>
      <dsp:spPr>
        <a:xfrm>
          <a:off x="0" y="5333241"/>
          <a:ext cx="7812562" cy="616882"/>
        </a:xfrm>
        <a:prstGeom prst="roundRect">
          <a:avLst/>
        </a:prstGeom>
        <a:solidFill>
          <a:schemeClr val="accent2">
            <a:hueOff val="-1515115"/>
            <a:satOff val="-3510"/>
            <a:lumOff val="150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noProof="0" dirty="0" err="1">
              <a:latin typeface="+mj-lt"/>
            </a:rPr>
            <a:t>Instrumentalness</a:t>
          </a:r>
          <a:r>
            <a:rPr lang="en-US" sz="800" kern="1200" noProof="0" dirty="0">
              <a:latin typeface="+mj-lt"/>
            </a:rPr>
            <a:t>: Predicts whether a track contains no vocals. "Ooh" and "aah" sounds are treated as instrumental in this context. Rap or spoken word tracks are clearly "vocal". The closer the </a:t>
          </a:r>
          <a:r>
            <a:rPr lang="en-US" sz="800" kern="1200" noProof="0" dirty="0" err="1">
              <a:latin typeface="+mj-lt"/>
            </a:rPr>
            <a:t>instrumentalness</a:t>
          </a:r>
          <a:r>
            <a:rPr lang="en-US" sz="800" kern="1200" noProof="0" dirty="0">
              <a:latin typeface="+mj-lt"/>
            </a:rPr>
            <a:t> value is to 1.0, the greater likelihood the track contains no vocal content. Values above 0.5 are intended to represent instrumental tracks, but confidence is higher as the value approaches 1.0.</a:t>
          </a:r>
        </a:p>
      </dsp:txBody>
      <dsp:txXfrm>
        <a:off x="30114" y="5363355"/>
        <a:ext cx="7752334" cy="5566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1/19/2024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865683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1/19/2024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6868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1/19/2024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102028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1/19/2024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393705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1/19/2024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95013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1/19/2024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5529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1/19/2024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27294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1/19/2024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30471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1/19/2024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7529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1/19/2024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19776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1/19/2024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1265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1/19/2024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71374027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D3D6E1F-9FE0-47E6-B008-9634F0D0B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5" y="4724290"/>
            <a:ext cx="2222198" cy="2133710"/>
          </a:xfrm>
          <a:custGeom>
            <a:avLst/>
            <a:gdLst>
              <a:gd name="connsiteX0" fmla="*/ 0 w 2222198"/>
              <a:gd name="connsiteY0" fmla="*/ 0 h 2133710"/>
              <a:gd name="connsiteX1" fmla="*/ 44227 w 2222198"/>
              <a:gd name="connsiteY1" fmla="*/ 2234 h 2133710"/>
              <a:gd name="connsiteX2" fmla="*/ 2193454 w 2222198"/>
              <a:gd name="connsiteY2" fmla="*/ 1945372 h 2133710"/>
              <a:gd name="connsiteX3" fmla="*/ 2222198 w 2222198"/>
              <a:gd name="connsiteY3" fmla="*/ 2133710 h 2133710"/>
              <a:gd name="connsiteX4" fmla="*/ 1394653 w 2222198"/>
              <a:gd name="connsiteY4" fmla="*/ 2133710 h 2133710"/>
              <a:gd name="connsiteX5" fmla="*/ 1391100 w 2222198"/>
              <a:gd name="connsiteY5" fmla="*/ 2110427 h 2133710"/>
              <a:gd name="connsiteX6" fmla="*/ 122376 w 2222198"/>
              <a:gd name="connsiteY6" fmla="*/ 841704 h 2133710"/>
              <a:gd name="connsiteX7" fmla="*/ 0 w 2222198"/>
              <a:gd name="connsiteY7" fmla="*/ 823027 h 213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2198" h="2133710">
                <a:moveTo>
                  <a:pt x="0" y="0"/>
                </a:moveTo>
                <a:lnTo>
                  <a:pt x="44227" y="2234"/>
                </a:lnTo>
                <a:cubicBezTo>
                  <a:pt x="1114682" y="110944"/>
                  <a:pt x="1981368" y="908934"/>
                  <a:pt x="2193454" y="1945372"/>
                </a:cubicBezTo>
                <a:lnTo>
                  <a:pt x="2222198" y="2133710"/>
                </a:lnTo>
                <a:lnTo>
                  <a:pt x="1394653" y="2133710"/>
                </a:lnTo>
                <a:lnTo>
                  <a:pt x="1391100" y="2110427"/>
                </a:lnTo>
                <a:cubicBezTo>
                  <a:pt x="1260786" y="1473602"/>
                  <a:pt x="759202" y="972017"/>
                  <a:pt x="122376" y="841704"/>
                </a:cubicBezTo>
                <a:lnTo>
                  <a:pt x="0" y="823027"/>
                </a:ln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7" name="Group 16">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 name="Straight Connector 17">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005FCE8E-2C47-4B70-E340-51E479AAD8F6}"/>
              </a:ext>
            </a:extLst>
          </p:cNvPr>
          <p:cNvSpPr>
            <a:spLocks noGrp="1"/>
          </p:cNvSpPr>
          <p:nvPr>
            <p:ph type="ctrTitle"/>
          </p:nvPr>
        </p:nvSpPr>
        <p:spPr>
          <a:xfrm>
            <a:off x="453142" y="2954226"/>
            <a:ext cx="5555624" cy="2232199"/>
          </a:xfrm>
        </p:spPr>
        <p:txBody>
          <a:bodyPr anchor="t">
            <a:normAutofit/>
          </a:bodyPr>
          <a:lstStyle/>
          <a:p>
            <a:pPr algn="l"/>
            <a:r>
              <a:rPr lang="en-US" dirty="0"/>
              <a:t>CS 210 PRESENTATION</a:t>
            </a:r>
            <a:endParaRPr lang="tr-TR" dirty="0"/>
          </a:p>
        </p:txBody>
      </p:sp>
      <p:sp>
        <p:nvSpPr>
          <p:cNvPr id="3" name="Alt Başlık 2">
            <a:extLst>
              <a:ext uri="{FF2B5EF4-FFF2-40B4-BE49-F238E27FC236}">
                <a16:creationId xmlns:a16="http://schemas.microsoft.com/office/drawing/2014/main" id="{D16571C1-AEF9-9B11-B7D6-C5CD205010BC}"/>
              </a:ext>
            </a:extLst>
          </p:cNvPr>
          <p:cNvSpPr>
            <a:spLocks noGrp="1"/>
          </p:cNvSpPr>
          <p:nvPr>
            <p:ph type="subTitle" idx="1"/>
          </p:nvPr>
        </p:nvSpPr>
        <p:spPr>
          <a:xfrm>
            <a:off x="453142" y="725465"/>
            <a:ext cx="5555624" cy="2063925"/>
          </a:xfrm>
        </p:spPr>
        <p:txBody>
          <a:bodyPr anchor="b">
            <a:normAutofit/>
          </a:bodyPr>
          <a:lstStyle/>
          <a:p>
            <a:pPr algn="l"/>
            <a:r>
              <a:rPr lang="en-US" dirty="0">
                <a:latin typeface="+mj-lt"/>
              </a:rPr>
              <a:t>Bilgehan </a:t>
            </a:r>
            <a:r>
              <a:rPr lang="tr-TR" dirty="0">
                <a:latin typeface="+mj-lt"/>
              </a:rPr>
              <a:t>İ</a:t>
            </a:r>
            <a:r>
              <a:rPr lang="en-US" dirty="0" err="1">
                <a:latin typeface="+mj-lt"/>
              </a:rPr>
              <a:t>nceday</a:t>
            </a:r>
            <a:r>
              <a:rPr lang="tr-TR" dirty="0">
                <a:latin typeface="+mj-lt"/>
              </a:rPr>
              <a:t>ı</a:t>
            </a:r>
            <a:br>
              <a:rPr lang="en-US" dirty="0">
                <a:latin typeface="+mj-lt"/>
              </a:rPr>
            </a:br>
            <a:r>
              <a:rPr lang="en-US" dirty="0">
                <a:latin typeface="+mj-lt"/>
              </a:rPr>
              <a:t>29056</a:t>
            </a:r>
            <a:br>
              <a:rPr lang="en-US" dirty="0">
                <a:latin typeface="+mj-lt"/>
              </a:rPr>
            </a:br>
            <a:endParaRPr lang="tr-TR" dirty="0">
              <a:latin typeface="+mj-lt"/>
            </a:endParaRPr>
          </a:p>
        </p:txBody>
      </p:sp>
      <p:pic>
        <p:nvPicPr>
          <p:cNvPr id="4" name="Picture 3" descr="3D numbers in white and orange">
            <a:extLst>
              <a:ext uri="{FF2B5EF4-FFF2-40B4-BE49-F238E27FC236}">
                <a16:creationId xmlns:a16="http://schemas.microsoft.com/office/drawing/2014/main" id="{C0C937E2-A9AC-0660-E210-2DB5CFC67261}"/>
              </a:ext>
            </a:extLst>
          </p:cNvPr>
          <p:cNvPicPr>
            <a:picLocks noChangeAspect="1"/>
          </p:cNvPicPr>
          <p:nvPr/>
        </p:nvPicPr>
        <p:blipFill rotWithShape="1">
          <a:blip r:embed="rId2"/>
          <a:srcRect l="25197" r="25485" b="-1"/>
          <a:stretch/>
        </p:blipFill>
        <p:spPr>
          <a:xfrm>
            <a:off x="6189156" y="-3439"/>
            <a:ext cx="6015813" cy="6861439"/>
          </a:xfrm>
          <a:prstGeom prst="rect">
            <a:avLst/>
          </a:prstGeom>
        </p:spPr>
      </p:pic>
    </p:spTree>
    <p:extLst>
      <p:ext uri="{BB962C8B-B14F-4D97-AF65-F5344CB8AC3E}">
        <p14:creationId xmlns:p14="http://schemas.microsoft.com/office/powerpoint/2010/main" val="33651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ight Triangle 1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2" y="4554328"/>
            <a:ext cx="1217845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0" name="Group 1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1" name="Straight Connector 2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2E24F24D-929E-BF6D-227C-43A170FFD84D}"/>
              </a:ext>
            </a:extLst>
          </p:cNvPr>
          <p:cNvSpPr>
            <a:spLocks noGrp="1"/>
          </p:cNvSpPr>
          <p:nvPr>
            <p:ph type="title"/>
          </p:nvPr>
        </p:nvSpPr>
        <p:spPr>
          <a:xfrm>
            <a:off x="6527" y="9802"/>
            <a:ext cx="5747015" cy="2001905"/>
          </a:xfrm>
        </p:spPr>
        <p:txBody>
          <a:bodyPr anchor="ctr">
            <a:normAutofit/>
          </a:bodyPr>
          <a:lstStyle/>
          <a:p>
            <a:r>
              <a:rPr lang="en-US" dirty="0"/>
              <a:t>Valence</a:t>
            </a:r>
            <a:endParaRPr lang="tr-TR" dirty="0"/>
          </a:p>
        </p:txBody>
      </p:sp>
      <p:sp>
        <p:nvSpPr>
          <p:cNvPr id="9" name="Content Placeholder 8">
            <a:extLst>
              <a:ext uri="{FF2B5EF4-FFF2-40B4-BE49-F238E27FC236}">
                <a16:creationId xmlns:a16="http://schemas.microsoft.com/office/drawing/2014/main" id="{B65F2768-C716-C42F-97A0-C1A71E0DF376}"/>
              </a:ext>
            </a:extLst>
          </p:cNvPr>
          <p:cNvSpPr>
            <a:spLocks noGrp="1"/>
          </p:cNvSpPr>
          <p:nvPr>
            <p:ph idx="1"/>
          </p:nvPr>
        </p:nvSpPr>
        <p:spPr>
          <a:xfrm>
            <a:off x="3387053" y="1248508"/>
            <a:ext cx="4839566" cy="2010852"/>
          </a:xfrm>
        </p:spPr>
        <p:txBody>
          <a:bodyPr anchor="ctr">
            <a:normAutofit/>
          </a:bodyPr>
          <a:lstStyle/>
          <a:p>
            <a:r>
              <a:rPr lang="en-US" sz="1800" dirty="0">
                <a:latin typeface="+mj-lt"/>
              </a:rPr>
              <a:t>Current Data – Future Prediction (6 months)</a:t>
            </a:r>
          </a:p>
          <a:p>
            <a:endParaRPr lang="en-US" sz="1800" dirty="0">
              <a:latin typeface="+mj-lt"/>
            </a:endParaRPr>
          </a:p>
          <a:p>
            <a:endParaRPr lang="en-US" sz="1800" dirty="0">
              <a:latin typeface="+mj-lt"/>
            </a:endParaRPr>
          </a:p>
          <a:p>
            <a:endParaRPr lang="en-US" sz="1800" dirty="0">
              <a:latin typeface="+mj-lt"/>
            </a:endParaRPr>
          </a:p>
        </p:txBody>
      </p:sp>
      <p:pic>
        <p:nvPicPr>
          <p:cNvPr id="5" name="İçerik Yer Tutucusu 4" descr="çizgi, metin, öykü gelişim çizgisi; kumpas; grafiğini çıkarma, diyagram içeren bir resim&#10;&#10;Açıklama otomatik olarak oluşturuldu">
            <a:extLst>
              <a:ext uri="{FF2B5EF4-FFF2-40B4-BE49-F238E27FC236}">
                <a16:creationId xmlns:a16="http://schemas.microsoft.com/office/drawing/2014/main" id="{36174A9D-ED11-AE99-DF08-98EE23CCE8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0" y="1859477"/>
            <a:ext cx="5791968" cy="4227719"/>
          </a:xfrm>
          <a:prstGeom prst="rect">
            <a:avLst/>
          </a:prstGeom>
        </p:spPr>
      </p:pic>
      <p:pic>
        <p:nvPicPr>
          <p:cNvPr id="7" name="Resim 6" descr="metin, çizgi, diyagram, öykü gelişim çizgisi; kumpas; grafiğini çıkarma içeren bir resim">
            <a:extLst>
              <a:ext uri="{FF2B5EF4-FFF2-40B4-BE49-F238E27FC236}">
                <a16:creationId xmlns:a16="http://schemas.microsoft.com/office/drawing/2014/main" id="{B0FEBD56-EB42-8D59-C260-EE48799CD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9119" y="1850083"/>
            <a:ext cx="5715000" cy="4322971"/>
          </a:xfrm>
          <a:prstGeom prst="rect">
            <a:avLst/>
          </a:prstGeom>
        </p:spPr>
      </p:pic>
      <p:sp>
        <p:nvSpPr>
          <p:cNvPr id="8" name="Metin kutusu 7">
            <a:extLst>
              <a:ext uri="{FF2B5EF4-FFF2-40B4-BE49-F238E27FC236}">
                <a16:creationId xmlns:a16="http://schemas.microsoft.com/office/drawing/2014/main" id="{B5F4B9AF-51A2-EA5B-669A-30D0FC5B9821}"/>
              </a:ext>
            </a:extLst>
          </p:cNvPr>
          <p:cNvSpPr txBox="1"/>
          <p:nvPr/>
        </p:nvSpPr>
        <p:spPr>
          <a:xfrm>
            <a:off x="6759088" y="6260478"/>
            <a:ext cx="5605779" cy="369332"/>
          </a:xfrm>
          <a:prstGeom prst="rect">
            <a:avLst/>
          </a:prstGeom>
          <a:noFill/>
        </p:spPr>
        <p:txBody>
          <a:bodyPr wrap="square" rtlCol="0">
            <a:spAutoFit/>
          </a:bodyPr>
          <a:lstStyle/>
          <a:p>
            <a:r>
              <a:rPr lang="en-US" dirty="0">
                <a:solidFill>
                  <a:schemeClr val="bg1"/>
                </a:solidFill>
                <a:latin typeface="+mj-lt"/>
              </a:rPr>
              <a:t>Test Error: 0.01208496345508738</a:t>
            </a:r>
          </a:p>
        </p:txBody>
      </p:sp>
    </p:spTree>
    <p:extLst>
      <p:ext uri="{BB962C8B-B14F-4D97-AF65-F5344CB8AC3E}">
        <p14:creationId xmlns:p14="http://schemas.microsoft.com/office/powerpoint/2010/main" val="24371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ight Triangle 1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2" y="4554328"/>
            <a:ext cx="1217845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0" name="Group 1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1" name="Straight Connector 2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AB6B153F-7AE0-7DA3-9B2F-6F72D8AA9E63}"/>
              </a:ext>
            </a:extLst>
          </p:cNvPr>
          <p:cNvSpPr>
            <a:spLocks noGrp="1"/>
          </p:cNvSpPr>
          <p:nvPr>
            <p:ph type="title"/>
          </p:nvPr>
        </p:nvSpPr>
        <p:spPr>
          <a:xfrm>
            <a:off x="0" y="25259"/>
            <a:ext cx="5747015" cy="2001905"/>
          </a:xfrm>
        </p:spPr>
        <p:txBody>
          <a:bodyPr anchor="ctr">
            <a:normAutofit/>
          </a:bodyPr>
          <a:lstStyle/>
          <a:p>
            <a:r>
              <a:rPr lang="en-US" dirty="0" err="1"/>
              <a:t>Accoustic</a:t>
            </a:r>
            <a:endParaRPr lang="tr-TR" dirty="0"/>
          </a:p>
        </p:txBody>
      </p:sp>
      <p:sp>
        <p:nvSpPr>
          <p:cNvPr id="9" name="Content Placeholder 8">
            <a:extLst>
              <a:ext uri="{FF2B5EF4-FFF2-40B4-BE49-F238E27FC236}">
                <a16:creationId xmlns:a16="http://schemas.microsoft.com/office/drawing/2014/main" id="{6B8AE7A9-1499-873A-7C4A-CB21F7C0894C}"/>
              </a:ext>
            </a:extLst>
          </p:cNvPr>
          <p:cNvSpPr>
            <a:spLocks noGrp="1"/>
          </p:cNvSpPr>
          <p:nvPr>
            <p:ph idx="1"/>
          </p:nvPr>
        </p:nvSpPr>
        <p:spPr>
          <a:xfrm>
            <a:off x="4134143" y="887011"/>
            <a:ext cx="4839566" cy="2010852"/>
          </a:xfrm>
        </p:spPr>
        <p:txBody>
          <a:bodyPr anchor="ctr">
            <a:normAutofit/>
          </a:bodyPr>
          <a:lstStyle/>
          <a:p>
            <a:r>
              <a:rPr lang="en-US" sz="1800" dirty="0">
                <a:latin typeface="+mj-lt"/>
              </a:rPr>
              <a:t>Current Data – Future Prediction (6 months)</a:t>
            </a:r>
          </a:p>
          <a:p>
            <a:endParaRPr lang="en-US" sz="1800" dirty="0">
              <a:latin typeface="+mj-lt"/>
            </a:endParaRPr>
          </a:p>
          <a:p>
            <a:endParaRPr lang="en-US" sz="1800" dirty="0">
              <a:latin typeface="+mj-lt"/>
            </a:endParaRPr>
          </a:p>
          <a:p>
            <a:endParaRPr lang="en-US" sz="1800" dirty="0">
              <a:latin typeface="+mj-lt"/>
            </a:endParaRPr>
          </a:p>
        </p:txBody>
      </p:sp>
      <p:pic>
        <p:nvPicPr>
          <p:cNvPr id="5" name="İçerik Yer Tutucusu 4" descr="metin, çizgi, diyagram, öykü gelişim çizgisi; kumpas; grafiğini çıkarma içeren bir resim&#10;&#10;Açıklama otomatik olarak oluşturuldu">
            <a:extLst>
              <a:ext uri="{FF2B5EF4-FFF2-40B4-BE49-F238E27FC236}">
                <a16:creationId xmlns:a16="http://schemas.microsoft.com/office/drawing/2014/main" id="{EAFAB20E-D845-4C38-4263-054F46844483}"/>
              </a:ext>
            </a:extLst>
          </p:cNvPr>
          <p:cNvPicPr>
            <a:picLocks noChangeAspect="1"/>
          </p:cNvPicPr>
          <p:nvPr/>
        </p:nvPicPr>
        <p:blipFill rotWithShape="1">
          <a:blip r:embed="rId2">
            <a:extLst>
              <a:ext uri="{28A0092B-C50C-407E-A947-70E740481C1C}">
                <a14:useLocalDpi xmlns:a14="http://schemas.microsoft.com/office/drawing/2010/main" val="0"/>
              </a:ext>
            </a:extLst>
          </a:blip>
          <a:srcRect l="797" t="1694" r="1248" b="1810"/>
          <a:stretch/>
        </p:blipFill>
        <p:spPr>
          <a:xfrm>
            <a:off x="-14861" y="1723980"/>
            <a:ext cx="6041529" cy="4520953"/>
          </a:xfrm>
          <a:prstGeom prst="rect">
            <a:avLst/>
          </a:prstGeom>
        </p:spPr>
      </p:pic>
      <p:pic>
        <p:nvPicPr>
          <p:cNvPr id="7" name="Resim 6" descr="diyagram, metin, çizgi, öykü gelişim çizgisi; kumpas; grafiğini çıkarma içeren bir resim">
            <a:extLst>
              <a:ext uri="{FF2B5EF4-FFF2-40B4-BE49-F238E27FC236}">
                <a16:creationId xmlns:a16="http://schemas.microsoft.com/office/drawing/2014/main" id="{ADFC6759-691E-2596-70EC-179FB7D35A0A}"/>
              </a:ext>
            </a:extLst>
          </p:cNvPr>
          <p:cNvPicPr>
            <a:picLocks noChangeAspect="1"/>
          </p:cNvPicPr>
          <p:nvPr/>
        </p:nvPicPr>
        <p:blipFill rotWithShape="1">
          <a:blip r:embed="rId3">
            <a:extLst>
              <a:ext uri="{28A0092B-C50C-407E-A947-70E740481C1C}">
                <a14:useLocalDpi xmlns:a14="http://schemas.microsoft.com/office/drawing/2010/main" val="0"/>
              </a:ext>
            </a:extLst>
          </a:blip>
          <a:srcRect l="6673" t="6635" r="7826"/>
          <a:stretch/>
        </p:blipFill>
        <p:spPr>
          <a:xfrm>
            <a:off x="6364073" y="1723980"/>
            <a:ext cx="5662274" cy="4520953"/>
          </a:xfrm>
          <a:prstGeom prst="rect">
            <a:avLst/>
          </a:prstGeom>
        </p:spPr>
      </p:pic>
      <p:sp>
        <p:nvSpPr>
          <p:cNvPr id="11" name="Metin kutusu 10">
            <a:extLst>
              <a:ext uri="{FF2B5EF4-FFF2-40B4-BE49-F238E27FC236}">
                <a16:creationId xmlns:a16="http://schemas.microsoft.com/office/drawing/2014/main" id="{889D579B-716F-F450-73F9-14D2614027B3}"/>
              </a:ext>
            </a:extLst>
          </p:cNvPr>
          <p:cNvSpPr txBox="1"/>
          <p:nvPr/>
        </p:nvSpPr>
        <p:spPr>
          <a:xfrm>
            <a:off x="6892710" y="6367804"/>
            <a:ext cx="5464944" cy="369332"/>
          </a:xfrm>
          <a:prstGeom prst="rect">
            <a:avLst/>
          </a:prstGeom>
          <a:noFill/>
        </p:spPr>
        <p:txBody>
          <a:bodyPr wrap="square" rtlCol="0">
            <a:spAutoFit/>
          </a:bodyPr>
          <a:lstStyle/>
          <a:p>
            <a:r>
              <a:rPr lang="en-US" dirty="0">
                <a:solidFill>
                  <a:schemeClr val="bg1"/>
                </a:solidFill>
                <a:latin typeface="+mj-lt"/>
              </a:rPr>
              <a:t>Test Error: 0.0007936406960531068</a:t>
            </a:r>
          </a:p>
        </p:txBody>
      </p:sp>
    </p:spTree>
    <p:extLst>
      <p:ext uri="{BB962C8B-B14F-4D97-AF65-F5344CB8AC3E}">
        <p14:creationId xmlns:p14="http://schemas.microsoft.com/office/powerpoint/2010/main" val="1928042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ight Triangle 1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2" y="4554328"/>
            <a:ext cx="1217845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0" name="Group 1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1" name="Straight Connector 2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72B50522-1BC1-BADC-AD59-2869B5DE6150}"/>
              </a:ext>
            </a:extLst>
          </p:cNvPr>
          <p:cNvSpPr>
            <a:spLocks noGrp="1"/>
          </p:cNvSpPr>
          <p:nvPr>
            <p:ph type="title"/>
          </p:nvPr>
        </p:nvSpPr>
        <p:spPr>
          <a:xfrm>
            <a:off x="-6213" y="16646"/>
            <a:ext cx="5747015" cy="1269451"/>
          </a:xfrm>
        </p:spPr>
        <p:txBody>
          <a:bodyPr anchor="ctr">
            <a:normAutofit/>
          </a:bodyPr>
          <a:lstStyle/>
          <a:p>
            <a:r>
              <a:rPr lang="en-US" dirty="0"/>
              <a:t>D</a:t>
            </a:r>
            <a:r>
              <a:rPr lang="tr-TR" dirty="0" err="1"/>
              <a:t>anceability</a:t>
            </a:r>
            <a:endParaRPr lang="tr-TR" dirty="0"/>
          </a:p>
        </p:txBody>
      </p:sp>
      <p:sp>
        <p:nvSpPr>
          <p:cNvPr id="9" name="Content Placeholder 8">
            <a:extLst>
              <a:ext uri="{FF2B5EF4-FFF2-40B4-BE49-F238E27FC236}">
                <a16:creationId xmlns:a16="http://schemas.microsoft.com/office/drawing/2014/main" id="{93224A99-D30C-62BE-1F28-5310730D78DE}"/>
              </a:ext>
            </a:extLst>
          </p:cNvPr>
          <p:cNvSpPr>
            <a:spLocks noGrp="1"/>
          </p:cNvSpPr>
          <p:nvPr>
            <p:ph idx="1"/>
          </p:nvPr>
        </p:nvSpPr>
        <p:spPr>
          <a:xfrm>
            <a:off x="4223912" y="1240036"/>
            <a:ext cx="4839566" cy="2010852"/>
          </a:xfrm>
        </p:spPr>
        <p:txBody>
          <a:bodyPr anchor="ctr">
            <a:normAutofit/>
          </a:bodyPr>
          <a:lstStyle/>
          <a:p>
            <a:r>
              <a:rPr lang="en-US" sz="1800" dirty="0"/>
              <a:t>Current Data – Future Prediction (6 months)</a:t>
            </a:r>
          </a:p>
          <a:p>
            <a:endParaRPr lang="en-US" sz="1800" dirty="0"/>
          </a:p>
          <a:p>
            <a:endParaRPr lang="en-US" sz="1800" dirty="0"/>
          </a:p>
          <a:p>
            <a:endParaRPr lang="en-US" sz="1800" dirty="0"/>
          </a:p>
        </p:txBody>
      </p:sp>
      <p:pic>
        <p:nvPicPr>
          <p:cNvPr id="5" name="İçerik Yer Tutucusu 4" descr="çizgi, öykü gelişim çizgisi; kumpas; grafiğini çıkarma, metin, diyagram içeren bir resim&#10;&#10;Açıklama otomatik olarak oluşturuldu">
            <a:extLst>
              <a:ext uri="{FF2B5EF4-FFF2-40B4-BE49-F238E27FC236}">
                <a16:creationId xmlns:a16="http://schemas.microsoft.com/office/drawing/2014/main" id="{598A57EE-0C03-0284-CC15-0AB719400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 y="1945435"/>
            <a:ext cx="6587962" cy="4567647"/>
          </a:xfrm>
          <a:prstGeom prst="rect">
            <a:avLst/>
          </a:prstGeom>
        </p:spPr>
      </p:pic>
      <p:pic>
        <p:nvPicPr>
          <p:cNvPr id="7" name="Resim 6" descr="çizgi, diyagram, öykü gelişim çizgisi; kumpas; grafiğini çıkarma, metin içeren bir resim">
            <a:extLst>
              <a:ext uri="{FF2B5EF4-FFF2-40B4-BE49-F238E27FC236}">
                <a16:creationId xmlns:a16="http://schemas.microsoft.com/office/drawing/2014/main" id="{2507977E-3C58-8065-359B-A660BE070E3E}"/>
              </a:ext>
            </a:extLst>
          </p:cNvPr>
          <p:cNvPicPr>
            <a:picLocks noChangeAspect="1"/>
          </p:cNvPicPr>
          <p:nvPr/>
        </p:nvPicPr>
        <p:blipFill rotWithShape="1">
          <a:blip r:embed="rId3">
            <a:extLst>
              <a:ext uri="{28A0092B-C50C-407E-A947-70E740481C1C}">
                <a14:useLocalDpi xmlns:a14="http://schemas.microsoft.com/office/drawing/2010/main" val="0"/>
              </a:ext>
            </a:extLst>
          </a:blip>
          <a:srcRect l="6304" t="6744" r="8142"/>
          <a:stretch/>
        </p:blipFill>
        <p:spPr>
          <a:xfrm>
            <a:off x="6792917" y="1945435"/>
            <a:ext cx="5340802" cy="4501131"/>
          </a:xfrm>
          <a:prstGeom prst="rect">
            <a:avLst/>
          </a:prstGeom>
        </p:spPr>
      </p:pic>
      <p:sp>
        <p:nvSpPr>
          <p:cNvPr id="8" name="Metin kutusu 7">
            <a:extLst>
              <a:ext uri="{FF2B5EF4-FFF2-40B4-BE49-F238E27FC236}">
                <a16:creationId xmlns:a16="http://schemas.microsoft.com/office/drawing/2014/main" id="{E9D803E5-003A-E766-59FA-C01E4FC7D78B}"/>
              </a:ext>
            </a:extLst>
          </p:cNvPr>
          <p:cNvSpPr txBox="1"/>
          <p:nvPr/>
        </p:nvSpPr>
        <p:spPr>
          <a:xfrm>
            <a:off x="7479102" y="6469494"/>
            <a:ext cx="3720496" cy="369332"/>
          </a:xfrm>
          <a:prstGeom prst="rect">
            <a:avLst/>
          </a:prstGeom>
          <a:noFill/>
        </p:spPr>
        <p:txBody>
          <a:bodyPr wrap="square" rtlCol="0">
            <a:spAutoFit/>
          </a:bodyPr>
          <a:lstStyle/>
          <a:p>
            <a:endParaRPr lang="tr-TR" dirty="0"/>
          </a:p>
        </p:txBody>
      </p:sp>
      <p:sp>
        <p:nvSpPr>
          <p:cNvPr id="10" name="Metin kutusu 9">
            <a:extLst>
              <a:ext uri="{FF2B5EF4-FFF2-40B4-BE49-F238E27FC236}">
                <a16:creationId xmlns:a16="http://schemas.microsoft.com/office/drawing/2014/main" id="{93911F1B-BA48-39EB-1930-C08FA213613B}"/>
              </a:ext>
            </a:extLst>
          </p:cNvPr>
          <p:cNvSpPr txBox="1"/>
          <p:nvPr/>
        </p:nvSpPr>
        <p:spPr>
          <a:xfrm>
            <a:off x="7534745" y="6511596"/>
            <a:ext cx="5118037" cy="369332"/>
          </a:xfrm>
          <a:prstGeom prst="rect">
            <a:avLst/>
          </a:prstGeom>
          <a:noFill/>
        </p:spPr>
        <p:txBody>
          <a:bodyPr wrap="square" rtlCol="0">
            <a:spAutoFit/>
          </a:bodyPr>
          <a:lstStyle/>
          <a:p>
            <a:r>
              <a:rPr lang="tr-TR" dirty="0">
                <a:solidFill>
                  <a:schemeClr val="bg1"/>
                </a:solidFill>
              </a:rPr>
              <a:t>Test </a:t>
            </a:r>
            <a:r>
              <a:rPr lang="tr-TR" dirty="0" err="1">
                <a:solidFill>
                  <a:schemeClr val="bg1"/>
                </a:solidFill>
              </a:rPr>
              <a:t>Error</a:t>
            </a:r>
            <a:r>
              <a:rPr lang="tr-TR" dirty="0">
                <a:solidFill>
                  <a:schemeClr val="bg1"/>
                </a:solidFill>
              </a:rPr>
              <a:t>: 0.008770578799467662</a:t>
            </a:r>
          </a:p>
        </p:txBody>
      </p:sp>
    </p:spTree>
    <p:extLst>
      <p:ext uri="{BB962C8B-B14F-4D97-AF65-F5344CB8AC3E}">
        <p14:creationId xmlns:p14="http://schemas.microsoft.com/office/powerpoint/2010/main" val="3487592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CD8FDA-F84D-B1C7-D48F-C076844F72F6}"/>
              </a:ext>
            </a:extLst>
          </p:cNvPr>
          <p:cNvSpPr>
            <a:spLocks noGrp="1"/>
          </p:cNvSpPr>
          <p:nvPr>
            <p:ph type="title"/>
          </p:nvPr>
        </p:nvSpPr>
        <p:spPr>
          <a:xfrm>
            <a:off x="2695072" y="2543634"/>
            <a:ext cx="10722932" cy="1325563"/>
          </a:xfrm>
        </p:spPr>
        <p:txBody>
          <a:bodyPr/>
          <a:lstStyle/>
          <a:p>
            <a:r>
              <a:rPr lang="en-US" dirty="0"/>
              <a:t>Result of Hypothesis</a:t>
            </a:r>
            <a:endParaRPr lang="tr-TR" dirty="0"/>
          </a:p>
        </p:txBody>
      </p:sp>
    </p:spTree>
    <p:extLst>
      <p:ext uri="{BB962C8B-B14F-4D97-AF65-F5344CB8AC3E}">
        <p14:creationId xmlns:p14="http://schemas.microsoft.com/office/powerpoint/2010/main" val="177442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EEF691-9133-A600-6561-DECA65828EE2}"/>
              </a:ext>
            </a:extLst>
          </p:cNvPr>
          <p:cNvSpPr>
            <a:spLocks noGrp="1"/>
          </p:cNvSpPr>
          <p:nvPr>
            <p:ph type="title"/>
          </p:nvPr>
        </p:nvSpPr>
        <p:spPr/>
        <p:txBody>
          <a:bodyPr/>
          <a:lstStyle/>
          <a:p>
            <a:r>
              <a:rPr lang="en-US" dirty="0"/>
              <a:t>Introduction</a:t>
            </a:r>
            <a:endParaRPr lang="tr-TR" dirty="0"/>
          </a:p>
        </p:txBody>
      </p:sp>
      <p:sp>
        <p:nvSpPr>
          <p:cNvPr id="3" name="İçerik Yer Tutucusu 2">
            <a:extLst>
              <a:ext uri="{FF2B5EF4-FFF2-40B4-BE49-F238E27FC236}">
                <a16:creationId xmlns:a16="http://schemas.microsoft.com/office/drawing/2014/main" id="{7D46E7D4-8A5C-D68E-70B9-B16C3404307B}"/>
              </a:ext>
            </a:extLst>
          </p:cNvPr>
          <p:cNvSpPr>
            <a:spLocks noGrp="1"/>
          </p:cNvSpPr>
          <p:nvPr>
            <p:ph idx="1"/>
          </p:nvPr>
        </p:nvSpPr>
        <p:spPr/>
        <p:txBody>
          <a:bodyPr>
            <a:normAutofit lnSpcReduction="10000"/>
          </a:bodyPr>
          <a:lstStyle/>
          <a:p>
            <a:r>
              <a:rPr lang="en-US" dirty="0">
                <a:latin typeface="+mj-lt"/>
              </a:rPr>
              <a:t>Resource: Spotify</a:t>
            </a:r>
          </a:p>
          <a:p>
            <a:r>
              <a:rPr lang="en-US" dirty="0">
                <a:latin typeface="+mj-lt"/>
              </a:rPr>
              <a:t>Current Data</a:t>
            </a:r>
          </a:p>
          <a:p>
            <a:endParaRPr lang="en-US" dirty="0">
              <a:latin typeface="+mj-lt"/>
            </a:endParaRPr>
          </a:p>
          <a:p>
            <a:r>
              <a:rPr lang="en-US" dirty="0">
                <a:latin typeface="+mj-lt"/>
              </a:rPr>
              <a:t>Future Prediction based on Current Data for six months (Comparisons in Features)</a:t>
            </a:r>
          </a:p>
          <a:p>
            <a:endParaRPr lang="en-US" dirty="0">
              <a:latin typeface="+mj-lt"/>
            </a:endParaRPr>
          </a:p>
          <a:p>
            <a:r>
              <a:rPr lang="en-US" dirty="0">
                <a:latin typeface="+mj-lt"/>
              </a:rPr>
              <a:t>My hypothesis: Seasonal events change do not significantly affect taste in music.</a:t>
            </a:r>
          </a:p>
        </p:txBody>
      </p:sp>
    </p:spTree>
    <p:extLst>
      <p:ext uri="{BB962C8B-B14F-4D97-AF65-F5344CB8AC3E}">
        <p14:creationId xmlns:p14="http://schemas.microsoft.com/office/powerpoint/2010/main" val="2642522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F1F80BD8-7E69-4E56-64CF-365793EE5166}"/>
              </a:ext>
            </a:extLst>
          </p:cNvPr>
          <p:cNvSpPr>
            <a:spLocks noGrp="1"/>
          </p:cNvSpPr>
          <p:nvPr>
            <p:ph type="title"/>
          </p:nvPr>
        </p:nvSpPr>
        <p:spPr>
          <a:xfrm>
            <a:off x="457200" y="720772"/>
            <a:ext cx="3718767" cy="5531079"/>
          </a:xfrm>
        </p:spPr>
        <p:txBody>
          <a:bodyPr>
            <a:normAutofit/>
          </a:bodyPr>
          <a:lstStyle/>
          <a:p>
            <a:r>
              <a:rPr lang="en-US" dirty="0">
                <a:solidFill>
                  <a:schemeClr val="tx2">
                    <a:alpha val="80000"/>
                  </a:schemeClr>
                </a:solidFill>
              </a:rPr>
              <a:t>Features</a:t>
            </a:r>
            <a:endParaRPr lang="tr-TR" dirty="0">
              <a:solidFill>
                <a:schemeClr val="tx2">
                  <a:alpha val="80000"/>
                </a:schemeClr>
              </a:solidFill>
            </a:endParaRPr>
          </a:p>
        </p:txBody>
      </p:sp>
      <p:sp>
        <p:nvSpPr>
          <p:cNvPr id="46" name="Rectangle 45">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0" name="İçerik Yer Tutucusu 2">
            <a:extLst>
              <a:ext uri="{FF2B5EF4-FFF2-40B4-BE49-F238E27FC236}">
                <a16:creationId xmlns:a16="http://schemas.microsoft.com/office/drawing/2014/main" id="{593A027E-36D2-F415-662A-4536DA7AF2A0}"/>
              </a:ext>
            </a:extLst>
          </p:cNvPr>
          <p:cNvGraphicFramePr>
            <a:graphicFrameLocks noGrp="1"/>
          </p:cNvGraphicFramePr>
          <p:nvPr>
            <p:ph idx="1"/>
            <p:extLst>
              <p:ext uri="{D42A27DB-BD31-4B8C-83A1-F6EECF244321}">
                <p14:modId xmlns:p14="http://schemas.microsoft.com/office/powerpoint/2010/main" val="1076380940"/>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6559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ight Triangle 1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2" y="4554328"/>
            <a:ext cx="1217845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0" name="Group 1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1" name="Straight Connector 2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4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4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4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4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255D6BB7-45F9-5E5B-9E4D-487AE6AA0631}"/>
              </a:ext>
            </a:extLst>
          </p:cNvPr>
          <p:cNvSpPr>
            <a:spLocks noGrp="1"/>
          </p:cNvSpPr>
          <p:nvPr>
            <p:ph type="title"/>
          </p:nvPr>
        </p:nvSpPr>
        <p:spPr>
          <a:xfrm>
            <a:off x="44899" y="6504"/>
            <a:ext cx="5747015" cy="2001905"/>
          </a:xfrm>
        </p:spPr>
        <p:txBody>
          <a:bodyPr anchor="ctr">
            <a:normAutofit/>
          </a:bodyPr>
          <a:lstStyle/>
          <a:p>
            <a:r>
              <a:rPr lang="en-US" dirty="0"/>
              <a:t>Energy</a:t>
            </a:r>
            <a:br>
              <a:rPr lang="en-US" dirty="0"/>
            </a:br>
            <a:endParaRPr lang="tr-TR" dirty="0"/>
          </a:p>
        </p:txBody>
      </p:sp>
      <p:sp>
        <p:nvSpPr>
          <p:cNvPr id="9" name="Content Placeholder 8">
            <a:extLst>
              <a:ext uri="{FF2B5EF4-FFF2-40B4-BE49-F238E27FC236}">
                <a16:creationId xmlns:a16="http://schemas.microsoft.com/office/drawing/2014/main" id="{93340399-EAC6-A3B0-4452-EE45168E9BFF}"/>
              </a:ext>
            </a:extLst>
          </p:cNvPr>
          <p:cNvSpPr>
            <a:spLocks noGrp="1"/>
          </p:cNvSpPr>
          <p:nvPr>
            <p:ph idx="1"/>
          </p:nvPr>
        </p:nvSpPr>
        <p:spPr>
          <a:xfrm>
            <a:off x="3601998" y="798310"/>
            <a:ext cx="4839566" cy="2010852"/>
          </a:xfrm>
        </p:spPr>
        <p:txBody>
          <a:bodyPr anchor="ctr">
            <a:normAutofit/>
          </a:bodyPr>
          <a:lstStyle/>
          <a:p>
            <a:r>
              <a:rPr lang="en-US" sz="1800" dirty="0">
                <a:latin typeface="+mj-lt"/>
              </a:rPr>
              <a:t>Current</a:t>
            </a:r>
            <a:r>
              <a:rPr lang="en-US" sz="1800" dirty="0"/>
              <a:t> Data – Future Prediction (6 months)</a:t>
            </a:r>
          </a:p>
        </p:txBody>
      </p:sp>
      <p:pic>
        <p:nvPicPr>
          <p:cNvPr id="5" name="İçerik Yer Tutucusu 4" descr="çizgi, diyagram, öykü gelişim çizgisi; kumpas; grafiğini çıkarma, metin içeren bir resim&#10;&#10;Açıklama otomatik olarak oluşturuldu">
            <a:extLst>
              <a:ext uri="{FF2B5EF4-FFF2-40B4-BE49-F238E27FC236}">
                <a16:creationId xmlns:a16="http://schemas.microsoft.com/office/drawing/2014/main" id="{8822992B-7AA7-66DC-A6C2-69EF959FC93B}"/>
              </a:ext>
            </a:extLst>
          </p:cNvPr>
          <p:cNvPicPr>
            <a:picLocks noChangeAspect="1"/>
          </p:cNvPicPr>
          <p:nvPr/>
        </p:nvPicPr>
        <p:blipFill rotWithShape="1">
          <a:blip r:embed="rId2">
            <a:extLst>
              <a:ext uri="{28A0092B-C50C-407E-A947-70E740481C1C}">
                <a14:useLocalDpi xmlns:a14="http://schemas.microsoft.com/office/drawing/2010/main" val="0"/>
              </a:ext>
            </a:extLst>
          </a:blip>
          <a:srcRect l="1051" t="1515" r="1059" b="2723"/>
          <a:stretch/>
        </p:blipFill>
        <p:spPr>
          <a:xfrm>
            <a:off x="-9574" y="2328555"/>
            <a:ext cx="6262777" cy="3990542"/>
          </a:xfrm>
          <a:prstGeom prst="rect">
            <a:avLst/>
          </a:prstGeom>
        </p:spPr>
      </p:pic>
      <p:pic>
        <p:nvPicPr>
          <p:cNvPr id="7" name="Resim 6" descr="metin, diyagram, çizgi, öykü gelişim çizgisi; kumpas; grafiğini çıkarma içeren bir resim">
            <a:extLst>
              <a:ext uri="{FF2B5EF4-FFF2-40B4-BE49-F238E27FC236}">
                <a16:creationId xmlns:a16="http://schemas.microsoft.com/office/drawing/2014/main" id="{50C2774E-1F1B-596C-EAFE-4F900549CDB4}"/>
              </a:ext>
            </a:extLst>
          </p:cNvPr>
          <p:cNvPicPr>
            <a:picLocks noChangeAspect="1"/>
          </p:cNvPicPr>
          <p:nvPr/>
        </p:nvPicPr>
        <p:blipFill rotWithShape="1">
          <a:blip r:embed="rId3">
            <a:extLst>
              <a:ext uri="{28A0092B-C50C-407E-A947-70E740481C1C}">
                <a14:useLocalDpi xmlns:a14="http://schemas.microsoft.com/office/drawing/2010/main" val="0"/>
              </a:ext>
            </a:extLst>
          </a:blip>
          <a:srcRect l="6844" t="8411" r="9343"/>
          <a:stretch/>
        </p:blipFill>
        <p:spPr>
          <a:xfrm>
            <a:off x="6416338" y="2335062"/>
            <a:ext cx="5746126" cy="4020558"/>
          </a:xfrm>
          <a:prstGeom prst="rect">
            <a:avLst/>
          </a:prstGeom>
        </p:spPr>
      </p:pic>
      <p:sp>
        <p:nvSpPr>
          <p:cNvPr id="11" name="Metin kutusu 10">
            <a:extLst>
              <a:ext uri="{FF2B5EF4-FFF2-40B4-BE49-F238E27FC236}">
                <a16:creationId xmlns:a16="http://schemas.microsoft.com/office/drawing/2014/main" id="{DFDA19B9-72B1-4937-82B2-8709CC40EF76}"/>
              </a:ext>
            </a:extLst>
          </p:cNvPr>
          <p:cNvSpPr txBox="1"/>
          <p:nvPr/>
        </p:nvSpPr>
        <p:spPr>
          <a:xfrm>
            <a:off x="7201846" y="6422144"/>
            <a:ext cx="4804913" cy="369332"/>
          </a:xfrm>
          <a:prstGeom prst="rect">
            <a:avLst/>
          </a:prstGeom>
          <a:noFill/>
        </p:spPr>
        <p:txBody>
          <a:bodyPr wrap="square" rtlCol="0">
            <a:spAutoFit/>
          </a:bodyPr>
          <a:lstStyle/>
          <a:p>
            <a:r>
              <a:rPr lang="en-US" dirty="0">
                <a:solidFill>
                  <a:schemeClr val="bg1"/>
                </a:solidFill>
                <a:latin typeface="+mj-lt"/>
              </a:rPr>
              <a:t>Test Error: 0.0013477340865343326</a:t>
            </a:r>
          </a:p>
        </p:txBody>
      </p:sp>
    </p:spTree>
    <p:extLst>
      <p:ext uri="{BB962C8B-B14F-4D97-AF65-F5344CB8AC3E}">
        <p14:creationId xmlns:p14="http://schemas.microsoft.com/office/powerpoint/2010/main" val="2970063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13">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Right Triangle 1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17">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2" y="4554328"/>
            <a:ext cx="1217845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0" name="Group 1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1" name="Straight Connector 2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4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6DDB10AB-9A8B-68E7-A904-DE5AF573B199}"/>
              </a:ext>
            </a:extLst>
          </p:cNvPr>
          <p:cNvSpPr>
            <a:spLocks noGrp="1"/>
          </p:cNvSpPr>
          <p:nvPr>
            <p:ph type="title"/>
          </p:nvPr>
        </p:nvSpPr>
        <p:spPr>
          <a:xfrm>
            <a:off x="12429" y="-18987"/>
            <a:ext cx="5747015" cy="2001905"/>
          </a:xfrm>
        </p:spPr>
        <p:txBody>
          <a:bodyPr anchor="ctr">
            <a:normAutofit/>
          </a:bodyPr>
          <a:lstStyle/>
          <a:p>
            <a:r>
              <a:rPr lang="en-US" dirty="0"/>
              <a:t>Instrumental</a:t>
            </a:r>
            <a:endParaRPr lang="tr-TR" dirty="0"/>
          </a:p>
        </p:txBody>
      </p:sp>
      <p:sp>
        <p:nvSpPr>
          <p:cNvPr id="56" name="Content Placeholder 8">
            <a:extLst>
              <a:ext uri="{FF2B5EF4-FFF2-40B4-BE49-F238E27FC236}">
                <a16:creationId xmlns:a16="http://schemas.microsoft.com/office/drawing/2014/main" id="{56039E21-5B68-ED8D-37B0-E05C12F1992B}"/>
              </a:ext>
            </a:extLst>
          </p:cNvPr>
          <p:cNvSpPr>
            <a:spLocks noGrp="1"/>
          </p:cNvSpPr>
          <p:nvPr>
            <p:ph idx="1"/>
          </p:nvPr>
        </p:nvSpPr>
        <p:spPr>
          <a:xfrm>
            <a:off x="4003968" y="1691414"/>
            <a:ext cx="4839566" cy="2010852"/>
          </a:xfrm>
        </p:spPr>
        <p:txBody>
          <a:bodyPr anchor="ctr">
            <a:normAutofit/>
          </a:bodyPr>
          <a:lstStyle/>
          <a:p>
            <a:r>
              <a:rPr lang="en-US" sz="1800" dirty="0">
                <a:latin typeface="+mj-lt"/>
              </a:rPr>
              <a:t>Current Data – Future Prediction (6 months)</a:t>
            </a:r>
          </a:p>
          <a:p>
            <a:endParaRPr lang="en-US" sz="1800" dirty="0">
              <a:latin typeface="+mj-lt"/>
            </a:endParaRPr>
          </a:p>
        </p:txBody>
      </p:sp>
      <p:pic>
        <p:nvPicPr>
          <p:cNvPr id="5" name="İçerik Yer Tutucusu 4" descr="metin, öykü gelişim çizgisi; kumpas; grafiğini çıkarma, diyagram, çizgi içeren bir resim&#10;&#10;Açıklama otomatik olarak oluşturuldu">
            <a:extLst>
              <a:ext uri="{FF2B5EF4-FFF2-40B4-BE49-F238E27FC236}">
                <a16:creationId xmlns:a16="http://schemas.microsoft.com/office/drawing/2014/main" id="{0D71D72C-82F0-B296-6B92-4239AC4F8237}"/>
              </a:ext>
            </a:extLst>
          </p:cNvPr>
          <p:cNvPicPr>
            <a:picLocks noChangeAspect="1"/>
          </p:cNvPicPr>
          <p:nvPr/>
        </p:nvPicPr>
        <p:blipFill rotWithShape="1">
          <a:blip r:embed="rId2">
            <a:extLst>
              <a:ext uri="{28A0092B-C50C-407E-A947-70E740481C1C}">
                <a14:useLocalDpi xmlns:a14="http://schemas.microsoft.com/office/drawing/2010/main" val="0"/>
              </a:ext>
            </a:extLst>
          </a:blip>
          <a:srcRect l="1337" t="845" r="1178" b="845"/>
          <a:stretch/>
        </p:blipFill>
        <p:spPr>
          <a:xfrm>
            <a:off x="-9574" y="2734253"/>
            <a:ext cx="6422249" cy="3801021"/>
          </a:xfrm>
          <a:prstGeom prst="rect">
            <a:avLst/>
          </a:prstGeom>
        </p:spPr>
      </p:pic>
      <p:pic>
        <p:nvPicPr>
          <p:cNvPr id="7" name="Resim 6" descr="metin, diyagram, çizgi, öykü gelişim çizgisi; kumpas; grafiğini çıkarma içeren bir resim&#10;&#10;Açıklama otomatik olarak oluşturuldu">
            <a:extLst>
              <a:ext uri="{FF2B5EF4-FFF2-40B4-BE49-F238E27FC236}">
                <a16:creationId xmlns:a16="http://schemas.microsoft.com/office/drawing/2014/main" id="{FF275DF2-463F-CDAA-ED0C-52DD9634A6F4}"/>
              </a:ext>
            </a:extLst>
          </p:cNvPr>
          <p:cNvPicPr>
            <a:picLocks noChangeAspect="1"/>
          </p:cNvPicPr>
          <p:nvPr/>
        </p:nvPicPr>
        <p:blipFill rotWithShape="1">
          <a:blip r:embed="rId3">
            <a:extLst>
              <a:ext uri="{28A0092B-C50C-407E-A947-70E740481C1C}">
                <a14:useLocalDpi xmlns:a14="http://schemas.microsoft.com/office/drawing/2010/main" val="0"/>
              </a:ext>
            </a:extLst>
          </a:blip>
          <a:srcRect l="5434" t="5910" r="8400"/>
          <a:stretch/>
        </p:blipFill>
        <p:spPr>
          <a:xfrm>
            <a:off x="6802698" y="2734253"/>
            <a:ext cx="4924424" cy="3780316"/>
          </a:xfrm>
          <a:prstGeom prst="rect">
            <a:avLst/>
          </a:prstGeom>
        </p:spPr>
      </p:pic>
      <p:sp>
        <p:nvSpPr>
          <p:cNvPr id="8" name="Metin kutusu 7">
            <a:extLst>
              <a:ext uri="{FF2B5EF4-FFF2-40B4-BE49-F238E27FC236}">
                <a16:creationId xmlns:a16="http://schemas.microsoft.com/office/drawing/2014/main" id="{31B14742-7563-F9C2-FB00-F322F822E7F4}"/>
              </a:ext>
            </a:extLst>
          </p:cNvPr>
          <p:cNvSpPr txBox="1"/>
          <p:nvPr/>
        </p:nvSpPr>
        <p:spPr>
          <a:xfrm>
            <a:off x="6814111" y="6525709"/>
            <a:ext cx="4924423" cy="369332"/>
          </a:xfrm>
          <a:prstGeom prst="rect">
            <a:avLst/>
          </a:prstGeom>
          <a:noFill/>
        </p:spPr>
        <p:txBody>
          <a:bodyPr wrap="square" rtlCol="0">
            <a:spAutoFit/>
          </a:bodyPr>
          <a:lstStyle/>
          <a:p>
            <a:r>
              <a:rPr lang="en-US" dirty="0">
                <a:solidFill>
                  <a:schemeClr val="bg1"/>
                </a:solidFill>
                <a:latin typeface="+mj-lt"/>
              </a:rPr>
              <a:t>Test Error: 0.003291145250270862</a:t>
            </a:r>
          </a:p>
        </p:txBody>
      </p:sp>
    </p:spTree>
    <p:extLst>
      <p:ext uri="{BB962C8B-B14F-4D97-AF65-F5344CB8AC3E}">
        <p14:creationId xmlns:p14="http://schemas.microsoft.com/office/powerpoint/2010/main" val="1663386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ight Triangle 1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2" y="4554328"/>
            <a:ext cx="1217845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0" name="Group 1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1" name="Straight Connector 2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DEF31880-50F3-5446-AA1E-AF1441A0DF37}"/>
              </a:ext>
            </a:extLst>
          </p:cNvPr>
          <p:cNvSpPr>
            <a:spLocks noGrp="1"/>
          </p:cNvSpPr>
          <p:nvPr>
            <p:ph type="title"/>
          </p:nvPr>
        </p:nvSpPr>
        <p:spPr>
          <a:xfrm>
            <a:off x="6527" y="0"/>
            <a:ext cx="5747015" cy="2001905"/>
          </a:xfrm>
        </p:spPr>
        <p:txBody>
          <a:bodyPr anchor="ctr">
            <a:normAutofit/>
          </a:bodyPr>
          <a:lstStyle/>
          <a:p>
            <a:r>
              <a:rPr lang="en-US" dirty="0"/>
              <a:t>Liveness</a:t>
            </a:r>
            <a:endParaRPr lang="tr-TR" dirty="0"/>
          </a:p>
        </p:txBody>
      </p:sp>
      <p:sp>
        <p:nvSpPr>
          <p:cNvPr id="9" name="Content Placeholder 8">
            <a:extLst>
              <a:ext uri="{FF2B5EF4-FFF2-40B4-BE49-F238E27FC236}">
                <a16:creationId xmlns:a16="http://schemas.microsoft.com/office/drawing/2014/main" id="{3F827E14-4ED0-63AB-B400-F16BC8A0BB84}"/>
              </a:ext>
            </a:extLst>
          </p:cNvPr>
          <p:cNvSpPr>
            <a:spLocks noGrp="1"/>
          </p:cNvSpPr>
          <p:nvPr>
            <p:ph idx="1"/>
          </p:nvPr>
        </p:nvSpPr>
        <p:spPr>
          <a:xfrm>
            <a:off x="4257079" y="687027"/>
            <a:ext cx="4839566" cy="2010852"/>
          </a:xfrm>
        </p:spPr>
        <p:txBody>
          <a:bodyPr anchor="ctr">
            <a:normAutofit/>
          </a:bodyPr>
          <a:lstStyle/>
          <a:p>
            <a:r>
              <a:rPr lang="en-US" sz="1800" dirty="0">
                <a:latin typeface="+mj-lt"/>
              </a:rPr>
              <a:t>Current Data – Future Prediction (6 months)</a:t>
            </a:r>
          </a:p>
          <a:p>
            <a:endParaRPr lang="en-US" sz="1800" dirty="0">
              <a:latin typeface="+mj-lt"/>
            </a:endParaRPr>
          </a:p>
        </p:txBody>
      </p:sp>
      <p:pic>
        <p:nvPicPr>
          <p:cNvPr id="5" name="İçerik Yer Tutucusu 4" descr="metin, çizgi, diyagram, öykü gelişim çizgisi; kumpas; grafiğini çıkarma içeren bir resim">
            <a:extLst>
              <a:ext uri="{FF2B5EF4-FFF2-40B4-BE49-F238E27FC236}">
                <a16:creationId xmlns:a16="http://schemas.microsoft.com/office/drawing/2014/main" id="{25788D9B-4F29-86CF-F976-8BC7EF0ADB0B}"/>
              </a:ext>
            </a:extLst>
          </p:cNvPr>
          <p:cNvPicPr>
            <a:picLocks noChangeAspect="1"/>
          </p:cNvPicPr>
          <p:nvPr/>
        </p:nvPicPr>
        <p:blipFill rotWithShape="1">
          <a:blip r:embed="rId2">
            <a:extLst>
              <a:ext uri="{28A0092B-C50C-407E-A947-70E740481C1C}">
                <a14:useLocalDpi xmlns:a14="http://schemas.microsoft.com/office/drawing/2010/main" val="0"/>
              </a:ext>
            </a:extLst>
          </a:blip>
          <a:srcRect l="693" r="-1"/>
          <a:stretch/>
        </p:blipFill>
        <p:spPr>
          <a:xfrm>
            <a:off x="48056" y="2010730"/>
            <a:ext cx="6542347" cy="4540536"/>
          </a:xfrm>
          <a:prstGeom prst="rect">
            <a:avLst/>
          </a:prstGeom>
        </p:spPr>
      </p:pic>
      <p:pic>
        <p:nvPicPr>
          <p:cNvPr id="7" name="Resim 6" descr="metin, diyagram, çizgi, öykü gelişim çizgisi; kumpas; grafiğini çıkarma içeren bir resim&#10;&#10;Açıklama otomatik olarak oluşturuldu">
            <a:extLst>
              <a:ext uri="{FF2B5EF4-FFF2-40B4-BE49-F238E27FC236}">
                <a16:creationId xmlns:a16="http://schemas.microsoft.com/office/drawing/2014/main" id="{E48F9AE7-C5E2-2852-1302-CF44A8BBD1B9}"/>
              </a:ext>
            </a:extLst>
          </p:cNvPr>
          <p:cNvPicPr>
            <a:picLocks noChangeAspect="1"/>
          </p:cNvPicPr>
          <p:nvPr/>
        </p:nvPicPr>
        <p:blipFill rotWithShape="1">
          <a:blip r:embed="rId3">
            <a:extLst>
              <a:ext uri="{28A0092B-C50C-407E-A947-70E740481C1C}">
                <a14:useLocalDpi xmlns:a14="http://schemas.microsoft.com/office/drawing/2010/main" val="0"/>
              </a:ext>
            </a:extLst>
          </a:blip>
          <a:srcRect l="6327" t="7789" r="8818"/>
          <a:stretch/>
        </p:blipFill>
        <p:spPr>
          <a:xfrm>
            <a:off x="6679910" y="1997252"/>
            <a:ext cx="5498838" cy="4567493"/>
          </a:xfrm>
          <a:prstGeom prst="rect">
            <a:avLst/>
          </a:prstGeom>
        </p:spPr>
      </p:pic>
      <p:sp>
        <p:nvSpPr>
          <p:cNvPr id="8" name="Metin kutusu 7">
            <a:extLst>
              <a:ext uri="{FF2B5EF4-FFF2-40B4-BE49-F238E27FC236}">
                <a16:creationId xmlns:a16="http://schemas.microsoft.com/office/drawing/2014/main" id="{64FAC69D-00FB-CAAA-9538-B352ACBD58A4}"/>
              </a:ext>
            </a:extLst>
          </p:cNvPr>
          <p:cNvSpPr txBox="1"/>
          <p:nvPr/>
        </p:nvSpPr>
        <p:spPr>
          <a:xfrm>
            <a:off x="6936228" y="6582596"/>
            <a:ext cx="4914898" cy="369332"/>
          </a:xfrm>
          <a:prstGeom prst="rect">
            <a:avLst/>
          </a:prstGeom>
          <a:noFill/>
        </p:spPr>
        <p:txBody>
          <a:bodyPr wrap="square" rtlCol="0">
            <a:spAutoFit/>
          </a:bodyPr>
          <a:lstStyle/>
          <a:p>
            <a:r>
              <a:rPr lang="en-US" dirty="0">
                <a:solidFill>
                  <a:schemeClr val="bg1"/>
                </a:solidFill>
                <a:latin typeface="+mj-lt"/>
              </a:rPr>
              <a:t>Test Error: 0.00015407465897967254</a:t>
            </a:r>
          </a:p>
        </p:txBody>
      </p:sp>
    </p:spTree>
    <p:extLst>
      <p:ext uri="{BB962C8B-B14F-4D97-AF65-F5344CB8AC3E}">
        <p14:creationId xmlns:p14="http://schemas.microsoft.com/office/powerpoint/2010/main" val="1078599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ight Triangle 1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2" y="4554328"/>
            <a:ext cx="1217845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0" name="Group 1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1" name="Straight Connector 2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AD6DB4D3-70FB-8AAA-602F-90ADDDB8526A}"/>
              </a:ext>
            </a:extLst>
          </p:cNvPr>
          <p:cNvSpPr>
            <a:spLocks noGrp="1"/>
          </p:cNvSpPr>
          <p:nvPr>
            <p:ph type="title"/>
          </p:nvPr>
        </p:nvSpPr>
        <p:spPr>
          <a:xfrm>
            <a:off x="-22820" y="0"/>
            <a:ext cx="5747015" cy="2001905"/>
          </a:xfrm>
        </p:spPr>
        <p:txBody>
          <a:bodyPr anchor="ctr">
            <a:normAutofit/>
          </a:bodyPr>
          <a:lstStyle/>
          <a:p>
            <a:r>
              <a:rPr lang="en-US" dirty="0"/>
              <a:t>Loudness</a:t>
            </a:r>
            <a:endParaRPr lang="tr-TR" dirty="0"/>
          </a:p>
        </p:txBody>
      </p:sp>
      <p:sp>
        <p:nvSpPr>
          <p:cNvPr id="9" name="Content Placeholder 8">
            <a:extLst>
              <a:ext uri="{FF2B5EF4-FFF2-40B4-BE49-F238E27FC236}">
                <a16:creationId xmlns:a16="http://schemas.microsoft.com/office/drawing/2014/main" id="{E9321EB5-4389-41E3-2686-648CE72188C0}"/>
              </a:ext>
            </a:extLst>
          </p:cNvPr>
          <p:cNvSpPr>
            <a:spLocks noGrp="1"/>
          </p:cNvSpPr>
          <p:nvPr>
            <p:ph idx="1"/>
          </p:nvPr>
        </p:nvSpPr>
        <p:spPr>
          <a:xfrm>
            <a:off x="3754664" y="869613"/>
            <a:ext cx="4839566" cy="2010852"/>
          </a:xfrm>
        </p:spPr>
        <p:txBody>
          <a:bodyPr anchor="ctr">
            <a:normAutofit/>
          </a:bodyPr>
          <a:lstStyle/>
          <a:p>
            <a:r>
              <a:rPr lang="en-US" sz="1800" dirty="0">
                <a:latin typeface="+mj-lt"/>
              </a:rPr>
              <a:t>Current Data – Future Prediction (6 months)</a:t>
            </a:r>
          </a:p>
          <a:p>
            <a:endParaRPr lang="en-US" sz="1800" dirty="0">
              <a:latin typeface="+mj-lt"/>
            </a:endParaRPr>
          </a:p>
          <a:p>
            <a:endParaRPr lang="en-US" sz="1800" dirty="0">
              <a:latin typeface="+mj-lt"/>
            </a:endParaRPr>
          </a:p>
        </p:txBody>
      </p:sp>
      <p:pic>
        <p:nvPicPr>
          <p:cNvPr id="5" name="İçerik Yer Tutucusu 4" descr="çizgi, öykü gelişim çizgisi; kumpas; grafiğini çıkarma, diyagram, metin içeren bir resim&#10;&#10;Açıklama otomatik olarak oluşturuldu">
            <a:extLst>
              <a:ext uri="{FF2B5EF4-FFF2-40B4-BE49-F238E27FC236}">
                <a16:creationId xmlns:a16="http://schemas.microsoft.com/office/drawing/2014/main" id="{F1D9F853-50F0-82CB-0CB2-3778419B3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6" y="1895696"/>
            <a:ext cx="6587962" cy="4781677"/>
          </a:xfrm>
          <a:prstGeom prst="rect">
            <a:avLst/>
          </a:prstGeom>
        </p:spPr>
      </p:pic>
      <p:pic>
        <p:nvPicPr>
          <p:cNvPr id="7" name="Resim 6" descr="diyagram, çizgi, öykü gelişim çizgisi; kumpas; grafiğini çıkarma, metin içeren bir resim&#10;&#10;Açıklama otomatik olarak oluşturuldu">
            <a:extLst>
              <a:ext uri="{FF2B5EF4-FFF2-40B4-BE49-F238E27FC236}">
                <a16:creationId xmlns:a16="http://schemas.microsoft.com/office/drawing/2014/main" id="{F21453A2-25FA-71DD-5EB5-648B5B3E41E7}"/>
              </a:ext>
            </a:extLst>
          </p:cNvPr>
          <p:cNvPicPr>
            <a:picLocks noChangeAspect="1"/>
          </p:cNvPicPr>
          <p:nvPr/>
        </p:nvPicPr>
        <p:blipFill rotWithShape="1">
          <a:blip r:embed="rId3">
            <a:extLst>
              <a:ext uri="{28A0092B-C50C-407E-A947-70E740481C1C}">
                <a14:useLocalDpi xmlns:a14="http://schemas.microsoft.com/office/drawing/2010/main" val="0"/>
              </a:ext>
            </a:extLst>
          </a:blip>
          <a:srcRect l="6229" t="7179" r="9083"/>
          <a:stretch/>
        </p:blipFill>
        <p:spPr>
          <a:xfrm>
            <a:off x="6782650" y="1895695"/>
            <a:ext cx="5027343" cy="4618869"/>
          </a:xfrm>
          <a:prstGeom prst="rect">
            <a:avLst/>
          </a:prstGeom>
        </p:spPr>
      </p:pic>
      <p:sp>
        <p:nvSpPr>
          <p:cNvPr id="8" name="Metin kutusu 7">
            <a:extLst>
              <a:ext uri="{FF2B5EF4-FFF2-40B4-BE49-F238E27FC236}">
                <a16:creationId xmlns:a16="http://schemas.microsoft.com/office/drawing/2014/main" id="{B1F3B7A3-CB9B-FC48-9FEA-825B499B8270}"/>
              </a:ext>
            </a:extLst>
          </p:cNvPr>
          <p:cNvSpPr txBox="1"/>
          <p:nvPr/>
        </p:nvSpPr>
        <p:spPr>
          <a:xfrm>
            <a:off x="6952739" y="6510530"/>
            <a:ext cx="4676775" cy="369332"/>
          </a:xfrm>
          <a:prstGeom prst="rect">
            <a:avLst/>
          </a:prstGeom>
          <a:noFill/>
        </p:spPr>
        <p:txBody>
          <a:bodyPr wrap="square" rtlCol="0">
            <a:spAutoFit/>
          </a:bodyPr>
          <a:lstStyle/>
          <a:p>
            <a:r>
              <a:rPr lang="en-US" dirty="0">
                <a:solidFill>
                  <a:schemeClr val="bg1"/>
                </a:solidFill>
                <a:latin typeface="+mj-lt"/>
              </a:rPr>
              <a:t>Test Error: 0.5812037809784598</a:t>
            </a:r>
          </a:p>
        </p:txBody>
      </p:sp>
    </p:spTree>
    <p:extLst>
      <p:ext uri="{BB962C8B-B14F-4D97-AF65-F5344CB8AC3E}">
        <p14:creationId xmlns:p14="http://schemas.microsoft.com/office/powerpoint/2010/main" val="284867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ight Triangle 1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2" y="4554328"/>
            <a:ext cx="1217845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0" name="Group 1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1" name="Straight Connector 2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7B4AD395-1B90-E3EF-A3FB-4FC364E9EBD1}"/>
              </a:ext>
            </a:extLst>
          </p:cNvPr>
          <p:cNvSpPr>
            <a:spLocks noGrp="1"/>
          </p:cNvSpPr>
          <p:nvPr>
            <p:ph type="title"/>
          </p:nvPr>
        </p:nvSpPr>
        <p:spPr>
          <a:xfrm>
            <a:off x="-6213" y="-2579"/>
            <a:ext cx="5747015" cy="2001905"/>
          </a:xfrm>
        </p:spPr>
        <p:txBody>
          <a:bodyPr anchor="ctr">
            <a:normAutofit/>
          </a:bodyPr>
          <a:lstStyle/>
          <a:p>
            <a:r>
              <a:rPr lang="en-US" dirty="0" err="1"/>
              <a:t>Speechiness</a:t>
            </a:r>
            <a:endParaRPr lang="tr-TR" dirty="0"/>
          </a:p>
        </p:txBody>
      </p:sp>
      <p:sp>
        <p:nvSpPr>
          <p:cNvPr id="9" name="Content Placeholder 8">
            <a:extLst>
              <a:ext uri="{FF2B5EF4-FFF2-40B4-BE49-F238E27FC236}">
                <a16:creationId xmlns:a16="http://schemas.microsoft.com/office/drawing/2014/main" id="{221021EA-62B0-2016-CB1E-029D0B71ADEA}"/>
              </a:ext>
            </a:extLst>
          </p:cNvPr>
          <p:cNvSpPr>
            <a:spLocks noGrp="1"/>
          </p:cNvSpPr>
          <p:nvPr>
            <p:ph idx="1"/>
          </p:nvPr>
        </p:nvSpPr>
        <p:spPr>
          <a:xfrm>
            <a:off x="3627115" y="1500560"/>
            <a:ext cx="4839566" cy="2010852"/>
          </a:xfrm>
        </p:spPr>
        <p:txBody>
          <a:bodyPr anchor="ctr">
            <a:normAutofit/>
          </a:bodyPr>
          <a:lstStyle/>
          <a:p>
            <a:r>
              <a:rPr lang="en-US" sz="1800" dirty="0">
                <a:latin typeface="+mj-lt"/>
              </a:rPr>
              <a:t>Current Data – Future Prediction (6 months)</a:t>
            </a:r>
          </a:p>
          <a:p>
            <a:endParaRPr lang="en-US" sz="1800" dirty="0">
              <a:latin typeface="+mj-lt"/>
            </a:endParaRPr>
          </a:p>
          <a:p>
            <a:endParaRPr lang="en-US" sz="1800" dirty="0">
              <a:latin typeface="+mj-lt"/>
            </a:endParaRPr>
          </a:p>
          <a:p>
            <a:endParaRPr lang="en-US" sz="1800" dirty="0">
              <a:latin typeface="+mj-lt"/>
            </a:endParaRPr>
          </a:p>
        </p:txBody>
      </p:sp>
      <p:pic>
        <p:nvPicPr>
          <p:cNvPr id="5" name="İçerik Yer Tutucusu 4" descr="çizgi, metin, diyagram, öykü gelişim çizgisi; kumpas; grafiğini çıkarma içeren bir resim&#10;&#10;Açıklama otomatik olarak oluşturuldu">
            <a:extLst>
              <a:ext uri="{FF2B5EF4-FFF2-40B4-BE49-F238E27FC236}">
                <a16:creationId xmlns:a16="http://schemas.microsoft.com/office/drawing/2014/main" id="{29A97D52-CC8C-AFED-D784-05000F0DA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4" y="2277921"/>
            <a:ext cx="4936414" cy="3847728"/>
          </a:xfrm>
          <a:prstGeom prst="rect">
            <a:avLst/>
          </a:prstGeom>
        </p:spPr>
      </p:pic>
      <p:pic>
        <p:nvPicPr>
          <p:cNvPr id="7" name="Resim 6" descr="diyagram, çizgi, öykü gelişim çizgisi; kumpas; grafiğini çıkarma, metin içeren bir resim&#10;&#10;Açıklama otomatik olarak oluşturuldu">
            <a:extLst>
              <a:ext uri="{FF2B5EF4-FFF2-40B4-BE49-F238E27FC236}">
                <a16:creationId xmlns:a16="http://schemas.microsoft.com/office/drawing/2014/main" id="{57B2A856-315E-B018-F73B-DFAE6FFBE583}"/>
              </a:ext>
            </a:extLst>
          </p:cNvPr>
          <p:cNvPicPr>
            <a:picLocks noChangeAspect="1"/>
          </p:cNvPicPr>
          <p:nvPr/>
        </p:nvPicPr>
        <p:blipFill rotWithShape="1">
          <a:blip r:embed="rId3">
            <a:extLst>
              <a:ext uri="{28A0092B-C50C-407E-A947-70E740481C1C}">
                <a14:useLocalDpi xmlns:a14="http://schemas.microsoft.com/office/drawing/2010/main" val="0"/>
              </a:ext>
            </a:extLst>
          </a:blip>
          <a:srcRect l="4873" t="5797" r="9161"/>
          <a:stretch/>
        </p:blipFill>
        <p:spPr>
          <a:xfrm>
            <a:off x="5946055" y="2243351"/>
            <a:ext cx="6138109" cy="3965142"/>
          </a:xfrm>
          <a:prstGeom prst="rect">
            <a:avLst/>
          </a:prstGeom>
        </p:spPr>
      </p:pic>
      <p:sp>
        <p:nvSpPr>
          <p:cNvPr id="8" name="Metin kutusu 7">
            <a:extLst>
              <a:ext uri="{FF2B5EF4-FFF2-40B4-BE49-F238E27FC236}">
                <a16:creationId xmlns:a16="http://schemas.microsoft.com/office/drawing/2014/main" id="{0D364C1F-ADB4-454A-448D-705FD57FDA08}"/>
              </a:ext>
            </a:extLst>
          </p:cNvPr>
          <p:cNvSpPr txBox="1"/>
          <p:nvPr/>
        </p:nvSpPr>
        <p:spPr>
          <a:xfrm>
            <a:off x="6164415" y="6288692"/>
            <a:ext cx="6296972" cy="369332"/>
          </a:xfrm>
          <a:prstGeom prst="rect">
            <a:avLst/>
          </a:prstGeom>
          <a:noFill/>
        </p:spPr>
        <p:txBody>
          <a:bodyPr wrap="square" rtlCol="0">
            <a:spAutoFit/>
          </a:bodyPr>
          <a:lstStyle/>
          <a:p>
            <a:r>
              <a:rPr lang="en-US" dirty="0">
                <a:solidFill>
                  <a:schemeClr val="bg1"/>
                </a:solidFill>
                <a:latin typeface="+mj-lt"/>
              </a:rPr>
              <a:t>Test Error: 0.0008896631367768656</a:t>
            </a:r>
          </a:p>
        </p:txBody>
      </p:sp>
    </p:spTree>
    <p:extLst>
      <p:ext uri="{BB962C8B-B14F-4D97-AF65-F5344CB8AC3E}">
        <p14:creationId xmlns:p14="http://schemas.microsoft.com/office/powerpoint/2010/main" val="2360237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ight Triangle 1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2" y="4554328"/>
            <a:ext cx="1217845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0" name="Group 1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1" name="Straight Connector 2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F9E0866B-4F4C-1C78-846A-ACF4CD8375F7}"/>
              </a:ext>
            </a:extLst>
          </p:cNvPr>
          <p:cNvSpPr>
            <a:spLocks noGrp="1"/>
          </p:cNvSpPr>
          <p:nvPr>
            <p:ph type="title"/>
          </p:nvPr>
        </p:nvSpPr>
        <p:spPr>
          <a:xfrm>
            <a:off x="0" y="-18944"/>
            <a:ext cx="5747015" cy="2001905"/>
          </a:xfrm>
        </p:spPr>
        <p:txBody>
          <a:bodyPr anchor="ctr">
            <a:normAutofit/>
          </a:bodyPr>
          <a:lstStyle/>
          <a:p>
            <a:r>
              <a:rPr lang="en-US" dirty="0"/>
              <a:t>Tempo</a:t>
            </a:r>
            <a:endParaRPr lang="tr-TR" dirty="0"/>
          </a:p>
        </p:txBody>
      </p:sp>
      <p:sp>
        <p:nvSpPr>
          <p:cNvPr id="9" name="Content Placeholder 8">
            <a:extLst>
              <a:ext uri="{FF2B5EF4-FFF2-40B4-BE49-F238E27FC236}">
                <a16:creationId xmlns:a16="http://schemas.microsoft.com/office/drawing/2014/main" id="{308B837A-A27C-50D3-1B64-21064D081AFF}"/>
              </a:ext>
            </a:extLst>
          </p:cNvPr>
          <p:cNvSpPr>
            <a:spLocks noGrp="1"/>
          </p:cNvSpPr>
          <p:nvPr>
            <p:ph idx="1"/>
          </p:nvPr>
        </p:nvSpPr>
        <p:spPr>
          <a:xfrm>
            <a:off x="3630221" y="1091441"/>
            <a:ext cx="4839566" cy="2010852"/>
          </a:xfrm>
        </p:spPr>
        <p:txBody>
          <a:bodyPr anchor="ctr">
            <a:normAutofit/>
          </a:bodyPr>
          <a:lstStyle/>
          <a:p>
            <a:r>
              <a:rPr lang="en-US" sz="1800" dirty="0">
                <a:latin typeface="+mj-lt"/>
              </a:rPr>
              <a:t>Current Data – Future Prediction (6 months) </a:t>
            </a:r>
          </a:p>
          <a:p>
            <a:endParaRPr lang="en-US" sz="1800" dirty="0">
              <a:latin typeface="+mj-lt"/>
            </a:endParaRPr>
          </a:p>
          <a:p>
            <a:endParaRPr lang="en-US" sz="1800" dirty="0">
              <a:latin typeface="+mj-lt"/>
            </a:endParaRPr>
          </a:p>
          <a:p>
            <a:endParaRPr lang="en-US" sz="1800" dirty="0">
              <a:latin typeface="+mj-lt"/>
            </a:endParaRPr>
          </a:p>
        </p:txBody>
      </p:sp>
      <p:pic>
        <p:nvPicPr>
          <p:cNvPr id="5" name="İçerik Yer Tutucusu 4" descr="metin, çizgi, öykü gelişim çizgisi; kumpas; grafiğini çıkarma, diyagram içeren bir resim&#10;&#10;Açıklama otomatik olarak oluşturuldu">
            <a:extLst>
              <a:ext uri="{FF2B5EF4-FFF2-40B4-BE49-F238E27FC236}">
                <a16:creationId xmlns:a16="http://schemas.microsoft.com/office/drawing/2014/main" id="{7A29C315-7CF6-DC03-4954-18086FD8EBAD}"/>
              </a:ext>
            </a:extLst>
          </p:cNvPr>
          <p:cNvPicPr>
            <a:picLocks noChangeAspect="1"/>
          </p:cNvPicPr>
          <p:nvPr/>
        </p:nvPicPr>
        <p:blipFill rotWithShape="1">
          <a:blip r:embed="rId2">
            <a:extLst>
              <a:ext uri="{28A0092B-C50C-407E-A947-70E740481C1C}">
                <a14:useLocalDpi xmlns:a14="http://schemas.microsoft.com/office/drawing/2010/main" val="0"/>
              </a:ext>
            </a:extLst>
          </a:blip>
          <a:srcRect l="496" t="1445" r="468" b="1303"/>
          <a:stretch/>
        </p:blipFill>
        <p:spPr>
          <a:xfrm>
            <a:off x="22827" y="2129036"/>
            <a:ext cx="4983626" cy="4338820"/>
          </a:xfrm>
          <a:prstGeom prst="rect">
            <a:avLst/>
          </a:prstGeom>
        </p:spPr>
      </p:pic>
      <p:pic>
        <p:nvPicPr>
          <p:cNvPr id="7" name="Resim 6" descr="çizgi, diyagram, öykü gelişim çizgisi; kumpas; grafiğini çıkarma, metin içeren bir resim">
            <a:extLst>
              <a:ext uri="{FF2B5EF4-FFF2-40B4-BE49-F238E27FC236}">
                <a16:creationId xmlns:a16="http://schemas.microsoft.com/office/drawing/2014/main" id="{8BBFFA7A-DD15-AE80-FEAC-CB023F0B2BC6}"/>
              </a:ext>
            </a:extLst>
          </p:cNvPr>
          <p:cNvPicPr>
            <a:picLocks noChangeAspect="1"/>
          </p:cNvPicPr>
          <p:nvPr/>
        </p:nvPicPr>
        <p:blipFill rotWithShape="1">
          <a:blip r:embed="rId3">
            <a:extLst>
              <a:ext uri="{28A0092B-C50C-407E-A947-70E740481C1C}">
                <a14:useLocalDpi xmlns:a14="http://schemas.microsoft.com/office/drawing/2010/main" val="0"/>
              </a:ext>
            </a:extLst>
          </a:blip>
          <a:srcRect l="5780" t="7212" r="10435" b="271"/>
          <a:stretch/>
        </p:blipFill>
        <p:spPr>
          <a:xfrm>
            <a:off x="6036556" y="2112399"/>
            <a:ext cx="5865899" cy="4154947"/>
          </a:xfrm>
          <a:prstGeom prst="rect">
            <a:avLst/>
          </a:prstGeom>
        </p:spPr>
      </p:pic>
      <p:sp>
        <p:nvSpPr>
          <p:cNvPr id="8" name="Metin kutusu 7">
            <a:extLst>
              <a:ext uri="{FF2B5EF4-FFF2-40B4-BE49-F238E27FC236}">
                <a16:creationId xmlns:a16="http://schemas.microsoft.com/office/drawing/2014/main" id="{9557F5A0-152C-BADA-40CE-2D8DC3B8F2F4}"/>
              </a:ext>
            </a:extLst>
          </p:cNvPr>
          <p:cNvSpPr txBox="1"/>
          <p:nvPr/>
        </p:nvSpPr>
        <p:spPr>
          <a:xfrm>
            <a:off x="6202408" y="6449689"/>
            <a:ext cx="5395909" cy="369332"/>
          </a:xfrm>
          <a:prstGeom prst="rect">
            <a:avLst/>
          </a:prstGeom>
          <a:noFill/>
        </p:spPr>
        <p:txBody>
          <a:bodyPr wrap="square" rtlCol="0">
            <a:spAutoFit/>
          </a:bodyPr>
          <a:lstStyle/>
          <a:p>
            <a:r>
              <a:rPr lang="en-US" dirty="0">
                <a:solidFill>
                  <a:schemeClr val="bg1"/>
                </a:solidFill>
                <a:latin typeface="+mj-lt"/>
              </a:rPr>
              <a:t>Test Error: 2.2496384538488994</a:t>
            </a:r>
          </a:p>
        </p:txBody>
      </p:sp>
    </p:spTree>
    <p:extLst>
      <p:ext uri="{BB962C8B-B14F-4D97-AF65-F5344CB8AC3E}">
        <p14:creationId xmlns:p14="http://schemas.microsoft.com/office/powerpoint/2010/main" val="3475036960"/>
      </p:ext>
    </p:extLst>
  </p:cSld>
  <p:clrMapOvr>
    <a:masterClrMapping/>
  </p:clrMapOvr>
</p:sld>
</file>

<file path=ppt/theme/theme1.xml><?xml version="1.0" encoding="utf-8"?>
<a:theme xmlns:a="http://schemas.openxmlformats.org/drawingml/2006/main" name="SineVTI">
  <a:themeElements>
    <a:clrScheme name="AnalogousFromRegularSeedLeftStep">
      <a:dk1>
        <a:srgbClr val="000000"/>
      </a:dk1>
      <a:lt1>
        <a:srgbClr val="FFFFFF"/>
      </a:lt1>
      <a:dk2>
        <a:srgbClr val="321C1D"/>
      </a:dk2>
      <a:lt2>
        <a:srgbClr val="F1F0F3"/>
      </a:lt2>
      <a:accent1>
        <a:srgbClr val="77AF1F"/>
      </a:accent1>
      <a:accent2>
        <a:srgbClr val="A9A512"/>
      </a:accent2>
      <a:accent3>
        <a:srgbClr val="E38E25"/>
      </a:accent3>
      <a:accent4>
        <a:srgbClr val="D53117"/>
      </a:accent4>
      <a:accent5>
        <a:srgbClr val="E7295E"/>
      </a:accent5>
      <a:accent6>
        <a:srgbClr val="D5179B"/>
      </a:accent6>
      <a:hlink>
        <a:srgbClr val="8054C6"/>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emplate>Slice</Template>
  <TotalTime>344</TotalTime>
  <Words>675</Words>
  <Application>Microsoft Office PowerPoint</Application>
  <PresentationFormat>Geniş ekran</PresentationFormat>
  <Paragraphs>52</Paragraphs>
  <Slides>13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Avenir Next LT Pro</vt:lpstr>
      <vt:lpstr>Posterama</vt:lpstr>
      <vt:lpstr>SineVTI</vt:lpstr>
      <vt:lpstr>CS 210 PRESENTATION</vt:lpstr>
      <vt:lpstr>Introduction</vt:lpstr>
      <vt:lpstr>Features</vt:lpstr>
      <vt:lpstr>Energy </vt:lpstr>
      <vt:lpstr>Instrumental</vt:lpstr>
      <vt:lpstr>Liveness</vt:lpstr>
      <vt:lpstr>Loudness</vt:lpstr>
      <vt:lpstr>Speechiness</vt:lpstr>
      <vt:lpstr>Tempo</vt:lpstr>
      <vt:lpstr>Valence</vt:lpstr>
      <vt:lpstr>Accoustic</vt:lpstr>
      <vt:lpstr>Danceability</vt:lpstr>
      <vt:lpstr>Result of Hypothesis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210 PRESENTATION</dc:title>
  <dc:creator>Bilgehan İncedayı</dc:creator>
  <cp:lastModifiedBy>Bilgehan İncedayı</cp:lastModifiedBy>
  <cp:revision>7</cp:revision>
  <dcterms:created xsi:type="dcterms:W3CDTF">2024-01-19T08:29:23Z</dcterms:created>
  <dcterms:modified xsi:type="dcterms:W3CDTF">2024-01-19T14:14:21Z</dcterms:modified>
</cp:coreProperties>
</file>