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Inconsolata"/>
      <p:regular r:id="rId53"/>
      <p:bold r:id="rId54"/>
    </p:embeddedFont>
    <p:embeddedFont>
      <p:font typeface="PT Sans Narrow"/>
      <p:regular r:id="rId55"/>
      <p:bold r:id="rId56"/>
    </p:embeddedFont>
    <p:embeddedFont>
      <p:font typeface="Ubuntu Mono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261976-8711-4C38-86D2-DA4A137E0313}">
  <a:tblStyle styleId="{F0261976-8711-4C38-86D2-DA4A137E0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4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UbuntuMon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Inconsolat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54" Type="http://schemas.openxmlformats.org/officeDocument/2006/relationships/font" Target="fonts/Inconsolata-bold.fntdata"/><Relationship Id="rId13" Type="http://schemas.openxmlformats.org/officeDocument/2006/relationships/slide" Target="slides/slide7.xml"/><Relationship Id="rId57" Type="http://schemas.openxmlformats.org/officeDocument/2006/relationships/font" Target="fonts/UbuntuMono-regular.fntdata"/><Relationship Id="rId12" Type="http://schemas.openxmlformats.org/officeDocument/2006/relationships/slide" Target="slides/slide6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9.xml"/><Relationship Id="rId59" Type="http://schemas.openxmlformats.org/officeDocument/2006/relationships/font" Target="fonts/UbuntuMono-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9ac8a16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9ac8a16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ac8a1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9ac8a1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9ac8a16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9ac8a16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9ac8a16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9ac8a16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015225ef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015225ef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9ac8a16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b9ac8a16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9ac8a16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9ac8a16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015225e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015225e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15225e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015225e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9ac8a16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9ac8a16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8bf698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8bf698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ff5794ec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ff5794ec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9ac8a1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9ac8a1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0cfb4177c_2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0cfb4177c_2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9ac8a16a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9ac8a16a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9ac8a16a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9ac8a16a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0cfb4177c_2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0cfb4177c_2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c0cfb4177c_2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c0cfb4177c_2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9ac8a16a4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9ac8a16a4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4af61185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4af61185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0cfb4177c_2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0cfb4177c_2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cfb4177c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cfb4177c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9ac8a16a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9ac8a16a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0cfb4177c_2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0cfb4177c_2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9ac8a16a4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b9ac8a16a4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9ac8a16a4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9ac8a16a4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9ac8a16a4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9ac8a16a4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0cfb4177c_2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0cfb4177c_2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b9ac8a16a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b9ac8a16a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c0cfb4177c_23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c0cfb4177c_23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9ac8a16a4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9ac8a16a4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b9ac8a16a4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b9ac8a16a4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8bf698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8bf698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ff5794e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ff5794e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aff5794e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aff5794e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aff5794ec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aff5794ec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b9ac8a16a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b9ac8a16a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b9ac8a16a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b9ac8a16a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98bf698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98bf698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bd66993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bd66993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8bf698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8bf698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15225e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15225e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8bf698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8bf698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8bf6981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8bf698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015225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015225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torch.org/docs/stable/tensor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wkentaro/pytorch-for-numpy-user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wkentaro/pytorch-for-numpy-us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what-is-a-gpu-and-do-you-need-one-in-deep-learning-718b9597aa0d" TargetMode="External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sololearn.com/" TargetMode="External"/><Relationship Id="rId6" Type="http://schemas.openxmlformats.org/officeDocument/2006/relationships/hyperlink" Target="https://docs.python.org/3/tutorial/" TargetMode="External"/><Relationship Id="rId7" Type="http://schemas.openxmlformats.org/officeDocument/2006/relationships/hyperlink" Target="https://numpy.org/doc/stable/user/quickstart.html" TargetMode="External"/><Relationship Id="rId8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huggingface/transformers" TargetMode="External"/><Relationship Id="rId4" Type="http://schemas.openxmlformats.org/officeDocument/2006/relationships/hyperlink" Target="https://github.com/pytorch/fairseq" TargetMode="External"/><Relationship Id="rId5" Type="http://schemas.openxmlformats.org/officeDocument/2006/relationships/hyperlink" Target="https://github.com/espnet/espne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ytorch.org/" TargetMode="External"/><Relationship Id="rId4" Type="http://schemas.openxmlformats.org/officeDocument/2006/relationships/hyperlink" Target="https://github.com/pytorch/pytorch" TargetMode="External"/><Relationship Id="rId5" Type="http://schemas.openxmlformats.org/officeDocument/2006/relationships/hyperlink" Target="https://github.com/wkentaro/pytorch-for-numpy-users" TargetMode="External"/><Relationship Id="rId6" Type="http://schemas.openxmlformats.org/officeDocument/2006/relationships/hyperlink" Target="https://blog.udacity.com/2020/05/pytorch-vs-tensorflow-what-you-need-to-know.html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numpy.or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orch.org/docs/stable/tensor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13557"/>
            <a:ext cx="71367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Tutorial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TA：張恆瑞 (Heng-Jui Chang)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2021.03.05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Constructor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311700" y="1266325"/>
            <a:ext cx="66402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list / NumPy array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tensor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([[1, -1], [-1, 1]])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from_numpy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(np.array([[1, -1], [-1, 1]]))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Zero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zeros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Unit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ones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([1, 2, 5])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3318100" y="3555775"/>
            <a:ext cx="1069050" cy="1470300"/>
            <a:chOff x="3318100" y="3555775"/>
            <a:chExt cx="1069050" cy="1470300"/>
          </a:xfrm>
        </p:grpSpPr>
        <p:sp>
          <p:nvSpPr>
            <p:cNvPr id="327" name="Google Shape;327;p22"/>
            <p:cNvSpPr txBox="1"/>
            <p:nvPr/>
          </p:nvSpPr>
          <p:spPr>
            <a:xfrm>
              <a:off x="3581050" y="4594975"/>
              <a:ext cx="806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shape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28" name="Google Shape;328;p22"/>
            <p:cNvCxnSpPr>
              <a:stCxn id="327" idx="0"/>
            </p:cNvCxnSpPr>
            <p:nvPr/>
          </p:nvCxnSpPr>
          <p:spPr>
            <a:xfrm rot="10800000">
              <a:off x="3451300" y="4449475"/>
              <a:ext cx="532800" cy="14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2"/>
            <p:cNvCxnSpPr>
              <a:stCxn id="327" idx="0"/>
            </p:cNvCxnSpPr>
            <p:nvPr/>
          </p:nvCxnSpPr>
          <p:spPr>
            <a:xfrm rot="10800000">
              <a:off x="3318100" y="3555775"/>
              <a:ext cx="666000" cy="103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0" name="Google Shape;330;p22"/>
          <p:cNvGrpSpPr/>
          <p:nvPr/>
        </p:nvGrpSpPr>
        <p:grpSpPr>
          <a:xfrm>
            <a:off x="5108125" y="2882775"/>
            <a:ext cx="3874913" cy="1714450"/>
            <a:chOff x="6057451" y="3035175"/>
            <a:chExt cx="2755200" cy="1714450"/>
          </a:xfrm>
        </p:grpSpPr>
        <p:sp>
          <p:nvSpPr>
            <p:cNvPr id="331" name="Google Shape;331;p22"/>
            <p:cNvSpPr txBox="1"/>
            <p:nvPr/>
          </p:nvSpPr>
          <p:spPr>
            <a:xfrm>
              <a:off x="6590709" y="3035175"/>
              <a:ext cx="16887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tensor([[0., 0.],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[0., 0.]])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6057451" y="4010725"/>
              <a:ext cx="27552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tensor([[[1., 1., 1., 1., 1.],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 [1., 1., 1., 1., 1.]]])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33" name="Google Shape;333;p22"/>
          <p:cNvSpPr txBox="1"/>
          <p:nvPr/>
        </p:nvSpPr>
        <p:spPr>
          <a:xfrm>
            <a:off x="5786637" y="1367250"/>
            <a:ext cx="2517900" cy="738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tensor([[1., -1.],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        [-1., 1.]])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Squeeze</a:t>
            </a:r>
            <a:r>
              <a:rPr lang="zh-TW"/>
              <a:t>: remove the specified dimension with length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squeeze(0)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092775" y="17465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083575" y="26922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3"/>
          <p:cNvCxnSpPr/>
          <p:nvPr/>
        </p:nvCxnSpPr>
        <p:spPr>
          <a:xfrm>
            <a:off x="2534475" y="3080400"/>
            <a:ext cx="412800" cy="1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3" name="Google Shape;343;p23"/>
          <p:cNvGrpSpPr/>
          <p:nvPr/>
        </p:nvGrpSpPr>
        <p:grpSpPr>
          <a:xfrm>
            <a:off x="6202150" y="1907975"/>
            <a:ext cx="1777425" cy="1094875"/>
            <a:chOff x="5211550" y="1907975"/>
            <a:chExt cx="1777425" cy="1094875"/>
          </a:xfrm>
        </p:grpSpPr>
        <p:grpSp>
          <p:nvGrpSpPr>
            <p:cNvPr id="344" name="Google Shape;344;p23"/>
            <p:cNvGrpSpPr/>
            <p:nvPr/>
          </p:nvGrpSpPr>
          <p:grpSpPr>
            <a:xfrm>
              <a:off x="5683350" y="1907975"/>
              <a:ext cx="1235600" cy="663775"/>
              <a:chOff x="6509800" y="1915000"/>
              <a:chExt cx="1235600" cy="663775"/>
            </a:xfrm>
          </p:grpSpPr>
          <p:sp>
            <p:nvSpPr>
              <p:cNvPr id="345" name="Google Shape;345;p23"/>
              <p:cNvSpPr/>
              <p:nvPr/>
            </p:nvSpPr>
            <p:spPr>
              <a:xfrm>
                <a:off x="65098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8533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6509800" y="21254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6853300" y="21254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6695600" y="20202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7039100" y="20203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6881400" y="19150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7224900" y="19150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 rot="5400000">
                <a:off x="7060913" y="2260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 rot="5400000">
                <a:off x="7243782" y="2153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 rot="5400000">
                <a:off x="7426650" y="2051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3"/>
            <p:cNvSpPr txBox="1"/>
            <p:nvPr/>
          </p:nvSpPr>
          <p:spPr>
            <a:xfrm>
              <a:off x="5211550" y="21974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3"/>
            <p:cNvSpPr txBox="1"/>
            <p:nvPr/>
          </p:nvSpPr>
          <p:spPr>
            <a:xfrm>
              <a:off x="5840375" y="25717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6576175" y="23562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6325400" y="3472350"/>
            <a:ext cx="1481600" cy="1118100"/>
            <a:chOff x="5334800" y="3472350"/>
            <a:chExt cx="1481600" cy="1118100"/>
          </a:xfrm>
        </p:grpSpPr>
        <p:grpSp>
          <p:nvGrpSpPr>
            <p:cNvPr id="360" name="Google Shape;360;p23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61" name="Google Shape;361;p23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23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9" name="Google Shape;369;p23"/>
          <p:cNvSpPr/>
          <p:nvPr/>
        </p:nvSpPr>
        <p:spPr>
          <a:xfrm>
            <a:off x="6202150" y="21974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2445125" y="3472350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dim = 0)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311700" y="126632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Uns</a:t>
            </a:r>
            <a:r>
              <a:rPr b="1" lang="zh-TW"/>
              <a:t>queeze</a:t>
            </a:r>
            <a:r>
              <a:rPr lang="zh-TW"/>
              <a:t>: expand a new dimension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unsqueeze(1)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1,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2458850" y="40879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24"/>
          <p:cNvCxnSpPr/>
          <p:nvPr/>
        </p:nvCxnSpPr>
        <p:spPr>
          <a:xfrm flipH="1">
            <a:off x="2861775" y="3565275"/>
            <a:ext cx="332700" cy="42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" name="Google Shape;379;p24"/>
          <p:cNvGrpSpPr/>
          <p:nvPr/>
        </p:nvGrpSpPr>
        <p:grpSpPr>
          <a:xfrm>
            <a:off x="6030425" y="1714850"/>
            <a:ext cx="1481600" cy="1118100"/>
            <a:chOff x="5334800" y="3472350"/>
            <a:chExt cx="1481600" cy="1118100"/>
          </a:xfrm>
        </p:grpSpPr>
        <p:grpSp>
          <p:nvGrpSpPr>
            <p:cNvPr id="380" name="Google Shape;380;p24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4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9" name="Google Shape;389;p24"/>
          <p:cNvGrpSpPr/>
          <p:nvPr/>
        </p:nvGrpSpPr>
        <p:grpSpPr>
          <a:xfrm>
            <a:off x="5988350" y="3277975"/>
            <a:ext cx="1464450" cy="1433500"/>
            <a:chOff x="5988350" y="3277975"/>
            <a:chExt cx="1464450" cy="1433500"/>
          </a:xfrm>
        </p:grpSpPr>
        <p:grpSp>
          <p:nvGrpSpPr>
            <p:cNvPr id="390" name="Google Shape;390;p24"/>
            <p:cNvGrpSpPr/>
            <p:nvPr/>
          </p:nvGrpSpPr>
          <p:grpSpPr>
            <a:xfrm>
              <a:off x="6493550" y="3277975"/>
              <a:ext cx="892100" cy="1002400"/>
              <a:chOff x="7086675" y="3062375"/>
              <a:chExt cx="892100" cy="1002400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7086675" y="33777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7086675" y="37212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7086675" y="32727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7272475" y="316762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7458275" y="30623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 flipH="1" rot="5400000">
                <a:off x="7294288" y="3407350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 flipH="1" rot="5400000">
                <a:off x="7477157" y="3300649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 flipH="1" rot="5400000">
                <a:off x="7660025" y="3198900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 flipH="1" rot="5400000">
                <a:off x="7293813" y="3746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 flipH="1" rot="5400000">
                <a:off x="7476682" y="3639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 flipH="1" rot="5400000">
                <a:off x="7659550" y="3537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24"/>
            <p:cNvSpPr txBox="1"/>
            <p:nvPr/>
          </p:nvSpPr>
          <p:spPr>
            <a:xfrm>
              <a:off x="5988350" y="3656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4"/>
            <p:cNvSpPr txBox="1"/>
            <p:nvPr/>
          </p:nvSpPr>
          <p:spPr>
            <a:xfrm>
              <a:off x="6454650" y="42803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7040000" y="4097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3562800" y="3165075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(dim = 1)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6433550" y="426057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12" name="Google Shape;41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Transpose</a:t>
            </a:r>
            <a:r>
              <a:rPr lang="zh-TW"/>
              <a:t>: transpose two specified dimensions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transpose(0, 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3, 2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5904000" y="1870400"/>
            <a:ext cx="1481600" cy="1118100"/>
            <a:chOff x="5334800" y="3472350"/>
            <a:chExt cx="1481600" cy="1118100"/>
          </a:xfrm>
        </p:grpSpPr>
        <p:grpSp>
          <p:nvGrpSpPr>
            <p:cNvPr id="414" name="Google Shape;414;p25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415" name="Google Shape;415;p25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5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3" name="Google Shape;423;p25"/>
          <p:cNvGrpSpPr/>
          <p:nvPr/>
        </p:nvGrpSpPr>
        <p:grpSpPr>
          <a:xfrm>
            <a:off x="6094900" y="3354850"/>
            <a:ext cx="1099800" cy="1461600"/>
            <a:chOff x="5864525" y="3490975"/>
            <a:chExt cx="1099800" cy="1461600"/>
          </a:xfrm>
        </p:grpSpPr>
        <p:sp>
          <p:nvSpPr>
            <p:cNvPr id="424" name="Google Shape;424;p25"/>
            <p:cNvSpPr txBox="1"/>
            <p:nvPr/>
          </p:nvSpPr>
          <p:spPr>
            <a:xfrm>
              <a:off x="6414425" y="45214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5864525" y="37906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26" name="Google Shape;426;p25"/>
            <p:cNvGrpSpPr/>
            <p:nvPr/>
          </p:nvGrpSpPr>
          <p:grpSpPr>
            <a:xfrm>
              <a:off x="6277325" y="3490975"/>
              <a:ext cx="687000" cy="1030500"/>
              <a:chOff x="6277325" y="3490975"/>
              <a:chExt cx="687000" cy="1030500"/>
            </a:xfrm>
          </p:grpSpPr>
          <p:sp>
            <p:nvSpPr>
              <p:cNvPr id="427" name="Google Shape;427;p25"/>
              <p:cNvSpPr/>
              <p:nvPr/>
            </p:nvSpPr>
            <p:spPr>
              <a:xfrm>
                <a:off x="62773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66208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62773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66208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62773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66208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311700" y="445025"/>
            <a:ext cx="396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311700" y="1266325"/>
            <a:ext cx="495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Cat</a:t>
            </a:r>
            <a:r>
              <a:rPr lang="zh-TW"/>
              <a:t>: concatenate multiple tensors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y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 = torch.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x, y, z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dim=1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6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5440150" y="174992"/>
            <a:ext cx="2082661" cy="1091327"/>
            <a:chOff x="5440150" y="174992"/>
            <a:chExt cx="2082661" cy="1091327"/>
          </a:xfrm>
        </p:grpSpPr>
        <p:grpSp>
          <p:nvGrpSpPr>
            <p:cNvPr id="440" name="Google Shape;440;p26"/>
            <p:cNvGrpSpPr/>
            <p:nvPr/>
          </p:nvGrpSpPr>
          <p:grpSpPr>
            <a:xfrm>
              <a:off x="6529698" y="174992"/>
              <a:ext cx="993114" cy="1091327"/>
              <a:chOff x="5721000" y="297525"/>
              <a:chExt cx="1378750" cy="1515100"/>
            </a:xfrm>
          </p:grpSpPr>
          <p:grpSp>
            <p:nvGrpSpPr>
              <p:cNvPr id="441" name="Google Shape;441;p26"/>
              <p:cNvGrpSpPr/>
              <p:nvPr/>
            </p:nvGrpSpPr>
            <p:grpSpPr>
              <a:xfrm>
                <a:off x="6133800" y="297525"/>
                <a:ext cx="892100" cy="1002400"/>
                <a:chOff x="7446425" y="1380275"/>
                <a:chExt cx="892100" cy="1002400"/>
              </a:xfrm>
            </p:grpSpPr>
            <p:sp>
              <p:nvSpPr>
                <p:cNvPr id="442" name="Google Shape;442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53" name="Google Shape;453;p26"/>
              <p:cNvSpPr txBox="1"/>
              <p:nvPr/>
            </p:nvSpPr>
            <p:spPr>
              <a:xfrm>
                <a:off x="5721000" y="7213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26"/>
              <p:cNvSpPr txBox="1"/>
              <p:nvPr/>
            </p:nvSpPr>
            <p:spPr>
              <a:xfrm>
                <a:off x="6087300" y="12999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6"/>
              <p:cNvSpPr txBox="1"/>
              <p:nvPr/>
            </p:nvSpPr>
            <p:spPr>
              <a:xfrm>
                <a:off x="6686950" y="10828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6" name="Google Shape;456;p26"/>
            <p:cNvSpPr txBox="1"/>
            <p:nvPr/>
          </p:nvSpPr>
          <p:spPr>
            <a:xfrm>
              <a:off x="5440150" y="3747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x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5429637" y="1373352"/>
            <a:ext cx="2313999" cy="1091363"/>
            <a:chOff x="5429638" y="1373352"/>
            <a:chExt cx="2313999" cy="1091363"/>
          </a:xfrm>
        </p:grpSpPr>
        <p:grpSp>
          <p:nvGrpSpPr>
            <p:cNvPr id="458" name="Google Shape;458;p26"/>
            <p:cNvGrpSpPr/>
            <p:nvPr/>
          </p:nvGrpSpPr>
          <p:grpSpPr>
            <a:xfrm>
              <a:off x="6308871" y="1373352"/>
              <a:ext cx="1434766" cy="1091363"/>
              <a:chOff x="5308200" y="1812700"/>
              <a:chExt cx="1991900" cy="1515150"/>
            </a:xfrm>
          </p:grpSpPr>
          <p:grpSp>
            <p:nvGrpSpPr>
              <p:cNvPr id="459" name="Google Shape;459;p26"/>
              <p:cNvGrpSpPr/>
              <p:nvPr/>
            </p:nvGrpSpPr>
            <p:grpSpPr>
              <a:xfrm>
                <a:off x="5721000" y="1812700"/>
                <a:ext cx="1579100" cy="1002450"/>
                <a:chOff x="6759425" y="2571750"/>
                <a:chExt cx="1579100" cy="1002450"/>
              </a:xfrm>
            </p:grpSpPr>
            <p:sp>
              <p:nvSpPr>
                <p:cNvPr id="460" name="Google Shape;460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7" name="Google Shape;467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8" name="Google Shape;468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81" name="Google Shape;481;p26"/>
              <p:cNvSpPr txBox="1"/>
              <p:nvPr/>
            </p:nvSpPr>
            <p:spPr>
              <a:xfrm>
                <a:off x="5308200" y="22446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26"/>
              <p:cNvSpPr txBox="1"/>
              <p:nvPr/>
            </p:nvSpPr>
            <p:spPr>
              <a:xfrm>
                <a:off x="6042050" y="2815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26"/>
              <p:cNvSpPr txBox="1"/>
              <p:nvPr/>
            </p:nvSpPr>
            <p:spPr>
              <a:xfrm>
                <a:off x="6887300" y="26757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84" name="Google Shape;484;p26"/>
            <p:cNvSpPr txBox="1"/>
            <p:nvPr/>
          </p:nvSpPr>
          <p:spPr>
            <a:xfrm>
              <a:off x="5429638" y="15480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y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5429638" y="2571754"/>
            <a:ext cx="2205018" cy="1091363"/>
            <a:chOff x="5429638" y="2571754"/>
            <a:chExt cx="2205018" cy="1091363"/>
          </a:xfrm>
        </p:grpSpPr>
        <p:grpSp>
          <p:nvGrpSpPr>
            <p:cNvPr id="486" name="Google Shape;486;p26"/>
            <p:cNvGrpSpPr/>
            <p:nvPr/>
          </p:nvGrpSpPr>
          <p:grpSpPr>
            <a:xfrm>
              <a:off x="6417853" y="2571754"/>
              <a:ext cx="1216803" cy="1091363"/>
              <a:chOff x="7192475" y="3476300"/>
              <a:chExt cx="1689300" cy="1515150"/>
            </a:xfrm>
          </p:grpSpPr>
          <p:grpSp>
            <p:nvGrpSpPr>
              <p:cNvPr id="487" name="Google Shape;487;p26"/>
              <p:cNvGrpSpPr/>
              <p:nvPr/>
            </p:nvGrpSpPr>
            <p:grpSpPr>
              <a:xfrm>
                <a:off x="7605275" y="3476300"/>
                <a:ext cx="1235600" cy="1002450"/>
                <a:chOff x="7102925" y="3865250"/>
                <a:chExt cx="1235600" cy="1002450"/>
              </a:xfrm>
            </p:grpSpPr>
            <p:sp>
              <p:nvSpPr>
                <p:cNvPr id="488" name="Google Shape;48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04" name="Google Shape;504;p26"/>
              <p:cNvSpPr txBox="1"/>
              <p:nvPr/>
            </p:nvSpPr>
            <p:spPr>
              <a:xfrm>
                <a:off x="7192475" y="3904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26"/>
              <p:cNvSpPr txBox="1"/>
              <p:nvPr/>
            </p:nvSpPr>
            <p:spPr>
              <a:xfrm>
                <a:off x="7774700" y="44787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26"/>
              <p:cNvSpPr txBox="1"/>
              <p:nvPr/>
            </p:nvSpPr>
            <p:spPr>
              <a:xfrm>
                <a:off x="8468975" y="427690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07" name="Google Shape;507;p26"/>
            <p:cNvSpPr txBox="1"/>
            <p:nvPr/>
          </p:nvSpPr>
          <p:spPr>
            <a:xfrm>
              <a:off x="5429638" y="27213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z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40138" y="3770152"/>
            <a:ext cx="2676295" cy="1091360"/>
            <a:chOff x="5440138" y="3770152"/>
            <a:chExt cx="2676295" cy="1091360"/>
          </a:xfrm>
        </p:grpSpPr>
        <p:grpSp>
          <p:nvGrpSpPr>
            <p:cNvPr id="509" name="Google Shape;509;p26"/>
            <p:cNvGrpSpPr/>
            <p:nvPr/>
          </p:nvGrpSpPr>
          <p:grpSpPr>
            <a:xfrm>
              <a:off x="5936060" y="3770152"/>
              <a:ext cx="2180373" cy="1091360"/>
              <a:chOff x="5573023" y="2838252"/>
              <a:chExt cx="2180373" cy="1091360"/>
            </a:xfrm>
          </p:grpSpPr>
          <p:grpSp>
            <p:nvGrpSpPr>
              <p:cNvPr id="510" name="Google Shape;510;p26"/>
              <p:cNvGrpSpPr/>
              <p:nvPr/>
            </p:nvGrpSpPr>
            <p:grpSpPr>
              <a:xfrm>
                <a:off x="5870362" y="2838267"/>
                <a:ext cx="642580" cy="722029"/>
                <a:chOff x="7446425" y="1380275"/>
                <a:chExt cx="892100" cy="1002400"/>
              </a:xfrm>
            </p:grpSpPr>
            <p:sp>
              <p:nvSpPr>
                <p:cNvPr id="511" name="Google Shape;511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22" name="Google Shape;522;p26"/>
              <p:cNvSpPr txBox="1"/>
              <p:nvPr/>
            </p:nvSpPr>
            <p:spPr>
              <a:xfrm>
                <a:off x="5573023" y="3143530"/>
                <a:ext cx="297340" cy="369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6"/>
              <p:cNvSpPr txBox="1"/>
              <p:nvPr/>
            </p:nvSpPr>
            <p:spPr>
              <a:xfrm>
                <a:off x="7456066" y="3396076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24" name="Google Shape;524;p26"/>
              <p:cNvGrpSpPr/>
              <p:nvPr/>
            </p:nvGrpSpPr>
            <p:grpSpPr>
              <a:xfrm>
                <a:off x="6120398" y="2838252"/>
                <a:ext cx="1137426" cy="722065"/>
                <a:chOff x="6759425" y="2571750"/>
                <a:chExt cx="1579100" cy="1002450"/>
              </a:xfrm>
            </p:grpSpPr>
            <p:sp>
              <p:nvSpPr>
                <p:cNvPr id="525" name="Google Shape;525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4" name="Google Shape;544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5" name="Google Shape;545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46" name="Google Shape;546;p26"/>
              <p:cNvSpPr txBox="1"/>
              <p:nvPr/>
            </p:nvSpPr>
            <p:spPr>
              <a:xfrm>
                <a:off x="6540459" y="3560313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6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47" name="Google Shape;547;p26"/>
              <p:cNvGrpSpPr/>
              <p:nvPr/>
            </p:nvGrpSpPr>
            <p:grpSpPr>
              <a:xfrm>
                <a:off x="6863393" y="2838254"/>
                <a:ext cx="890003" cy="722065"/>
                <a:chOff x="7102925" y="3865250"/>
                <a:chExt cx="1235600" cy="1002450"/>
              </a:xfrm>
            </p:grpSpPr>
            <p:sp>
              <p:nvSpPr>
                <p:cNvPr id="548" name="Google Shape;54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</p:grpSp>
        <p:sp>
          <p:nvSpPr>
            <p:cNvPr id="564" name="Google Shape;564;p26"/>
            <p:cNvSpPr txBox="1"/>
            <p:nvPr/>
          </p:nvSpPr>
          <p:spPr>
            <a:xfrm>
              <a:off x="5440138" y="38946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w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0" name="Google Shape;5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Addition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+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Subtraction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-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Power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pow(2)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Summation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sum()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mean()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3297600" y="4538975"/>
            <a:ext cx="57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more operators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Attributes</a:t>
            </a:r>
            <a:endParaRPr/>
          </a:p>
        </p:txBody>
      </p:sp>
      <p:graphicFrame>
        <p:nvGraphicFramePr>
          <p:cNvPr id="584" name="Google Shape;584;p29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{F0261976-8711-4C38-86D2-DA4A137E0313}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5" name="Google Shape;585;p29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 manipulation</a:t>
            </a:r>
            <a:endParaRPr/>
          </a:p>
        </p:txBody>
      </p:sp>
      <p:graphicFrame>
        <p:nvGraphicFramePr>
          <p:cNvPr id="592" name="Google Shape;592;p30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{F0261976-8711-4C38-86D2-DA4A137E0313}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 / x.view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x.unsqueeze(1)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np.expand_dims(x, 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Google Shape;593;p30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</a:t>
            </a:r>
            <a:endParaRPr/>
          </a:p>
        </p:txBody>
      </p:sp>
      <p:sp>
        <p:nvSpPr>
          <p:cNvPr id="599" name="Google Shape;599;p31"/>
          <p:cNvSpPr txBox="1"/>
          <p:nvPr>
            <p:ph idx="1" type="body"/>
          </p:nvPr>
        </p:nvSpPr>
        <p:spPr>
          <a:xfrm>
            <a:off x="311700" y="1266325"/>
            <a:ext cx="85206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Default: tensors &amp; modules will be computed with </a:t>
            </a:r>
            <a:r>
              <a:rPr b="1" lang="zh-TW"/>
              <a:t>CPU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cpu’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‘cuda’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Prerequisites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PyTorch?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PyTorch v.s.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Overview of the DNN Training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Calculate Gradient?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Dataloader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torch.optim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Neural Network Training/Evaluation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Saving/Loading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More About PyTorch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 (GPU)</a:t>
            </a:r>
            <a:endParaRPr/>
          </a:p>
        </p:txBody>
      </p:sp>
      <p:sp>
        <p:nvSpPr>
          <p:cNvPr id="605" name="Google Shape;605;p32"/>
          <p:cNvSpPr txBox="1"/>
          <p:nvPr>
            <p:ph idx="1" type="body"/>
          </p:nvPr>
        </p:nvSpPr>
        <p:spPr>
          <a:xfrm>
            <a:off x="311700" y="1266325"/>
            <a:ext cx="85206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Check if your computer has NVIDIA 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torch.cuda.is_available()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Multiple GPUs: specify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‘cuda:0’, ‘cuda:1’, ‘cuda:2’,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GPU?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Parallel computing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https://towardsdatascience.com/what-is-a-gpu-and-do-you-need-one-in-deep-learning-718b9597aa0d</a:t>
            </a:r>
            <a:endParaRPr sz="1200"/>
          </a:p>
        </p:txBody>
      </p:sp>
      <p:pic>
        <p:nvPicPr>
          <p:cNvPr descr="Ubuntu教學(三)CUDA環境建置篇– 8927人工智慧實驗室" id="606" name="Google Shape;606;p32"/>
          <p:cNvPicPr preferRelativeResize="0"/>
          <p:nvPr/>
        </p:nvPicPr>
        <p:blipFill rotWithShape="1">
          <a:blip r:embed="rId4">
            <a:alphaModFix/>
          </a:blip>
          <a:srcRect b="7333" l="29504" r="25691" t="8278"/>
          <a:stretch/>
        </p:blipFill>
        <p:spPr>
          <a:xfrm>
            <a:off x="7140075" y="288450"/>
            <a:ext cx="1521175" cy="1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Calculate Gradient?</a:t>
            </a:r>
            <a:endParaRPr/>
          </a:p>
        </p:txBody>
      </p:sp>
      <p:sp>
        <p:nvSpPr>
          <p:cNvPr id="612" name="Google Shape;612;p33"/>
          <p:cNvSpPr txBox="1"/>
          <p:nvPr>
            <p:ph idx="1" type="body"/>
          </p:nvPr>
        </p:nvSpPr>
        <p:spPr>
          <a:xfrm>
            <a:off x="692700" y="1266325"/>
            <a:ext cx="766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torch.tensor([[1., 0.], [-1., 1.]],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requires_grad=True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x.pow(2).sum()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backward()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grad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tensor([[ 2.,  0.],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   	[-2.,  2.]])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descr="x = \begin{bmatrix}&#10;1 &amp; 0\\&#10;-1 &amp; 1&#10;\end{bmatrix}" id="613" name="Google Shape;613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50" y="3076525"/>
            <a:ext cx="1690202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} = \begin{bmatrix}&#10;2 &amp; 0\\&#10;-2 &amp; 2&#10;\end{bmatrix}" id="614" name="Google Shape;614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225" y="4126138"/>
            <a:ext cx="1857076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 = \sum_i\sum_j x_{i, j}^2" id="615" name="Google Shape;615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300" y="3218463"/>
            <a:ext cx="1988938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_{i, j}} = 2x_{i, j}" id="616" name="Google Shape;616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075" y="4220975"/>
            <a:ext cx="1562950" cy="5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/>
          <p:nvPr/>
        </p:nvSpPr>
        <p:spPr>
          <a:xfrm>
            <a:off x="4488325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641850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4488325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0" name="Google Shape;620;p33"/>
          <p:cNvGrpSpPr/>
          <p:nvPr/>
        </p:nvGrpSpPr>
        <p:grpSpPr>
          <a:xfrm>
            <a:off x="192275" y="1266325"/>
            <a:ext cx="444900" cy="1936200"/>
            <a:chOff x="192275" y="1266325"/>
            <a:chExt cx="444900" cy="1936200"/>
          </a:xfrm>
        </p:grpSpPr>
        <p:sp>
          <p:nvSpPr>
            <p:cNvPr id="621" name="Google Shape;621;p33"/>
            <p:cNvSpPr/>
            <p:nvPr/>
          </p:nvSpPr>
          <p:spPr>
            <a:xfrm>
              <a:off x="192275" y="12663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92275" y="17634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2275" y="22605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92275" y="27576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5" name="Google Shape;625;p33"/>
          <p:cNvSpPr/>
          <p:nvPr/>
        </p:nvSpPr>
        <p:spPr>
          <a:xfrm>
            <a:off x="6641850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631" name="Google Shape;631;p34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632" name="Google Shape;632;p34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635" name="Google Shape;635;p34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Load Data</a:t>
            </a:r>
            <a:endParaRPr b="1" sz="1600"/>
          </a:p>
        </p:txBody>
      </p:sp>
      <p:grpSp>
        <p:nvGrpSpPr>
          <p:cNvPr id="636" name="Google Shape;636;p34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637" name="Google Shape;637;p34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639" name="Google Shape;639;p34"/>
              <p:cNvCxnSpPr>
                <a:stCxn id="632" idx="3"/>
                <a:endCxn id="638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0" name="Google Shape;640;p34"/>
              <p:cNvCxnSpPr>
                <a:stCxn id="633" idx="3"/>
                <a:endCxn id="638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1" name="Google Shape;641;p34"/>
              <p:cNvCxnSpPr>
                <a:stCxn id="634" idx="3"/>
                <a:endCxn id="638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642" name="Google Shape;642;p34"/>
            <p:cNvCxnSpPr>
              <a:stCxn id="635" idx="2"/>
              <a:endCxn id="638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43" name="Google Shape;643;p34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644" name="Google Shape;644;p34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645" name="Google Shape;645;p34"/>
            <p:cNvCxnSpPr>
              <a:stCxn id="638" idx="3"/>
              <a:endCxn id="644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46" name="Google Shape;646;p34"/>
          <p:cNvCxnSpPr>
            <a:stCxn id="644" idx="1"/>
            <a:endCxn id="638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7" name="Google Shape;647;p34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648" name="Google Shape;648;p34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649" name="Google Shape;649;p34"/>
            <p:cNvCxnSpPr>
              <a:endCxn id="648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50" name="Google Shape;650;p34"/>
          <p:cNvCxnSpPr>
            <a:stCxn id="635" idx="2"/>
            <a:endCxn id="644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4"/>
          <p:cNvCxnSpPr>
            <a:stCxn id="635" idx="2"/>
            <a:endCxn id="648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52" name="Google Shape;652;p34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653" name="Google Shape;653;p34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55" name="Google Shape;655;p34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656" name="Google Shape;656;p34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63" name="Google Shape;663;p35"/>
          <p:cNvSpPr txBox="1"/>
          <p:nvPr>
            <p:ph idx="1" type="body"/>
          </p:nvPr>
        </p:nvSpPr>
        <p:spPr>
          <a:xfrm>
            <a:off x="1271925" y="1152425"/>
            <a:ext cx="52521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from torch.utils.data import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endParaRPr b="1" sz="1600">
              <a:solidFill>
                <a:srgbClr val="FF0000"/>
              </a:solidFill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class MyDataset(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__init__(self, file):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self.data = ...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__getitem__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(self, index):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self.data[index]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__len__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len(self.data)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64" name="Google Shape;664;p35"/>
          <p:cNvGrpSpPr/>
          <p:nvPr/>
        </p:nvGrpSpPr>
        <p:grpSpPr>
          <a:xfrm>
            <a:off x="4902025" y="2042276"/>
            <a:ext cx="4101600" cy="668371"/>
            <a:chOff x="4211700" y="3403925"/>
            <a:chExt cx="4101600" cy="1349700"/>
          </a:xfrm>
        </p:grpSpPr>
        <p:sp>
          <p:nvSpPr>
            <p:cNvPr id="665" name="Google Shape;665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Read data &amp; preprocess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4902025" y="2972526"/>
            <a:ext cx="4101600" cy="668371"/>
            <a:chOff x="4211700" y="3403925"/>
            <a:chExt cx="4101600" cy="1349700"/>
          </a:xfrm>
        </p:grpSpPr>
        <p:sp>
          <p:nvSpPr>
            <p:cNvPr id="668" name="Google Shape;668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one sample at a time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902025" y="3786076"/>
            <a:ext cx="4101600" cy="668371"/>
            <a:chOff x="4211700" y="3403925"/>
            <a:chExt cx="4101600" cy="1349700"/>
          </a:xfrm>
        </p:grpSpPr>
        <p:sp>
          <p:nvSpPr>
            <p:cNvPr id="671" name="Google Shape;671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the size of the dataset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78" name="Google Shape;678;p36"/>
          <p:cNvSpPr txBox="1"/>
          <p:nvPr>
            <p:ph idx="1" type="body"/>
          </p:nvPr>
        </p:nvSpPr>
        <p:spPr>
          <a:xfrm>
            <a:off x="311700" y="1266325"/>
            <a:ext cx="85206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= MyDataset(file)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 = </a:t>
            </a:r>
            <a:r>
              <a:rPr b="1"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batch_size,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shuffle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=True)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79" name="Google Shape;679;p36"/>
          <p:cNvGrpSpPr/>
          <p:nvPr/>
        </p:nvGrpSpPr>
        <p:grpSpPr>
          <a:xfrm>
            <a:off x="4727625" y="847300"/>
            <a:ext cx="1692300" cy="999600"/>
            <a:chOff x="4727625" y="847300"/>
            <a:chExt cx="1692300" cy="999600"/>
          </a:xfrm>
        </p:grpSpPr>
        <p:sp>
          <p:nvSpPr>
            <p:cNvPr id="680" name="Google Shape;680;p36"/>
            <p:cNvSpPr txBox="1"/>
            <p:nvPr/>
          </p:nvSpPr>
          <p:spPr>
            <a:xfrm>
              <a:off x="4727625" y="847300"/>
              <a:ext cx="1692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Training: True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Testing:  False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81" name="Google Shape;681;p36"/>
            <p:cNvCxnSpPr>
              <a:stCxn id="680" idx="2"/>
            </p:cNvCxnSpPr>
            <p:nvPr/>
          </p:nvCxnSpPr>
          <p:spPr>
            <a:xfrm>
              <a:off x="5573775" y="1524400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2" name="Google Shape;682;p36"/>
          <p:cNvSpPr/>
          <p:nvPr/>
        </p:nvSpPr>
        <p:spPr>
          <a:xfrm>
            <a:off x="250600" y="2432725"/>
            <a:ext cx="5332200" cy="240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DataLoader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478975" y="3011900"/>
            <a:ext cx="1122000" cy="157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4" name="Google Shape;684;p36"/>
          <p:cNvGrpSpPr/>
          <p:nvPr/>
        </p:nvGrpSpPr>
        <p:grpSpPr>
          <a:xfrm>
            <a:off x="5364375" y="3218450"/>
            <a:ext cx="2224800" cy="1596600"/>
            <a:chOff x="5364375" y="3218450"/>
            <a:chExt cx="2224800" cy="1596600"/>
          </a:xfrm>
        </p:grpSpPr>
        <p:grpSp>
          <p:nvGrpSpPr>
            <p:cNvPr id="685" name="Google Shape;685;p36"/>
            <p:cNvGrpSpPr/>
            <p:nvPr/>
          </p:nvGrpSpPr>
          <p:grpSpPr>
            <a:xfrm>
              <a:off x="6197175" y="3218450"/>
              <a:ext cx="1237800" cy="1165500"/>
              <a:chOff x="7336725" y="3088100"/>
              <a:chExt cx="1237800" cy="1165500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7336725" y="3088100"/>
                <a:ext cx="1237800" cy="2331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7336725" y="3321200"/>
                <a:ext cx="1237800" cy="233100"/>
              </a:xfrm>
              <a:prstGeom prst="rect">
                <a:avLst/>
              </a:prstGeom>
              <a:solidFill>
                <a:srgbClr val="B4A7D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7336725" y="3554300"/>
                <a:ext cx="1237800" cy="233100"/>
              </a:xfrm>
              <a:prstGeom prst="rect">
                <a:avLst/>
              </a:prstGeom>
              <a:solidFill>
                <a:srgbClr val="8E7CC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7336725" y="3787400"/>
                <a:ext cx="1237800" cy="233100"/>
              </a:xfrm>
              <a:prstGeom prst="rect">
                <a:avLst/>
              </a:prstGeom>
              <a:solidFill>
                <a:srgbClr val="674EA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336725" y="4020500"/>
                <a:ext cx="1237800" cy="233100"/>
              </a:xfrm>
              <a:prstGeom prst="rect">
                <a:avLst/>
              </a:prstGeom>
              <a:solidFill>
                <a:srgbClr val="351C75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1" name="Google Shape;691;p36"/>
            <p:cNvCxnSpPr>
              <a:endCxn id="688" idx="1"/>
            </p:cNvCxnSpPr>
            <p:nvPr/>
          </p:nvCxnSpPr>
          <p:spPr>
            <a:xfrm>
              <a:off x="5364375" y="3801200"/>
              <a:ext cx="83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2" name="Google Shape;692;p36"/>
            <p:cNvSpPr txBox="1"/>
            <p:nvPr/>
          </p:nvSpPr>
          <p:spPr>
            <a:xfrm>
              <a:off x="6042975" y="4383950"/>
              <a:ext cx="154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mini-batch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7648775" y="3218450"/>
            <a:ext cx="1495200" cy="1165500"/>
            <a:chOff x="7648775" y="3218450"/>
            <a:chExt cx="1495200" cy="1165500"/>
          </a:xfrm>
        </p:grpSpPr>
        <p:sp>
          <p:nvSpPr>
            <p:cNvPr id="694" name="Google Shape;694;p36"/>
            <p:cNvSpPr/>
            <p:nvPr/>
          </p:nvSpPr>
          <p:spPr>
            <a:xfrm>
              <a:off x="7648775" y="3218450"/>
              <a:ext cx="178500" cy="1165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 txBox="1"/>
            <p:nvPr/>
          </p:nvSpPr>
          <p:spPr>
            <a:xfrm>
              <a:off x="7827275" y="3585650"/>
              <a:ext cx="131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batch_size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1600975" y="2984900"/>
            <a:ext cx="2000625" cy="1651300"/>
            <a:chOff x="1600975" y="2984900"/>
            <a:chExt cx="2000625" cy="1651300"/>
          </a:xfrm>
        </p:grpSpPr>
        <p:sp>
          <p:nvSpPr>
            <p:cNvPr id="697" name="Google Shape;697;p36"/>
            <p:cNvSpPr txBox="1"/>
            <p:nvPr/>
          </p:nvSpPr>
          <p:spPr>
            <a:xfrm>
              <a:off x="1909300" y="29849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__getitem__(0)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8" name="Google Shape;698;p36"/>
            <p:cNvSpPr txBox="1"/>
            <p:nvPr/>
          </p:nvSpPr>
          <p:spPr>
            <a:xfrm>
              <a:off x="1909300" y="33259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__getitem__(1)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9" name="Google Shape;699;p36"/>
            <p:cNvSpPr txBox="1"/>
            <p:nvPr/>
          </p:nvSpPr>
          <p:spPr>
            <a:xfrm>
              <a:off x="1909300" y="36670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__getitem__(2)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0" name="Google Shape;700;p36"/>
            <p:cNvSpPr txBox="1"/>
            <p:nvPr/>
          </p:nvSpPr>
          <p:spPr>
            <a:xfrm>
              <a:off x="1909300" y="40080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__getitem__(3)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1" name="Google Shape;701;p36"/>
            <p:cNvSpPr txBox="1"/>
            <p:nvPr/>
          </p:nvSpPr>
          <p:spPr>
            <a:xfrm>
              <a:off x="1909300" y="43491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__getitem__(4)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02" name="Google Shape;702;p36"/>
            <p:cNvCxnSpPr>
              <a:stCxn id="683" idx="3"/>
              <a:endCxn id="697" idx="1"/>
            </p:cNvCxnSpPr>
            <p:nvPr/>
          </p:nvCxnSpPr>
          <p:spPr>
            <a:xfrm flipH="1" rot="10800000">
              <a:off x="1600975" y="3128600"/>
              <a:ext cx="308400" cy="672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36"/>
            <p:cNvCxnSpPr>
              <a:stCxn id="683" idx="3"/>
              <a:endCxn id="698" idx="1"/>
            </p:cNvCxnSpPr>
            <p:nvPr/>
          </p:nvCxnSpPr>
          <p:spPr>
            <a:xfrm flipH="1" rot="10800000">
              <a:off x="1600975" y="3469400"/>
              <a:ext cx="308400" cy="33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36"/>
            <p:cNvCxnSpPr>
              <a:stCxn id="683" idx="3"/>
              <a:endCxn id="699" idx="1"/>
            </p:cNvCxnSpPr>
            <p:nvPr/>
          </p:nvCxnSpPr>
          <p:spPr>
            <a:xfrm>
              <a:off x="1600975" y="3801200"/>
              <a:ext cx="308400" cy="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36"/>
            <p:cNvCxnSpPr>
              <a:stCxn id="683" idx="3"/>
              <a:endCxn id="700" idx="1"/>
            </p:cNvCxnSpPr>
            <p:nvPr/>
          </p:nvCxnSpPr>
          <p:spPr>
            <a:xfrm>
              <a:off x="1600975" y="3801200"/>
              <a:ext cx="308400" cy="350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6" name="Google Shape;706;p36"/>
            <p:cNvCxnSpPr>
              <a:stCxn id="683" idx="3"/>
              <a:endCxn id="701" idx="1"/>
            </p:cNvCxnSpPr>
            <p:nvPr/>
          </p:nvCxnSpPr>
          <p:spPr>
            <a:xfrm>
              <a:off x="1600975" y="3801200"/>
              <a:ext cx="308400" cy="691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7" name="Google Shape;707;p36"/>
          <p:cNvGrpSpPr/>
          <p:nvPr/>
        </p:nvGrpSpPr>
        <p:grpSpPr>
          <a:xfrm>
            <a:off x="3601600" y="3011900"/>
            <a:ext cx="1546125" cy="1597300"/>
            <a:chOff x="3601600" y="3011900"/>
            <a:chExt cx="1546125" cy="1597300"/>
          </a:xfrm>
        </p:grpSpPr>
        <p:sp>
          <p:nvSpPr>
            <p:cNvPr id="708" name="Google Shape;708;p36"/>
            <p:cNvSpPr/>
            <p:nvPr/>
          </p:nvSpPr>
          <p:spPr>
            <a:xfrm>
              <a:off x="3909925" y="3011900"/>
              <a:ext cx="1237800" cy="2331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0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909925" y="3352950"/>
              <a:ext cx="1237800" cy="2331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1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909925" y="3694000"/>
              <a:ext cx="1237800" cy="233100"/>
            </a:xfrm>
            <a:prstGeom prst="rect">
              <a:avLst/>
            </a:prstGeom>
            <a:solidFill>
              <a:srgbClr val="8E7CC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2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909925" y="4035050"/>
              <a:ext cx="1237800" cy="233100"/>
            </a:xfrm>
            <a:prstGeom prst="rect">
              <a:avLst/>
            </a:prstGeom>
            <a:solidFill>
              <a:srgbClr val="674EA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909925" y="4376100"/>
              <a:ext cx="1237800" cy="233100"/>
            </a:xfrm>
            <a:prstGeom prst="rect">
              <a:avLst/>
            </a:prstGeom>
            <a:solidFill>
              <a:srgbClr val="351C7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4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13" name="Google Shape;713;p36"/>
            <p:cNvCxnSpPr>
              <a:stCxn id="697" idx="3"/>
              <a:endCxn id="708" idx="1"/>
            </p:cNvCxnSpPr>
            <p:nvPr/>
          </p:nvCxnSpPr>
          <p:spPr>
            <a:xfrm>
              <a:off x="3601600" y="31284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36"/>
            <p:cNvCxnSpPr>
              <a:stCxn id="698" idx="3"/>
              <a:endCxn id="709" idx="1"/>
            </p:cNvCxnSpPr>
            <p:nvPr/>
          </p:nvCxnSpPr>
          <p:spPr>
            <a:xfrm>
              <a:off x="3601600" y="34695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36"/>
            <p:cNvCxnSpPr>
              <a:stCxn id="699" idx="3"/>
              <a:endCxn id="710" idx="1"/>
            </p:cNvCxnSpPr>
            <p:nvPr/>
          </p:nvCxnSpPr>
          <p:spPr>
            <a:xfrm>
              <a:off x="3601600" y="38105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36"/>
            <p:cNvCxnSpPr>
              <a:stCxn id="700" idx="3"/>
              <a:endCxn id="711" idx="1"/>
            </p:cNvCxnSpPr>
            <p:nvPr/>
          </p:nvCxnSpPr>
          <p:spPr>
            <a:xfrm>
              <a:off x="3601600" y="41516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36"/>
            <p:cNvCxnSpPr>
              <a:stCxn id="701" idx="3"/>
              <a:endCxn id="712" idx="1"/>
            </p:cNvCxnSpPr>
            <p:nvPr/>
          </p:nvCxnSpPr>
          <p:spPr>
            <a:xfrm>
              <a:off x="3601600" y="44926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723" name="Google Shape;723;p37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724" name="Google Shape;724;p37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Define Neural Network</a:t>
              </a:r>
              <a:endParaRPr b="1" sz="160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727" name="Google Shape;727;p37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728" name="Google Shape;728;p37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729" name="Google Shape;729;p37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731" name="Google Shape;731;p37"/>
              <p:cNvCxnSpPr>
                <a:stCxn id="724" idx="3"/>
                <a:endCxn id="730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2" name="Google Shape;732;p37"/>
              <p:cNvCxnSpPr>
                <a:stCxn id="725" idx="3"/>
                <a:endCxn id="730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3" name="Google Shape;733;p37"/>
              <p:cNvCxnSpPr>
                <a:stCxn id="726" idx="3"/>
                <a:endCxn id="730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734" name="Google Shape;734;p37"/>
            <p:cNvCxnSpPr>
              <a:stCxn id="727" idx="2"/>
              <a:endCxn id="730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37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736" name="Google Shape;736;p37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737" name="Google Shape;737;p37"/>
            <p:cNvCxnSpPr>
              <a:stCxn id="730" idx="3"/>
              <a:endCxn id="736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8" name="Google Shape;738;p37"/>
          <p:cNvCxnSpPr>
            <a:stCxn id="736" idx="1"/>
            <a:endCxn id="730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37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740" name="Google Shape;740;p37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741" name="Google Shape;741;p37"/>
            <p:cNvCxnSpPr>
              <a:endCxn id="740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42" name="Google Shape;742;p37"/>
          <p:cNvCxnSpPr>
            <a:stCxn id="727" idx="2"/>
            <a:endCxn id="736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7"/>
          <p:cNvCxnSpPr>
            <a:stCxn id="727" idx="2"/>
            <a:endCxn id="740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44" name="Google Shape;744;p37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745" name="Google Shape;745;p37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748" name="Google Shape;748;p37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55" name="Google Shape;755;p38"/>
          <p:cNvSpPr txBox="1"/>
          <p:nvPr>
            <p:ph idx="1" type="body"/>
          </p:nvPr>
        </p:nvSpPr>
        <p:spPr>
          <a:xfrm>
            <a:off x="311700" y="1266325"/>
            <a:ext cx="8520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nn.Linear(in_features, out_features)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56" name="Google Shape;756;p38"/>
          <p:cNvGrpSpPr/>
          <p:nvPr/>
        </p:nvGrpSpPr>
        <p:grpSpPr>
          <a:xfrm>
            <a:off x="848450" y="2777125"/>
            <a:ext cx="7447100" cy="928800"/>
            <a:chOff x="694275" y="2796675"/>
            <a:chExt cx="7447100" cy="928800"/>
          </a:xfrm>
        </p:grpSpPr>
        <p:sp>
          <p:nvSpPr>
            <p:cNvPr id="757" name="Google Shape;757;p38"/>
            <p:cNvSpPr/>
            <p:nvPr/>
          </p:nvSpPr>
          <p:spPr>
            <a:xfrm>
              <a:off x="694275" y="2796675"/>
              <a:ext cx="1926300" cy="928800"/>
            </a:xfrm>
            <a:prstGeom prst="rect">
              <a:avLst/>
            </a:prstGeom>
            <a:solidFill>
              <a:srgbClr val="D9EAD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Input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32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215075" y="2796675"/>
              <a:ext cx="1926300" cy="928800"/>
            </a:xfrm>
            <a:prstGeom prst="rect">
              <a:avLst/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Output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64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3454675" y="2796675"/>
              <a:ext cx="1926300" cy="928800"/>
            </a:xfrm>
            <a:prstGeom prst="rect">
              <a:avLst/>
            </a:prstGeom>
            <a:solidFill>
              <a:srgbClr val="C9DAF8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nn.Linear(32, 64)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60" name="Google Shape;760;p38"/>
            <p:cNvCxnSpPr>
              <a:endCxn id="759" idx="1"/>
            </p:cNvCxnSpPr>
            <p:nvPr/>
          </p:nvCxnSpPr>
          <p:spPr>
            <a:xfrm>
              <a:off x="26206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1" name="Google Shape;761;p38"/>
            <p:cNvCxnSpPr>
              <a:stCxn id="759" idx="3"/>
              <a:endCxn id="758" idx="1"/>
            </p:cNvCxnSpPr>
            <p:nvPr/>
          </p:nvCxnSpPr>
          <p:spPr>
            <a:xfrm>
              <a:off x="53809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2" name="Google Shape;762;p38"/>
          <p:cNvGrpSpPr/>
          <p:nvPr/>
        </p:nvGrpSpPr>
        <p:grpSpPr>
          <a:xfrm>
            <a:off x="498200" y="3519725"/>
            <a:ext cx="6570450" cy="1416300"/>
            <a:chOff x="498200" y="3519725"/>
            <a:chExt cx="6570450" cy="1416300"/>
          </a:xfrm>
        </p:grpSpPr>
        <p:sp>
          <p:nvSpPr>
            <p:cNvPr id="763" name="Google Shape;763;p38"/>
            <p:cNvSpPr txBox="1"/>
            <p:nvPr/>
          </p:nvSpPr>
          <p:spPr>
            <a:xfrm>
              <a:off x="498200" y="4289525"/>
              <a:ext cx="5034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can be any shape but the last dimension must be 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32</a:t>
              </a:r>
              <a:endParaRPr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e.g. (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10, 32), (10, 5, 32), (1, 1, 3, 32),</a:t>
              </a: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...</a:t>
              </a:r>
              <a:endParaRPr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64" name="Google Shape;764;p38"/>
            <p:cNvCxnSpPr>
              <a:stCxn id="763" idx="0"/>
            </p:cNvCxnSpPr>
            <p:nvPr/>
          </p:nvCxnSpPr>
          <p:spPr>
            <a:xfrm rot="10800000">
              <a:off x="1653050" y="3519725"/>
              <a:ext cx="1362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5" name="Google Shape;765;p38"/>
            <p:cNvCxnSpPr>
              <a:stCxn id="763" idx="0"/>
            </p:cNvCxnSpPr>
            <p:nvPr/>
          </p:nvCxnSpPr>
          <p:spPr>
            <a:xfrm flipH="1" rot="10800000">
              <a:off x="3015350" y="3519725"/>
              <a:ext cx="4053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71" name="Google Shape;771;p39"/>
          <p:cNvSpPr txBox="1"/>
          <p:nvPr>
            <p:ph idx="1" type="body"/>
          </p:nvPr>
        </p:nvSpPr>
        <p:spPr>
          <a:xfrm>
            <a:off x="311700" y="1266325"/>
            <a:ext cx="4935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2" name="Google Shape;772;p39"/>
          <p:cNvGrpSpPr/>
          <p:nvPr/>
        </p:nvGrpSpPr>
        <p:grpSpPr>
          <a:xfrm>
            <a:off x="109225" y="1957325"/>
            <a:ext cx="4835800" cy="2886600"/>
            <a:chOff x="227375" y="1728725"/>
            <a:chExt cx="4835800" cy="2886600"/>
          </a:xfrm>
        </p:grpSpPr>
        <p:sp>
          <p:nvSpPr>
            <p:cNvPr id="773" name="Google Shape;773;p39"/>
            <p:cNvSpPr/>
            <p:nvPr/>
          </p:nvSpPr>
          <p:spPr>
            <a:xfrm>
              <a:off x="2928775" y="17288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928775" y="232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928775" y="29267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928775" y="424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268400" y="248167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268400" y="1882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1</a:t>
              </a:r>
              <a:endParaRPr baseline="-25000" sz="1600"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268400" y="30806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268400" y="3970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x</a:t>
              </a:r>
              <a:r>
                <a:rPr baseline="-25000" lang="zh-TW" sz="1200"/>
                <a:t>32</a:t>
              </a:r>
              <a:endParaRPr sz="1000"/>
            </a:p>
          </p:txBody>
        </p:sp>
        <p:cxnSp>
          <p:nvCxnSpPr>
            <p:cNvPr id="781" name="Google Shape;781;p39"/>
            <p:cNvCxnSpPr>
              <a:stCxn id="778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39"/>
            <p:cNvCxnSpPr>
              <a:stCxn id="778" idx="3"/>
              <a:endCxn id="774" idx="2"/>
            </p:cNvCxnSpPr>
            <p:nvPr/>
          </p:nvCxnSpPr>
          <p:spPr>
            <a:xfrm>
              <a:off x="1635900" y="206647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3" name="Google Shape;783;p39"/>
            <p:cNvCxnSpPr>
              <a:stCxn id="778" idx="3"/>
              <a:endCxn id="775" idx="2"/>
            </p:cNvCxnSpPr>
            <p:nvPr/>
          </p:nvCxnSpPr>
          <p:spPr>
            <a:xfrm>
              <a:off x="1635900" y="2066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4" name="Google Shape;784;p39"/>
            <p:cNvCxnSpPr>
              <a:stCxn id="778" idx="3"/>
              <a:endCxn id="776" idx="2"/>
            </p:cNvCxnSpPr>
            <p:nvPr/>
          </p:nvCxnSpPr>
          <p:spPr>
            <a:xfrm>
              <a:off x="1635900" y="2066475"/>
              <a:ext cx="1293000" cy="236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39"/>
            <p:cNvCxnSpPr>
              <a:stCxn id="777" idx="3"/>
              <a:endCxn id="773" idx="2"/>
            </p:cNvCxnSpPr>
            <p:nvPr/>
          </p:nvCxnSpPr>
          <p:spPr>
            <a:xfrm flipH="1" rot="10800000">
              <a:off x="1635900" y="191272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6" name="Google Shape;786;p39"/>
            <p:cNvCxnSpPr>
              <a:stCxn id="777" idx="3"/>
              <a:endCxn id="774" idx="2"/>
            </p:cNvCxnSpPr>
            <p:nvPr/>
          </p:nvCxnSpPr>
          <p:spPr>
            <a:xfrm flipH="1" rot="10800000">
              <a:off x="1635900" y="251152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7" name="Google Shape;787;p39"/>
            <p:cNvCxnSpPr>
              <a:stCxn id="777" idx="3"/>
              <a:endCxn id="775" idx="2"/>
            </p:cNvCxnSpPr>
            <p:nvPr/>
          </p:nvCxnSpPr>
          <p:spPr>
            <a:xfrm>
              <a:off x="1635900" y="266542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8" name="Google Shape;788;p39"/>
            <p:cNvCxnSpPr>
              <a:stCxn id="777" idx="3"/>
              <a:endCxn id="776" idx="2"/>
            </p:cNvCxnSpPr>
            <p:nvPr/>
          </p:nvCxnSpPr>
          <p:spPr>
            <a:xfrm>
              <a:off x="1635900" y="2665425"/>
              <a:ext cx="1293000" cy="176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9" name="Google Shape;789;p39"/>
            <p:cNvCxnSpPr>
              <a:stCxn id="779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35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0" name="Google Shape;790;p39"/>
            <p:cNvCxnSpPr>
              <a:stCxn id="779" idx="3"/>
              <a:endCxn id="774" idx="2"/>
            </p:cNvCxnSpPr>
            <p:nvPr/>
          </p:nvCxnSpPr>
          <p:spPr>
            <a:xfrm flipH="1" rot="10800000">
              <a:off x="1635900" y="251167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1" name="Google Shape;791;p39"/>
            <p:cNvCxnSpPr>
              <a:stCxn id="779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2" name="Google Shape;792;p39"/>
            <p:cNvCxnSpPr>
              <a:stCxn id="779" idx="3"/>
              <a:endCxn id="776" idx="2"/>
            </p:cNvCxnSpPr>
            <p:nvPr/>
          </p:nvCxnSpPr>
          <p:spPr>
            <a:xfrm>
              <a:off x="1635900" y="3264375"/>
              <a:ext cx="1293000" cy="1167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3" name="Google Shape;793;p39"/>
            <p:cNvCxnSpPr>
              <a:stCxn id="780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224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4" name="Google Shape;794;p39"/>
            <p:cNvCxnSpPr>
              <a:stCxn id="780" idx="3"/>
              <a:endCxn id="774" idx="2"/>
            </p:cNvCxnSpPr>
            <p:nvPr/>
          </p:nvCxnSpPr>
          <p:spPr>
            <a:xfrm flipH="1" rot="10800000">
              <a:off x="1635900" y="2511375"/>
              <a:ext cx="1293000" cy="1643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5" name="Google Shape;795;p39"/>
            <p:cNvCxnSpPr>
              <a:stCxn id="780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6" name="Google Shape;796;p39"/>
            <p:cNvCxnSpPr>
              <a:stCxn id="780" idx="3"/>
              <a:endCxn id="776" idx="2"/>
            </p:cNvCxnSpPr>
            <p:nvPr/>
          </p:nvCxnSpPr>
          <p:spPr>
            <a:xfrm>
              <a:off x="1635900" y="4154475"/>
              <a:ext cx="1293000" cy="27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7" name="Google Shape;797;p39"/>
            <p:cNvSpPr/>
            <p:nvPr/>
          </p:nvSpPr>
          <p:spPr>
            <a:xfrm>
              <a:off x="3750950" y="2327738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750950" y="1728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1</a:t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750950" y="292672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750950" y="4247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y</a:t>
              </a:r>
              <a:r>
                <a:rPr baseline="-25000" lang="zh-TW" sz="1200"/>
                <a:t>64</a:t>
              </a:r>
              <a:endParaRPr/>
            </a:p>
          </p:txBody>
        </p:sp>
        <p:cxnSp>
          <p:nvCxnSpPr>
            <p:cNvPr id="801" name="Google Shape;801;p39"/>
            <p:cNvCxnSpPr>
              <a:stCxn id="773" idx="6"/>
              <a:endCxn id="798" idx="1"/>
            </p:cNvCxnSpPr>
            <p:nvPr/>
          </p:nvCxnSpPr>
          <p:spPr>
            <a:xfrm>
              <a:off x="3296275" y="19125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2" name="Google Shape;802;p39"/>
            <p:cNvCxnSpPr>
              <a:stCxn id="774" idx="6"/>
              <a:endCxn id="797" idx="1"/>
            </p:cNvCxnSpPr>
            <p:nvPr/>
          </p:nvCxnSpPr>
          <p:spPr>
            <a:xfrm>
              <a:off x="3296275" y="251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3" name="Google Shape;803;p39"/>
            <p:cNvCxnSpPr>
              <a:stCxn id="775" idx="6"/>
              <a:endCxn id="799" idx="1"/>
            </p:cNvCxnSpPr>
            <p:nvPr/>
          </p:nvCxnSpPr>
          <p:spPr>
            <a:xfrm>
              <a:off x="3296275" y="31104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4" name="Google Shape;804;p39"/>
            <p:cNvCxnSpPr>
              <a:stCxn id="776" idx="6"/>
              <a:endCxn id="800" idx="1"/>
            </p:cNvCxnSpPr>
            <p:nvPr/>
          </p:nvCxnSpPr>
          <p:spPr>
            <a:xfrm>
              <a:off x="3296275" y="443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5" name="Google Shape;805;p39"/>
            <p:cNvSpPr/>
            <p:nvPr/>
          </p:nvSpPr>
          <p:spPr>
            <a:xfrm>
              <a:off x="784375" y="1863300"/>
              <a:ext cx="208500" cy="24825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328475" y="1728725"/>
              <a:ext cx="208500" cy="288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 txBox="1"/>
            <p:nvPr/>
          </p:nvSpPr>
          <p:spPr>
            <a:xfrm>
              <a:off x="227375" y="2889000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39"/>
            <p:cNvSpPr txBox="1"/>
            <p:nvPr/>
          </p:nvSpPr>
          <p:spPr>
            <a:xfrm>
              <a:off x="4536975" y="2956475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64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9" name="Google Shape;809;p39"/>
            <p:cNvSpPr txBox="1"/>
            <p:nvPr/>
          </p:nvSpPr>
          <p:spPr>
            <a:xfrm rot="5400000">
              <a:off x="3807150" y="3570900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39"/>
            <p:cNvSpPr txBox="1"/>
            <p:nvPr/>
          </p:nvSpPr>
          <p:spPr>
            <a:xfrm rot="5400000">
              <a:off x="1354250" y="3509325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12" name="Google Shape;812;p39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39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39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39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20" name="Google Shape;820;p39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826" name="Google Shape;826;p40"/>
          <p:cNvSpPr txBox="1"/>
          <p:nvPr>
            <p:ph idx="1" type="body"/>
          </p:nvPr>
        </p:nvSpPr>
        <p:spPr>
          <a:xfrm>
            <a:off x="311700" y="1266325"/>
            <a:ext cx="4935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27" name="Google Shape;8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1872438"/>
            <a:ext cx="2340134" cy="30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25" y="2834383"/>
            <a:ext cx="2836425" cy="1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834" name="Google Shape;834;p41"/>
          <p:cNvSpPr txBox="1"/>
          <p:nvPr>
            <p:ph idx="1" type="body"/>
          </p:nvPr>
        </p:nvSpPr>
        <p:spPr>
          <a:xfrm>
            <a:off x="311700" y="1266325"/>
            <a:ext cx="85206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 = torch.nn.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Linear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(32, 64)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weight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torch.Size([64, 32])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bias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35" name="Google Shape;835;p41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36" name="Google Shape;836;p41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37" name="Google Shape;837;p41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41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41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41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44" name="Google Shape;844;p41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Prerequisites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300" y="740300"/>
            <a:ext cx="1513699" cy="15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736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assume you are already familiar with…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Python3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■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if-else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loop, function, file IO, class,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refs: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link1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link2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link3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NumPy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array &amp; array operations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0222" y="2734901"/>
            <a:ext cx="1595875" cy="16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Activation Functions</a:t>
            </a:r>
            <a:endParaRPr/>
          </a:p>
        </p:txBody>
      </p:sp>
      <p:sp>
        <p:nvSpPr>
          <p:cNvPr id="850" name="Google Shape;850;p42"/>
          <p:cNvSpPr txBox="1"/>
          <p:nvPr>
            <p:ph idx="1" type="body"/>
          </p:nvPr>
        </p:nvSpPr>
        <p:spPr>
          <a:xfrm>
            <a:off x="311700" y="1266325"/>
            <a:ext cx="85206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Sigmoid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nn.Sigmoid()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ReLU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nn.ReLU()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51" name="Google Shape;851;p42"/>
          <p:cNvPicPr preferRelativeResize="0"/>
          <p:nvPr/>
        </p:nvPicPr>
        <p:blipFill rotWithShape="1">
          <a:blip r:embed="rId3">
            <a:alphaModFix/>
          </a:blip>
          <a:srcRect b="11217" l="13198" r="10686" t="13145"/>
          <a:stretch/>
        </p:blipFill>
        <p:spPr>
          <a:xfrm>
            <a:off x="6211475" y="2954575"/>
            <a:ext cx="2620826" cy="19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2"/>
          <p:cNvPicPr preferRelativeResize="0"/>
          <p:nvPr/>
        </p:nvPicPr>
        <p:blipFill rotWithShape="1">
          <a:blip r:embed="rId4">
            <a:alphaModFix/>
          </a:blip>
          <a:srcRect b="11490" l="13365" r="10519" t="12866"/>
          <a:stretch/>
        </p:blipFill>
        <p:spPr>
          <a:xfrm>
            <a:off x="6211475" y="765775"/>
            <a:ext cx="2620826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858" name="Google Shape;858;p43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859" name="Google Shape;859;p43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Loss Function</a:t>
              </a:r>
              <a:endParaRPr b="1" sz="1600"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862" name="Google Shape;862;p43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863" name="Google Shape;863;p43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864" name="Google Shape;864;p43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865" name="Google Shape;865;p43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866" name="Google Shape;866;p43"/>
              <p:cNvCxnSpPr>
                <a:stCxn id="859" idx="3"/>
                <a:endCxn id="865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7" name="Google Shape;867;p43"/>
              <p:cNvCxnSpPr>
                <a:stCxn id="860" idx="3"/>
                <a:endCxn id="865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8" name="Google Shape;868;p43"/>
              <p:cNvCxnSpPr>
                <a:stCxn id="861" idx="3"/>
                <a:endCxn id="865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869" name="Google Shape;869;p43"/>
            <p:cNvCxnSpPr>
              <a:stCxn id="862" idx="2"/>
              <a:endCxn id="865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70" name="Google Shape;870;p43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871" name="Google Shape;871;p43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872" name="Google Shape;872;p43"/>
            <p:cNvCxnSpPr>
              <a:stCxn id="865" idx="3"/>
              <a:endCxn id="871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73" name="Google Shape;873;p43"/>
          <p:cNvCxnSpPr>
            <a:stCxn id="871" idx="1"/>
            <a:endCxn id="865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74" name="Google Shape;874;p43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875" name="Google Shape;875;p43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876" name="Google Shape;876;p43"/>
            <p:cNvCxnSpPr>
              <a:endCxn id="875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77" name="Google Shape;877;p43"/>
          <p:cNvCxnSpPr>
            <a:stCxn id="862" idx="2"/>
            <a:endCxn id="871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43"/>
          <p:cNvCxnSpPr>
            <a:stCxn id="862" idx="2"/>
            <a:endCxn id="875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79" name="Google Shape;879;p43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880" name="Google Shape;880;p43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82" name="Google Shape;882;p43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883" name="Google Shape;883;p43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Loss Functions</a:t>
            </a:r>
            <a:endParaRPr/>
          </a:p>
        </p:txBody>
      </p:sp>
      <p:sp>
        <p:nvSpPr>
          <p:cNvPr id="890" name="Google Shape;890;p44"/>
          <p:cNvSpPr txBox="1"/>
          <p:nvPr>
            <p:ph idx="1" type="body"/>
          </p:nvPr>
        </p:nvSpPr>
        <p:spPr>
          <a:xfrm>
            <a:off x="311700" y="1266325"/>
            <a:ext cx="85206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 Squared Error (for linear regression)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nn.MSELoss()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Cross Entropy (for classification)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nn.CrossEntropyLoss()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sp>
        <p:nvSpPr>
          <p:cNvPr id="896" name="Google Shape;896;p45"/>
          <p:cNvSpPr txBox="1"/>
          <p:nvPr>
            <p:ph idx="1" type="body"/>
          </p:nvPr>
        </p:nvSpPr>
        <p:spPr>
          <a:xfrm>
            <a:off x="311700" y="1266325"/>
            <a:ext cx="39000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97" name="Google Shape;897;p45"/>
          <p:cNvGrpSpPr/>
          <p:nvPr/>
        </p:nvGrpSpPr>
        <p:grpSpPr>
          <a:xfrm>
            <a:off x="4211700" y="2101085"/>
            <a:ext cx="4554000" cy="1508753"/>
            <a:chOff x="4211700" y="2101125"/>
            <a:chExt cx="4554000" cy="1122000"/>
          </a:xfrm>
        </p:grpSpPr>
        <p:sp>
          <p:nvSpPr>
            <p:cNvPr id="898" name="Google Shape;898;p45"/>
            <p:cNvSpPr/>
            <p:nvPr/>
          </p:nvSpPr>
          <p:spPr>
            <a:xfrm>
              <a:off x="4211700" y="2101125"/>
              <a:ext cx="190200" cy="1122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 txBox="1"/>
            <p:nvPr/>
          </p:nvSpPr>
          <p:spPr>
            <a:xfrm>
              <a:off x="4572000" y="2490377"/>
              <a:ext cx="41937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Initialize your model &amp; define layers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00" name="Google Shape;900;p45"/>
          <p:cNvGrpSpPr/>
          <p:nvPr/>
        </p:nvGrpSpPr>
        <p:grpSpPr>
          <a:xfrm>
            <a:off x="4211700" y="3743801"/>
            <a:ext cx="4554000" cy="668371"/>
            <a:chOff x="4211700" y="3403925"/>
            <a:chExt cx="4554000" cy="1349700"/>
          </a:xfrm>
        </p:grpSpPr>
        <p:sp>
          <p:nvSpPr>
            <p:cNvPr id="901" name="Google Shape;901;p4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 txBox="1"/>
            <p:nvPr/>
          </p:nvSpPr>
          <p:spPr>
            <a:xfrm>
              <a:off x="4572000" y="3625919"/>
              <a:ext cx="41937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 output of your NN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grpSp>
        <p:nvGrpSpPr>
          <p:cNvPr id="908" name="Google Shape;908;p46"/>
          <p:cNvGrpSpPr/>
          <p:nvPr/>
        </p:nvGrpSpPr>
        <p:grpSpPr>
          <a:xfrm>
            <a:off x="5533275" y="1096025"/>
            <a:ext cx="2928300" cy="3828788"/>
            <a:chOff x="5533275" y="1181175"/>
            <a:chExt cx="2928300" cy="3828788"/>
          </a:xfrm>
        </p:grpSpPr>
        <p:sp>
          <p:nvSpPr>
            <p:cNvPr id="909" name="Google Shape;909;p46"/>
            <p:cNvSpPr/>
            <p:nvPr/>
          </p:nvSpPr>
          <p:spPr>
            <a:xfrm>
              <a:off x="6659925" y="4658363"/>
              <a:ext cx="6750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6179775" y="3843038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6179775" y="1796663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5533275" y="3227513"/>
              <a:ext cx="29283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6179775" y="2611983"/>
              <a:ext cx="1635300" cy="35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Sigmoid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14" name="Google Shape;914;p46"/>
            <p:cNvCxnSpPr>
              <a:stCxn id="909" idx="0"/>
              <a:endCxn id="910" idx="2"/>
            </p:cNvCxnSpPr>
            <p:nvPr/>
          </p:nvCxnSpPr>
          <p:spPr>
            <a:xfrm rot="10800000">
              <a:off x="6997425" y="43943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5" name="Google Shape;915;p46"/>
            <p:cNvCxnSpPr>
              <a:stCxn id="910" idx="0"/>
              <a:endCxn id="912" idx="2"/>
            </p:cNvCxnSpPr>
            <p:nvPr/>
          </p:nvCxnSpPr>
          <p:spPr>
            <a:xfrm rot="10800000">
              <a:off x="6997425" y="3579038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6" name="Google Shape;916;p46"/>
            <p:cNvCxnSpPr>
              <a:stCxn id="912" idx="0"/>
              <a:endCxn id="913" idx="2"/>
            </p:cNvCxnSpPr>
            <p:nvPr/>
          </p:nvCxnSpPr>
          <p:spPr>
            <a:xfrm rot="10800000">
              <a:off x="6997425" y="296351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7" name="Google Shape;917;p46"/>
            <p:cNvCxnSpPr>
              <a:stCxn id="913" idx="0"/>
              <a:endCxn id="911" idx="2"/>
            </p:cNvCxnSpPr>
            <p:nvPr/>
          </p:nvCxnSpPr>
          <p:spPr>
            <a:xfrm rot="10800000">
              <a:off x="6997425" y="234798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8" name="Google Shape;918;p46"/>
            <p:cNvSpPr/>
            <p:nvPr/>
          </p:nvSpPr>
          <p:spPr>
            <a:xfrm>
              <a:off x="6806025" y="1181175"/>
              <a:ext cx="3828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19" name="Google Shape;919;p46"/>
            <p:cNvCxnSpPr>
              <a:stCxn id="911" idx="0"/>
              <a:endCxn id="918" idx="2"/>
            </p:cNvCxnSpPr>
            <p:nvPr/>
          </p:nvCxnSpPr>
          <p:spPr>
            <a:xfrm rot="10800000">
              <a:off x="6997425" y="15326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20" name="Google Shape;920;p46"/>
          <p:cNvSpPr txBox="1"/>
          <p:nvPr>
            <p:ph idx="1" type="body"/>
          </p:nvPr>
        </p:nvSpPr>
        <p:spPr>
          <a:xfrm>
            <a:off x="311700" y="1266325"/>
            <a:ext cx="40344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26" name="Google Shape;926;p47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27" name="Google Shape;927;p47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Optimizer</a:t>
              </a:r>
              <a:endParaRPr b="1" sz="1600"/>
            </a:p>
          </p:txBody>
        </p:sp>
      </p:grpSp>
      <p:sp>
        <p:nvSpPr>
          <p:cNvPr id="930" name="Google Shape;930;p47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31" name="Google Shape;931;p47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32" name="Google Shape;932;p47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33" name="Google Shape;933;p47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934" name="Google Shape;934;p47"/>
              <p:cNvCxnSpPr>
                <a:stCxn id="927" idx="3"/>
                <a:endCxn id="933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5" name="Google Shape;935;p47"/>
              <p:cNvCxnSpPr>
                <a:stCxn id="928" idx="3"/>
                <a:endCxn id="933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6" name="Google Shape;936;p47"/>
              <p:cNvCxnSpPr>
                <a:stCxn id="929" idx="3"/>
                <a:endCxn id="933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37" name="Google Shape;937;p47"/>
            <p:cNvCxnSpPr>
              <a:stCxn id="930" idx="2"/>
              <a:endCxn id="933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38" name="Google Shape;938;p47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39" name="Google Shape;939;p47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940" name="Google Shape;940;p47"/>
            <p:cNvCxnSpPr>
              <a:stCxn id="933" idx="3"/>
              <a:endCxn id="939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41" name="Google Shape;941;p47"/>
          <p:cNvCxnSpPr>
            <a:stCxn id="939" idx="1"/>
            <a:endCxn id="933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2" name="Google Shape;942;p47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43" name="Google Shape;943;p47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944" name="Google Shape;944;p47"/>
            <p:cNvCxnSpPr>
              <a:endCxn id="943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45" name="Google Shape;945;p47"/>
          <p:cNvCxnSpPr>
            <a:stCxn id="930" idx="2"/>
            <a:endCxn id="939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47"/>
          <p:cNvCxnSpPr>
            <a:stCxn id="930" idx="2"/>
            <a:endCxn id="943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47" name="Google Shape;947;p47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48" name="Google Shape;948;p47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51" name="Google Shape;951;p47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torch.optim</a:t>
            </a:r>
            <a:endParaRPr/>
          </a:p>
        </p:txBody>
      </p:sp>
      <p:sp>
        <p:nvSpPr>
          <p:cNvPr id="958" name="Google Shape;958;p48"/>
          <p:cNvSpPr txBox="1"/>
          <p:nvPr>
            <p:ph idx="1" type="body"/>
          </p:nvPr>
        </p:nvSpPr>
        <p:spPr>
          <a:xfrm>
            <a:off x="311700" y="1266325"/>
            <a:ext cx="8520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Optimization algorithms</a:t>
            </a:r>
            <a:r>
              <a:rPr lang="zh-TW"/>
              <a:t> for neural networks (gradient descent)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Stochastic Gradient Descent (SGD)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torch.optim.SGD(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params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lr, momentum =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9" name="Google Shape;959;p48"/>
          <p:cNvSpPr txBox="1"/>
          <p:nvPr/>
        </p:nvSpPr>
        <p:spPr>
          <a:xfrm>
            <a:off x="2769575" y="4011750"/>
            <a:ext cx="2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model.parameters()</a:t>
            </a:r>
            <a:endParaRPr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60" name="Google Shape;960;p48"/>
          <p:cNvCxnSpPr>
            <a:stCxn id="959" idx="0"/>
          </p:cNvCxnSpPr>
          <p:nvPr/>
        </p:nvCxnSpPr>
        <p:spPr>
          <a:xfrm rot="10800000">
            <a:off x="3295325" y="3060750"/>
            <a:ext cx="660000" cy="95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66" name="Google Shape;966;p49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67" name="Google Shape;967;p49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970" name="Google Shape;970;p49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71" name="Google Shape;971;p49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72" name="Google Shape;972;p49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73" name="Google Shape;973;p49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600"/>
                  <a:t>Training</a:t>
                </a:r>
                <a:endParaRPr b="1" sz="1600"/>
              </a:p>
            </p:txBody>
          </p:sp>
          <p:cxnSp>
            <p:nvCxnSpPr>
              <p:cNvPr id="974" name="Google Shape;974;p49"/>
              <p:cNvCxnSpPr>
                <a:stCxn id="967" idx="3"/>
                <a:endCxn id="973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5" name="Google Shape;975;p49"/>
              <p:cNvCxnSpPr>
                <a:stCxn id="968" idx="3"/>
                <a:endCxn id="973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6" name="Google Shape;976;p49"/>
              <p:cNvCxnSpPr>
                <a:stCxn id="969" idx="3"/>
                <a:endCxn id="973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77" name="Google Shape;977;p49"/>
            <p:cNvCxnSpPr>
              <a:stCxn id="970" idx="2"/>
              <a:endCxn id="973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8" name="Google Shape;978;p49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79" name="Google Shape;979;p49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Validation</a:t>
              </a:r>
              <a:endParaRPr b="1" sz="1600"/>
            </a:p>
          </p:txBody>
        </p:sp>
        <p:cxnSp>
          <p:nvCxnSpPr>
            <p:cNvPr id="980" name="Google Shape;980;p49"/>
            <p:cNvCxnSpPr>
              <a:stCxn id="973" idx="3"/>
              <a:endCxn id="979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81" name="Google Shape;981;p49"/>
          <p:cNvCxnSpPr>
            <a:stCxn id="979" idx="1"/>
            <a:endCxn id="973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2" name="Google Shape;982;p49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83" name="Google Shape;983;p49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Testing</a:t>
              </a:r>
              <a:endParaRPr b="1" sz="1600"/>
            </a:p>
          </p:txBody>
        </p:sp>
        <p:cxnSp>
          <p:nvCxnSpPr>
            <p:cNvPr id="984" name="Google Shape;984;p49"/>
            <p:cNvCxnSpPr>
              <a:endCxn id="983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85" name="Google Shape;985;p49"/>
          <p:cNvCxnSpPr>
            <a:stCxn id="970" idx="2"/>
            <a:endCxn id="979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49"/>
          <p:cNvCxnSpPr>
            <a:stCxn id="970" idx="2"/>
            <a:endCxn id="983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87" name="Google Shape;987;p49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88" name="Google Shape;988;p49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90" name="Google Shape;990;p49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91" name="Google Shape;991;p49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998" name="Google Shape;998;p50"/>
          <p:cNvSpPr txBox="1"/>
          <p:nvPr>
            <p:ph idx="1" type="body"/>
          </p:nvPr>
        </p:nvSpPr>
        <p:spPr>
          <a:xfrm>
            <a:off x="137425" y="1723525"/>
            <a:ext cx="48159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dataset = MyDataset(file)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tr_set = DataLoader(dataset, 16, shuffle=True)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 = MyModel().to(device)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criterion = nn.MSELoss()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optimizer = torch.optim.SGD(model.parameters(), 0.1)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9" name="Google Shape;999;p50"/>
          <p:cNvSpPr txBox="1"/>
          <p:nvPr>
            <p:ph idx="1" type="body"/>
          </p:nvPr>
        </p:nvSpPr>
        <p:spPr>
          <a:xfrm>
            <a:off x="4953350" y="1723525"/>
            <a:ext cx="42123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read data via MyDataset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put dataset into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contruct model and move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loss function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1005" name="Google Shape;1005;p51"/>
          <p:cNvSpPr txBox="1"/>
          <p:nvPr>
            <p:ph idx="1" type="body"/>
          </p:nvPr>
        </p:nvSpPr>
        <p:spPr>
          <a:xfrm>
            <a:off x="540300" y="1190125"/>
            <a:ext cx="42603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epoch in range(n_epochs):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model.train()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for x, y in tr_set: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optimizer.zero_grad()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loss.backward()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optimizer.step()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06" name="Google Shape;1006;p51"/>
          <p:cNvSpPr txBox="1"/>
          <p:nvPr>
            <p:ph idx="1" type="body"/>
          </p:nvPr>
        </p:nvSpPr>
        <p:spPr>
          <a:xfrm>
            <a:off x="4800600" y="1190125"/>
            <a:ext cx="38142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n_epochs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train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gradient to zero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gradient (backpropagation)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update model with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PyTorch?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open source </a:t>
            </a:r>
            <a:r>
              <a:rPr b="1" lang="zh-TW"/>
              <a:t>machine learning framework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Python package that provides two high-level 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Tensor</a:t>
            </a:r>
            <a:r>
              <a:rPr lang="zh-TW"/>
              <a:t> computation (like NumPy) with strong </a:t>
            </a:r>
            <a:r>
              <a:rPr b="1" lang="zh-TW"/>
              <a:t>GPU acceleration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Deep neural networks built on a </a:t>
            </a:r>
            <a:r>
              <a:rPr b="1" lang="zh-TW"/>
              <a:t>tape-based autograd</a:t>
            </a:r>
            <a:r>
              <a:rPr lang="zh-TW"/>
              <a:t> system</a:t>
            </a:r>
            <a:endParaRPr/>
          </a:p>
        </p:txBody>
      </p:sp>
      <p:pic>
        <p:nvPicPr>
          <p:cNvPr descr="PyTorch Logo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9492" r="9167" t="0"/>
          <a:stretch/>
        </p:blipFill>
        <p:spPr>
          <a:xfrm>
            <a:off x="4069475" y="3493850"/>
            <a:ext cx="4905826" cy="1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(Validation Set)</a:t>
            </a:r>
            <a:endParaRPr/>
          </a:p>
        </p:txBody>
      </p:sp>
      <p:sp>
        <p:nvSpPr>
          <p:cNvPr id="1012" name="Google Shape;1012;p52"/>
          <p:cNvSpPr txBox="1"/>
          <p:nvPr>
            <p:ph idx="1" type="body"/>
          </p:nvPr>
        </p:nvSpPr>
        <p:spPr>
          <a:xfrm>
            <a:off x="539863" y="1190125"/>
            <a:ext cx="50808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total_loss = 0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, y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in 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dv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total_loss += loss.cpu().item() * len(x)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	avg_loss = total_loss / len(dv_set.dataset)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3" name="Google Shape;1013;p52"/>
          <p:cNvSpPr txBox="1"/>
          <p:nvPr>
            <p:ph idx="1" type="body"/>
          </p:nvPr>
        </p:nvSpPr>
        <p:spPr>
          <a:xfrm>
            <a:off x="56206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accumulate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averaged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(Testing Set)</a:t>
            </a:r>
            <a:endParaRPr/>
          </a:p>
        </p:txBody>
      </p:sp>
      <p:sp>
        <p:nvSpPr>
          <p:cNvPr id="1019" name="Google Shape;1019;p53"/>
          <p:cNvSpPr txBox="1"/>
          <p:nvPr>
            <p:ph idx="1" type="body"/>
          </p:nvPr>
        </p:nvSpPr>
        <p:spPr>
          <a:xfrm>
            <a:off x="539873" y="1190125"/>
            <a:ext cx="41091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preds = []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 in tt_set: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x = x.to(device)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preds.append(pred.cpu())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20" name="Google Shape;1020;p53"/>
          <p:cNvSpPr txBox="1"/>
          <p:nvPr>
            <p:ph idx="1" type="body"/>
          </p:nvPr>
        </p:nvSpPr>
        <p:spPr>
          <a:xfrm>
            <a:off x="47824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collect prediction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Save/Load a Neural Network</a:t>
            </a:r>
            <a:endParaRPr/>
          </a:p>
        </p:txBody>
      </p:sp>
      <p:sp>
        <p:nvSpPr>
          <p:cNvPr id="1026" name="Google Shape;1026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Save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save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(model.state_dict(), 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ckpt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load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model.load_state_dict(ckpt)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32" name="Google Shape;1032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torchaudio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speech/audio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torchtext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torchvision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scikit-learn + pyTorch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38" name="Google Shape;1038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Useful github repositories using PyTorch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Huggingface Transformers</a:t>
            </a:r>
            <a:r>
              <a:rPr lang="zh-TW"/>
              <a:t> (transformer models: BERT, GPT,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Fairseq</a:t>
            </a:r>
            <a:r>
              <a:rPr lang="zh-TW"/>
              <a:t> (sequence modeling for NLP &amp; speech)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ESPnet</a:t>
            </a:r>
            <a:r>
              <a:rPr lang="zh-TW"/>
              <a:t> (speech recognition, translation, synthesis,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Many implementation of papers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044" name="Google Shape;1044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https://pytorch.org/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https://github.com/pytorch/pytorch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https://github.com/wkentaro/pytorch-for-numpy-users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https://blog.udacity.com/2020/05/pytorch-vs-tensorflow-what-you-need-to-know.html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7"/>
              </a:rPr>
              <a:t>https://www.tensorflow.org/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8"/>
              </a:rPr>
              <a:t>https://numpy.org/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400"/>
              <a:t>Any questions?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v.s. TensorFlow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290963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{F0261976-8711-4C38-86D2-DA4A137E0313}</a:tableStyleId>
              </a:tblPr>
              <a:tblGrid>
                <a:gridCol w="1422625"/>
                <a:gridCol w="3569725"/>
                <a:gridCol w="3569725"/>
              </a:tblGrid>
              <a:tr h="9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TensorFlow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Facebook AI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Brain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Interface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 &amp; C++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Python, C++, JavaScript, Swift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Debug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Easier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Difficult (easier in 2.0)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44119" l="41069" r="40311" t="20098"/>
          <a:stretch/>
        </p:blipFill>
        <p:spPr>
          <a:xfrm>
            <a:off x="7825538" y="1622437"/>
            <a:ext cx="528000" cy="57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orch Logo" id="96" name="Google Shape;96;p17"/>
          <p:cNvPicPr preferRelativeResize="0"/>
          <p:nvPr/>
        </p:nvPicPr>
        <p:blipFill rotWithShape="1">
          <a:blip r:embed="rId4">
            <a:alphaModFix/>
          </a:blip>
          <a:srcRect b="22576" l="9492" r="76497" t="0"/>
          <a:stretch/>
        </p:blipFill>
        <p:spPr>
          <a:xfrm>
            <a:off x="4055561" y="1622427"/>
            <a:ext cx="516427" cy="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103" name="Google Shape;103;p18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106" name="Google Shape;106;p18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108" name="Google Shape;108;p18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110" name="Google Shape;110;p18"/>
              <p:cNvCxnSpPr>
                <a:stCxn id="103" idx="3"/>
                <a:endCxn id="109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8"/>
              <p:cNvCxnSpPr>
                <a:stCxn id="104" idx="3"/>
                <a:endCxn id="109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8"/>
              <p:cNvCxnSpPr>
                <a:stCxn id="105" idx="3"/>
                <a:endCxn id="109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13" name="Google Shape;113;p18"/>
            <p:cNvCxnSpPr>
              <a:stCxn id="106" idx="2"/>
              <a:endCxn id="109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8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115" name="Google Shape;115;p18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116" name="Google Shape;116;p18"/>
            <p:cNvCxnSpPr>
              <a:stCxn id="109" idx="3"/>
              <a:endCxn id="115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7" name="Google Shape;117;p18"/>
          <p:cNvCxnSpPr>
            <a:stCxn id="115" idx="1"/>
            <a:endCxn id="109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8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119" name="Google Shape;119;p18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120" name="Google Shape;120;p18"/>
            <p:cNvCxnSpPr>
              <a:endCxn id="119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1" name="Google Shape;121;p18"/>
          <p:cNvCxnSpPr>
            <a:stCxn id="106" idx="2"/>
            <a:endCxn id="115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106" idx="2"/>
            <a:endCxn id="119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23" name="Google Shape;123;p18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124" name="Google Shape;124;p18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127" name="Google Shape;127;p18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High-dimensional matrix (array)</a:t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05463" y="2872725"/>
            <a:ext cx="1717500" cy="343500"/>
            <a:chOff x="534400" y="2986850"/>
            <a:chExt cx="1717500" cy="343500"/>
          </a:xfrm>
        </p:grpSpPr>
        <p:sp>
          <p:nvSpPr>
            <p:cNvPr id="136" name="Google Shape;136;p19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3438950" y="2529225"/>
            <a:ext cx="1717500" cy="1030500"/>
            <a:chOff x="3043825" y="2986850"/>
            <a:chExt cx="1717500" cy="1030500"/>
          </a:xfrm>
        </p:grpSpPr>
        <p:sp>
          <p:nvSpPr>
            <p:cNvPr id="142" name="Google Shape;142;p19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6072437" y="2198775"/>
            <a:ext cx="2266100" cy="1691400"/>
            <a:chOff x="5496000" y="2843150"/>
            <a:chExt cx="2266100" cy="1691400"/>
          </a:xfrm>
        </p:grpSpPr>
        <p:sp>
          <p:nvSpPr>
            <p:cNvPr id="158" name="Google Shape;158;p19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805475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1-D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3438950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072425" y="4284650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Data Type</a:t>
            </a:r>
            <a:endParaRPr/>
          </a:p>
        </p:txBody>
      </p:sp>
      <p:graphicFrame>
        <p:nvGraphicFramePr>
          <p:cNvPr id="213" name="Google Shape;213;p20"/>
          <p:cNvGraphicFramePr/>
          <p:nvPr/>
        </p:nvGraphicFramePr>
        <p:xfrm>
          <a:off x="632100" y="17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{F0261976-8711-4C38-86D2-DA4A137E0313}</a:tableStyleId>
              </a:tblPr>
              <a:tblGrid>
                <a:gridCol w="2626600"/>
                <a:gridCol w="2626600"/>
                <a:gridCol w="26266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32-bit floating point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64-bit integer (signed)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4" name="Google Shape;214;p20"/>
          <p:cNvSpPr txBox="1"/>
          <p:nvPr/>
        </p:nvSpPr>
        <p:spPr>
          <a:xfrm>
            <a:off x="4442975" y="4538975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Shape of Tensors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</a:t>
            </a:r>
            <a:endParaRPr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805450" y="2054175"/>
            <a:ext cx="1717500" cy="343500"/>
            <a:chOff x="534400" y="2986850"/>
            <a:chExt cx="1717500" cy="343500"/>
          </a:xfrm>
        </p:grpSpPr>
        <p:sp>
          <p:nvSpPr>
            <p:cNvPr id="222" name="Google Shape;222;p21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3438938" y="1710675"/>
            <a:ext cx="1717500" cy="1030500"/>
            <a:chOff x="3043825" y="2986850"/>
            <a:chExt cx="1717500" cy="1030500"/>
          </a:xfrm>
        </p:grpSpPr>
        <p:sp>
          <p:nvSpPr>
            <p:cNvPr id="228" name="Google Shape;228;p21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6072425" y="1151625"/>
            <a:ext cx="2266100" cy="1691400"/>
            <a:chOff x="5496000" y="2843150"/>
            <a:chExt cx="2266100" cy="1691400"/>
          </a:xfrm>
        </p:grpSpPr>
        <p:sp>
          <p:nvSpPr>
            <p:cNvPr id="244" name="Google Shape;244;p21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/>
        </p:nvSpPr>
        <p:spPr>
          <a:xfrm>
            <a:off x="6628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(5, )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2963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(3, 5)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204075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(4, 5, 3)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2199600" y="4463275"/>
            <a:ext cx="47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PyTorch</a:t>
            </a:r>
            <a:r>
              <a:rPr lang="zh-TW" sz="1800"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axis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NumPy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5" name="Google Shape;295;p21"/>
          <p:cNvGrpSpPr/>
          <p:nvPr/>
        </p:nvGrpSpPr>
        <p:grpSpPr>
          <a:xfrm>
            <a:off x="1209050" y="3577975"/>
            <a:ext cx="7057425" cy="932875"/>
            <a:chOff x="1209050" y="3577975"/>
            <a:chExt cx="7057425" cy="932875"/>
          </a:xfrm>
        </p:grpSpPr>
        <p:grpSp>
          <p:nvGrpSpPr>
            <p:cNvPr id="296" name="Google Shape;296;p21"/>
            <p:cNvGrpSpPr/>
            <p:nvPr/>
          </p:nvGrpSpPr>
          <p:grpSpPr>
            <a:xfrm>
              <a:off x="1209050" y="3641450"/>
              <a:ext cx="713700" cy="869400"/>
              <a:chOff x="1209050" y="3641450"/>
              <a:chExt cx="713700" cy="869400"/>
            </a:xfrm>
          </p:grpSpPr>
          <p:cxnSp>
            <p:nvCxnSpPr>
              <p:cNvPr id="297" name="Google Shape;297;p21"/>
              <p:cNvCxnSpPr>
                <a:stCxn id="298" idx="0"/>
              </p:cNvCxnSpPr>
              <p:nvPr/>
            </p:nvCxnSpPr>
            <p:spPr>
              <a:xfrm rot="10800000">
                <a:off x="1565900" y="3641450"/>
                <a:ext cx="0" cy="46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8" name="Google Shape;298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>
              <a:off x="3628763" y="3577975"/>
              <a:ext cx="713700" cy="885300"/>
              <a:chOff x="1209050" y="3625550"/>
              <a:chExt cx="713700" cy="885300"/>
            </a:xfrm>
          </p:grpSpPr>
          <p:cxnSp>
            <p:nvCxnSpPr>
              <p:cNvPr id="300" name="Google Shape;300;p21"/>
              <p:cNvCxnSpPr>
                <a:stCxn id="301" idx="0"/>
              </p:cNvCxnSpPr>
              <p:nvPr/>
            </p:nvCxnSpPr>
            <p:spPr>
              <a:xfrm flipH="1" rot="10800000">
                <a:off x="1565900" y="3625550"/>
                <a:ext cx="107700" cy="485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1" name="Google Shape;301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2" name="Google Shape;302;p21"/>
            <p:cNvGrpSpPr/>
            <p:nvPr/>
          </p:nvGrpSpPr>
          <p:grpSpPr>
            <a:xfrm>
              <a:off x="4263775" y="3587875"/>
              <a:ext cx="713700" cy="875400"/>
              <a:chOff x="1374600" y="3587875"/>
              <a:chExt cx="713700" cy="875400"/>
            </a:xfrm>
          </p:grpSpPr>
          <p:cxnSp>
            <p:nvCxnSpPr>
              <p:cNvPr id="303" name="Google Shape;303;p21"/>
              <p:cNvCxnSpPr>
                <a:stCxn id="304" idx="0"/>
              </p:cNvCxnSpPr>
              <p:nvPr/>
            </p:nvCxnSpPr>
            <p:spPr>
              <a:xfrm rot="10800000">
                <a:off x="1612650" y="3587875"/>
                <a:ext cx="118800" cy="47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4" name="Google Shape;304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5" name="Google Shape;305;p21"/>
            <p:cNvGrpSpPr/>
            <p:nvPr/>
          </p:nvGrpSpPr>
          <p:grpSpPr>
            <a:xfrm>
              <a:off x="6204063" y="3597625"/>
              <a:ext cx="713700" cy="870600"/>
              <a:chOff x="1209050" y="3640250"/>
              <a:chExt cx="713700" cy="870600"/>
            </a:xfrm>
          </p:grpSpPr>
          <p:cxnSp>
            <p:nvCxnSpPr>
              <p:cNvPr id="306" name="Google Shape;306;p21"/>
              <p:cNvCxnSpPr>
                <a:stCxn id="307" idx="0"/>
              </p:cNvCxnSpPr>
              <p:nvPr/>
            </p:nvCxnSpPr>
            <p:spPr>
              <a:xfrm flipH="1" rot="10800000">
                <a:off x="1565900" y="3640250"/>
                <a:ext cx="323100" cy="470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7" name="Google Shape;307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8" name="Google Shape;308;p21"/>
            <p:cNvGrpSpPr/>
            <p:nvPr/>
          </p:nvGrpSpPr>
          <p:grpSpPr>
            <a:xfrm>
              <a:off x="6848625" y="3641425"/>
              <a:ext cx="713700" cy="816900"/>
              <a:chOff x="1374600" y="3646375"/>
              <a:chExt cx="713700" cy="816900"/>
            </a:xfrm>
          </p:grpSpPr>
          <p:cxnSp>
            <p:nvCxnSpPr>
              <p:cNvPr id="309" name="Google Shape;309;p21"/>
              <p:cNvCxnSpPr>
                <a:stCxn id="310" idx="0"/>
                <a:endCxn id="293" idx="2"/>
              </p:cNvCxnSpPr>
              <p:nvPr/>
            </p:nvCxnSpPr>
            <p:spPr>
              <a:xfrm rot="10800000">
                <a:off x="1731450" y="3646375"/>
                <a:ext cx="0" cy="416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0" name="Google Shape;310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1" name="Google Shape;311;p21"/>
            <p:cNvGrpSpPr/>
            <p:nvPr/>
          </p:nvGrpSpPr>
          <p:grpSpPr>
            <a:xfrm>
              <a:off x="7545125" y="3616825"/>
              <a:ext cx="721350" cy="851400"/>
              <a:chOff x="1366950" y="3611875"/>
              <a:chExt cx="721350" cy="851400"/>
            </a:xfrm>
          </p:grpSpPr>
          <p:cxnSp>
            <p:nvCxnSpPr>
              <p:cNvPr id="312" name="Google Shape;312;p21"/>
              <p:cNvCxnSpPr>
                <a:stCxn id="313" idx="0"/>
              </p:cNvCxnSpPr>
              <p:nvPr/>
            </p:nvCxnSpPr>
            <p:spPr>
              <a:xfrm rot="10800000">
                <a:off x="1366950" y="3611875"/>
                <a:ext cx="364500" cy="45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3" name="Google Shape;313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2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4" name="Google Shape;314;p21"/>
          <p:cNvSpPr txBox="1"/>
          <p:nvPr/>
        </p:nvSpPr>
        <p:spPr>
          <a:xfrm>
            <a:off x="1457800" y="2531200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4091300" y="27602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026150" y="20294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6724800" y="28430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659625" y="19155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8006475" y="26438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