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4" r:id="rId11"/>
    <p:sldId id="1306"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7" d="100"/>
          <a:sy n="97" d="100"/>
        </p:scale>
        <p:origin x="-384" y="-90"/>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1088842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29-04-2024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29-04-2024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4" y="3956068"/>
            <a:ext cx="2326199"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smtClean="0">
                <a:solidFill>
                  <a:schemeClr val="tx1"/>
                </a:solidFill>
              </a:rPr>
              <a:t>BINCY DAS</a:t>
            </a:r>
            <a:r>
              <a:rPr lang="en-US" sz="1100" b="0" i="0" u="none" strike="noStrike" cap="none" dirty="0" smtClean="0">
                <a:solidFill>
                  <a:schemeClr val="tx1"/>
                </a:solidFill>
                <a:latin typeface="Arial"/>
                <a:ea typeface="Arial"/>
                <a:cs typeface="Arial"/>
                <a:sym typeface="Arial"/>
              </a:rPr>
              <a:t> </a:t>
            </a:r>
            <a:r>
              <a:rPr lang="en-US" sz="1100" b="0" i="0" u="none" strike="noStrike" cap="none" dirty="0">
                <a:solidFill>
                  <a:schemeClr val="tx1"/>
                </a:solidFill>
                <a:latin typeface="Arial"/>
                <a:ea typeface="Arial"/>
                <a:cs typeface="Arial"/>
                <a:sym typeface="Arial"/>
              </a:rPr>
              <a:t>K S</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au960221243013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Arunachala</a:t>
            </a:r>
            <a:r>
              <a:rPr lang="en-US" sz="1100" dirty="0">
                <a:solidFill>
                  <a:schemeClr val="tx1"/>
                </a:solidFill>
              </a:rPr>
              <a:t>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1202077" y="1244604"/>
            <a:ext cx="6133671" cy="954107"/>
          </a:xfrm>
          <a:prstGeom prst="rect">
            <a:avLst/>
          </a:prstGeom>
          <a:noFill/>
        </p:spPr>
        <p:txBody>
          <a:bodyPr wrap="square" rtlCol="0">
            <a:spAutoFit/>
          </a:bodyPr>
          <a:lstStyle/>
          <a:p>
            <a:pPr algn="just"/>
            <a:r>
              <a:rPr lang="en-US" dirty="0"/>
              <a:t>Modeling and Results in a car rental service application involve creating data models to represent various aspects of the rental process and analyzing outcomes to optimize service delivery and customer satisfaction. Snapshots of the model is shown as below.</a:t>
            </a:r>
            <a:endParaRPr lang="en-IN" dirty="0"/>
          </a:p>
        </p:txBody>
      </p:sp>
    </p:spTree>
    <p:extLst>
      <p:ext uri="{BB962C8B-B14F-4D97-AF65-F5344CB8AC3E}">
        <p14:creationId xmlns:p14="http://schemas.microsoft.com/office/powerpoint/2010/main" xmlns=""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pic>
        <p:nvPicPr>
          <p:cNvPr id="3" name="Picture 2"/>
          <p:cNvPicPr>
            <a:picLocks noChangeAspect="1"/>
          </p:cNvPicPr>
          <p:nvPr/>
        </p:nvPicPr>
        <p:blipFill rotWithShape="1">
          <a:blip r:embed="rId3">
            <a:extLst>
              <a:ext uri="{28A0092B-C50C-407E-A947-70E740481C1C}">
                <a14:useLocalDpi xmlns:a14="http://schemas.microsoft.com/office/drawing/2010/main" xmlns="" val="0"/>
              </a:ext>
            </a:extLst>
          </a:blip>
          <a:srcRect r="4138" b="5784"/>
          <a:stretch/>
        </p:blipFill>
        <p:spPr>
          <a:xfrm>
            <a:off x="83931" y="1424669"/>
            <a:ext cx="4282587" cy="2584743"/>
          </a:xfrm>
          <a:prstGeom prst="rect">
            <a:avLst/>
          </a:prstGeom>
          <a:ln w="12700">
            <a:solidFill>
              <a:schemeClr val="tx1"/>
            </a:solidFill>
          </a:ln>
        </p:spPr>
      </p:pic>
      <p:pic>
        <p:nvPicPr>
          <p:cNvPr id="4" name="Picture 3"/>
          <p:cNvPicPr>
            <a:picLocks noChangeAspect="1"/>
          </p:cNvPicPr>
          <p:nvPr/>
        </p:nvPicPr>
        <p:blipFill rotWithShape="1">
          <a:blip r:embed="rId4">
            <a:extLst>
              <a:ext uri="{28A0092B-C50C-407E-A947-70E740481C1C}">
                <a14:useLocalDpi xmlns:a14="http://schemas.microsoft.com/office/drawing/2010/main" xmlns="" val="0"/>
              </a:ext>
            </a:extLst>
          </a:blip>
          <a:srcRect r="3748" b="5196"/>
          <a:stretch/>
        </p:blipFill>
        <p:spPr>
          <a:xfrm>
            <a:off x="4479695" y="1424670"/>
            <a:ext cx="4508455" cy="2584743"/>
          </a:xfrm>
          <a:prstGeom prst="rect">
            <a:avLst/>
          </a:prstGeom>
          <a:ln w="12700" cap="sq" cmpd="thickThin">
            <a:solidFill>
              <a:schemeClr val="tx1"/>
            </a:solidFill>
            <a:prstDash val="solid"/>
            <a:miter lim="800000"/>
          </a:ln>
          <a:effectLst>
            <a:innerShdw blurRad="76200">
              <a:srgbClr val="000000"/>
            </a:innerShdw>
          </a:effectLst>
        </p:spPr>
      </p:pic>
    </p:spTree>
    <p:extLst>
      <p:ext uri="{BB962C8B-B14F-4D97-AF65-F5344CB8AC3E}">
        <p14:creationId xmlns:p14="http://schemas.microsoft.com/office/powerpoint/2010/main" xmlns=""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sz="2400"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71253" y="1267649"/>
            <a:ext cx="6323519" cy="3555244"/>
          </a:xfrm>
          <a:prstGeom prst="rect">
            <a:avLst/>
          </a:prstGeom>
          <a:ln w="12700">
            <a:solidFill>
              <a:schemeClr val="tx1"/>
            </a:solidFill>
          </a:ln>
        </p:spPr>
      </p:pic>
    </p:spTree>
    <p:extLst>
      <p:ext uri="{BB962C8B-B14F-4D97-AF65-F5344CB8AC3E}">
        <p14:creationId xmlns:p14="http://schemas.microsoft.com/office/powerpoint/2010/main" xmlns=""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xmlns="" val="0"/>
              </a:ext>
            </a:extLst>
          </a:blip>
          <a:srcRect r="3370"/>
          <a:stretch/>
        </p:blipFill>
        <p:spPr>
          <a:xfrm>
            <a:off x="102355" y="1571945"/>
            <a:ext cx="4418274" cy="2570713"/>
          </a:xfrm>
          <a:prstGeom prst="rect">
            <a:avLst/>
          </a:prstGeom>
          <a:ln w="12700">
            <a:solidFill>
              <a:schemeClr val="tx1"/>
            </a:solidFill>
          </a:ln>
        </p:spPr>
      </p:pic>
      <p:pic>
        <p:nvPicPr>
          <p:cNvPr id="4" name="Picture 3"/>
          <p:cNvPicPr>
            <a:picLocks noChangeAspect="1"/>
          </p:cNvPicPr>
          <p:nvPr/>
        </p:nvPicPr>
        <p:blipFill rotWithShape="1">
          <a:blip r:embed="rId3">
            <a:extLst>
              <a:ext uri="{28A0092B-C50C-407E-A947-70E740481C1C}">
                <a14:useLocalDpi xmlns:a14="http://schemas.microsoft.com/office/drawing/2010/main" xmlns="" val="0"/>
              </a:ext>
            </a:extLst>
          </a:blip>
          <a:srcRect r="2996"/>
          <a:stretch/>
        </p:blipFill>
        <p:spPr>
          <a:xfrm>
            <a:off x="4643920" y="1571944"/>
            <a:ext cx="4366516" cy="2570713"/>
          </a:xfrm>
          <a:prstGeom prst="rect">
            <a:avLst/>
          </a:prstGeom>
          <a:ln w="12700">
            <a:solidFill>
              <a:schemeClr val="tx1"/>
            </a:solidFill>
          </a:ln>
        </p:spPr>
      </p:pic>
    </p:spTree>
    <p:extLst>
      <p:ext uri="{BB962C8B-B14F-4D97-AF65-F5344CB8AC3E}">
        <p14:creationId xmlns:p14="http://schemas.microsoft.com/office/powerpoint/2010/main" xmlns=""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a:t>Cars-Page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xmlns="" val="0"/>
              </a:ext>
            </a:extLst>
          </a:blip>
          <a:srcRect b="5739"/>
          <a:stretch/>
        </p:blipFill>
        <p:spPr>
          <a:xfrm>
            <a:off x="1551172" y="1267649"/>
            <a:ext cx="6041205" cy="3201609"/>
          </a:xfrm>
          <a:prstGeom prst="rect">
            <a:avLst/>
          </a:prstGeom>
          <a:ln w="12700">
            <a:solidFill>
              <a:schemeClr val="tx1"/>
            </a:solidFill>
          </a:ln>
        </p:spPr>
      </p:pic>
    </p:spTree>
    <p:extLst>
      <p:ext uri="{BB962C8B-B14F-4D97-AF65-F5344CB8AC3E}">
        <p14:creationId xmlns:p14="http://schemas.microsoft.com/office/powerpoint/2010/main" xmlns=""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xmlns="" val="0"/>
              </a:ext>
            </a:extLst>
          </a:blip>
          <a:srcRect b="5411"/>
          <a:stretch/>
        </p:blipFill>
        <p:spPr>
          <a:xfrm>
            <a:off x="1253223" y="1177036"/>
            <a:ext cx="6924782" cy="3682641"/>
          </a:xfrm>
          <a:prstGeom prst="rect">
            <a:avLst/>
          </a:prstGeom>
        </p:spPr>
      </p:pic>
    </p:spTree>
    <p:extLst>
      <p:ext uri="{BB962C8B-B14F-4D97-AF65-F5344CB8AC3E}">
        <p14:creationId xmlns:p14="http://schemas.microsoft.com/office/powerpoint/2010/main" xmlns=""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p:cNvSpPr txBox="1"/>
          <p:nvPr/>
        </p:nvSpPr>
        <p:spPr>
          <a:xfrm>
            <a:off x="1273995" y="1109609"/>
            <a:ext cx="6051479" cy="523220"/>
          </a:xfrm>
          <a:prstGeom prst="rect">
            <a:avLst/>
          </a:prstGeom>
          <a:noFill/>
        </p:spPr>
        <p:txBody>
          <a:bodyPr wrap="square" rtlCol="0">
            <a:spAutoFit/>
          </a:bodyPr>
          <a:lstStyle/>
          <a:p>
            <a:r>
              <a:rPr lang="en-IN" dirty="0"/>
              <a:t>In the near future we try to improve the application by adding more features to it like:</a:t>
            </a:r>
          </a:p>
        </p:txBody>
      </p:sp>
      <p:sp>
        <p:nvSpPr>
          <p:cNvPr id="4" name="TextBox 3"/>
          <p:cNvSpPr txBox="1"/>
          <p:nvPr/>
        </p:nvSpPr>
        <p:spPr>
          <a:xfrm>
            <a:off x="2211900" y="1657592"/>
            <a:ext cx="4428161" cy="954107"/>
          </a:xfrm>
          <a:prstGeom prst="rect">
            <a:avLst/>
          </a:prstGeom>
          <a:noFill/>
        </p:spPr>
        <p:txBody>
          <a:bodyPr wrap="square" rtlCol="0">
            <a:spAutoFit/>
          </a:bodyPr>
          <a:lstStyle/>
          <a:p>
            <a:pPr marL="285750" indent="-285750">
              <a:buFont typeface="Wingdings" panose="05000000000000000000" pitchFamily="2" charset="2"/>
              <a:buChar char="§"/>
            </a:pPr>
            <a:r>
              <a:rPr lang="en-IN" dirty="0"/>
              <a:t>Advanced AI Chat bots</a:t>
            </a:r>
          </a:p>
          <a:p>
            <a:pPr marL="285750" indent="-285750">
              <a:buFont typeface="Wingdings" panose="05000000000000000000" pitchFamily="2" charset="2"/>
              <a:buChar char="§"/>
            </a:pPr>
            <a:r>
              <a:rPr lang="en-IN" dirty="0"/>
              <a:t>Virtual Reality Showrooms</a:t>
            </a:r>
          </a:p>
          <a:p>
            <a:pPr marL="285750" indent="-285750">
              <a:buFont typeface="Wingdings" panose="05000000000000000000" pitchFamily="2" charset="2"/>
              <a:buChar char="§"/>
            </a:pPr>
            <a:r>
              <a:rPr lang="en-US" dirty="0"/>
              <a:t>Integrated Financing and Insurance Solutions</a:t>
            </a:r>
          </a:p>
          <a:p>
            <a:pPr marL="285750" indent="-285750">
              <a:buFont typeface="Wingdings" panose="05000000000000000000" pitchFamily="2" charset="2"/>
              <a:buChar char="§"/>
            </a:pPr>
            <a:r>
              <a:rPr lang="en-IN" dirty="0"/>
              <a:t>Enhanced Mobile Experience</a:t>
            </a:r>
          </a:p>
        </p:txBody>
      </p:sp>
    </p:spTree>
    <p:extLst>
      <p:ext uri="{BB962C8B-B14F-4D97-AF65-F5344CB8AC3E}">
        <p14:creationId xmlns:p14="http://schemas.microsoft.com/office/powerpoint/2010/main" xmlns=""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1222625" y="1239713"/>
            <a:ext cx="5075434" cy="1600438"/>
          </a:xfrm>
          <a:prstGeom prst="rect">
            <a:avLst/>
          </a:prstGeom>
          <a:noFill/>
        </p:spPr>
        <p:txBody>
          <a:bodyPr wrap="square" rtlCol="0">
            <a:spAutoFit/>
          </a:bodyPr>
          <a:lstStyle/>
          <a:p>
            <a:pPr algn="just"/>
            <a:r>
              <a:rPr lang="en-IN" dirty="0"/>
              <a:t>The Car rental application is very a useful application in the current environment</a:t>
            </a:r>
          </a:p>
          <a:p>
            <a:pPr algn="just"/>
            <a:r>
              <a:rPr lang="en-IN" dirty="0"/>
              <a:t>The main advantage of it, is provides the remote location access this the high needs of the today’s generation people</a:t>
            </a:r>
          </a:p>
          <a:p>
            <a:pPr algn="just"/>
            <a:r>
              <a:rPr lang="en-IN" dirty="0"/>
              <a:t>We also provided with the friendly user interface.</a:t>
            </a:r>
          </a:p>
          <a:p>
            <a:pPr algn="just"/>
            <a:r>
              <a:rPr lang="en-IN" dirty="0"/>
              <a:t>Easy to access by all the people.</a:t>
            </a:r>
          </a:p>
          <a:p>
            <a:endParaRPr lang="en-IN" dirty="0"/>
          </a:p>
        </p:txBody>
      </p:sp>
    </p:spTree>
    <p:extLst>
      <p:ext uri="{BB962C8B-B14F-4D97-AF65-F5344CB8AC3E}">
        <p14:creationId xmlns:p14="http://schemas.microsoft.com/office/powerpoint/2010/main" xmlns=""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rPr>
              <a:t>Project Title</a:t>
            </a:r>
            <a:endParaRPr lang="en-US" sz="1600" b="1" dirty="0">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2" name="TextBox 1"/>
          <p:cNvSpPr txBox="1"/>
          <p:nvPr/>
        </p:nvSpPr>
        <p:spPr>
          <a:xfrm>
            <a:off x="770562" y="1325366"/>
            <a:ext cx="7798085" cy="2462213"/>
          </a:xfrm>
          <a:prstGeom prst="rect">
            <a:avLst/>
          </a:prstGeom>
          <a:noFill/>
        </p:spPr>
        <p:txBody>
          <a:bodyPr wrap="square" rtlCol="0">
            <a:spAutoFit/>
          </a:bodyPr>
          <a:lstStyle/>
          <a:p>
            <a:pPr marL="285750" indent="-285750">
              <a:buFont typeface="Wingdings" panose="05000000000000000000" pitchFamily="2" charset="2"/>
              <a:buChar char="Ø"/>
            </a:pPr>
            <a:r>
              <a:rPr lang="en-US" dirty="0"/>
              <a:t>In this project, we present the development of a Car Rentals Application using the </a:t>
            </a:r>
            <a:r>
              <a:rPr lang="en-US" dirty="0" err="1"/>
              <a:t>Django</a:t>
            </a:r>
            <a:r>
              <a:rPr lang="en-US" dirty="0"/>
              <a:t> framework. </a:t>
            </a:r>
          </a:p>
          <a:p>
            <a:pPr marL="285750" indent="-285750">
              <a:buFont typeface="Wingdings" panose="05000000000000000000" pitchFamily="2" charset="2"/>
              <a:buChar char="Ø"/>
            </a:pPr>
            <a:r>
              <a:rPr lang="en-US" dirty="0"/>
              <a:t>The application aims to facilitate the process of renting cars for both customers and rental agencies.</a:t>
            </a:r>
          </a:p>
          <a:p>
            <a:pPr marL="285750" indent="-285750">
              <a:buFont typeface="Wingdings" panose="05000000000000000000" pitchFamily="2" charset="2"/>
              <a:buChar char="Ø"/>
            </a:pPr>
            <a:r>
              <a:rPr lang="en-US" dirty="0"/>
              <a:t>The primary features of the application include user authentication, a user-friendly interface for browsing available cars, booking functionalities, payment integration, and administrative tools for managing rentals and vehicle inventory.</a:t>
            </a:r>
          </a:p>
          <a:p>
            <a:pPr marL="285750" indent="-285750">
              <a:buFont typeface="Wingdings" panose="05000000000000000000" pitchFamily="2" charset="2"/>
              <a:buChar char="Ø"/>
            </a:pPr>
            <a:r>
              <a:rPr lang="en-US" dirty="0"/>
              <a:t>Through this project, we aim to provide a comprehensive solution for car rental businesses, streamlining the rental process for both customers and agencies while maintaining scalability, security, and user satisfaction.</a:t>
            </a:r>
          </a:p>
          <a:p>
            <a:endParaRPr lang="en-IN" dirty="0"/>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1222625" y="1222625"/>
            <a:ext cx="6369977" cy="1600438"/>
          </a:xfrm>
          <a:prstGeom prst="rect">
            <a:avLst/>
          </a:prstGeom>
          <a:noFill/>
        </p:spPr>
        <p:txBody>
          <a:bodyPr wrap="square" rtlCol="0">
            <a:spAutoFit/>
          </a:bodyPr>
          <a:lstStyle/>
          <a:p>
            <a:pPr algn="just"/>
            <a:r>
              <a:rPr lang="en-US" dirty="0"/>
              <a:t>To create a car rental application with </a:t>
            </a:r>
            <a:r>
              <a:rPr lang="en-US" dirty="0" err="1"/>
              <a:t>Django</a:t>
            </a:r>
            <a:r>
              <a:rPr lang="en-US" dirty="0"/>
              <a:t> framework for managing and organizing car rental services. Developed to address the increasing demand for streamlined and user-friendly car rental solutions using python and </a:t>
            </a:r>
            <a:r>
              <a:rPr lang="en-US" dirty="0" err="1"/>
              <a:t>django</a:t>
            </a:r>
            <a:r>
              <a:rPr lang="en-US" dirty="0"/>
              <a:t>. Developing a modernized car rental service that leverages technology to streamline booking processes, enhance fleet management, improve customer service, and provide transparent pricing can significantly improve the overall rental experience for customers and rental agencies alike.</a:t>
            </a:r>
            <a:endParaRPr lang="en-IN" dirty="0"/>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1232900" y="1134054"/>
            <a:ext cx="6113122" cy="1169551"/>
          </a:xfrm>
          <a:prstGeom prst="rect">
            <a:avLst/>
          </a:prstGeom>
          <a:noFill/>
        </p:spPr>
        <p:txBody>
          <a:bodyPr wrap="square" rtlCol="0">
            <a:spAutoFit/>
          </a:bodyPr>
          <a:lstStyle/>
          <a:p>
            <a:pPr algn="just"/>
            <a:r>
              <a:rPr lang="en-US" dirty="0"/>
              <a:t>The aim of this project is to develop a comprehensive and user-friendly car rental service that leverages technology to overcome the challenges faced by traditional rental services. The project will focus on providing a seamless and efficient experience for both customers and rental agencies by implementing the following key features:</a:t>
            </a:r>
          </a:p>
        </p:txBody>
      </p:sp>
      <p:sp>
        <p:nvSpPr>
          <p:cNvPr id="5" name="TextBox 4"/>
          <p:cNvSpPr txBox="1"/>
          <p:nvPr/>
        </p:nvSpPr>
        <p:spPr>
          <a:xfrm>
            <a:off x="3200678" y="2303605"/>
            <a:ext cx="3575407" cy="1384995"/>
          </a:xfrm>
          <a:prstGeom prst="rect">
            <a:avLst/>
          </a:prstGeom>
          <a:noFill/>
        </p:spPr>
        <p:txBody>
          <a:bodyPr wrap="square" rtlCol="0">
            <a:spAutoFit/>
          </a:bodyPr>
          <a:lstStyle/>
          <a:p>
            <a:pPr marL="285750" indent="-285750">
              <a:buFont typeface="Wingdings" panose="05000000000000000000" pitchFamily="2" charset="2"/>
              <a:buChar char="ü"/>
            </a:pPr>
            <a:r>
              <a:rPr lang="en-IN" dirty="0"/>
              <a:t>User-Friendly Interface</a:t>
            </a:r>
          </a:p>
          <a:p>
            <a:pPr marL="285750" indent="-285750">
              <a:buFont typeface="Wingdings" panose="05000000000000000000" pitchFamily="2" charset="2"/>
              <a:buChar char="ü"/>
            </a:pPr>
            <a:r>
              <a:rPr lang="en-IN" dirty="0"/>
              <a:t>Transparent Pricing</a:t>
            </a:r>
          </a:p>
          <a:p>
            <a:pPr marL="285750" indent="-285750">
              <a:buFont typeface="Wingdings" panose="05000000000000000000" pitchFamily="2" charset="2"/>
              <a:buChar char="ü"/>
            </a:pPr>
            <a:r>
              <a:rPr lang="en-IN" dirty="0"/>
              <a:t>Wide Vehicle Selection</a:t>
            </a:r>
          </a:p>
          <a:p>
            <a:pPr marL="285750" indent="-285750">
              <a:buFont typeface="Wingdings" panose="05000000000000000000" pitchFamily="2" charset="2"/>
              <a:buChar char="ü"/>
            </a:pPr>
            <a:r>
              <a:rPr lang="en-IN" dirty="0"/>
              <a:t>Customer Support and Assistance</a:t>
            </a:r>
          </a:p>
          <a:p>
            <a:pPr marL="285750" indent="-285750">
              <a:buFont typeface="Wingdings" panose="05000000000000000000" pitchFamily="2" charset="2"/>
              <a:buChar char="ü"/>
            </a:pPr>
            <a:r>
              <a:rPr lang="en-IN" dirty="0"/>
              <a:t>Feedback and Review System</a:t>
            </a:r>
          </a:p>
          <a:p>
            <a:endParaRPr lang="en-IN" dirty="0"/>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1273995" y="1290637"/>
            <a:ext cx="6493268" cy="1384995"/>
          </a:xfrm>
          <a:prstGeom prst="rect">
            <a:avLst/>
          </a:prstGeom>
          <a:noFill/>
        </p:spPr>
        <p:txBody>
          <a:bodyPr wrap="square" rtlCol="0">
            <a:spAutoFit/>
          </a:bodyPr>
          <a:lstStyle/>
          <a:p>
            <a:pPr algn="just"/>
            <a:r>
              <a:rPr lang="en-US" dirty="0"/>
              <a:t>Our solution focuses on enhancing accessibility, transparency, convenience, and customer satisfaction through innovative technology and user-centric features. We're committed to simplifying your journey and making every ride with us a memorable and enjoyable experience. Here's an overview of our proposed solution:</a:t>
            </a:r>
          </a:p>
          <a:p>
            <a:endParaRPr lang="en-IN" dirty="0"/>
          </a:p>
        </p:txBody>
      </p:sp>
      <p:sp>
        <p:nvSpPr>
          <p:cNvPr id="5" name="TextBox 4"/>
          <p:cNvSpPr txBox="1"/>
          <p:nvPr/>
        </p:nvSpPr>
        <p:spPr>
          <a:xfrm>
            <a:off x="2753474" y="2470819"/>
            <a:ext cx="3143892" cy="738664"/>
          </a:xfrm>
          <a:prstGeom prst="rect">
            <a:avLst/>
          </a:prstGeom>
          <a:noFill/>
        </p:spPr>
        <p:txBody>
          <a:bodyPr wrap="square" rtlCol="0">
            <a:spAutoFit/>
          </a:bodyPr>
          <a:lstStyle/>
          <a:p>
            <a:pPr marL="285750" indent="-285750">
              <a:buFont typeface="Wingdings" panose="05000000000000000000" pitchFamily="2" charset="2"/>
              <a:buChar char="q"/>
            </a:pPr>
            <a:r>
              <a:rPr lang="en-IN" dirty="0"/>
              <a:t>24/7 Customer Support:</a:t>
            </a:r>
          </a:p>
          <a:p>
            <a:pPr marL="285750" indent="-285750">
              <a:buFont typeface="Wingdings" panose="05000000000000000000" pitchFamily="2" charset="2"/>
              <a:buChar char="q"/>
            </a:pPr>
            <a:r>
              <a:rPr lang="en-IN" dirty="0"/>
              <a:t>Feedback and Improvement:</a:t>
            </a:r>
          </a:p>
          <a:p>
            <a:pPr marL="285750" indent="-285750">
              <a:buFont typeface="Wingdings" panose="05000000000000000000" pitchFamily="2" charset="2"/>
              <a:buChar char="q"/>
            </a:pPr>
            <a:r>
              <a:rPr lang="en-IN" dirty="0"/>
              <a:t>Smart Fleet Management: </a:t>
            </a:r>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845820" y="1269631"/>
            <a:ext cx="6893960" cy="3108543"/>
          </a:xfrm>
          <a:prstGeom prst="rect">
            <a:avLst/>
          </a:prstGeom>
          <a:noFill/>
        </p:spPr>
        <p:txBody>
          <a:bodyPr wrap="square" rtlCol="0">
            <a:spAutoFit/>
          </a:bodyPr>
          <a:lstStyle/>
          <a:p>
            <a:pPr marL="285750" indent="-285750">
              <a:buFont typeface="Courier New" panose="02070309020205020404" pitchFamily="49" charset="0"/>
              <a:buChar char="o"/>
            </a:pPr>
            <a:r>
              <a:rPr lang="en-US" dirty="0"/>
              <a:t>Convenience</a:t>
            </a:r>
          </a:p>
          <a:p>
            <a:pPr marL="285750" indent="-285750">
              <a:buFont typeface="Courier New" panose="02070309020205020404" pitchFamily="49" charset="0"/>
              <a:buChar char="o"/>
            </a:pPr>
            <a:r>
              <a:rPr lang="en-US" dirty="0"/>
              <a:t>Time-Saving</a:t>
            </a:r>
          </a:p>
          <a:p>
            <a:pPr marL="285750" indent="-285750">
              <a:buFont typeface="Courier New" panose="02070309020205020404" pitchFamily="49" charset="0"/>
              <a:buChar char="o"/>
            </a:pPr>
            <a:r>
              <a:rPr lang="en-US" dirty="0"/>
              <a:t>Wide Selection </a:t>
            </a:r>
          </a:p>
          <a:p>
            <a:pPr marL="285750" indent="-285750">
              <a:buFont typeface="Courier New" panose="02070309020205020404" pitchFamily="49" charset="0"/>
              <a:buChar char="o"/>
            </a:pPr>
            <a:r>
              <a:rPr lang="en-US" dirty="0"/>
              <a:t>Transparency</a:t>
            </a:r>
          </a:p>
          <a:p>
            <a:pPr marL="285750" indent="-285750">
              <a:buFont typeface="Courier New" panose="02070309020205020404" pitchFamily="49" charset="0"/>
              <a:buChar char="o"/>
            </a:pPr>
            <a:r>
              <a:rPr lang="en-US" dirty="0"/>
              <a:t>Accessibility</a:t>
            </a:r>
          </a:p>
          <a:p>
            <a:pPr marL="285750" indent="-285750">
              <a:buFont typeface="Courier New" panose="02070309020205020404" pitchFamily="49" charset="0"/>
              <a:buChar char="o"/>
            </a:pPr>
            <a:r>
              <a:rPr lang="en-US" dirty="0"/>
              <a:t>Efficient Management </a:t>
            </a:r>
          </a:p>
          <a:p>
            <a:pPr marL="285750" indent="-285750">
              <a:buFont typeface="Courier New" panose="02070309020205020404" pitchFamily="49" charset="0"/>
              <a:buChar char="o"/>
            </a:pPr>
            <a:r>
              <a:rPr lang="en-US" dirty="0"/>
              <a:t>Customer Satisfaction </a:t>
            </a:r>
          </a:p>
          <a:p>
            <a:pPr marL="285750" indent="-285750">
              <a:buFont typeface="Courier New" panose="02070309020205020404" pitchFamily="49" charset="0"/>
              <a:buChar char="o"/>
            </a:pPr>
            <a:r>
              <a:rPr lang="en-US" dirty="0"/>
              <a:t>Data Insights</a:t>
            </a:r>
          </a:p>
          <a:p>
            <a:pPr marL="285750" indent="-285750">
              <a:buFont typeface="Courier New" panose="02070309020205020404" pitchFamily="49" charset="0"/>
              <a:buChar char="o"/>
            </a:pPr>
            <a:r>
              <a:rPr lang="en-US" dirty="0"/>
              <a:t>Cost Reduction</a:t>
            </a:r>
          </a:p>
          <a:p>
            <a:pPr marL="285750" indent="-285750">
              <a:buFont typeface="Courier New" panose="02070309020205020404" pitchFamily="49" charset="0"/>
              <a:buChar char="o"/>
            </a:pPr>
            <a:r>
              <a:rPr lang="en-US" dirty="0"/>
              <a:t>Customer Support</a:t>
            </a:r>
          </a:p>
          <a:p>
            <a:pPr algn="just"/>
            <a:r>
              <a:rPr lang="en-US" dirty="0"/>
              <a:t>             Overall, a car rental service application offers numerous benefits for both customers and rental agencies, including convenience, time savings, transparency, accessibility, efficiency, and enhanced customer satisfaction.</a:t>
            </a:r>
          </a:p>
          <a:p>
            <a:endParaRPr lang="en-IN" dirty="0"/>
          </a:p>
        </p:txBody>
      </p:sp>
      <p:sp>
        <p:nvSpPr>
          <p:cNvPr id="6" name="TextBox 5"/>
          <p:cNvSpPr txBox="1"/>
          <p:nvPr/>
        </p:nvSpPr>
        <p:spPr>
          <a:xfrm>
            <a:off x="138652" y="715633"/>
            <a:ext cx="5111442" cy="553998"/>
          </a:xfrm>
          <a:prstGeom prst="rect">
            <a:avLst/>
          </a:prstGeom>
          <a:noFill/>
        </p:spPr>
        <p:txBody>
          <a:bodyPr wrap="square" rtlCol="0">
            <a:spAutoFit/>
          </a:bodyPr>
          <a:lstStyle/>
          <a:p>
            <a:r>
              <a:rPr lang="en-US" sz="1600" b="1" dirty="0"/>
              <a:t>Benefits of a Car Rental Service Application:</a:t>
            </a:r>
          </a:p>
          <a:p>
            <a:endParaRPr lang="en-IN" dirty="0"/>
          </a:p>
        </p:txBody>
      </p:sp>
    </p:spTree>
    <p:extLst>
      <p:ext uri="{BB962C8B-B14F-4D97-AF65-F5344CB8AC3E}">
        <p14:creationId xmlns:p14="http://schemas.microsoft.com/office/powerpoint/2010/main" xmlns=""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64" y="579775"/>
            <a:ext cx="3267182" cy="572700"/>
          </a:xfrm>
        </p:spPr>
        <p:txBody>
          <a:bodyPr/>
          <a:lstStyle/>
          <a:p>
            <a:r>
              <a:rPr lang="en-US" sz="1600" b="1" dirty="0"/>
              <a:t>Key components</a:t>
            </a:r>
            <a:endParaRPr lang="en-IN" sz="1600" b="1" dirty="0"/>
          </a:p>
        </p:txBody>
      </p:sp>
      <p:sp>
        <p:nvSpPr>
          <p:cNvPr id="3" name="Text Placeholder 2"/>
          <p:cNvSpPr>
            <a:spLocks noGrp="1"/>
          </p:cNvSpPr>
          <p:nvPr>
            <p:ph type="body" idx="1"/>
          </p:nvPr>
        </p:nvSpPr>
        <p:spPr>
          <a:xfrm>
            <a:off x="311700" y="1152475"/>
            <a:ext cx="8154206" cy="3416400"/>
          </a:xfrm>
        </p:spPr>
        <p:txBody>
          <a:bodyPr/>
          <a:lstStyle/>
          <a:p>
            <a:r>
              <a:rPr lang="en-US" dirty="0"/>
              <a:t>User Authentication and Profile Management</a:t>
            </a:r>
          </a:p>
          <a:p>
            <a:r>
              <a:rPr lang="en-US" dirty="0"/>
              <a:t>Vehicle Inventory Management</a:t>
            </a:r>
          </a:p>
          <a:p>
            <a:r>
              <a:rPr lang="en-US" dirty="0"/>
              <a:t>Fleet Tracking and Management</a:t>
            </a:r>
          </a:p>
          <a:p>
            <a:r>
              <a:rPr lang="en-US" dirty="0"/>
              <a:t>Customer Support and Communication</a:t>
            </a:r>
          </a:p>
          <a:p>
            <a:r>
              <a:rPr lang="en-US" dirty="0"/>
              <a:t>Feedback and Review System</a:t>
            </a:r>
          </a:p>
          <a:p>
            <a:r>
              <a:rPr lang="en-US" dirty="0"/>
              <a:t>Administrative Dashboard</a:t>
            </a:r>
          </a:p>
          <a:p>
            <a:r>
              <a:rPr lang="en-US" dirty="0"/>
              <a:t>Mobile Accessibility</a:t>
            </a:r>
          </a:p>
          <a:p>
            <a:r>
              <a:rPr lang="en-US" dirty="0"/>
              <a:t>Security Features</a:t>
            </a:r>
          </a:p>
          <a:p>
            <a:pPr marL="139700" indent="0" algn="just">
              <a:buNone/>
            </a:pPr>
            <a:r>
              <a:rPr lang="en-US" dirty="0"/>
              <a:t>             These key components collectively form the foundation of a comprehensive car rental service application, providing users with a seamless and efficient rental experience while enabling rental agencies to manage their operations effectively.</a:t>
            </a:r>
          </a:p>
          <a:p>
            <a:pPr algn="just"/>
            <a:endParaRPr lang="en-IN" dirty="0"/>
          </a:p>
        </p:txBody>
      </p:sp>
    </p:spTree>
    <p:extLst>
      <p:ext uri="{BB962C8B-B14F-4D97-AF65-F5344CB8AC3E}">
        <p14:creationId xmlns:p14="http://schemas.microsoft.com/office/powerpoint/2010/main" xmlns="" val="400170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schemas.openxmlformats.org/package/2006/metadata/core-properties"/>
    <ds:schemaRef ds:uri="http://www.w3.org/XML/1998/namespace"/>
    <ds:schemaRef ds:uri="http://schemas.microsoft.com/office/2006/metadata/properties"/>
    <ds:schemaRef ds:uri="http://purl.org/dc/dcmitype/"/>
    <ds:schemaRef ds:uri="http://schemas.microsoft.com/office/infopath/2007/PartnerControls"/>
    <ds:schemaRef ds:uri="http://purl.org/dc/elements/1.1/"/>
    <ds:schemaRef ds:uri="http://schemas.microsoft.com/office/2006/documentManagement/types"/>
    <ds:schemaRef ds:uri="c0fa2617-96bd-425d-8578-e93563fe37c5"/>
    <ds:schemaRef ds:uri="9162bd5b-4ed9-4da3-b376-05204580ba3f"/>
    <ds:schemaRef ds:uri="http://purl.org/dc/term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135</TotalTime>
  <Words>647</Words>
  <Application>Microsoft Office PowerPoint</Application>
  <PresentationFormat>On-screen Show (16:9)</PresentationFormat>
  <Paragraphs>86</Paragraphs>
  <Slides>18</Slides>
  <Notes>11</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vt:lpstr>
      <vt:lpstr>Problem Statement</vt:lpstr>
      <vt:lpstr>Project Overview</vt:lpstr>
      <vt:lpstr>Proposed Solution</vt:lpstr>
      <vt:lpstr>Slide 7</vt:lpstr>
      <vt:lpstr>Key components</vt:lpstr>
      <vt:lpstr>Technology Used</vt:lpstr>
      <vt:lpstr>Modelling &amp; Results</vt:lpstr>
      <vt:lpstr>Homepage</vt:lpstr>
      <vt:lpstr>About-Us-Page</vt:lpstr>
      <vt:lpstr>Service-Page</vt:lpstr>
      <vt:lpstr>Cars-Page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ASUS</cp:lastModifiedBy>
  <cp:revision>17</cp:revision>
  <dcterms:modified xsi:type="dcterms:W3CDTF">2024-04-29T14:12:01Z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