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5D9A80B-A098-4288-A96B-7FC19040C8B7}">
          <p14:sldIdLst>
            <p14:sldId id="292"/>
            <p14:sldId id="1305"/>
          </p14:sldIdLst>
        </p14:section>
        <p14:section name="Untitled Section" id="{49286070-5225-4EFD-B1CA-9DB44014356F}">
          <p14:sldIdLst>
            <p14:sldId id="352"/>
            <p14:sldId id="1300"/>
            <p14:sldId id="1284"/>
            <p14:sldId id="1285"/>
            <p14:sldId id="1303"/>
            <p14:sldId id="1304"/>
            <p14:sldId id="1286"/>
            <p14:sldId id="1287"/>
            <p14:sldId id="1292"/>
            <p14:sldId id="1293"/>
            <p14:sldId id="1294"/>
            <p14:sldId id="1295"/>
            <p14:sldId id="1296"/>
            <p14:sldId id="1297"/>
            <p14:sldId id="1288"/>
            <p14:sldId id="1249"/>
          </p14:sldIdLst>
        </p14:section>
      </p14:sectionLst>
    </p:ex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Bincymol.S.V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au960221104044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065" y="3996512"/>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t>
            </a:r>
            <a:r>
              <a:rPr lang="en-US" sz="1100" dirty="0">
                <a:solidFill>
                  <a:schemeClr val="tx1"/>
                </a:solidFill>
              </a:rPr>
              <a:t>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3" name="Text Placeholder 2">
            <a:extLst>
              <a:ext uri="{FF2B5EF4-FFF2-40B4-BE49-F238E27FC236}">
                <a16:creationId xmlns:a16="http://schemas.microsoft.com/office/drawing/2014/main" id="{3C99388D-66D1-0A81-46E6-D93C49C351B4}"/>
              </a:ext>
            </a:extLst>
          </p:cNvPr>
          <p:cNvSpPr>
            <a:spLocks noGrp="1"/>
          </p:cNvSpPr>
          <p:nvPr>
            <p:ph type="body" idx="1"/>
          </p:nvPr>
        </p:nvSpPr>
        <p:spPr>
          <a:xfrm>
            <a:off x="311700" y="976195"/>
            <a:ext cx="8503116" cy="3592806"/>
          </a:xfrm>
        </p:spPr>
        <p:txBody>
          <a:bodyPr/>
          <a:lstStyle/>
          <a:p>
            <a:r>
              <a:rPr lang="en-IN" dirty="0">
                <a:solidFill>
                  <a:srgbClr val="002060"/>
                </a:solidFill>
              </a:rPr>
              <a:t>Database Design:</a:t>
            </a:r>
          </a:p>
          <a:p>
            <a:pPr marL="152396" indent="0">
              <a:buNone/>
            </a:pPr>
            <a:r>
              <a:rPr lang="en-IN" dirty="0">
                <a:solidFill>
                  <a:srgbClr val="002060"/>
                </a:solidFill>
              </a:rPr>
              <a:t>	Users (renters and owners)</a:t>
            </a:r>
          </a:p>
          <a:p>
            <a:pPr marL="152396" indent="0">
              <a:buNone/>
            </a:pPr>
            <a:r>
              <a:rPr lang="en-IN" dirty="0">
                <a:solidFill>
                  <a:srgbClr val="002060"/>
                </a:solidFill>
              </a:rPr>
              <a:t>	Cars (with attributes like make, model, year, availability status)</a:t>
            </a:r>
          </a:p>
          <a:p>
            <a:pPr marL="152396" indent="0">
              <a:buNone/>
            </a:pPr>
            <a:r>
              <a:rPr lang="en-IN" dirty="0">
                <a:solidFill>
                  <a:srgbClr val="002060"/>
                </a:solidFill>
              </a:rPr>
              <a:t>	Bookings (connecting users to specific cars for defined rental periods)</a:t>
            </a:r>
          </a:p>
          <a:p>
            <a:pPr marL="152396" indent="0">
              <a:buNone/>
            </a:pPr>
            <a:r>
              <a:rPr lang="en-IN" dirty="0">
                <a:solidFill>
                  <a:srgbClr val="002060"/>
                </a:solidFill>
              </a:rPr>
              <a:t>	Payments (tracking transactions and payment status)</a:t>
            </a:r>
          </a:p>
          <a:p>
            <a:pPr marL="152396" indent="0">
              <a:buNone/>
            </a:pPr>
            <a:r>
              <a:rPr lang="en-IN" dirty="0">
                <a:solidFill>
                  <a:srgbClr val="002060"/>
                </a:solidFill>
              </a:rPr>
              <a:t>	Ratings /Reviews (allowing users to provide feedback on rentals)</a:t>
            </a:r>
          </a:p>
          <a:p>
            <a:r>
              <a:rPr lang="en-IN" dirty="0">
                <a:solidFill>
                  <a:srgbClr val="002060"/>
                </a:solidFill>
              </a:rPr>
              <a:t>System Architecture:</a:t>
            </a:r>
          </a:p>
          <a:p>
            <a:pPr marL="152396" indent="0">
              <a:buNone/>
            </a:pPr>
            <a:r>
              <a:rPr lang="en-IN" dirty="0">
                <a:solidFill>
                  <a:srgbClr val="002060"/>
                </a:solidFill>
              </a:rPr>
              <a:t>	Frontend: User interface for browsing cars, making bookings and managing accounts</a:t>
            </a:r>
          </a:p>
          <a:p>
            <a:pPr marL="152396" indent="0">
              <a:buNone/>
            </a:pPr>
            <a:r>
              <a:rPr lang="en-IN" dirty="0">
                <a:solidFill>
                  <a:srgbClr val="002060"/>
                </a:solidFill>
              </a:rPr>
              <a:t>	Backend: Handles business logic, communication with database and integrating external services.</a:t>
            </a:r>
          </a:p>
          <a:p>
            <a:pPr marL="152396" indent="0">
              <a:buNone/>
            </a:pPr>
            <a:r>
              <a:rPr lang="en-IN" dirty="0">
                <a:solidFill>
                  <a:srgbClr val="002060"/>
                </a:solidFill>
              </a:rPr>
              <a:t>	API Layer : Interface between frontend and backend supporting RESTful endpoints for data exchange.</a:t>
            </a:r>
          </a:p>
          <a:p>
            <a:r>
              <a:rPr lang="en-IN" dirty="0">
                <a:solidFill>
                  <a:srgbClr val="002060"/>
                </a:solidFill>
              </a:rPr>
              <a:t>User Interface:</a:t>
            </a:r>
          </a:p>
          <a:p>
            <a:pPr marL="152396" indent="0">
              <a:buNone/>
            </a:pPr>
            <a:r>
              <a:rPr lang="en-IN" dirty="0">
                <a:solidFill>
                  <a:srgbClr val="002060"/>
                </a:solidFill>
              </a:rPr>
              <a:t>	Car booking search based on filters, Booking flow with clear steps till payment confirmation, </a:t>
            </a:r>
          </a:p>
          <a:p>
            <a:pPr marL="152396" indent="0">
              <a:buNone/>
            </a:pPr>
            <a:r>
              <a:rPr lang="en-IN" dirty="0">
                <a:solidFill>
                  <a:srgbClr val="002060"/>
                </a:solidFill>
              </a:rPr>
              <a:t>	user profile management including booking history, ratings and reviews.</a:t>
            </a:r>
          </a:p>
          <a:p>
            <a:r>
              <a:rPr lang="en-IN" dirty="0">
                <a:solidFill>
                  <a:srgbClr val="002060"/>
                </a:solidFill>
              </a:rPr>
              <a:t>Key Performance Metrics:</a:t>
            </a:r>
          </a:p>
          <a:p>
            <a:pPr marL="152396" indent="0">
              <a:buNone/>
            </a:pPr>
            <a:r>
              <a:rPr lang="en-IN" dirty="0">
                <a:solidFill>
                  <a:srgbClr val="002060"/>
                </a:solidFill>
              </a:rPr>
              <a:t>	Conversion Rate, Availability Rate, Response Time. Customer Satisfaction.</a:t>
            </a:r>
          </a:p>
          <a:p>
            <a:pPr marL="152396" indent="0">
              <a:buNone/>
            </a:pPr>
            <a:endParaRPr lang="en-IN" dirty="0"/>
          </a:p>
          <a:p>
            <a:pPr marL="152396" indent="0">
              <a:buNone/>
            </a:pP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6C0D3BC3-17B6-3860-943D-9EB6C813B397}"/>
              </a:ext>
            </a:extLst>
          </p:cNvPr>
          <p:cNvPicPr>
            <a:picLocks noChangeAspect="1"/>
          </p:cNvPicPr>
          <p:nvPr/>
        </p:nvPicPr>
        <p:blipFill>
          <a:blip r:embed="rId2"/>
          <a:stretch>
            <a:fillRect/>
          </a:stretch>
        </p:blipFill>
        <p:spPr>
          <a:xfrm>
            <a:off x="862361" y="1207800"/>
            <a:ext cx="7025049" cy="33225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1AECE2D0-4B54-5D1B-BE76-4054B54B32C0}"/>
              </a:ext>
            </a:extLst>
          </p:cNvPr>
          <p:cNvPicPr>
            <a:picLocks noChangeAspect="1"/>
          </p:cNvPicPr>
          <p:nvPr/>
        </p:nvPicPr>
        <p:blipFill>
          <a:blip r:embed="rId2"/>
          <a:stretch>
            <a:fillRect/>
          </a:stretch>
        </p:blipFill>
        <p:spPr>
          <a:xfrm>
            <a:off x="628560" y="1206774"/>
            <a:ext cx="7316945" cy="346940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2C9582-B3EC-ACA9-4118-F4EC87C07253}"/>
              </a:ext>
            </a:extLst>
          </p:cNvPr>
          <p:cNvPicPr>
            <a:picLocks noChangeAspect="1"/>
          </p:cNvPicPr>
          <p:nvPr/>
        </p:nvPicPr>
        <p:blipFill>
          <a:blip r:embed="rId2"/>
          <a:stretch>
            <a:fillRect/>
          </a:stretch>
        </p:blipFill>
        <p:spPr>
          <a:xfrm>
            <a:off x="866453" y="1259960"/>
            <a:ext cx="6915063" cy="32485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Cars Details Page</a:t>
            </a:r>
          </a:p>
        </p:txBody>
      </p:sp>
      <p:pic>
        <p:nvPicPr>
          <p:cNvPr id="4" name="Picture 3">
            <a:extLst>
              <a:ext uri="{FF2B5EF4-FFF2-40B4-BE49-F238E27FC236}">
                <a16:creationId xmlns:a16="http://schemas.microsoft.com/office/drawing/2014/main" id="{6D1C48CF-CCAA-723C-91D0-84F655B80947}"/>
              </a:ext>
            </a:extLst>
          </p:cNvPr>
          <p:cNvPicPr>
            <a:picLocks noChangeAspect="1"/>
          </p:cNvPicPr>
          <p:nvPr/>
        </p:nvPicPr>
        <p:blipFill>
          <a:blip r:embed="rId2"/>
          <a:stretch>
            <a:fillRect/>
          </a:stretch>
        </p:blipFill>
        <p:spPr>
          <a:xfrm>
            <a:off x="869795" y="1267649"/>
            <a:ext cx="6958019" cy="331826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Contact Us Page</a:t>
            </a:r>
          </a:p>
        </p:txBody>
      </p:sp>
      <p:pic>
        <p:nvPicPr>
          <p:cNvPr id="4" name="Picture 3">
            <a:extLst>
              <a:ext uri="{FF2B5EF4-FFF2-40B4-BE49-F238E27FC236}">
                <a16:creationId xmlns:a16="http://schemas.microsoft.com/office/drawing/2014/main" id="{DA16FB0F-1C75-9EEF-9150-9869429F213A}"/>
              </a:ext>
            </a:extLst>
          </p:cNvPr>
          <p:cNvPicPr>
            <a:picLocks noChangeAspect="1"/>
          </p:cNvPicPr>
          <p:nvPr/>
        </p:nvPicPr>
        <p:blipFill>
          <a:blip r:embed="rId2"/>
          <a:stretch>
            <a:fillRect/>
          </a:stretch>
        </p:blipFill>
        <p:spPr>
          <a:xfrm>
            <a:off x="814738" y="1130979"/>
            <a:ext cx="7514073" cy="358970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 Placeholder 2">
            <a:extLst>
              <a:ext uri="{FF2B5EF4-FFF2-40B4-BE49-F238E27FC236}">
                <a16:creationId xmlns:a16="http://schemas.microsoft.com/office/drawing/2014/main" id="{47B0864E-F620-E67A-F2F0-40ACA3541BCF}"/>
              </a:ext>
            </a:extLst>
          </p:cNvPr>
          <p:cNvSpPr>
            <a:spLocks noGrp="1"/>
          </p:cNvSpPr>
          <p:nvPr>
            <p:ph type="body" idx="1"/>
          </p:nvPr>
        </p:nvSpPr>
        <p:spPr>
          <a:xfrm>
            <a:off x="208156" y="1137424"/>
            <a:ext cx="8132956" cy="3450476"/>
          </a:xfrm>
        </p:spPr>
        <p:txBody>
          <a:bodyPr/>
          <a:lstStyle/>
          <a:p>
            <a:r>
              <a:rPr lang="en-IN" sz="1400" dirty="0">
                <a:solidFill>
                  <a:srgbClr val="002060"/>
                </a:solidFill>
              </a:rPr>
              <a:t>Mobile App Development – improve accessibility and convenience for users on the go.</a:t>
            </a:r>
          </a:p>
          <a:p>
            <a:r>
              <a:rPr lang="en-IN" sz="1400" dirty="0">
                <a:solidFill>
                  <a:srgbClr val="002060"/>
                </a:solidFill>
              </a:rPr>
              <a:t>Enhanced Search and Filtering options – choose car by features, price range, car models.</a:t>
            </a:r>
          </a:p>
          <a:p>
            <a:r>
              <a:rPr lang="en-IN" sz="1400" dirty="0">
                <a:solidFill>
                  <a:srgbClr val="002060"/>
                </a:solidFill>
              </a:rPr>
              <a:t>Integration of Realtime GPS tracking – on rental period.</a:t>
            </a:r>
          </a:p>
          <a:p>
            <a:r>
              <a:rPr lang="en-IN" sz="1400" dirty="0">
                <a:solidFill>
                  <a:srgbClr val="002060"/>
                </a:solidFill>
              </a:rPr>
              <a:t>AI Powered Recommendations – based on use preferences and browsing history.</a:t>
            </a:r>
          </a:p>
          <a:p>
            <a:r>
              <a:rPr lang="en-IN" sz="1400" dirty="0">
                <a:solidFill>
                  <a:srgbClr val="002060"/>
                </a:solidFill>
              </a:rPr>
              <a:t>In-car Connectivity and Services – Wi-Fi connectivity.</a:t>
            </a:r>
          </a:p>
          <a:p>
            <a:r>
              <a:rPr lang="en-IN" sz="1400" dirty="0">
                <a:solidFill>
                  <a:srgbClr val="002060"/>
                </a:solidFill>
              </a:rPr>
              <a:t>Customer feedback and Review Systems</a:t>
            </a:r>
          </a:p>
          <a:p>
            <a:r>
              <a:rPr lang="en-IN" sz="1400" dirty="0">
                <a:solidFill>
                  <a:srgbClr val="002060"/>
                </a:solidFill>
              </a:rPr>
              <a:t>Integration of Smart Home Assistants.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3" name="Text Placeholder 2">
            <a:extLst>
              <a:ext uri="{FF2B5EF4-FFF2-40B4-BE49-F238E27FC236}">
                <a16:creationId xmlns:a16="http://schemas.microsoft.com/office/drawing/2014/main" id="{92709073-0BB7-EDC2-5E7A-1ABB4E5D9441}"/>
              </a:ext>
            </a:extLst>
          </p:cNvPr>
          <p:cNvSpPr>
            <a:spLocks noGrp="1"/>
          </p:cNvSpPr>
          <p:nvPr>
            <p:ph type="body" idx="1"/>
          </p:nvPr>
        </p:nvSpPr>
        <p:spPr>
          <a:xfrm>
            <a:off x="259661" y="1181444"/>
            <a:ext cx="8245002" cy="3048585"/>
          </a:xfrm>
        </p:spPr>
        <p:txBody>
          <a:bodyPr/>
          <a:lstStyle/>
          <a:p>
            <a:pPr marL="152400" indent="0">
              <a:buNone/>
            </a:pPr>
            <a:r>
              <a:rPr lang="en-IN" dirty="0"/>
              <a:t>	</a:t>
            </a:r>
            <a:r>
              <a:rPr lang="en-IN" dirty="0">
                <a:solidFill>
                  <a:srgbClr val="002060"/>
                </a:solidFill>
              </a:rPr>
              <a:t>Developing a Car Rental Application using Django Framework gives a robust and scalable solution creating a platform that meets the needs of both rental providers and customers. Django’s powerful features and ecosystem facilitate efficient development and deployment of web applications, ensuring security, performance, and maintainability. Through seamless booking processes, secure transaction and robust user management features, the application aims to revolutionize the car rental experience. With continuous improvement and customer feedbacks, we are committed to delivering a reliable and innovative solution that sets new standards in the car rental industry.</a:t>
            </a: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50" y="450150"/>
            <a:ext cx="6847252" cy="4090800"/>
          </a:xfrm>
          <a:prstGeom prst="rect">
            <a:avLst/>
          </a:prstGeom>
          <a:noFill/>
          <a:ln>
            <a:noFill/>
          </a:ln>
        </p:spPr>
        <p:txBody>
          <a:bodyPr spcFirstLastPara="1" wrap="square" lIns="91425" tIns="91425" rIns="91425" bIns="91425" anchor="t" anchorCtr="0">
            <a:noAutofit/>
          </a:bodyPr>
          <a:lstStyle/>
          <a:p>
            <a:pPr lvl="0" rtl="0">
              <a:lnSpc>
                <a:spcPct val="100000"/>
              </a:lnSpc>
              <a:spcBef>
                <a:spcPts val="0"/>
              </a:spcBef>
              <a:spcAft>
                <a:spcPts val="0"/>
              </a:spcAft>
              <a:buSzPts val="2800"/>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rPr>
              <a:t>       &gt; </a:t>
            </a:r>
            <a:r>
              <a:rPr lang="en-IN" sz="1400" dirty="0">
                <a:solidFill>
                  <a:srgbClr val="213163"/>
                </a:solidFill>
              </a:rPr>
              <a:t>A web application on Car Rental Application with Django Framework is created which aims in creating a user-friendly platform where customers can easily browse available cars, make migrations, and manage their bookings.</a:t>
            </a:r>
            <a:br>
              <a:rPr lang="en-IN" sz="1400" dirty="0">
                <a:solidFill>
                  <a:srgbClr val="213163"/>
                </a:solidFill>
              </a:rPr>
            </a:br>
            <a:r>
              <a:rPr lang="en-IN" sz="1400" dirty="0">
                <a:solidFill>
                  <a:srgbClr val="213163"/>
                </a:solidFill>
              </a:rPr>
              <a:t>        &gt; It uses Django’s MVT(Model View Template) architecture. It uses python, html, CSS, JavaScript and Django for implementing the software. </a:t>
            </a:r>
            <a:br>
              <a:rPr lang="en-IN" sz="1400" dirty="0">
                <a:solidFill>
                  <a:srgbClr val="213163"/>
                </a:solidFill>
              </a:rPr>
            </a:br>
            <a:r>
              <a:rPr lang="en-IN" sz="1400" dirty="0">
                <a:solidFill>
                  <a:srgbClr val="213163"/>
                </a:solidFill>
              </a:rPr>
              <a:t>        &gt; It provides the features including,</a:t>
            </a:r>
            <a:br>
              <a:rPr lang="en-IN" sz="1400" dirty="0">
                <a:solidFill>
                  <a:srgbClr val="213163"/>
                </a:solidFill>
              </a:rPr>
            </a:br>
            <a:r>
              <a:rPr lang="en-IN" sz="1400" dirty="0">
                <a:solidFill>
                  <a:srgbClr val="213163"/>
                </a:solidFill>
              </a:rPr>
              <a:t>	-- user authentication (registration, login, logout), </a:t>
            </a:r>
            <a:br>
              <a:rPr lang="en-IN" sz="1400" dirty="0">
                <a:solidFill>
                  <a:srgbClr val="213163"/>
                </a:solidFill>
              </a:rPr>
            </a:br>
            <a:r>
              <a:rPr lang="en-IN" sz="1400" dirty="0">
                <a:solidFill>
                  <a:srgbClr val="213163"/>
                </a:solidFill>
              </a:rPr>
              <a:t>	-- car details (model, year, price, availability), </a:t>
            </a:r>
            <a:br>
              <a:rPr lang="en-IN" sz="1400" dirty="0">
                <a:solidFill>
                  <a:srgbClr val="213163"/>
                </a:solidFill>
              </a:rPr>
            </a:br>
            <a:r>
              <a:rPr lang="en-IN" sz="1400" dirty="0">
                <a:solidFill>
                  <a:srgbClr val="213163"/>
                </a:solidFill>
              </a:rPr>
              <a:t>	-- booking system ( reserving date, vehicle), </a:t>
            </a:r>
            <a:br>
              <a:rPr lang="en-IN" sz="1400" dirty="0">
                <a:solidFill>
                  <a:srgbClr val="213163"/>
                </a:solidFill>
              </a:rPr>
            </a:br>
            <a:r>
              <a:rPr lang="en-IN" sz="1400" dirty="0">
                <a:solidFill>
                  <a:srgbClr val="213163"/>
                </a:solidFill>
              </a:rPr>
              <a:t>	-- admin panel, </a:t>
            </a:r>
            <a:br>
              <a:rPr lang="en-IN" sz="1400" dirty="0">
                <a:solidFill>
                  <a:srgbClr val="213163"/>
                </a:solidFill>
              </a:rPr>
            </a:br>
            <a:r>
              <a:rPr lang="en-IN" sz="1400" dirty="0">
                <a:solidFill>
                  <a:srgbClr val="213163"/>
                </a:solidFill>
              </a:rPr>
              <a:t>	-- search &amp; filter,</a:t>
            </a:r>
            <a:br>
              <a:rPr lang="en-IN" sz="1400" dirty="0">
                <a:solidFill>
                  <a:srgbClr val="213163"/>
                </a:solidFill>
              </a:rPr>
            </a:br>
            <a:r>
              <a:rPr lang="en-IN" sz="1400" dirty="0">
                <a:solidFill>
                  <a:srgbClr val="213163"/>
                </a:solidFill>
              </a:rPr>
              <a:t>	-- responsive design.</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031661" cy="37709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IN" sz="1600" b="1" dirty="0">
                <a:solidFill>
                  <a:srgbClr val="213163"/>
                </a:solidFill>
              </a:rPr>
              <a:t>	-- </a:t>
            </a:r>
            <a:r>
              <a:rPr lang="en-IN" dirty="0">
                <a:solidFill>
                  <a:srgbClr val="213163"/>
                </a:solidFill>
              </a:rPr>
              <a:t>In the real-time world, car rental services are widely used for individual as well as business for mobility purposes. However the existing rental services lack efficiency, transparency and user friendliness leading to inconvenience of customers and rental providers.</a:t>
            </a:r>
            <a:br>
              <a:rPr lang="en-IN" dirty="0">
                <a:solidFill>
                  <a:srgbClr val="213163"/>
                </a:solidFill>
              </a:rPr>
            </a:br>
            <a:r>
              <a:rPr lang="en-IN" dirty="0">
                <a:solidFill>
                  <a:srgbClr val="213163"/>
                </a:solidFill>
              </a:rPr>
              <a:t>	-- The challenges  faced by the customers are limited accessibility, complex booking procedures, lack of transparency, security and trust. Give a solution satisfying all the needs for the customer, in-order to solve all challenges.</a:t>
            </a:r>
            <a:br>
              <a:rPr lang="en-IN" dirty="0">
                <a:solidFill>
                  <a:srgbClr val="213163"/>
                </a:solidFill>
              </a:rPr>
            </a:br>
            <a:r>
              <a:rPr lang="en-IN" dirty="0">
                <a:solidFill>
                  <a:srgbClr val="213163"/>
                </a:solidFill>
              </a:rPr>
              <a:t>	</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1"/>
            <a:ext cx="8723036" cy="3785792"/>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IN" sz="1600" b="1" dirty="0">
                <a:solidFill>
                  <a:srgbClr val="213163"/>
                </a:solidFill>
              </a:rPr>
              <a:t>Project Overview</a:t>
            </a:r>
            <a:br>
              <a:rPr lang="en-IN" sz="1600" b="1" dirty="0">
                <a:solidFill>
                  <a:srgbClr val="213163"/>
                </a:solidFill>
              </a:rPr>
            </a:br>
            <a:r>
              <a:rPr lang="en-IN" sz="1600" b="1" dirty="0">
                <a:solidFill>
                  <a:srgbClr val="213163"/>
                </a:solidFill>
              </a:rPr>
              <a:t>	&gt;</a:t>
            </a:r>
            <a:r>
              <a:rPr lang="en-IN" dirty="0">
                <a:solidFill>
                  <a:srgbClr val="213163"/>
                </a:solidFill>
              </a:rPr>
              <a:t>The car rental application goals to create a platform that simplifies the work of renting vehicles for the customers and rental administrator. It uses MVT architecture. The technologies used for front-end are – HTML, CSS, JavaScript and back-end technologies are python, Django. The database used is MySQL.</a:t>
            </a:r>
            <a:br>
              <a:rPr lang="en-IN" dirty="0">
                <a:solidFill>
                  <a:srgbClr val="213163"/>
                </a:solidFill>
              </a:rPr>
            </a:br>
            <a:r>
              <a:rPr lang="en-IN" dirty="0">
                <a:solidFill>
                  <a:srgbClr val="213163"/>
                </a:solidFill>
              </a:rPr>
              <a:t>           &gt;The features of the application include,</a:t>
            </a:r>
            <a:br>
              <a:rPr lang="en-IN" dirty="0">
                <a:solidFill>
                  <a:srgbClr val="213163"/>
                </a:solidFill>
              </a:rPr>
            </a:br>
            <a:r>
              <a:rPr lang="en-IN" dirty="0">
                <a:solidFill>
                  <a:srgbClr val="213163"/>
                </a:solidFill>
              </a:rPr>
              <a:t>	-- User authentication ( registration, login, logout)</a:t>
            </a:r>
            <a:br>
              <a:rPr lang="en-IN" dirty="0">
                <a:solidFill>
                  <a:srgbClr val="213163"/>
                </a:solidFill>
              </a:rPr>
            </a:br>
            <a:r>
              <a:rPr lang="en-IN" dirty="0">
                <a:solidFill>
                  <a:srgbClr val="213163"/>
                </a:solidFill>
              </a:rPr>
              <a:t>	-- Car Listing ( catalogue of cars – model, year, rental price, availability status)</a:t>
            </a:r>
            <a:br>
              <a:rPr lang="en-IN" dirty="0">
                <a:solidFill>
                  <a:srgbClr val="213163"/>
                </a:solidFill>
              </a:rPr>
            </a:br>
            <a:r>
              <a:rPr lang="en-IN" dirty="0">
                <a:solidFill>
                  <a:srgbClr val="213163"/>
                </a:solidFill>
              </a:rPr>
              <a:t>	-- Booking System (Reserving vehicles by customers)</a:t>
            </a:r>
            <a:br>
              <a:rPr lang="en-IN" dirty="0">
                <a:solidFill>
                  <a:srgbClr val="213163"/>
                </a:solidFill>
              </a:rPr>
            </a:br>
            <a:r>
              <a:rPr lang="en-IN" dirty="0">
                <a:solidFill>
                  <a:srgbClr val="213163"/>
                </a:solidFill>
              </a:rPr>
              <a:t>	-- Admin Dashboard (managing bookings, profiles)</a:t>
            </a:r>
            <a:br>
              <a:rPr lang="en-IN" dirty="0">
                <a:solidFill>
                  <a:srgbClr val="213163"/>
                </a:solidFill>
              </a:rPr>
            </a:br>
            <a:r>
              <a:rPr lang="en-IN" dirty="0">
                <a:solidFill>
                  <a:srgbClr val="213163"/>
                </a:solidFill>
              </a:rPr>
              <a:t>	-- Payment Integration (handling payment – online)</a:t>
            </a:r>
            <a:br>
              <a:rPr lang="en-IN" dirty="0">
                <a:solidFill>
                  <a:srgbClr val="213163"/>
                </a:solidFill>
              </a:rPr>
            </a:br>
            <a:r>
              <a:rPr lang="en-IN" dirty="0">
                <a:solidFill>
                  <a:srgbClr val="213163"/>
                </a:solidFill>
              </a:rPr>
              <a:t>	-- Email Notification (sending confirmation, remainder details by email)</a:t>
            </a:r>
            <a:br>
              <a:rPr lang="en-IN" dirty="0">
                <a:solidFill>
                  <a:srgbClr val="213163"/>
                </a:solidFill>
              </a:rPr>
            </a:br>
            <a:r>
              <a:rPr lang="en-IN" dirty="0">
                <a:solidFill>
                  <a:srgbClr val="213163"/>
                </a:solidFill>
              </a:rPr>
              <a:t>	-- User Ratings and Reviews (customers experience promoting transparency &amp; accountability)</a:t>
            </a:r>
            <a:br>
              <a:rPr lang="en-IN" dirty="0">
                <a:solidFill>
                  <a:srgbClr val="213163"/>
                </a:solidFill>
              </a:rPr>
            </a:br>
            <a:r>
              <a:rPr lang="en-IN" dirty="0">
                <a:solidFill>
                  <a:srgbClr val="213163"/>
                </a:solidFill>
              </a:rPr>
              <a:t>           </a:t>
            </a:r>
            <a:br>
              <a:rPr lang="en-IN" dirty="0">
                <a:solidFill>
                  <a:srgbClr val="213163"/>
                </a:solidFill>
              </a:rPr>
            </a:br>
            <a:r>
              <a:rPr lang="en-IN" dirty="0">
                <a:solidFill>
                  <a:srgbClr val="213163"/>
                </a:solidFill>
              </a:rPr>
              <a:t>                   &gt; This car rental application aims to deliver a user-friendly, scalable and secure application that meet the needs of modern car rental services.</a:t>
            </a:r>
            <a:br>
              <a:rPr lang="en-IN" dirty="0">
                <a:solidFill>
                  <a:srgbClr val="213163"/>
                </a:solidFill>
              </a:rPr>
            </a:br>
            <a:br>
              <a:rPr lang="en-IN" sz="1200"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6" name="Text Placeholder 5">
            <a:extLst>
              <a:ext uri="{FF2B5EF4-FFF2-40B4-BE49-F238E27FC236}">
                <a16:creationId xmlns:a16="http://schemas.microsoft.com/office/drawing/2014/main" id="{7B98D77C-3069-3E17-8A94-210131D2F40D}"/>
              </a:ext>
            </a:extLst>
          </p:cNvPr>
          <p:cNvSpPr>
            <a:spLocks noGrp="1"/>
          </p:cNvSpPr>
          <p:nvPr>
            <p:ph type="body" idx="1"/>
          </p:nvPr>
        </p:nvSpPr>
        <p:spPr>
          <a:xfrm>
            <a:off x="311700" y="1102220"/>
            <a:ext cx="8415988" cy="3485676"/>
          </a:xfrm>
        </p:spPr>
        <p:txBody>
          <a:bodyPr/>
          <a:lstStyle/>
          <a:p>
            <a:pPr marL="152396" indent="0">
              <a:buNone/>
            </a:pPr>
            <a:r>
              <a:rPr lang="en-IN" dirty="0">
                <a:solidFill>
                  <a:srgbClr val="213163"/>
                </a:solidFill>
              </a:rPr>
              <a:t>Developing a car rental </a:t>
            </a:r>
            <a:r>
              <a:rPr lang="en-IN" dirty="0">
                <a:solidFill>
                  <a:srgbClr val="213163"/>
                </a:solidFill>
                <a:latin typeface="Arial" panose="020B0604020202020204" pitchFamily="34" charset="0"/>
                <a:cs typeface="Arial" panose="020B0604020202020204" pitchFamily="34" charset="0"/>
              </a:rPr>
              <a:t>application</a:t>
            </a:r>
            <a:r>
              <a:rPr lang="en-IN" dirty="0">
                <a:solidFill>
                  <a:srgbClr val="213163"/>
                </a:solidFill>
              </a:rPr>
              <a:t> using Django framework providing a vehicle renting platform with, enhanced accessibility, narrow booking procedures, efficient management, user satisfaction and trust in payment.</a:t>
            </a:r>
          </a:p>
          <a:p>
            <a:pPr marL="152396" indent="0">
              <a:buNone/>
            </a:pPr>
            <a:endParaRPr lang="en-IN" dirty="0">
              <a:solidFill>
                <a:srgbClr val="213163"/>
              </a:solidFill>
            </a:endParaRPr>
          </a:p>
          <a:p>
            <a:pPr marL="152396" indent="0">
              <a:buNone/>
            </a:pPr>
            <a:r>
              <a:rPr lang="en-IN" dirty="0">
                <a:solidFill>
                  <a:srgbClr val="213163"/>
                </a:solidFill>
              </a:rPr>
              <a:t>The features of the Car Rental Application include,</a:t>
            </a:r>
          </a:p>
          <a:p>
            <a:r>
              <a:rPr lang="en-IN" dirty="0">
                <a:solidFill>
                  <a:srgbClr val="213163"/>
                </a:solidFill>
              </a:rPr>
              <a:t>User Management:</a:t>
            </a:r>
          </a:p>
          <a:p>
            <a:pPr marL="152396" indent="0">
              <a:buNone/>
            </a:pPr>
            <a:r>
              <a:rPr lang="en-IN" dirty="0">
                <a:solidFill>
                  <a:srgbClr val="213163"/>
                </a:solidFill>
              </a:rPr>
              <a:t>	&gt; User Registration and Authentication: Allow users to create accounts, verify their identities, and securely 	log in using email or social media credentials.</a:t>
            </a:r>
          </a:p>
          <a:p>
            <a:pPr marL="152396" indent="0">
              <a:buNone/>
            </a:pPr>
            <a:r>
              <a:rPr lang="en-IN" dirty="0">
                <a:solidFill>
                  <a:srgbClr val="213163"/>
                </a:solidFill>
              </a:rPr>
              <a:t>	&gt; User Profiles: Enables users to manage personal information, payment methods, and preferences for a 	personalized experience,</a:t>
            </a:r>
          </a:p>
          <a:p>
            <a:r>
              <a:rPr lang="en-IN" dirty="0">
                <a:solidFill>
                  <a:srgbClr val="213163"/>
                </a:solidFill>
              </a:rPr>
              <a:t>Car Listings:</a:t>
            </a:r>
          </a:p>
          <a:p>
            <a:pPr marL="152396" indent="0">
              <a:buNone/>
            </a:pPr>
            <a:r>
              <a:rPr lang="en-IN" dirty="0">
                <a:solidFill>
                  <a:srgbClr val="213163"/>
                </a:solidFill>
              </a:rPr>
              <a:t>	&gt; Search and Filter Options: Based on location, date/time, car type, price range – allow users to find cars,</a:t>
            </a:r>
          </a:p>
          <a:p>
            <a:pPr marL="152396" indent="0">
              <a:buNone/>
            </a:pPr>
            <a:r>
              <a:rPr lang="en-IN" dirty="0">
                <a:solidFill>
                  <a:srgbClr val="213163"/>
                </a:solidFill>
              </a:rPr>
              <a:t>	&gt; Detailed Car Information: Display details including photos, make, model, year, mileage, availability status 	and owner reviews/ratings.</a:t>
            </a:r>
          </a:p>
          <a:p>
            <a:r>
              <a:rPr lang="en-IN" dirty="0">
                <a:solidFill>
                  <a:srgbClr val="213163"/>
                </a:solidFill>
              </a:rPr>
              <a:t>Booking System:</a:t>
            </a:r>
          </a:p>
          <a:p>
            <a:pPr marL="152396" indent="0">
              <a:buNone/>
            </a:pPr>
            <a:r>
              <a:rPr lang="en-IN" dirty="0">
                <a:solidFill>
                  <a:srgbClr val="213163"/>
                </a:solidFill>
              </a:rPr>
              <a:t>	&gt; Reservation Workflow: Provides seamless booking process with clear steps for selecting a car, choosing rental dates, and reviewing total costs.</a:t>
            </a:r>
          </a:p>
          <a:p>
            <a:pPr marL="152396" indent="0">
              <a:buNone/>
            </a:pPr>
            <a:endParaRPr lang="en-IN" dirty="0">
              <a:solidFill>
                <a:srgbClr val="213163"/>
              </a:solidFill>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 Placeholder 5">
            <a:extLst>
              <a:ext uri="{FF2B5EF4-FFF2-40B4-BE49-F238E27FC236}">
                <a16:creationId xmlns:a16="http://schemas.microsoft.com/office/drawing/2014/main" id="{824D6FDD-97FA-5D1D-34E3-78CEABDFE38B}"/>
              </a:ext>
            </a:extLst>
          </p:cNvPr>
          <p:cNvSpPr>
            <a:spLocks noGrp="1"/>
          </p:cNvSpPr>
          <p:nvPr>
            <p:ph type="body" idx="1"/>
          </p:nvPr>
        </p:nvSpPr>
        <p:spPr>
          <a:xfrm>
            <a:off x="241194" y="707138"/>
            <a:ext cx="8661612" cy="3861862"/>
          </a:xfrm>
        </p:spPr>
        <p:txBody>
          <a:bodyPr/>
          <a:lstStyle/>
          <a:p>
            <a:pPr marL="152400" indent="0">
              <a:buNone/>
            </a:pPr>
            <a:r>
              <a:rPr lang="en-IN" dirty="0"/>
              <a:t>	</a:t>
            </a:r>
            <a:r>
              <a:rPr lang="en-IN" dirty="0">
                <a:solidFill>
                  <a:srgbClr val="002060"/>
                </a:solidFill>
              </a:rPr>
              <a:t>&gt; Real-Time Availability: Ensure real-time car availability.</a:t>
            </a:r>
          </a:p>
          <a:p>
            <a:pPr marL="152400" indent="0">
              <a:buNone/>
            </a:pPr>
            <a:r>
              <a:rPr lang="en-IN" dirty="0">
                <a:solidFill>
                  <a:srgbClr val="002060"/>
                </a:solidFill>
              </a:rPr>
              <a:t>	&gt; Instant Booking and Confirmation: Offer instant booking options with immediate confirmation.</a:t>
            </a:r>
          </a:p>
          <a:p>
            <a:r>
              <a:rPr lang="en-IN" dirty="0">
                <a:solidFill>
                  <a:srgbClr val="002060"/>
                </a:solidFill>
              </a:rPr>
              <a:t>Payment Integration:</a:t>
            </a:r>
          </a:p>
          <a:p>
            <a:pPr marL="152400" indent="0">
              <a:buNone/>
            </a:pPr>
            <a:r>
              <a:rPr lang="en-IN" dirty="0">
                <a:solidFill>
                  <a:srgbClr val="002060"/>
                </a:solidFill>
              </a:rPr>
              <a:t>	&gt; Secure Payment Gateway: Integrates a trusted payment gateway for secure transactions.</a:t>
            </a:r>
          </a:p>
          <a:p>
            <a:pPr marL="152400" indent="0">
              <a:buNone/>
            </a:pPr>
            <a:r>
              <a:rPr lang="en-IN" dirty="0">
                <a:solidFill>
                  <a:srgbClr val="002060"/>
                </a:solidFill>
              </a:rPr>
              <a:t>	&gt; Multiple Payment Methods: Support various payment methods ( credit/debit cards, digital wallets)</a:t>
            </a:r>
          </a:p>
          <a:p>
            <a:r>
              <a:rPr lang="en-IN" dirty="0">
                <a:solidFill>
                  <a:srgbClr val="002060"/>
                </a:solidFill>
              </a:rPr>
              <a:t>Review and Rating System:</a:t>
            </a:r>
          </a:p>
          <a:p>
            <a:pPr marL="152400" indent="0">
              <a:buNone/>
            </a:pPr>
            <a:r>
              <a:rPr lang="en-IN" dirty="0">
                <a:solidFill>
                  <a:srgbClr val="002060"/>
                </a:solidFill>
              </a:rPr>
              <a:t>	&gt; User Feedback: Allow giving review and rating by the customers.</a:t>
            </a:r>
          </a:p>
          <a:p>
            <a:pPr marL="152400" indent="0">
              <a:buNone/>
            </a:pPr>
            <a:r>
              <a:rPr lang="en-IN" dirty="0">
                <a:solidFill>
                  <a:srgbClr val="002060"/>
                </a:solidFill>
              </a:rPr>
              <a:t>	&gt; Rating Aggregation: Aggregate ratings helping users make informed decisions.</a:t>
            </a:r>
          </a:p>
          <a:p>
            <a:r>
              <a:rPr lang="en-IN" dirty="0">
                <a:solidFill>
                  <a:srgbClr val="002060"/>
                </a:solidFill>
              </a:rPr>
              <a:t>Owner Dashboard:</a:t>
            </a:r>
          </a:p>
          <a:p>
            <a:pPr marL="152400" indent="0">
              <a:buNone/>
            </a:pPr>
            <a:r>
              <a:rPr lang="en-IN" dirty="0">
                <a:solidFill>
                  <a:srgbClr val="002060"/>
                </a:solidFill>
              </a:rPr>
              <a:t>	&gt; Car Management: Enable owners to list the cars, manage availability, set pricing and view bookings.</a:t>
            </a:r>
          </a:p>
          <a:p>
            <a:pPr marL="152400" indent="0">
              <a:buNone/>
            </a:pPr>
            <a:r>
              <a:rPr lang="en-IN" dirty="0">
                <a:solidFill>
                  <a:srgbClr val="002060"/>
                </a:solidFill>
              </a:rPr>
              <a:t>	&gt; Booking Management: Provide tools to approve or reject booking requests, communicate with customers.</a:t>
            </a:r>
          </a:p>
          <a:p>
            <a:r>
              <a:rPr lang="en-IN" dirty="0">
                <a:solidFill>
                  <a:srgbClr val="002060"/>
                </a:solidFill>
              </a:rPr>
              <a:t>Notification and Alerts:</a:t>
            </a:r>
          </a:p>
          <a:p>
            <a:pPr marL="152400" indent="0">
              <a:buNone/>
            </a:pPr>
            <a:r>
              <a:rPr lang="en-IN" dirty="0">
                <a:solidFill>
                  <a:srgbClr val="002060"/>
                </a:solidFill>
              </a:rPr>
              <a:t>	&gt; Booking Remainders: Send reminders about upcoming bookings and deadlines.</a:t>
            </a:r>
          </a:p>
          <a:p>
            <a:pPr marL="152400" indent="0">
              <a:buNone/>
            </a:pPr>
            <a:r>
              <a:rPr lang="en-IN" dirty="0">
                <a:solidFill>
                  <a:srgbClr val="002060"/>
                </a:solidFill>
              </a:rPr>
              <a:t>	&gt; Notifications: Notify owners of new booking requests, confirmations, and cancellations.</a:t>
            </a:r>
          </a:p>
          <a:p>
            <a:r>
              <a:rPr lang="en-IN" dirty="0">
                <a:solidFill>
                  <a:srgbClr val="002060"/>
                </a:solidFill>
              </a:rPr>
              <a:t>Admin Panel:</a:t>
            </a:r>
          </a:p>
          <a:p>
            <a:pPr marL="152400" indent="0">
              <a:buNone/>
            </a:pPr>
            <a:r>
              <a:rPr lang="en-IN" dirty="0">
                <a:solidFill>
                  <a:srgbClr val="002060"/>
                </a:solidFill>
              </a:rPr>
              <a:t>	&gt; User Support: Provide tools to handle user inquires, disputes, and technical issues efficiently.</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1166153"/>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sz="1200" dirty="0">
                <a:solidFill>
                  <a:srgbClr val="002060"/>
                </a:solidFill>
                <a:latin typeface="Arial" panose="020B0604020202020204" pitchFamily="34" charset="0"/>
                <a:cs typeface="Arial" panose="020B0604020202020204" pitchFamily="34" charset="0"/>
              </a:rPr>
              <a:t>Scalability and Security:</a:t>
            </a:r>
          </a:p>
          <a:p>
            <a:pPr marL="457200" lvl="1" algn="l">
              <a:lnSpc>
                <a:spcPct val="150000"/>
              </a:lnSpc>
            </a:pPr>
            <a:r>
              <a:rPr lang="en-US" sz="1200" b="0" i="0" dirty="0">
                <a:solidFill>
                  <a:srgbClr val="002060"/>
                </a:solidFill>
                <a:effectLst/>
                <a:latin typeface="Arial" panose="020B0604020202020204" pitchFamily="34" charset="0"/>
                <a:cs typeface="Arial" panose="020B0604020202020204" pitchFamily="34" charset="0"/>
              </a:rPr>
              <a:t>	&gt; Cloud Infrastructure: Host the application on a scalable cloud infrastructure.</a:t>
            </a:r>
          </a:p>
          <a:p>
            <a:pPr marL="457200" lvl="1" algn="l">
              <a:lnSpc>
                <a:spcPct val="150000"/>
              </a:lnSpc>
            </a:pPr>
            <a:r>
              <a:rPr lang="en-US" sz="1200" dirty="0">
                <a:solidFill>
                  <a:srgbClr val="002060"/>
                </a:solidFill>
                <a:latin typeface="Arial" panose="020B0604020202020204" pitchFamily="34" charset="0"/>
                <a:cs typeface="Arial" panose="020B0604020202020204" pitchFamily="34" charset="0"/>
              </a:rPr>
              <a:t>	&gt; Data Protection: Implements robust security measures including data encryption, secure API 	integration and regular security audits to protect user data and transactions.</a:t>
            </a:r>
            <a:endParaRPr lang="en-US" sz="1200" b="0" i="0" dirty="0">
              <a:solidFill>
                <a:srgbClr val="002060"/>
              </a:solidFill>
              <a:effectLst/>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3075</TotalTime>
  <Words>1279</Words>
  <Application>Microsoft Office PowerPoint</Application>
  <PresentationFormat>On-screen Show (16:9)</PresentationFormat>
  <Paragraphs>92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&gt; A web application on Car Rental Application with Django Framework is created which aims in creating a user-friendly platform where customers can easily browse available cars, make migrations, and manage their bookings.         &gt; It uses Django’s MVT(Model View Template) architecture. It uses python, html, CSS, JavaScript and Django for implementing the software.          &gt; It provides the features including,  -- user authentication (registration, login, logout),   -- car details (model, year, price, availability),   -- booking system ( reserving date, vehicle),   -- admin panel,   -- search &amp; filter,  -- responsive design.</vt:lpstr>
      <vt:lpstr>Problem Statement   -- In the real-time world, car rental services are widely used for individual as well as business for mobility purposes. However the existing rental services lack efficiency, transparency and user friendliness leading to inconvenience of customers and rental providers.  -- The challenges  faced by the customers are limited accessibility, complex booking procedures, lack of transparency, security and trust. Give a solution satisfying all the needs for the customer, in-order to solve all challenges.  </vt:lpstr>
      <vt:lpstr>Project Overview  &gt;The car rental application goals to create a platform that simplifies the work of renting vehicles for the customers and rental administrator. It uses MVT architecture. The technologies used for front-end are – HTML, CSS, JavaScript and back-end technologies are python, Django. The database used is MySQL.            &gt;The features of the application include,  -- User authentication ( registration, login, logout)  -- Car Listing ( catalogue of cars – model, year, rental price, availability status)  -- Booking System (Reserving vehicles by customers)  -- Admin Dashboard (managing bookings, profiles)  -- Payment Integration (handling payment – online)  -- Email Notification (sending confirmation, remainder details by email)  -- User Ratings and Reviews (customers experience promoting transparency &amp; accountability)                                &gt; This car rental application aims to deliver a user-friendly, scalable and secure application that meet the needs of modern car rental services.  </vt:lpstr>
      <vt:lpstr>Proposed Solution</vt:lpstr>
      <vt:lpstr>PowerPoint Presentation</vt:lpstr>
      <vt:lpstr>PowerPoint Presentation</vt:lpstr>
      <vt:lpstr>Technology Used</vt:lpstr>
      <vt:lpstr>Modelling &amp; Results</vt:lpstr>
      <vt:lpstr>Homepage</vt:lpstr>
      <vt:lpstr>About-Us-Page</vt:lpstr>
      <vt:lpstr>Service-Page</vt:lpstr>
      <vt:lpstr>Cars Details Page</vt:lpstr>
      <vt:lpstr>Contact Us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Bincymol S V</cp:lastModifiedBy>
  <cp:revision>10</cp:revision>
  <dcterms:modified xsi:type="dcterms:W3CDTF">2024-04-10T17:53:09Z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