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C6CC83-2A23-41E0-89EE-95E97BE44DE6}"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84236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6CC83-2A23-41E0-89EE-95E97BE44DE6}"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102162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6CC83-2A23-41E0-89EE-95E97BE44DE6}"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400241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6CC83-2A23-41E0-89EE-95E97BE44DE6}"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189490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6CC83-2A23-41E0-89EE-95E97BE44DE6}"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244650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C6CC83-2A23-41E0-89EE-95E97BE44DE6}"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332120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C6CC83-2A23-41E0-89EE-95E97BE44DE6}"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368177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6CC83-2A23-41E0-89EE-95E97BE44DE6}"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100228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6CC83-2A23-41E0-89EE-95E97BE44DE6}"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405284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C6CC83-2A23-41E0-89EE-95E97BE44DE6}"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6633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C6CC83-2A23-41E0-89EE-95E97BE44DE6}"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BB5A1-E1B5-4FCE-BB84-ACB6C11501B8}" type="slidenum">
              <a:rPr lang="en-US" smtClean="0"/>
              <a:t>‹#›</a:t>
            </a:fld>
            <a:endParaRPr lang="en-US"/>
          </a:p>
        </p:txBody>
      </p:sp>
    </p:spTree>
    <p:extLst>
      <p:ext uri="{BB962C8B-B14F-4D97-AF65-F5344CB8AC3E}">
        <p14:creationId xmlns:p14="http://schemas.microsoft.com/office/powerpoint/2010/main" val="8670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6CC83-2A23-41E0-89EE-95E97BE44DE6}" type="datetimeFigureOut">
              <a:rPr lang="en-US" smtClean="0"/>
              <a:t>5/10/2018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BB5A1-E1B5-4FCE-BB84-ACB6C11501B8}" type="slidenum">
              <a:rPr lang="en-US" smtClean="0"/>
              <a:t>‹#›</a:t>
            </a:fld>
            <a:endParaRPr lang="en-US"/>
          </a:p>
        </p:txBody>
      </p:sp>
    </p:spTree>
    <p:extLst>
      <p:ext uri="{BB962C8B-B14F-4D97-AF65-F5344CB8AC3E}">
        <p14:creationId xmlns:p14="http://schemas.microsoft.com/office/powerpoint/2010/main" val="4256788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8254 </a:t>
            </a:r>
            <a:br>
              <a:rPr lang="en-US" dirty="0" smtClean="0"/>
            </a:br>
            <a:r>
              <a:rPr lang="en-US" dirty="0" smtClean="0"/>
              <a:t>Programmable Interval Timer</a:t>
            </a:r>
            <a:endParaRPr lang="en-US" dirty="0"/>
          </a:p>
        </p:txBody>
      </p:sp>
      <p:sp>
        <p:nvSpPr>
          <p:cNvPr id="3" name="Subtitle 2"/>
          <p:cNvSpPr>
            <a:spLocks noGrp="1"/>
          </p:cNvSpPr>
          <p:nvPr>
            <p:ph type="subTitle" idx="1"/>
          </p:nvPr>
        </p:nvSpPr>
        <p:spPr/>
        <p:txBody>
          <a:bodyPr/>
          <a:lstStyle/>
          <a:p>
            <a:r>
              <a:rPr lang="en-US" dirty="0" smtClean="0"/>
              <a:t>The topic is well covered in the textbook DV Hall</a:t>
            </a:r>
          </a:p>
        </p:txBody>
      </p:sp>
    </p:spTree>
    <p:extLst>
      <p:ext uri="{BB962C8B-B14F-4D97-AF65-F5344CB8AC3E}">
        <p14:creationId xmlns:p14="http://schemas.microsoft.com/office/powerpoint/2010/main" val="18175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p:cNvPicPr>
            <a:picLocks noGrp="1" noChangeAspect="1"/>
          </p:cNvPicPr>
          <p:nvPr>
            <p:ph idx="1"/>
          </p:nvPr>
        </p:nvPicPr>
        <p:blipFill>
          <a:blip r:embed="rId2"/>
          <a:stretch>
            <a:fillRect/>
          </a:stretch>
        </p:blipFill>
        <p:spPr>
          <a:xfrm>
            <a:off x="1674222" y="1381480"/>
            <a:ext cx="5760720" cy="5437587"/>
          </a:xfrm>
          <a:prstGeom prst="rect">
            <a:avLst/>
          </a:prstGeom>
        </p:spPr>
      </p:pic>
      <p:pic>
        <p:nvPicPr>
          <p:cNvPr id="5" name="Picture 4"/>
          <p:cNvPicPr>
            <a:picLocks noChangeAspect="1"/>
          </p:cNvPicPr>
          <p:nvPr/>
        </p:nvPicPr>
        <p:blipFill>
          <a:blip r:embed="rId3"/>
          <a:stretch>
            <a:fillRect/>
          </a:stretch>
        </p:blipFill>
        <p:spPr>
          <a:xfrm>
            <a:off x="7931332" y="2085617"/>
            <a:ext cx="3657600" cy="4029312"/>
          </a:xfrm>
          <a:prstGeom prst="rect">
            <a:avLst/>
          </a:prstGeom>
        </p:spPr>
      </p:pic>
    </p:spTree>
    <p:extLst>
      <p:ext uri="{BB962C8B-B14F-4D97-AF65-F5344CB8AC3E}">
        <p14:creationId xmlns:p14="http://schemas.microsoft.com/office/powerpoint/2010/main" val="97634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a:t>
            </a:r>
            <a:endParaRPr lang="en-US" dirty="0"/>
          </a:p>
        </p:txBody>
      </p:sp>
      <p:pic>
        <p:nvPicPr>
          <p:cNvPr id="4" name="Content Placeholder 3"/>
          <p:cNvPicPr>
            <a:picLocks noGrp="1" noChangeAspect="1"/>
          </p:cNvPicPr>
          <p:nvPr>
            <p:ph idx="1"/>
          </p:nvPr>
        </p:nvPicPr>
        <p:blipFill>
          <a:blip r:embed="rId2"/>
          <a:stretch>
            <a:fillRect/>
          </a:stretch>
        </p:blipFill>
        <p:spPr>
          <a:xfrm>
            <a:off x="1569720" y="1690673"/>
            <a:ext cx="9052560" cy="4560625"/>
          </a:xfrm>
          <a:prstGeom prst="rect">
            <a:avLst/>
          </a:prstGeom>
        </p:spPr>
      </p:pic>
    </p:spTree>
    <p:extLst>
      <p:ext uri="{BB962C8B-B14F-4D97-AF65-F5344CB8AC3E}">
        <p14:creationId xmlns:p14="http://schemas.microsoft.com/office/powerpoint/2010/main" val="23909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Word Format</a:t>
            </a:r>
            <a:endParaRPr lang="en-US" dirty="0"/>
          </a:p>
        </p:txBody>
      </p:sp>
      <p:pic>
        <p:nvPicPr>
          <p:cNvPr id="4" name="Content Placeholder 3"/>
          <p:cNvPicPr>
            <a:picLocks noGrp="1" noChangeAspect="1"/>
          </p:cNvPicPr>
          <p:nvPr>
            <p:ph sz="half" idx="1"/>
          </p:nvPr>
        </p:nvPicPr>
        <p:blipFill>
          <a:blip r:embed="rId2"/>
          <a:stretch>
            <a:fillRect/>
          </a:stretch>
        </p:blipFill>
        <p:spPr>
          <a:xfrm>
            <a:off x="694508" y="1690688"/>
            <a:ext cx="5577840" cy="4193741"/>
          </a:xfrm>
          <a:prstGeom prst="rect">
            <a:avLst/>
          </a:prstGeom>
        </p:spPr>
      </p:pic>
      <p:sp>
        <p:nvSpPr>
          <p:cNvPr id="5" name="Content Placeholder 4"/>
          <p:cNvSpPr>
            <a:spLocks noGrp="1"/>
          </p:cNvSpPr>
          <p:nvPr>
            <p:ph sz="half" idx="2"/>
          </p:nvPr>
        </p:nvSpPr>
        <p:spPr/>
        <p:txBody>
          <a:bodyPr/>
          <a:lstStyle/>
          <a:p>
            <a:r>
              <a:rPr lang="en-US" dirty="0" smtClean="0"/>
              <a:t>The Control Words are written into the Control Word Register, which is selected when A1,A0= 11. </a:t>
            </a:r>
          </a:p>
          <a:p>
            <a:r>
              <a:rPr lang="en-US" dirty="0" smtClean="0"/>
              <a:t>The Control Word itself specifies which Counter is being programmed.</a:t>
            </a:r>
            <a:endParaRPr lang="en-US" dirty="0"/>
          </a:p>
        </p:txBody>
      </p:sp>
    </p:spTree>
    <p:extLst>
      <p:ext uri="{BB962C8B-B14F-4D97-AF65-F5344CB8AC3E}">
        <p14:creationId xmlns:p14="http://schemas.microsoft.com/office/powerpoint/2010/main" val="244288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MOV AL,00010111B      ;00 means Counter 0, </a:t>
            </a:r>
          </a:p>
          <a:p>
            <a:pPr marL="0" indent="0">
              <a:buNone/>
            </a:pPr>
            <a:r>
              <a:rPr lang="en-US" dirty="0" smtClean="0"/>
              <a:t>				;01 means read/write LSB, </a:t>
            </a:r>
          </a:p>
          <a:p>
            <a:pPr marL="0" indent="0">
              <a:buNone/>
            </a:pPr>
            <a:r>
              <a:rPr lang="en-US" dirty="0"/>
              <a:t>	</a:t>
            </a:r>
            <a:r>
              <a:rPr lang="en-US" dirty="0" smtClean="0"/>
              <a:t>			;011 means Mode 3, </a:t>
            </a:r>
          </a:p>
          <a:p>
            <a:pPr marL="0" indent="0">
              <a:buNone/>
            </a:pPr>
            <a:r>
              <a:rPr lang="en-US" dirty="0"/>
              <a:t>	</a:t>
            </a:r>
            <a:r>
              <a:rPr lang="en-US" dirty="0" smtClean="0"/>
              <a:t>			;1 means BCD</a:t>
            </a:r>
          </a:p>
          <a:p>
            <a:r>
              <a:rPr lang="en-US" dirty="0" smtClean="0"/>
              <a:t>MOV DX,0FF07H		; FF07H is the address of CWR</a:t>
            </a:r>
          </a:p>
          <a:p>
            <a:r>
              <a:rPr lang="en-US" dirty="0" smtClean="0"/>
              <a:t>OUT DX,AL			; Send the command word to CWR</a:t>
            </a:r>
          </a:p>
          <a:p>
            <a:r>
              <a:rPr lang="en-US" dirty="0" smtClean="0"/>
              <a:t>MOV AL,32H		; Assuming 32H as LSB of count</a:t>
            </a:r>
          </a:p>
          <a:p>
            <a:r>
              <a:rPr lang="en-US" dirty="0" smtClean="0"/>
              <a:t>MOV DX,0FF01H		; Point to Counter 0 count register</a:t>
            </a:r>
          </a:p>
          <a:p>
            <a:r>
              <a:rPr lang="en-US" dirty="0" smtClean="0"/>
              <a:t>OUT DX,AL			; Send count to count register</a:t>
            </a:r>
            <a:endParaRPr lang="en-US" dirty="0"/>
          </a:p>
        </p:txBody>
      </p:sp>
    </p:spTree>
    <p:extLst>
      <p:ext uri="{BB962C8B-B14F-4D97-AF65-F5344CB8AC3E}">
        <p14:creationId xmlns:p14="http://schemas.microsoft.com/office/powerpoint/2010/main" val="36635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8254</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eads and writes of the same Counter may be interleaved; </a:t>
            </a:r>
          </a:p>
          <a:p>
            <a:r>
              <a:rPr lang="en-US" dirty="0"/>
              <a:t>F</a:t>
            </a:r>
            <a:r>
              <a:rPr lang="en-US" dirty="0" smtClean="0"/>
              <a:t>or example, if the Counter is programmed for two byte counts, the following sequence is valid. </a:t>
            </a:r>
          </a:p>
          <a:p>
            <a:pPr marL="514350" indent="-514350">
              <a:buAutoNum type="arabicParenR"/>
            </a:pPr>
            <a:r>
              <a:rPr lang="en-US" dirty="0" smtClean="0"/>
              <a:t>Read least significant byte. </a:t>
            </a:r>
          </a:p>
          <a:p>
            <a:pPr marL="514350" indent="-514350">
              <a:buAutoNum type="arabicParenR"/>
            </a:pPr>
            <a:r>
              <a:rPr lang="en-US" dirty="0" smtClean="0"/>
              <a:t>Write new least significant byte. </a:t>
            </a:r>
          </a:p>
          <a:p>
            <a:pPr marL="514350" indent="-514350">
              <a:buAutoNum type="arabicParenR"/>
            </a:pPr>
            <a:r>
              <a:rPr lang="en-US" dirty="0" smtClean="0"/>
              <a:t>Read most significant byte. </a:t>
            </a:r>
          </a:p>
          <a:p>
            <a:pPr marL="514350" indent="-514350">
              <a:buAutoNum type="arabicParenR"/>
            </a:pPr>
            <a:r>
              <a:rPr lang="en-US" dirty="0" smtClean="0"/>
              <a:t>Write new most significant byte.</a:t>
            </a:r>
          </a:p>
        </p:txBody>
      </p:sp>
    </p:spTree>
    <p:extLst>
      <p:ext uri="{BB962C8B-B14F-4D97-AF65-F5344CB8AC3E}">
        <p14:creationId xmlns:p14="http://schemas.microsoft.com/office/powerpoint/2010/main" val="80888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US" dirty="0"/>
          </a:p>
        </p:txBody>
      </p:sp>
      <p:sp>
        <p:nvSpPr>
          <p:cNvPr id="3" name="Content Placeholder 2"/>
          <p:cNvSpPr>
            <a:spLocks noGrp="1"/>
          </p:cNvSpPr>
          <p:nvPr>
            <p:ph idx="1"/>
          </p:nvPr>
        </p:nvSpPr>
        <p:spPr/>
        <p:txBody>
          <a:bodyPr/>
          <a:lstStyle/>
          <a:p>
            <a:r>
              <a:rPr lang="en-US" dirty="0" smtClean="0"/>
              <a:t>The programming procedure for the 8254 is very flexible. </a:t>
            </a:r>
          </a:p>
          <a:p>
            <a:r>
              <a:rPr lang="en-US" dirty="0" smtClean="0"/>
              <a:t>Only two conventions need to be remembered: </a:t>
            </a:r>
          </a:p>
          <a:p>
            <a:pPr marL="514350" indent="-514350">
              <a:buAutoNum type="arabicParenR"/>
            </a:pPr>
            <a:r>
              <a:rPr lang="en-US" dirty="0" smtClean="0"/>
              <a:t>For each Counter, the Control Word must be written before the initial count is written. </a:t>
            </a:r>
          </a:p>
          <a:p>
            <a:pPr marL="514350" indent="-514350">
              <a:buAutoNum type="arabicParenR"/>
            </a:pPr>
            <a:r>
              <a:rPr lang="en-US" dirty="0" smtClean="0"/>
              <a:t>The initial count must follow the count format specified in the Control Word (least significant byte only, most significant byte only, or least significant byte and then most significant byte).</a:t>
            </a:r>
            <a:endParaRPr lang="en-US" dirty="0"/>
          </a:p>
        </p:txBody>
      </p:sp>
    </p:spTree>
    <p:extLst>
      <p:ext uri="{BB962C8B-B14F-4D97-AF65-F5344CB8AC3E}">
        <p14:creationId xmlns:p14="http://schemas.microsoft.com/office/powerpoint/2010/main" val="2411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There are three possible methods for reading the counters: </a:t>
            </a:r>
          </a:p>
          <a:p>
            <a:pPr marL="514350" indent="-514350">
              <a:buAutoNum type="arabicPeriod"/>
            </a:pPr>
            <a:r>
              <a:rPr lang="en-US" dirty="0" smtClean="0"/>
              <a:t>Simple read operation, </a:t>
            </a:r>
          </a:p>
          <a:p>
            <a:pPr marL="514350" indent="-514350">
              <a:buAutoNum type="arabicPeriod"/>
            </a:pPr>
            <a:r>
              <a:rPr lang="en-US" dirty="0" smtClean="0"/>
              <a:t>Counter Latch Command, </a:t>
            </a:r>
          </a:p>
          <a:p>
            <a:pPr marL="514350" indent="-514350">
              <a:buAutoNum type="arabicPeriod"/>
            </a:pPr>
            <a:r>
              <a:rPr lang="en-US" dirty="0" smtClean="0"/>
              <a:t>Read-Back Command.</a:t>
            </a:r>
          </a:p>
          <a:p>
            <a:pPr marL="514350" indent="-514350">
              <a:buAutoNum type="arabicPeriod"/>
            </a:pPr>
            <a:endParaRPr lang="en-US" dirty="0"/>
          </a:p>
          <a:p>
            <a:r>
              <a:rPr lang="en-US" dirty="0" smtClean="0"/>
              <a:t>Counter Latch Command:</a:t>
            </a:r>
          </a:p>
          <a:p>
            <a:pPr lvl="1" algn="just"/>
            <a:r>
              <a:rPr lang="en-US" dirty="0" smtClean="0"/>
              <a:t>Like a Control Word, this command is written to the Control Word Register, which is selected when A1,A0=11. Also like a Control Word, the SC0, SC1 bits select one of the three Counters, but two other bits, D5 and D4, distinguish this command from a Control Word.</a:t>
            </a:r>
          </a:p>
          <a:p>
            <a:pPr lvl="1" algn="just"/>
            <a:r>
              <a:rPr lang="en-US" dirty="0" smtClean="0"/>
              <a:t>The selected Counter’s output latch (OL) latches the count at the time the Counter Latch Command is received. This count is held in the latch until it is read by the CPU (or until the Counter is reprogrammed). The count is then unlatched automatically and the OL returns to ‘‘following’’ the counting element (CE). This allows reading the contents of the Counters ‘‘on the fly’’ without affecting counting in progress.</a:t>
            </a:r>
            <a:endParaRPr lang="en-US" dirty="0"/>
          </a:p>
        </p:txBody>
      </p:sp>
      <p:pic>
        <p:nvPicPr>
          <p:cNvPr id="6" name="Content Placeholder 5"/>
          <p:cNvPicPr>
            <a:picLocks noGrp="1" noChangeAspect="1"/>
          </p:cNvPicPr>
          <p:nvPr>
            <p:ph sz="half" idx="2"/>
          </p:nvPr>
        </p:nvPicPr>
        <p:blipFill>
          <a:blip r:embed="rId2"/>
          <a:stretch>
            <a:fillRect/>
          </a:stretch>
        </p:blipFill>
        <p:spPr>
          <a:xfrm>
            <a:off x="6772274" y="1438840"/>
            <a:ext cx="4297680" cy="4738123"/>
          </a:xfrm>
          <a:prstGeom prst="rect">
            <a:avLst/>
          </a:prstGeom>
        </p:spPr>
      </p:pic>
      <p:sp>
        <p:nvSpPr>
          <p:cNvPr id="7" name="Rectangle 6"/>
          <p:cNvSpPr/>
          <p:nvPr/>
        </p:nvSpPr>
        <p:spPr>
          <a:xfrm>
            <a:off x="7157842" y="6176963"/>
            <a:ext cx="3526543" cy="369332"/>
          </a:xfrm>
          <a:prstGeom prst="rect">
            <a:avLst/>
          </a:prstGeom>
        </p:spPr>
        <p:txBody>
          <a:bodyPr wrap="none">
            <a:spAutoFit/>
          </a:bodyPr>
          <a:lstStyle/>
          <a:p>
            <a:r>
              <a:rPr lang="en-US" dirty="0" smtClean="0"/>
              <a:t>Counter Latching Command Format</a:t>
            </a:r>
            <a:endParaRPr lang="en-US" dirty="0"/>
          </a:p>
        </p:txBody>
      </p:sp>
    </p:spTree>
    <p:extLst>
      <p:ext uri="{BB962C8B-B14F-4D97-AF65-F5344CB8AC3E}">
        <p14:creationId xmlns:p14="http://schemas.microsoft.com/office/powerpoint/2010/main" val="2646490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352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8254  Programmable Interval Timer</vt:lpstr>
      <vt:lpstr>Block Diagram</vt:lpstr>
      <vt:lpstr>System interface</vt:lpstr>
      <vt:lpstr>Control Word Format</vt:lpstr>
      <vt:lpstr>Example</vt:lpstr>
      <vt:lpstr>Features of 8254</vt:lpstr>
      <vt:lpstr>Write Operation</vt:lpstr>
      <vt:lpstr>Read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8254 Programmable Interval Timer</dc:title>
  <dc:creator>Ms. Naina Narang [MU - Jaipur]</dc:creator>
  <cp:lastModifiedBy>Ms. Naina Narang [MU - Jaipur]</cp:lastModifiedBy>
  <cp:revision>15</cp:revision>
  <dcterms:created xsi:type="dcterms:W3CDTF">2018-05-10T04:09:48Z</dcterms:created>
  <dcterms:modified xsi:type="dcterms:W3CDTF">2018-05-10T04:51:16Z</dcterms:modified>
</cp:coreProperties>
</file>