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4" r:id="rId9"/>
    <p:sldId id="267" r:id="rId10"/>
    <p:sldId id="268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65" r:id="rId1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71109" autoAdjust="0"/>
  </p:normalViewPr>
  <p:slideViewPr>
    <p:cSldViewPr snapToGrid="0">
      <p:cViewPr varScale="1">
        <p:scale>
          <a:sx n="78" d="100"/>
          <a:sy n="78" d="100"/>
        </p:scale>
        <p:origin x="20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6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1BF9-5B08-4EDE-9E51-9951750D807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64A07-1EB5-43D8-917B-04EE5AF0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4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6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9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2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4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2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5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74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8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1" dirty="0">
              <a:cs typeface="Calibri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2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84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4A07-1EB5-43D8-917B-04EE5AF08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78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37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1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609600" y="2084918"/>
            <a:ext cx="10972800" cy="3551767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89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609600" y="2084918"/>
            <a:ext cx="10972800" cy="3551767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11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49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65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2522-CCC3-4AD9-96CC-2911F8FC3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FEBBD-5CD9-4A8B-ADA6-664F77DDC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1851-5443-4243-8ADE-8C0B3518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4-2560-4240-A061-3F556527E90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79A7-FFC3-4759-B352-BA434084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81AA-9D71-4418-99AB-7CBC9E07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D653-F62D-4E6E-A396-D18E414F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40701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59903"/>
            <a:ext cx="109728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09585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667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676358" indent="-457189" algn="l" defTabSz="609585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67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67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0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CB4A-A1DA-4ECE-A2B7-E45E7741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8CD-76E4-41F8-9888-7FCF583AE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2084918"/>
            <a:ext cx="5046921" cy="3551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nb-NO" dirty="0" err="1"/>
              <a:t>Retrieve</a:t>
            </a:r>
            <a:r>
              <a:rPr lang="nb-NO" dirty="0"/>
              <a:t> data</a:t>
            </a:r>
          </a:p>
          <a:p>
            <a:r>
              <a:rPr lang="en-US" dirty="0"/>
              <a:t>POST</a:t>
            </a:r>
          </a:p>
          <a:p>
            <a:pPr lvl="1"/>
            <a:r>
              <a:rPr lang="nb-NO" dirty="0" err="1"/>
              <a:t>Submit</a:t>
            </a:r>
            <a:r>
              <a:rPr lang="nb-NO" dirty="0"/>
              <a:t> data</a:t>
            </a:r>
          </a:p>
          <a:p>
            <a:r>
              <a:rPr lang="en-US" dirty="0"/>
              <a:t>PUT</a:t>
            </a:r>
          </a:p>
          <a:p>
            <a:pPr lvl="1"/>
            <a:r>
              <a:rPr lang="nb-NO" dirty="0"/>
              <a:t>Update / </a:t>
            </a:r>
            <a:r>
              <a:rPr lang="nb-NO" dirty="0" err="1"/>
              <a:t>replace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data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nb-NO" dirty="0"/>
              <a:t>Guess?</a:t>
            </a:r>
          </a:p>
          <a:p>
            <a:pPr marL="0" indent="0">
              <a:buNone/>
            </a:pPr>
            <a:endParaRPr lang="en-US" dirty="0"/>
          </a:p>
          <a:p>
            <a:pPr marL="609585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EBB58-883E-4386-9B90-A805ACD34ABE}"/>
              </a:ext>
            </a:extLst>
          </p:cNvPr>
          <p:cNvSpPr txBox="1"/>
          <p:nvPr/>
        </p:nvSpPr>
        <p:spPr>
          <a:xfrm>
            <a:off x="7106093" y="2152641"/>
            <a:ext cx="4476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methods (rarely used)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nb-NO" altLang="nb-NO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https://developer.mozilla.org/en-US/docs/Web/HTTP/Methods </a:t>
            </a:r>
            <a:endParaRPr lang="nb-NO" altLang="nb-NO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2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CB4A-A1DA-4ECE-A2B7-E45E7741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48CD-76E4-41F8-9888-7FCF583AE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HTTP Basic</a:t>
            </a:r>
          </a:p>
          <a:p>
            <a:pPr lvl="1"/>
            <a:r>
              <a:rPr lang="nb-NO" dirty="0" err="1"/>
              <a:t>Encodes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username</a:t>
            </a:r>
            <a:r>
              <a:rPr lang="nb-NO" dirty="0"/>
              <a:t> and </a:t>
            </a:r>
            <a:r>
              <a:rPr lang="nb-NO" dirty="0" err="1"/>
              <a:t>password</a:t>
            </a:r>
            <a:r>
              <a:rPr lang="nb-NO" dirty="0"/>
              <a:t> to a base64 </a:t>
            </a:r>
            <a:r>
              <a:rPr lang="nb-NO" dirty="0" err="1"/>
              <a:t>string</a:t>
            </a:r>
            <a:endParaRPr lang="nb-NO" dirty="0"/>
          </a:p>
          <a:p>
            <a:pPr lvl="1"/>
            <a:r>
              <a:rPr lang="nb-NO" dirty="0" err="1"/>
              <a:t>Encoded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b="1" dirty="0"/>
              <a:t>not </a:t>
            </a:r>
            <a:r>
              <a:rPr lang="nb-NO" b="1" dirty="0" err="1"/>
              <a:t>encrypted</a:t>
            </a:r>
            <a:endParaRPr lang="en-US" dirty="0"/>
          </a:p>
          <a:p>
            <a:r>
              <a:rPr lang="en-US" dirty="0"/>
              <a:t>API Key</a:t>
            </a:r>
          </a:p>
          <a:p>
            <a:pPr lvl="1"/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a web portal/back end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Cannot</a:t>
            </a:r>
            <a:r>
              <a:rPr lang="nb-NO" dirty="0"/>
              <a:t>» handle </a:t>
            </a:r>
            <a:r>
              <a:rPr lang="nb-NO" dirty="0" err="1"/>
              <a:t>authorization</a:t>
            </a:r>
            <a:endParaRPr lang="nb-NO" dirty="0"/>
          </a:p>
          <a:p>
            <a:pPr lvl="1"/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use</a:t>
            </a:r>
            <a:endParaRPr lang="en-US" dirty="0"/>
          </a:p>
          <a:p>
            <a:r>
              <a:rPr lang="en-US" dirty="0" err="1"/>
              <a:t>Oauth</a:t>
            </a:r>
            <a:r>
              <a:rPr lang="en-US" dirty="0"/>
              <a:t> 2.0</a:t>
            </a:r>
          </a:p>
          <a:p>
            <a:pPr lvl="1"/>
            <a:r>
              <a:rPr lang="nb-NO" dirty="0"/>
              <a:t>Application Key and Secret</a:t>
            </a:r>
          </a:p>
          <a:p>
            <a:pPr lvl="1"/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granting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apps. </a:t>
            </a:r>
            <a:r>
              <a:rPr lang="nb-NO" dirty="0" err="1"/>
              <a:t>Ie</a:t>
            </a:r>
            <a:r>
              <a:rPr lang="nb-NO" dirty="0"/>
              <a:t>: </a:t>
            </a:r>
            <a:r>
              <a:rPr lang="nb-NO" dirty="0" err="1"/>
              <a:t>Wordpress</a:t>
            </a:r>
            <a:r>
              <a:rPr lang="nb-NO" dirty="0"/>
              <a:t> to </a:t>
            </a:r>
            <a:r>
              <a:rPr lang="nb-NO" dirty="0" err="1"/>
              <a:t>Twitter</a:t>
            </a:r>
            <a:endParaRPr lang="nb-NO" dirty="0"/>
          </a:p>
          <a:p>
            <a:pPr lvl="1"/>
            <a:r>
              <a:rPr lang="nb-NO" dirty="0" err="1"/>
              <a:t>Authorization</a:t>
            </a:r>
            <a:r>
              <a:rPr lang="nb-NO" dirty="0"/>
              <a:t> is </a:t>
            </a:r>
            <a:r>
              <a:rPr lang="nb-NO" dirty="0" err="1"/>
              <a:t>granted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(</a:t>
            </a:r>
            <a:r>
              <a:rPr lang="nb-NO" dirty="0" err="1"/>
              <a:t>you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59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6B82D0-2345-480C-9895-0D4B99CA3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26" y="-2559788"/>
            <a:ext cx="12557051" cy="9417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6414F-0D3E-4B67-A20F-70D846D3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609600"/>
            <a:ext cx="10972800" cy="1219200"/>
          </a:xfrm>
        </p:spPr>
        <p:txBody>
          <a:bodyPr>
            <a:normAutofit/>
          </a:bodyPr>
          <a:lstStyle/>
          <a:p>
            <a:r>
              <a:rPr lang="en-US" b="1" dirty="0"/>
              <a:t>Demo: </a:t>
            </a:r>
            <a:r>
              <a:rPr lang="en-US" dirty="0"/>
              <a:t>Post / create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8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437B-2AF8-4640-B1DB-0A0892F4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Summary: </a:t>
            </a:r>
            <a:r>
              <a:rPr lang="en-US" dirty="0"/>
              <a:t>Post/create data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5E3F-3AA6-4DB3-B4F8-463EB40BD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Got errors? Check API Documentation for required fields</a:t>
            </a:r>
          </a:p>
          <a:p>
            <a:r>
              <a:rPr lang="en-US" dirty="0"/>
              <a:t>Familiarize yourself with the authentication required</a:t>
            </a:r>
          </a:p>
          <a:p>
            <a:r>
              <a:rPr lang="en-US" dirty="0" err="1"/>
              <a:t>Json</a:t>
            </a:r>
            <a:r>
              <a:rPr lang="en-US" dirty="0"/>
              <a:t> Syntax – a character in wrong place can result in strange errors</a:t>
            </a:r>
          </a:p>
        </p:txBody>
      </p:sp>
    </p:spTree>
    <p:extLst>
      <p:ext uri="{BB962C8B-B14F-4D97-AF65-F5344CB8AC3E}">
        <p14:creationId xmlns:p14="http://schemas.microsoft.com/office/powerpoint/2010/main" val="322091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52F1C-955D-45D0-936F-769480199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36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6414F-0D3E-4B67-A20F-70D846D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</a:t>
            </a:r>
            <a:r>
              <a:rPr lang="en-US" dirty="0"/>
              <a:t>Module heaven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522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437B-2AF8-4640-B1DB-0A0892F4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Summary: </a:t>
            </a:r>
            <a:r>
              <a:rPr lang="en-US" dirty="0"/>
              <a:t>Module heaven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5E3F-3AA6-4DB3-B4F8-463EB40BD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5930" indent="-455930"/>
            <a:r>
              <a:rPr lang="en-US" sz="2650" dirty="0"/>
              <a:t>Create a module as a wrapper for an API to mask some of the pitfalls</a:t>
            </a:r>
            <a:endParaRPr lang="nb-NO" dirty="0"/>
          </a:p>
          <a:p>
            <a:pPr marL="455930" indent="-455930"/>
            <a:r>
              <a:rPr lang="en-US" sz="2650" dirty="0"/>
              <a:t>Often same structure in APIs, reuse your code</a:t>
            </a:r>
            <a:endParaRPr lang="nb-NO" sz="2650" dirty="0"/>
          </a:p>
          <a:p>
            <a:pPr marL="455930" indent="-455930"/>
            <a:r>
              <a:rPr lang="en-US" sz="2650" dirty="0"/>
              <a:t>Use centralized repositories to avoid copying files around your environment</a:t>
            </a:r>
          </a:p>
          <a:p>
            <a:pPr marL="455930" indent="-455930"/>
            <a:endParaRPr lang="en-US" sz="26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0A969-DC5A-4489-957D-9590265E62C9}"/>
              </a:ext>
            </a:extLst>
          </p:cNvPr>
          <p:cNvSpPr txBox="1"/>
          <p:nvPr/>
        </p:nvSpPr>
        <p:spPr>
          <a:xfrm>
            <a:off x="609600" y="5267353"/>
            <a:ext cx="341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https://wp.me/p8HXFu-59</a:t>
            </a:r>
          </a:p>
        </p:txBody>
      </p:sp>
    </p:spTree>
    <p:extLst>
      <p:ext uri="{BB962C8B-B14F-4D97-AF65-F5344CB8AC3E}">
        <p14:creationId xmlns:p14="http://schemas.microsoft.com/office/powerpoint/2010/main" val="92039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FB03C4-1BB2-4A7F-99F5-BCFEF92BB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5779"/>
            <a:ext cx="12192000" cy="8049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6414F-0D3E-4B67-A20F-70D846D3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49232"/>
            <a:ext cx="10972800" cy="1219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Demo: </a:t>
            </a:r>
            <a:r>
              <a:rPr lang="en-US" dirty="0">
                <a:solidFill>
                  <a:schemeClr val="bg1"/>
                </a:solidFill>
              </a:rPr>
              <a:t>The {cloud} Force Awakens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4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4CBC-8FD8-4E4C-8B98-6D9B99A4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40700"/>
            <a:ext cx="10972800" cy="333644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472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561F43A5-170A-4FA6-A58C-6407280BF326}"/>
              </a:ext>
            </a:extLst>
          </p:cNvPr>
          <p:cNvSpPr txBox="1">
            <a:spLocks/>
          </p:cNvSpPr>
          <p:nvPr/>
        </p:nvSpPr>
        <p:spPr>
          <a:xfrm>
            <a:off x="438150" y="1469925"/>
            <a:ext cx="11315700" cy="1008129"/>
          </a:xfrm>
          <a:prstGeom prst="rect">
            <a:avLst/>
          </a:prstGeom>
        </p:spPr>
        <p:txBody>
          <a:bodyPr/>
          <a:lstStyle>
            <a:lvl1pPr algn="l" defTabSz="609585" rtl="0" eaLnBrk="1" latinLnBrk="0" hangingPunct="1">
              <a:spcBef>
                <a:spcPct val="0"/>
              </a:spcBef>
              <a:buNone/>
              <a:defRPr sz="4267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pPr algn="ctr"/>
            <a:r>
              <a:rPr lang="nb-NO" dirty="0"/>
              <a:t>Resources</a:t>
            </a:r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3516A622-23B9-42D6-8049-F39E41A39CA1}"/>
              </a:ext>
            </a:extLst>
          </p:cNvPr>
          <p:cNvSpPr txBox="1">
            <a:spLocks/>
          </p:cNvSpPr>
          <p:nvPr/>
        </p:nvSpPr>
        <p:spPr>
          <a:xfrm>
            <a:off x="438150" y="2478088"/>
            <a:ext cx="11315700" cy="2936875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667" b="0" i="0" strike="noStrike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1676358" indent="-457189" algn="l" defTabSz="609585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67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67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dirty="0"/>
              <a:t>Slides and demos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conference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at github.com/</a:t>
            </a:r>
            <a:r>
              <a:rPr lang="nb-NO" dirty="0" err="1"/>
              <a:t>nordicinfrastructureconference</a:t>
            </a:r>
            <a:r>
              <a:rPr lang="nb-NO" dirty="0"/>
              <a:t>/2018 (bit.ly/2y7JhA3)</a:t>
            </a:r>
          </a:p>
          <a:p>
            <a:pPr marL="0" indent="0" algn="ctr">
              <a:buFont typeface="Arial"/>
              <a:buNone/>
            </a:pPr>
            <a:endParaRPr lang="nb-NO" dirty="0"/>
          </a:p>
          <a:p>
            <a:pPr marL="0" indent="0" algn="ctr">
              <a:buFont typeface="Arial"/>
              <a:buNone/>
            </a:pPr>
            <a:r>
              <a:rPr lang="nb-NO" dirty="0" err="1"/>
              <a:t>Invoke-RestMethod</a:t>
            </a:r>
            <a:r>
              <a:rPr lang="nb-NO" dirty="0"/>
              <a:t> and </a:t>
            </a:r>
            <a:r>
              <a:rPr lang="nb-NO" dirty="0" err="1"/>
              <a:t>Invoke-WebRequest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in PS </a:t>
            </a:r>
            <a:r>
              <a:rPr lang="nb-NO" dirty="0" err="1"/>
              <a:t>Core</a:t>
            </a:r>
            <a:r>
              <a:rPr lang="nb-NO" dirty="0"/>
              <a:t> 6.0</a:t>
            </a:r>
          </a:p>
          <a:p>
            <a:pPr marL="0" indent="0" algn="ctr">
              <a:buNone/>
            </a:pPr>
            <a:r>
              <a:rPr lang="nb-NO" dirty="0"/>
              <a:t>http://bit.ly/2mQhHUi</a:t>
            </a:r>
          </a:p>
        </p:txBody>
      </p:sp>
    </p:spTree>
    <p:extLst>
      <p:ext uri="{BB962C8B-B14F-4D97-AF65-F5344CB8AC3E}">
        <p14:creationId xmlns:p14="http://schemas.microsoft.com/office/powerpoint/2010/main" val="249790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6C1784-2E11-4D35-9E35-BDA1B689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Invoke-{your}</a:t>
            </a:r>
            <a:r>
              <a:rPr lang="en-US" dirty="0" err="1"/>
              <a:t>RestMethod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3FDF8B-29E2-4A90-91B1-D6FEA9E0E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Rudi Martinsen | Martin Ehrnst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7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FCB90-7A0A-4A1E-AE5C-6AA715EF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Introduction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C01DF2E-A75F-41BA-9413-686FE82E87B2}"/>
              </a:ext>
            </a:extLst>
          </p:cNvPr>
          <p:cNvSpPr txBox="1">
            <a:spLocks/>
          </p:cNvSpPr>
          <p:nvPr/>
        </p:nvSpPr>
        <p:spPr>
          <a:xfrm>
            <a:off x="6788483" y="2223759"/>
            <a:ext cx="4793917" cy="3893540"/>
          </a:xfrm>
          <a:prstGeom prst="rect">
            <a:avLst/>
          </a:prstGeom>
        </p:spPr>
        <p:txBody>
          <a:bodyPr/>
          <a:lstStyle>
            <a:lvl1pPr marL="355591" indent="-355591" algn="l" defTabSz="609585" rtl="0" eaLnBrk="1" latinLnBrk="0" hangingPunct="1">
              <a:spcBef>
                <a:spcPts val="1200"/>
              </a:spcBef>
              <a:buSzPct val="90000"/>
              <a:buFontTx/>
              <a:buBlip>
                <a:blip r:embed="rId3"/>
              </a:buBlip>
              <a:defRPr lang="de-DE" sz="21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898525" indent="-271463" algn="l" defTabSz="609585" rtl="0" eaLnBrk="1" latinLnBrk="0" hangingPunct="1">
              <a:spcBef>
                <a:spcPct val="20000"/>
              </a:spcBef>
              <a:buSzPct val="75000"/>
              <a:buFontTx/>
              <a:buBlip>
                <a:blip r:embed="rId4"/>
              </a:buBlip>
              <a:defRPr lang="nb-NO" sz="18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 defTabSz="609585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nb-NO" sz="16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 defTabSz="609585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nb-NO" sz="14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73BFDD"/>
              </a:buClr>
              <a:buFont typeface="Arial"/>
              <a:buChar char="•"/>
            </a:pPr>
            <a:r>
              <a:rPr lang="de-DE" sz="2667" dirty="0">
                <a:solidFill>
                  <a:srgbClr val="000000"/>
                </a:solidFill>
                <a:latin typeface="Museo Sans 100"/>
                <a:ea typeface="+mn-ea"/>
              </a:rPr>
              <a:t>Martin Ehrnst</a:t>
            </a:r>
          </a:p>
          <a:p>
            <a:pPr lvl="1">
              <a:buClr>
                <a:srgbClr val="73BFDD"/>
              </a:buClr>
              <a:buFont typeface="Arial"/>
              <a:buChar char="•"/>
            </a:pPr>
            <a:r>
              <a:rPr lang="de-DE" sz="2667" dirty="0">
                <a:solidFill>
                  <a:srgbClr val="000000"/>
                </a:solidFill>
                <a:latin typeface="Museo Sans 100"/>
                <a:ea typeface="+mn-ea"/>
              </a:rPr>
              <a:t>Systems Engineer, Intility</a:t>
            </a:r>
          </a:p>
          <a:p>
            <a:pPr lvl="1">
              <a:buClr>
                <a:srgbClr val="73BFDD"/>
              </a:buClr>
              <a:buFont typeface="Arial"/>
              <a:buChar char="•"/>
            </a:pPr>
            <a:r>
              <a:rPr lang="de-DE" sz="2667" dirty="0">
                <a:solidFill>
                  <a:srgbClr val="000000"/>
                </a:solidFill>
                <a:latin typeface="Museo Sans 100"/>
                <a:ea typeface="+mn-ea"/>
              </a:rPr>
              <a:t>Monitoring </a:t>
            </a:r>
            <a:r>
              <a:rPr lang="de-DE" sz="2667" dirty="0" err="1">
                <a:solidFill>
                  <a:srgbClr val="000000"/>
                </a:solidFill>
                <a:latin typeface="Museo Sans 100"/>
                <a:ea typeface="+mn-ea"/>
              </a:rPr>
              <a:t>specialist</a:t>
            </a:r>
            <a:r>
              <a:rPr lang="de-DE" sz="2667" dirty="0">
                <a:solidFill>
                  <a:srgbClr val="000000"/>
                </a:solidFill>
                <a:latin typeface="Museo Sans 100"/>
                <a:ea typeface="+mn-ea"/>
              </a:rPr>
              <a:t> (SCOM, Log Analytics, Azure Monitor and </a:t>
            </a:r>
            <a:r>
              <a:rPr lang="de-DE" sz="2667" dirty="0" err="1">
                <a:solidFill>
                  <a:srgbClr val="000000"/>
                </a:solidFill>
                <a:latin typeface="Museo Sans 100"/>
                <a:ea typeface="+mn-ea"/>
              </a:rPr>
              <a:t>more</a:t>
            </a:r>
            <a:r>
              <a:rPr lang="de-DE" sz="2667" dirty="0">
                <a:solidFill>
                  <a:srgbClr val="000000"/>
                </a:solidFill>
                <a:latin typeface="Museo Sans 100"/>
                <a:ea typeface="+mn-ea"/>
              </a:rPr>
              <a:t>)</a:t>
            </a:r>
          </a:p>
          <a:p>
            <a:pPr lvl="1">
              <a:buClr>
                <a:srgbClr val="73BFDD"/>
              </a:buClr>
              <a:buFont typeface="Arial"/>
              <a:buChar char="•"/>
            </a:pPr>
            <a:r>
              <a:rPr lang="de-DE" sz="2667" dirty="0">
                <a:solidFill>
                  <a:srgbClr val="000000"/>
                </a:solidFill>
                <a:latin typeface="Museo Sans 100"/>
                <a:ea typeface="+mn-ea"/>
              </a:rPr>
              <a:t>Data/</a:t>
            </a:r>
            <a:r>
              <a:rPr lang="de-DE" sz="2667" dirty="0" err="1">
                <a:solidFill>
                  <a:srgbClr val="000000"/>
                </a:solidFill>
                <a:latin typeface="Museo Sans 100"/>
                <a:ea typeface="+mn-ea"/>
              </a:rPr>
              <a:t>integration</a:t>
            </a:r>
            <a:r>
              <a:rPr lang="de-DE" sz="2667" dirty="0">
                <a:solidFill>
                  <a:srgbClr val="000000"/>
                </a:solidFill>
                <a:latin typeface="Museo Sans 100"/>
                <a:ea typeface="+mn-ea"/>
              </a:rPr>
              <a:t> </a:t>
            </a:r>
            <a:r>
              <a:rPr lang="de-DE" sz="2667" dirty="0" err="1">
                <a:solidFill>
                  <a:srgbClr val="000000"/>
                </a:solidFill>
                <a:latin typeface="Museo Sans 100"/>
                <a:ea typeface="+mn-ea"/>
              </a:rPr>
              <a:t>lover</a:t>
            </a:r>
            <a:endParaRPr lang="de-DE" sz="2667" dirty="0">
              <a:solidFill>
                <a:srgbClr val="000000"/>
              </a:solidFill>
              <a:latin typeface="Museo Sans 100"/>
              <a:ea typeface="+mn-ea"/>
            </a:endParaRPr>
          </a:p>
          <a:p>
            <a:pPr lvl="1">
              <a:buClr>
                <a:srgbClr val="73BFDD"/>
              </a:buClr>
              <a:buFont typeface="Arial"/>
              <a:buChar char="•"/>
            </a:pPr>
            <a:r>
              <a:rPr lang="de-DE" sz="2667" dirty="0">
                <a:solidFill>
                  <a:srgbClr val="000000"/>
                </a:solidFill>
                <a:latin typeface="Museo Sans 100"/>
                <a:ea typeface="+mn-ea"/>
              </a:rPr>
              <a:t>Twitter: @</a:t>
            </a:r>
            <a:r>
              <a:rPr lang="de-DE" sz="2667" dirty="0" err="1">
                <a:solidFill>
                  <a:srgbClr val="000000"/>
                </a:solidFill>
                <a:latin typeface="Museo Sans 100"/>
                <a:ea typeface="+mn-ea"/>
              </a:rPr>
              <a:t>ehrnst</a:t>
            </a:r>
            <a:r>
              <a:rPr lang="de-DE" sz="2667" dirty="0">
                <a:solidFill>
                  <a:srgbClr val="000000"/>
                </a:solidFill>
                <a:latin typeface="Museo Sans 100"/>
                <a:ea typeface="+mn-ea"/>
              </a:rPr>
              <a:t> | Blog: adatum.no</a:t>
            </a:r>
          </a:p>
          <a:p>
            <a:pPr marL="627062" lvl="1" indent="0">
              <a:buFontTx/>
              <a:buNone/>
            </a:pPr>
            <a:endParaRPr lang="de-DE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84CBCE-9D99-4523-91DC-D36AF9E1254D}"/>
              </a:ext>
            </a:extLst>
          </p:cNvPr>
          <p:cNvSpPr txBox="1">
            <a:spLocks/>
          </p:cNvSpPr>
          <p:nvPr/>
        </p:nvSpPr>
        <p:spPr>
          <a:xfrm>
            <a:off x="609600" y="2223759"/>
            <a:ext cx="4793917" cy="3893540"/>
          </a:xfrm>
          <a:prstGeom prst="rect">
            <a:avLst/>
          </a:prstGeom>
        </p:spPr>
        <p:txBody>
          <a:bodyPr/>
          <a:lstStyle>
            <a:lvl1pPr marL="355591" indent="-355591" algn="l" defTabSz="609585" rtl="0" eaLnBrk="1" latinLnBrk="0" hangingPunct="1">
              <a:spcBef>
                <a:spcPts val="1200"/>
              </a:spcBef>
              <a:buSzPct val="90000"/>
              <a:buFontTx/>
              <a:buBlip>
                <a:blip r:embed="rId3"/>
              </a:buBlip>
              <a:defRPr lang="de-DE" sz="21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898525" indent="-271463" algn="l" defTabSz="609585" rtl="0" eaLnBrk="1" latinLnBrk="0" hangingPunct="1">
              <a:spcBef>
                <a:spcPct val="20000"/>
              </a:spcBef>
              <a:buSzPct val="75000"/>
              <a:buFontTx/>
              <a:buBlip>
                <a:blip r:embed="rId4"/>
              </a:buBlip>
              <a:defRPr lang="nb-NO" sz="18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 defTabSz="609585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nb-NO" sz="16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 defTabSz="609585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nb-NO" sz="14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BD3D953-518D-4F2E-A2D9-C995D4C21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2224088"/>
            <a:ext cx="5177022" cy="3676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5930" indent="-455930"/>
            <a:r>
              <a:rPr lang="en-US" dirty="0"/>
              <a:t>Rudi Martinsen</a:t>
            </a:r>
            <a:endParaRPr lang="nb-NO" dirty="0"/>
          </a:p>
          <a:p>
            <a:pPr marL="989965" lvl="1" indent="-379730"/>
            <a:r>
              <a:rPr lang="en-US" dirty="0"/>
              <a:t>Senior Cloud Engineer, </a:t>
            </a:r>
            <a:r>
              <a:rPr lang="en-US" dirty="0" err="1"/>
              <a:t>Intility</a:t>
            </a:r>
          </a:p>
          <a:p>
            <a:pPr marL="989965" lvl="1" indent="-379730"/>
            <a:r>
              <a:rPr lang="en-US" dirty="0"/>
              <a:t>Infrastructure and performance monitoring</a:t>
            </a:r>
          </a:p>
          <a:p>
            <a:pPr marL="989965" lvl="1" indent="-379730"/>
            <a:r>
              <a:rPr lang="en-US" dirty="0"/>
              <a:t>Automation and Integration</a:t>
            </a:r>
          </a:p>
          <a:p>
            <a:pPr marL="989965" lvl="1" indent="-379730"/>
            <a:r>
              <a:rPr lang="en-US" dirty="0"/>
              <a:t>Twitter: @</a:t>
            </a:r>
            <a:r>
              <a:rPr lang="en-US" dirty="0" err="1"/>
              <a:t>RudiMartinsen</a:t>
            </a:r>
            <a:r>
              <a:rPr lang="en-US" dirty="0"/>
              <a:t> | Blog: rudimartinsen.com</a:t>
            </a:r>
          </a:p>
        </p:txBody>
      </p:sp>
    </p:spTree>
    <p:extLst>
      <p:ext uri="{BB962C8B-B14F-4D97-AF65-F5344CB8AC3E}">
        <p14:creationId xmlns:p14="http://schemas.microsoft.com/office/powerpoint/2010/main" val="417473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4ECC-5703-4A64-9656-7C848A09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6A2CA-7939-46D3-9551-B34E2CAF8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5930" indent="-455930"/>
            <a:r>
              <a:rPr lang="en-US" dirty="0"/>
              <a:t>Web API Definition</a:t>
            </a:r>
            <a:endParaRPr lang="nb-NO" dirty="0"/>
          </a:p>
          <a:p>
            <a:pPr marL="455930" indent="-455930"/>
            <a:r>
              <a:rPr lang="en-US" sz="2650" dirty="0"/>
              <a:t>What is Invoke-</a:t>
            </a:r>
            <a:r>
              <a:rPr lang="en-US" sz="2650" dirty="0" err="1"/>
              <a:t>RestMethod</a:t>
            </a:r>
            <a:r>
              <a:rPr lang="en-US" sz="2650" dirty="0"/>
              <a:t> and how do we use it? (DEMO)</a:t>
            </a:r>
          </a:p>
          <a:p>
            <a:pPr marL="455930" indent="-455930"/>
            <a:r>
              <a:rPr lang="en-US" sz="2650" dirty="0"/>
              <a:t>Working with data (DEMO)</a:t>
            </a:r>
          </a:p>
          <a:p>
            <a:pPr marL="455930" indent="-455930"/>
            <a:r>
              <a:rPr lang="en-US" sz="2650" dirty="0"/>
              <a:t>Request methods</a:t>
            </a:r>
          </a:p>
          <a:p>
            <a:pPr marL="455930" indent="-455930"/>
            <a:r>
              <a:rPr lang="en-US" sz="2650" dirty="0"/>
              <a:t>Authentication methods</a:t>
            </a:r>
            <a:endParaRPr lang="en-US" sz="2650" dirty="0">
              <a:solidFill>
                <a:schemeClr val="tx1"/>
              </a:solidFill>
            </a:endParaRPr>
          </a:p>
          <a:p>
            <a:pPr marL="455930" indent="-455930"/>
            <a:r>
              <a:rPr lang="en-US" sz="2650" dirty="0"/>
              <a:t>Posting data (DEMO)</a:t>
            </a:r>
          </a:p>
          <a:p>
            <a:pPr marL="455930" indent="-455930"/>
            <a:r>
              <a:rPr lang="en-US" sz="2650" dirty="0"/>
              <a:t>Module heaven (DEMO)</a:t>
            </a:r>
          </a:p>
          <a:p>
            <a:pPr marL="455930" indent="-455930"/>
            <a:r>
              <a:rPr lang="en-US" sz="2650" dirty="0"/>
              <a:t>The Cloud Force Awakens(DEMO)</a:t>
            </a:r>
          </a:p>
          <a:p>
            <a:pPr marL="455930" indent="-455930"/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333209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C262BD-AD07-45FD-AAF2-0B92028D64CC}"/>
              </a:ext>
            </a:extLst>
          </p:cNvPr>
          <p:cNvSpPr txBox="1"/>
          <p:nvPr/>
        </p:nvSpPr>
        <p:spPr>
          <a:xfrm>
            <a:off x="3019925" y="2413338"/>
            <a:ext cx="6152649" cy="2287250"/>
          </a:xfrm>
          <a:prstGeom prst="rect">
            <a:avLst/>
          </a:prstGeom>
          <a:noFill/>
          <a:ln>
            <a:prstDash val="sysDot"/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 server-side </a:t>
            </a:r>
            <a:r>
              <a:rPr lang="en-US" b="1" dirty="0"/>
              <a:t>web API</a:t>
            </a:r>
            <a:r>
              <a:rPr lang="en-US" dirty="0"/>
              <a:t> is a programmatic interface consisting of one or more publicly exposed endpoints to a </a:t>
            </a:r>
            <a:r>
              <a:rPr lang="en-US" b="1" dirty="0"/>
              <a:t>defined</a:t>
            </a:r>
            <a:r>
              <a:rPr lang="en-US" dirty="0"/>
              <a:t> request–response message system, typically expressed in JSON or XML, which is exposed via the </a:t>
            </a:r>
            <a:r>
              <a:rPr lang="en-US" b="1" dirty="0"/>
              <a:t>web</a:t>
            </a:r>
            <a:r>
              <a:rPr lang="en-US" dirty="0"/>
              <a:t>—most commonly by means of an HTTP-based </a:t>
            </a:r>
            <a:r>
              <a:rPr lang="en-US" b="1" dirty="0"/>
              <a:t>web</a:t>
            </a:r>
            <a:r>
              <a:rPr lang="en-US" dirty="0"/>
              <a:t> server.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				- Google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96E25-DD0D-4B62-AF58-E5038780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0839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97D8C1-107A-44EB-A052-073D15A3F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5400"/>
            <a:ext cx="12192000" cy="815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6414F-0D3E-4B67-A20F-70D846D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Demo: </a:t>
            </a:r>
            <a:r>
              <a:rPr lang="en-US" sz="4400" dirty="0"/>
              <a:t>What is Invoke-</a:t>
            </a:r>
            <a:r>
              <a:rPr lang="en-US" sz="4400" dirty="0" err="1"/>
              <a:t>RestMethod</a:t>
            </a:r>
            <a:r>
              <a:rPr lang="en-US" sz="4400" dirty="0"/>
              <a:t> and how do we use it?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715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3717-FE24-42FD-8C4B-7DA2A35E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Summary: </a:t>
            </a:r>
            <a:r>
              <a:rPr lang="en-US" dirty="0"/>
              <a:t>Invoke-</a:t>
            </a:r>
            <a:r>
              <a:rPr lang="en-US" dirty="0" err="1"/>
              <a:t>RestMethod</a:t>
            </a:r>
            <a:r>
              <a:rPr lang="en-US" dirty="0"/>
              <a:t> (and how do we use 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9D384-FAC7-4E99-B327-1C947242F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Sends an HTTP or HTTPS Request to a </a:t>
            </a:r>
            <a:r>
              <a:rPr lang="en-US" dirty="0" err="1"/>
              <a:t>RESTFul</a:t>
            </a:r>
            <a:r>
              <a:rPr lang="en-US" dirty="0"/>
              <a:t> web service</a:t>
            </a:r>
          </a:p>
          <a:p>
            <a:r>
              <a:rPr lang="en-US" dirty="0"/>
              <a:t>Explore and get to know the API structure</a:t>
            </a:r>
          </a:p>
          <a:p>
            <a:r>
              <a:rPr lang="en-US" dirty="0"/>
              <a:t>Use variables to store your response.</a:t>
            </a:r>
          </a:p>
          <a:p>
            <a:r>
              <a:rPr lang="en-US" b="1" dirty="0"/>
              <a:t>When </a:t>
            </a:r>
            <a:r>
              <a:rPr lang="en-US" dirty="0"/>
              <a:t>use Invoke-</a:t>
            </a:r>
            <a:r>
              <a:rPr lang="en-US" dirty="0" err="1"/>
              <a:t>WebRequest</a:t>
            </a:r>
            <a:endParaRPr lang="en-US" dirty="0"/>
          </a:p>
          <a:p>
            <a:pPr lvl="1"/>
            <a:r>
              <a:rPr lang="en-US" dirty="0"/>
              <a:t>If you need the HTML response</a:t>
            </a:r>
          </a:p>
          <a:p>
            <a:pPr lvl="1"/>
            <a:r>
              <a:rPr lang="en-US" dirty="0"/>
              <a:t>If the API does not return JSON or XML</a:t>
            </a:r>
          </a:p>
        </p:txBody>
      </p:sp>
    </p:spTree>
    <p:extLst>
      <p:ext uri="{BB962C8B-B14F-4D97-AF65-F5344CB8AC3E}">
        <p14:creationId xmlns:p14="http://schemas.microsoft.com/office/powerpoint/2010/main" val="771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6312B9-12F5-4343-8488-EBE98B08E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2686"/>
            <a:ext cx="12300559" cy="814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6414F-0D3E-4B67-A20F-70D846D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</a:t>
            </a:r>
            <a:r>
              <a:rPr lang="en-US" dirty="0"/>
              <a:t>Working with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309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3717-FE24-42FD-8C4B-7DA2A35E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Summary: </a:t>
            </a:r>
            <a:r>
              <a:rPr lang="en-US" dirty="0"/>
              <a:t>Working with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9D384-FAC7-4E99-B327-1C947242F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Parameterized queries</a:t>
            </a:r>
          </a:p>
          <a:p>
            <a:r>
              <a:rPr lang="en-US" dirty="0"/>
              <a:t>Objects normally have internal Id’s you can use (often faster)</a:t>
            </a:r>
          </a:p>
          <a:p>
            <a:r>
              <a:rPr lang="en-US" dirty="0"/>
              <a:t>Results may have a property to other linked objects</a:t>
            </a:r>
          </a:p>
          <a:p>
            <a:r>
              <a:rPr lang="en-US" dirty="0"/>
              <a:t>Join data using custom objects</a:t>
            </a:r>
          </a:p>
        </p:txBody>
      </p:sp>
    </p:spTree>
    <p:extLst>
      <p:ext uri="{BB962C8B-B14F-4D97-AF65-F5344CB8AC3E}">
        <p14:creationId xmlns:p14="http://schemas.microsoft.com/office/powerpoint/2010/main" val="3166647563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NIC18 SpeakerTemplate</Template>
  <TotalTime>5187</TotalTime>
  <Words>464</Words>
  <Application>Microsoft Office PowerPoint</Application>
  <PresentationFormat>Widescreen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Museo Sans 100</vt:lpstr>
      <vt:lpstr>Museo Sans 300</vt:lpstr>
      <vt:lpstr>Segoe UI</vt:lpstr>
      <vt:lpstr>Segoe UI Semilight</vt:lpstr>
      <vt:lpstr>Tahoma</vt:lpstr>
      <vt:lpstr>Verdana</vt:lpstr>
      <vt:lpstr>PPT-mal_NIC</vt:lpstr>
      <vt:lpstr>PowerPoint Presentation</vt:lpstr>
      <vt:lpstr>Invoke-{your}RestMethod </vt:lpstr>
      <vt:lpstr>Introduction</vt:lpstr>
      <vt:lpstr>Agenda</vt:lpstr>
      <vt:lpstr>Definition</vt:lpstr>
      <vt:lpstr>Demo: What is Invoke-RestMethod and how do we use it?</vt:lpstr>
      <vt:lpstr>Summary: Invoke-RestMethod (and how do we use it)</vt:lpstr>
      <vt:lpstr>Demo: Working with data</vt:lpstr>
      <vt:lpstr>Summary: Working with data</vt:lpstr>
      <vt:lpstr>Request methods</vt:lpstr>
      <vt:lpstr>Authentication methods</vt:lpstr>
      <vt:lpstr>Demo: Post / create data</vt:lpstr>
      <vt:lpstr>Summary: Post/create data</vt:lpstr>
      <vt:lpstr>Demo: Module heaven</vt:lpstr>
      <vt:lpstr>Summary: Module heaven</vt:lpstr>
      <vt:lpstr>Demo: The {cloud} Force Awakens</vt:lpstr>
      <vt:lpstr>THANK YOU 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Nygaard Ehrnst / Intility AS</dc:creator>
  <cp:lastModifiedBy>Rudi Martinsen / Intility AS</cp:lastModifiedBy>
  <cp:revision>34</cp:revision>
  <cp:lastPrinted>2018-01-24T18:32:56Z</cp:lastPrinted>
  <dcterms:created xsi:type="dcterms:W3CDTF">2018-01-15T08:15:01Z</dcterms:created>
  <dcterms:modified xsi:type="dcterms:W3CDTF">2018-02-02T15:22:01Z</dcterms:modified>
</cp:coreProperties>
</file>