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5" r:id="rId5"/>
    <p:sldId id="259" r:id="rId6"/>
    <p:sldId id="264" r:id="rId7"/>
    <p:sldId id="260" r:id="rId8"/>
    <p:sldId id="261" r:id="rId9"/>
    <p:sldId id="263" r:id="rId10"/>
    <p:sldId id="262" r:id="rId11"/>
  </p:sldIdLst>
  <p:sldSz cx="18288000" cy="10287000"/>
  <p:notesSz cx="6858000" cy="9144000"/>
  <p:embeddedFontLst>
    <p:embeddedFont>
      <p:font typeface="JetBrains Mono" panose="020B0604020202020204" charset="0"/>
      <p:regular r:id="rId12"/>
    </p:embeddedFont>
    <p:embeddedFont>
      <p:font typeface="JetBrains Mono Bold" panose="020B0604020202020204" charset="0"/>
      <p:regular r:id="rId13"/>
    </p:embeddedFont>
    <p:embeddedFont>
      <p:font typeface="Press Start 2P"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70FF1C-1925-41EA-B37D-A2836EECD088}" v="10" dt="2025-04-11T08:59:56.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8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oomika . R" userId="9aa06fadca2dc751" providerId="LiveId" clId="{7870FF1C-1925-41EA-B37D-A2836EECD088}"/>
    <pc:docChg chg="undo custSel addSld modSld">
      <pc:chgData name="Bhoomika . R" userId="9aa06fadca2dc751" providerId="LiveId" clId="{7870FF1C-1925-41EA-B37D-A2836EECD088}" dt="2025-04-11T09:00:23.295" v="677" actId="14100"/>
      <pc:docMkLst>
        <pc:docMk/>
      </pc:docMkLst>
      <pc:sldChg chg="modSp mod">
        <pc:chgData name="Bhoomika . R" userId="9aa06fadca2dc751" providerId="LiveId" clId="{7870FF1C-1925-41EA-B37D-A2836EECD088}" dt="2025-04-11T08:48:06.916" v="663" actId="20577"/>
        <pc:sldMkLst>
          <pc:docMk/>
          <pc:sldMk cId="0" sldId="256"/>
        </pc:sldMkLst>
        <pc:spChg chg="mod">
          <ac:chgData name="Bhoomika . R" userId="9aa06fadca2dc751" providerId="LiveId" clId="{7870FF1C-1925-41EA-B37D-A2836EECD088}" dt="2025-04-11T08:15:59.991" v="646" actId="1076"/>
          <ac:spMkLst>
            <pc:docMk/>
            <pc:sldMk cId="0" sldId="256"/>
            <ac:spMk id="2" creationId="{00000000-0000-0000-0000-000000000000}"/>
          </ac:spMkLst>
        </pc:spChg>
        <pc:spChg chg="mod">
          <ac:chgData name="Bhoomika . R" userId="9aa06fadca2dc751" providerId="LiveId" clId="{7870FF1C-1925-41EA-B37D-A2836EECD088}" dt="2025-04-11T08:15:36.724" v="644" actId="1076"/>
          <ac:spMkLst>
            <pc:docMk/>
            <pc:sldMk cId="0" sldId="256"/>
            <ac:spMk id="37" creationId="{00000000-0000-0000-0000-000000000000}"/>
          </ac:spMkLst>
        </pc:spChg>
        <pc:spChg chg="mod">
          <ac:chgData name="Bhoomika . R" userId="9aa06fadca2dc751" providerId="LiveId" clId="{7870FF1C-1925-41EA-B37D-A2836EECD088}" dt="2025-04-11T08:48:06.916" v="663" actId="20577"/>
          <ac:spMkLst>
            <pc:docMk/>
            <pc:sldMk cId="0" sldId="256"/>
            <ac:spMk id="48" creationId="{00000000-0000-0000-0000-000000000000}"/>
          </ac:spMkLst>
        </pc:spChg>
        <pc:spChg chg="mod">
          <ac:chgData name="Bhoomika . R" userId="9aa06fadca2dc751" providerId="LiveId" clId="{7870FF1C-1925-41EA-B37D-A2836EECD088}" dt="2025-04-11T08:15:09.877" v="642" actId="20577"/>
          <ac:spMkLst>
            <pc:docMk/>
            <pc:sldMk cId="0" sldId="256"/>
            <ac:spMk id="49" creationId="{00000000-0000-0000-0000-000000000000}"/>
          </ac:spMkLst>
        </pc:spChg>
      </pc:sldChg>
      <pc:sldChg chg="modSp mod">
        <pc:chgData name="Bhoomika . R" userId="9aa06fadca2dc751" providerId="LiveId" clId="{7870FF1C-1925-41EA-B37D-A2836EECD088}" dt="2025-04-07T18:21:18.626" v="315" actId="403"/>
        <pc:sldMkLst>
          <pc:docMk/>
          <pc:sldMk cId="0" sldId="257"/>
        </pc:sldMkLst>
        <pc:spChg chg="mod">
          <ac:chgData name="Bhoomika . R" userId="9aa06fadca2dc751" providerId="LiveId" clId="{7870FF1C-1925-41EA-B37D-A2836EECD088}" dt="2025-04-07T18:21:18.626" v="315" actId="403"/>
          <ac:spMkLst>
            <pc:docMk/>
            <pc:sldMk cId="0" sldId="257"/>
            <ac:spMk id="31" creationId="{00000000-0000-0000-0000-000000000000}"/>
          </ac:spMkLst>
        </pc:spChg>
      </pc:sldChg>
      <pc:sldChg chg="delSp modSp mod">
        <pc:chgData name="Bhoomika . R" userId="9aa06fadca2dc751" providerId="LiveId" clId="{7870FF1C-1925-41EA-B37D-A2836EECD088}" dt="2025-04-07T18:03:30.837" v="6"/>
        <pc:sldMkLst>
          <pc:docMk/>
          <pc:sldMk cId="0" sldId="258"/>
        </pc:sldMkLst>
        <pc:spChg chg="mod">
          <ac:chgData name="Bhoomika . R" userId="9aa06fadca2dc751" providerId="LiveId" clId="{7870FF1C-1925-41EA-B37D-A2836EECD088}" dt="2025-04-07T18:03:30.837" v="6"/>
          <ac:spMkLst>
            <pc:docMk/>
            <pc:sldMk cId="0" sldId="258"/>
            <ac:spMk id="31" creationId="{00000000-0000-0000-0000-000000000000}"/>
          </ac:spMkLst>
        </pc:spChg>
      </pc:sldChg>
      <pc:sldChg chg="addSp delSp modSp mod">
        <pc:chgData name="Bhoomika . R" userId="9aa06fadca2dc751" providerId="LiveId" clId="{7870FF1C-1925-41EA-B37D-A2836EECD088}" dt="2025-04-07T18:21:51.294" v="320" actId="20577"/>
        <pc:sldMkLst>
          <pc:docMk/>
          <pc:sldMk cId="0" sldId="259"/>
        </pc:sldMkLst>
        <pc:spChg chg="mod">
          <ac:chgData name="Bhoomika . R" userId="9aa06fadca2dc751" providerId="LiveId" clId="{7870FF1C-1925-41EA-B37D-A2836EECD088}" dt="2025-04-07T18:08:16.901" v="32" actId="1076"/>
          <ac:spMkLst>
            <pc:docMk/>
            <pc:sldMk cId="0" sldId="259"/>
            <ac:spMk id="2" creationId="{00000000-0000-0000-0000-000000000000}"/>
          </ac:spMkLst>
        </pc:spChg>
        <pc:spChg chg="mod">
          <ac:chgData name="Bhoomika . R" userId="9aa06fadca2dc751" providerId="LiveId" clId="{7870FF1C-1925-41EA-B37D-A2836EECD088}" dt="2025-04-07T18:21:51.294" v="320" actId="20577"/>
          <ac:spMkLst>
            <pc:docMk/>
            <pc:sldMk cId="0" sldId="259"/>
            <ac:spMk id="31" creationId="{00000000-0000-0000-0000-000000000000}"/>
          </ac:spMkLst>
        </pc:spChg>
        <pc:spChg chg="mod">
          <ac:chgData name="Bhoomika . R" userId="9aa06fadca2dc751" providerId="LiveId" clId="{7870FF1C-1925-41EA-B37D-A2836EECD088}" dt="2025-04-07T18:15:08.733" v="114" actId="1076"/>
          <ac:spMkLst>
            <pc:docMk/>
            <pc:sldMk cId="0" sldId="259"/>
            <ac:spMk id="36" creationId="{00000000-0000-0000-0000-000000000000}"/>
          </ac:spMkLst>
        </pc:spChg>
        <pc:grpChg chg="add del mod">
          <ac:chgData name="Bhoomika . R" userId="9aa06fadca2dc751" providerId="LiveId" clId="{7870FF1C-1925-41EA-B37D-A2836EECD088}" dt="2025-04-07T18:15:05.184" v="113" actId="1076"/>
          <ac:grpSpMkLst>
            <pc:docMk/>
            <pc:sldMk cId="0" sldId="259"/>
            <ac:grpSpMk id="33" creationId="{00000000-0000-0000-0000-000000000000}"/>
          </ac:grpSpMkLst>
        </pc:grpChg>
        <pc:grpChg chg="mod">
          <ac:chgData name="Bhoomika . R" userId="9aa06fadca2dc751" providerId="LiveId" clId="{7870FF1C-1925-41EA-B37D-A2836EECD088}" dt="2025-04-07T18:14:59.444" v="112" actId="14100"/>
          <ac:grpSpMkLst>
            <pc:docMk/>
            <pc:sldMk cId="0" sldId="259"/>
            <ac:grpSpMk id="37" creationId="{00000000-0000-0000-0000-000000000000}"/>
          </ac:grpSpMkLst>
        </pc:grpChg>
      </pc:sldChg>
      <pc:sldChg chg="modSp mod">
        <pc:chgData name="Bhoomika . R" userId="9aa06fadca2dc751" providerId="LiveId" clId="{7870FF1C-1925-41EA-B37D-A2836EECD088}" dt="2025-04-07T18:31:24.287" v="481" actId="1076"/>
        <pc:sldMkLst>
          <pc:docMk/>
          <pc:sldMk cId="0" sldId="260"/>
        </pc:sldMkLst>
        <pc:spChg chg="mod">
          <ac:chgData name="Bhoomika . R" userId="9aa06fadca2dc751" providerId="LiveId" clId="{7870FF1C-1925-41EA-B37D-A2836EECD088}" dt="2025-04-07T18:31:24.287" v="481" actId="1076"/>
          <ac:spMkLst>
            <pc:docMk/>
            <pc:sldMk cId="0" sldId="260"/>
            <ac:spMk id="32" creationId="{00000000-0000-0000-0000-000000000000}"/>
          </ac:spMkLst>
        </pc:spChg>
        <pc:spChg chg="mod">
          <ac:chgData name="Bhoomika . R" userId="9aa06fadca2dc751" providerId="LiveId" clId="{7870FF1C-1925-41EA-B37D-A2836EECD088}" dt="2025-04-07T18:31:20.648" v="480" actId="1076"/>
          <ac:spMkLst>
            <pc:docMk/>
            <pc:sldMk cId="0" sldId="260"/>
            <ac:spMk id="37" creationId="{00000000-0000-0000-0000-000000000000}"/>
          </ac:spMkLst>
        </pc:spChg>
        <pc:grpChg chg="mod">
          <ac:chgData name="Bhoomika . R" userId="9aa06fadca2dc751" providerId="LiveId" clId="{7870FF1C-1925-41EA-B37D-A2836EECD088}" dt="2025-04-07T18:31:17.244" v="479" actId="1076"/>
          <ac:grpSpMkLst>
            <pc:docMk/>
            <pc:sldMk cId="0" sldId="260"/>
            <ac:grpSpMk id="34" creationId="{00000000-0000-0000-0000-000000000000}"/>
          </ac:grpSpMkLst>
        </pc:grpChg>
        <pc:grpChg chg="mod">
          <ac:chgData name="Bhoomika . R" userId="9aa06fadca2dc751" providerId="LiveId" clId="{7870FF1C-1925-41EA-B37D-A2836EECD088}" dt="2025-04-07T18:31:13.205" v="478" actId="14100"/>
          <ac:grpSpMkLst>
            <pc:docMk/>
            <pc:sldMk cId="0" sldId="260"/>
            <ac:grpSpMk id="38" creationId="{00000000-0000-0000-0000-000000000000}"/>
          </ac:grpSpMkLst>
        </pc:grpChg>
      </pc:sldChg>
      <pc:sldChg chg="addSp delSp modSp mod">
        <pc:chgData name="Bhoomika . R" userId="9aa06fadca2dc751" providerId="LiveId" clId="{7870FF1C-1925-41EA-B37D-A2836EECD088}" dt="2025-04-07T18:37:17.418" v="565" actId="1076"/>
        <pc:sldMkLst>
          <pc:docMk/>
          <pc:sldMk cId="0" sldId="261"/>
        </pc:sldMkLst>
        <pc:spChg chg="mod">
          <ac:chgData name="Bhoomika . R" userId="9aa06fadca2dc751" providerId="LiveId" clId="{7870FF1C-1925-41EA-B37D-A2836EECD088}" dt="2025-04-07T18:27:15.752" v="387" actId="1076"/>
          <ac:spMkLst>
            <pc:docMk/>
            <pc:sldMk cId="0" sldId="261"/>
            <ac:spMk id="31" creationId="{00000000-0000-0000-0000-000000000000}"/>
          </ac:spMkLst>
        </pc:spChg>
        <pc:spChg chg="mod">
          <ac:chgData name="Bhoomika . R" userId="9aa06fadca2dc751" providerId="LiveId" clId="{7870FF1C-1925-41EA-B37D-A2836EECD088}" dt="2025-04-07T18:25:05.972" v="357" actId="1076"/>
          <ac:spMkLst>
            <pc:docMk/>
            <pc:sldMk cId="0" sldId="261"/>
            <ac:spMk id="36" creationId="{00000000-0000-0000-0000-000000000000}"/>
          </ac:spMkLst>
        </pc:spChg>
        <pc:spChg chg="add mod">
          <ac:chgData name="Bhoomika . R" userId="9aa06fadca2dc751" providerId="LiveId" clId="{7870FF1C-1925-41EA-B37D-A2836EECD088}" dt="2025-04-07T18:35:21.131" v="535" actId="255"/>
          <ac:spMkLst>
            <pc:docMk/>
            <pc:sldMk cId="0" sldId="261"/>
            <ac:spMk id="49" creationId="{A7847D1C-6C9D-FC24-3CA0-D5B5E498B7C1}"/>
          </ac:spMkLst>
        </pc:spChg>
        <pc:spChg chg="mod">
          <ac:chgData name="Bhoomika . R" userId="9aa06fadca2dc751" providerId="LiveId" clId="{7870FF1C-1925-41EA-B37D-A2836EECD088}" dt="2025-04-07T18:35:10.970" v="534" actId="255"/>
          <ac:spMkLst>
            <pc:docMk/>
            <pc:sldMk cId="0" sldId="261"/>
            <ac:spMk id="50" creationId="{B4E22001-547F-3A2A-ACD7-338E04E56634}"/>
          </ac:spMkLst>
        </pc:spChg>
        <pc:spChg chg="add mod">
          <ac:chgData name="Bhoomika . R" userId="9aa06fadca2dc751" providerId="LiveId" clId="{7870FF1C-1925-41EA-B37D-A2836EECD088}" dt="2025-04-07T18:36:44.078" v="557" actId="1076"/>
          <ac:spMkLst>
            <pc:docMk/>
            <pc:sldMk cId="0" sldId="261"/>
            <ac:spMk id="51" creationId="{E71AE3B7-C291-1266-C08F-8AEF7910E384}"/>
          </ac:spMkLst>
        </pc:spChg>
        <pc:spChg chg="mod">
          <ac:chgData name="Bhoomika . R" userId="9aa06fadca2dc751" providerId="LiveId" clId="{7870FF1C-1925-41EA-B37D-A2836EECD088}" dt="2025-04-07T18:35:28.630" v="537" actId="255"/>
          <ac:spMkLst>
            <pc:docMk/>
            <pc:sldMk cId="0" sldId="261"/>
            <ac:spMk id="52" creationId="{63290B71-DF23-12A2-E16F-DC0BEA894AE2}"/>
          </ac:spMkLst>
        </pc:spChg>
        <pc:spChg chg="add mod">
          <ac:chgData name="Bhoomika . R" userId="9aa06fadca2dc751" providerId="LiveId" clId="{7870FF1C-1925-41EA-B37D-A2836EECD088}" dt="2025-04-07T18:36:52.610" v="559" actId="1076"/>
          <ac:spMkLst>
            <pc:docMk/>
            <pc:sldMk cId="0" sldId="261"/>
            <ac:spMk id="53" creationId="{1049F77B-10E9-628F-F166-26E892F2E5E1}"/>
          </ac:spMkLst>
        </pc:spChg>
        <pc:spChg chg="mod">
          <ac:chgData name="Bhoomika . R" userId="9aa06fadca2dc751" providerId="LiveId" clId="{7870FF1C-1925-41EA-B37D-A2836EECD088}" dt="2025-04-07T18:37:04.107" v="561" actId="1076"/>
          <ac:spMkLst>
            <pc:docMk/>
            <pc:sldMk cId="0" sldId="261"/>
            <ac:spMk id="54" creationId="{E00EF0E4-9AA9-71E7-42A7-22C1F9CDDB8D}"/>
          </ac:spMkLst>
        </pc:spChg>
        <pc:spChg chg="mod">
          <ac:chgData name="Bhoomika . R" userId="9aa06fadca2dc751" providerId="LiveId" clId="{7870FF1C-1925-41EA-B37D-A2836EECD088}" dt="2025-04-07T18:37:17.418" v="565" actId="1076"/>
          <ac:spMkLst>
            <pc:docMk/>
            <pc:sldMk cId="0" sldId="261"/>
            <ac:spMk id="55" creationId="{605C6C9A-655E-3D35-1101-807328FEC2E8}"/>
          </ac:spMkLst>
        </pc:spChg>
        <pc:spChg chg="add mod">
          <ac:chgData name="Bhoomika . R" userId="9aa06fadca2dc751" providerId="LiveId" clId="{7870FF1C-1925-41EA-B37D-A2836EECD088}" dt="2025-04-07T18:37:11.427" v="563" actId="1076"/>
          <ac:spMkLst>
            <pc:docMk/>
            <pc:sldMk cId="0" sldId="261"/>
            <ac:spMk id="56" creationId="{68C58FA0-0D57-568C-9165-317C59BC57ED}"/>
          </ac:spMkLst>
        </pc:spChg>
        <pc:spChg chg="add mod">
          <ac:chgData name="Bhoomika . R" userId="9aa06fadca2dc751" providerId="LiveId" clId="{7870FF1C-1925-41EA-B37D-A2836EECD088}" dt="2025-04-07T18:34:23.031" v="514" actId="13822"/>
          <ac:spMkLst>
            <pc:docMk/>
            <pc:sldMk cId="0" sldId="261"/>
            <ac:spMk id="57" creationId="{233747C2-39C2-06B2-51BA-B55162D21DAD}"/>
          </ac:spMkLst>
        </pc:spChg>
        <pc:spChg chg="add mod">
          <ac:chgData name="Bhoomika . R" userId="9aa06fadca2dc751" providerId="LiveId" clId="{7870FF1C-1925-41EA-B37D-A2836EECD088}" dt="2025-04-07T18:37:00.900" v="560" actId="1076"/>
          <ac:spMkLst>
            <pc:docMk/>
            <pc:sldMk cId="0" sldId="261"/>
            <ac:spMk id="59" creationId="{4AD08774-9A20-C454-EA17-B4603B98F426}"/>
          </ac:spMkLst>
        </pc:spChg>
        <pc:spChg chg="add mod">
          <ac:chgData name="Bhoomika . R" userId="9aa06fadca2dc751" providerId="LiveId" clId="{7870FF1C-1925-41EA-B37D-A2836EECD088}" dt="2025-04-07T18:36:40.137" v="556" actId="1076"/>
          <ac:spMkLst>
            <pc:docMk/>
            <pc:sldMk cId="0" sldId="261"/>
            <ac:spMk id="60" creationId="{5E46BF30-863C-3438-7A3E-1D00ED6C44DA}"/>
          </ac:spMkLst>
        </pc:spChg>
        <pc:spChg chg="add mod">
          <ac:chgData name="Bhoomika . R" userId="9aa06fadca2dc751" providerId="LiveId" clId="{7870FF1C-1925-41EA-B37D-A2836EECD088}" dt="2025-04-07T18:36:48.732" v="558" actId="1076"/>
          <ac:spMkLst>
            <pc:docMk/>
            <pc:sldMk cId="0" sldId="261"/>
            <ac:spMk id="61" creationId="{10DFD03E-E6C8-5072-A4E7-B8A4DD3FD6D4}"/>
          </ac:spMkLst>
        </pc:spChg>
        <pc:spChg chg="add mod">
          <ac:chgData name="Bhoomika . R" userId="9aa06fadca2dc751" providerId="LiveId" clId="{7870FF1C-1925-41EA-B37D-A2836EECD088}" dt="2025-04-07T18:37:06.437" v="562" actId="1076"/>
          <ac:spMkLst>
            <pc:docMk/>
            <pc:sldMk cId="0" sldId="261"/>
            <ac:spMk id="62" creationId="{DA8FC753-F22E-48A0-2153-F09EF5C70369}"/>
          </ac:spMkLst>
        </pc:spChg>
        <pc:spChg chg="add mod">
          <ac:chgData name="Bhoomika . R" userId="9aa06fadca2dc751" providerId="LiveId" clId="{7870FF1C-1925-41EA-B37D-A2836EECD088}" dt="2025-04-07T18:37:13.802" v="564" actId="1076"/>
          <ac:spMkLst>
            <pc:docMk/>
            <pc:sldMk cId="0" sldId="261"/>
            <ac:spMk id="63" creationId="{9E8E6322-FB88-60C2-A3C3-123116696999}"/>
          </ac:spMkLst>
        </pc:spChg>
        <pc:grpChg chg="mod">
          <ac:chgData name="Bhoomika . R" userId="9aa06fadca2dc751" providerId="LiveId" clId="{7870FF1C-1925-41EA-B37D-A2836EECD088}" dt="2025-04-07T18:25:01.729" v="356" actId="14100"/>
          <ac:grpSpMkLst>
            <pc:docMk/>
            <pc:sldMk cId="0" sldId="261"/>
            <ac:grpSpMk id="33" creationId="{00000000-0000-0000-0000-000000000000}"/>
          </ac:grpSpMkLst>
        </pc:grpChg>
        <pc:grpChg chg="mod">
          <ac:chgData name="Bhoomika . R" userId="9aa06fadca2dc751" providerId="LiveId" clId="{7870FF1C-1925-41EA-B37D-A2836EECD088}" dt="2025-04-07T18:24:56.549" v="354" actId="14100"/>
          <ac:grpSpMkLst>
            <pc:docMk/>
            <pc:sldMk cId="0" sldId="261"/>
            <ac:grpSpMk id="37" creationId="{00000000-0000-0000-0000-000000000000}"/>
          </ac:grpSpMkLst>
        </pc:grpChg>
        <pc:grpChg chg="mod">
          <ac:chgData name="Bhoomika . R" userId="9aa06fadca2dc751" providerId="LiveId" clId="{7870FF1C-1925-41EA-B37D-A2836EECD088}" dt="2025-04-07T18:36:35.510" v="555" actId="1076"/>
          <ac:grpSpMkLst>
            <pc:docMk/>
            <pc:sldMk cId="0" sldId="261"/>
            <ac:grpSpMk id="48" creationId="{79D9C8DE-EE01-9171-1E23-29D8F2548D2A}"/>
          </ac:grpSpMkLst>
        </pc:grpChg>
      </pc:sldChg>
      <pc:sldChg chg="addSp delSp modSp mod">
        <pc:chgData name="Bhoomika . R" userId="9aa06fadca2dc751" providerId="LiveId" clId="{7870FF1C-1925-41EA-B37D-A2836EECD088}" dt="2025-04-07T18:20:10.445" v="295" actId="20577"/>
        <pc:sldMkLst>
          <pc:docMk/>
          <pc:sldMk cId="0" sldId="262"/>
        </pc:sldMkLst>
        <pc:spChg chg="mod">
          <ac:chgData name="Bhoomika . R" userId="9aa06fadca2dc751" providerId="LiveId" clId="{7870FF1C-1925-41EA-B37D-A2836EECD088}" dt="2025-04-07T18:16:13.254" v="125" actId="1076"/>
          <ac:spMkLst>
            <pc:docMk/>
            <pc:sldMk cId="0" sldId="262"/>
            <ac:spMk id="2" creationId="{00000000-0000-0000-0000-000000000000}"/>
          </ac:spMkLst>
        </pc:spChg>
        <pc:spChg chg="mod">
          <ac:chgData name="Bhoomika . R" userId="9aa06fadca2dc751" providerId="LiveId" clId="{7870FF1C-1925-41EA-B37D-A2836EECD088}" dt="2025-04-07T18:18:38.140" v="238" actId="20577"/>
          <ac:spMkLst>
            <pc:docMk/>
            <pc:sldMk cId="0" sldId="262"/>
            <ac:spMk id="48" creationId="{00000000-0000-0000-0000-000000000000}"/>
          </ac:spMkLst>
        </pc:spChg>
        <pc:spChg chg="mod">
          <ac:chgData name="Bhoomika . R" userId="9aa06fadca2dc751" providerId="LiveId" clId="{7870FF1C-1925-41EA-B37D-A2836EECD088}" dt="2025-04-07T18:20:10.445" v="295" actId="20577"/>
          <ac:spMkLst>
            <pc:docMk/>
            <pc:sldMk cId="0" sldId="262"/>
            <ac:spMk id="57" creationId="{00000000-0000-0000-0000-000000000000}"/>
          </ac:spMkLst>
        </pc:spChg>
        <pc:spChg chg="topLvl">
          <ac:chgData name="Bhoomika . R" userId="9aa06fadca2dc751" providerId="LiveId" clId="{7870FF1C-1925-41EA-B37D-A2836EECD088}" dt="2025-04-07T18:16:32.161" v="133" actId="478"/>
          <ac:spMkLst>
            <pc:docMk/>
            <pc:sldMk cId="0" sldId="262"/>
            <ac:spMk id="61" creationId="{00000000-0000-0000-0000-000000000000}"/>
          </ac:spMkLst>
        </pc:spChg>
        <pc:grpChg chg="mod">
          <ac:chgData name="Bhoomika . R" userId="9aa06fadca2dc751" providerId="LiveId" clId="{7870FF1C-1925-41EA-B37D-A2836EECD088}" dt="2025-04-07T18:17:37.633" v="192" actId="1076"/>
          <ac:grpSpMkLst>
            <pc:docMk/>
            <pc:sldMk cId="0" sldId="262"/>
            <ac:grpSpMk id="45" creationId="{00000000-0000-0000-0000-000000000000}"/>
          </ac:grpSpMkLst>
        </pc:grpChg>
        <pc:grpChg chg="mod">
          <ac:chgData name="Bhoomika . R" userId="9aa06fadca2dc751" providerId="LiveId" clId="{7870FF1C-1925-41EA-B37D-A2836EECD088}" dt="2025-04-07T18:19:35.573" v="249" actId="1076"/>
          <ac:grpSpMkLst>
            <pc:docMk/>
            <pc:sldMk cId="0" sldId="262"/>
            <ac:grpSpMk id="54" creationId="{00000000-0000-0000-0000-000000000000}"/>
          </ac:grpSpMkLst>
        </pc:grpChg>
      </pc:sldChg>
      <pc:sldChg chg="addSp delSp modSp mod">
        <pc:chgData name="Bhoomika . R" userId="9aa06fadca2dc751" providerId="LiveId" clId="{7870FF1C-1925-41EA-B37D-A2836EECD088}" dt="2025-04-07T18:33:49.397" v="513" actId="403"/>
        <pc:sldMkLst>
          <pc:docMk/>
          <pc:sldMk cId="4040957984" sldId="263"/>
        </pc:sldMkLst>
        <pc:spChg chg="add mod">
          <ac:chgData name="Bhoomika . R" userId="9aa06fadca2dc751" providerId="LiveId" clId="{7870FF1C-1925-41EA-B37D-A2836EECD088}" dt="2025-04-07T18:33:49.397" v="513" actId="403"/>
          <ac:spMkLst>
            <pc:docMk/>
            <pc:sldMk cId="4040957984" sldId="263"/>
            <ac:spMk id="24" creationId="{040F1EFF-7351-C422-F79D-04564C3DBD23}"/>
          </ac:spMkLst>
        </pc:spChg>
        <pc:grpChg chg="add del mod">
          <ac:chgData name="Bhoomika . R" userId="9aa06fadca2dc751" providerId="LiveId" clId="{7870FF1C-1925-41EA-B37D-A2836EECD088}" dt="2025-04-07T18:33:12.250" v="499" actId="14100"/>
          <ac:grpSpMkLst>
            <pc:docMk/>
            <pc:sldMk cId="4040957984" sldId="263"/>
            <ac:grpSpMk id="2" creationId="{57E2489A-7463-C1C4-0293-00E5F88685B5}"/>
          </ac:grpSpMkLst>
        </pc:grpChg>
      </pc:sldChg>
      <pc:sldChg chg="addSp delSp modSp add mod">
        <pc:chgData name="Bhoomika . R" userId="9aa06fadca2dc751" providerId="LiveId" clId="{7870FF1C-1925-41EA-B37D-A2836EECD088}" dt="2025-04-07T18:24:03.582" v="346" actId="1076"/>
        <pc:sldMkLst>
          <pc:docMk/>
          <pc:sldMk cId="812339041" sldId="264"/>
        </pc:sldMkLst>
        <pc:spChg chg="add mod">
          <ac:chgData name="Bhoomika . R" userId="9aa06fadca2dc751" providerId="LiveId" clId="{7870FF1C-1925-41EA-B37D-A2836EECD088}" dt="2025-04-07T18:24:03.582" v="346" actId="1076"/>
          <ac:spMkLst>
            <pc:docMk/>
            <pc:sldMk cId="812339041" sldId="264"/>
            <ac:spMk id="47" creationId="{97434C3B-AB2C-D3F4-8ADB-6778DCCBCA96}"/>
          </ac:spMkLst>
        </pc:spChg>
        <pc:grpChg chg="mod">
          <ac:chgData name="Bhoomika . R" userId="9aa06fadca2dc751" providerId="LiveId" clId="{7870FF1C-1925-41EA-B37D-A2836EECD088}" dt="2025-04-07T18:24:00.310" v="345" actId="1076"/>
          <ac:grpSpMkLst>
            <pc:docMk/>
            <pc:sldMk cId="812339041" sldId="264"/>
            <ac:grpSpMk id="37" creationId="{DDE1A049-4CBF-C0CB-AA23-50C3485CA4D6}"/>
          </ac:grpSpMkLst>
        </pc:grpChg>
      </pc:sldChg>
      <pc:sldChg chg="addSp delSp modSp new mod">
        <pc:chgData name="Bhoomika . R" userId="9aa06fadca2dc751" providerId="LiveId" clId="{7870FF1C-1925-41EA-B37D-A2836EECD088}" dt="2025-04-11T09:00:23.295" v="677" actId="14100"/>
        <pc:sldMkLst>
          <pc:docMk/>
          <pc:sldMk cId="3303857554" sldId="265"/>
        </pc:sldMkLst>
        <pc:spChg chg="del">
          <ac:chgData name="Bhoomika . R" userId="9aa06fadca2dc751" providerId="LiveId" clId="{7870FF1C-1925-41EA-B37D-A2836EECD088}" dt="2025-04-11T08:59:45.864" v="665" actId="478"/>
          <ac:spMkLst>
            <pc:docMk/>
            <pc:sldMk cId="3303857554" sldId="265"/>
            <ac:spMk id="2" creationId="{D998E511-9261-EBAE-1F17-8B172188BEA4}"/>
          </ac:spMkLst>
        </pc:spChg>
        <pc:spChg chg="del">
          <ac:chgData name="Bhoomika . R" userId="9aa06fadca2dc751" providerId="LiveId" clId="{7870FF1C-1925-41EA-B37D-A2836EECD088}" dt="2025-04-11T08:59:47.562" v="666" actId="478"/>
          <ac:spMkLst>
            <pc:docMk/>
            <pc:sldMk cId="3303857554" sldId="265"/>
            <ac:spMk id="3" creationId="{CC91FB28-3938-31FE-40C7-435AA33AF606}"/>
          </ac:spMkLst>
        </pc:spChg>
        <pc:picChg chg="add mod">
          <ac:chgData name="Bhoomika . R" userId="9aa06fadca2dc751" providerId="LiveId" clId="{7870FF1C-1925-41EA-B37D-A2836EECD088}" dt="2025-04-11T09:00:23.295" v="677" actId="14100"/>
          <ac:picMkLst>
            <pc:docMk/>
            <pc:sldMk cId="3303857554" sldId="265"/>
            <ac:picMk id="4" creationId="{B7294B9E-A8E4-2FAC-7BEB-F7FBF98C332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5948" y="-132466"/>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5337817" y="2549797"/>
            <a:ext cx="7612365" cy="1521670"/>
            <a:chOff x="0" y="0"/>
            <a:chExt cx="10149820" cy="2028893"/>
          </a:xfrm>
        </p:grpSpPr>
        <p:sp>
          <p:nvSpPr>
            <p:cNvPr id="32" name="Freeform 32"/>
            <p:cNvSpPr/>
            <p:nvPr/>
          </p:nvSpPr>
          <p:spPr>
            <a:xfrm>
              <a:off x="9681284" y="1271087"/>
              <a:ext cx="468536" cy="757806"/>
            </a:xfrm>
            <a:custGeom>
              <a:avLst/>
              <a:gdLst/>
              <a:ahLst/>
              <a:cxnLst/>
              <a:rect l="l" t="t" r="r" b="b"/>
              <a:pathLst>
                <a:path w="468536" h="757806">
                  <a:moveTo>
                    <a:pt x="0" y="0"/>
                  </a:moveTo>
                  <a:lnTo>
                    <a:pt x="468536" y="0"/>
                  </a:lnTo>
                  <a:lnTo>
                    <a:pt x="468536" y="757806"/>
                  </a:lnTo>
                  <a:lnTo>
                    <a:pt x="0" y="7578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3" name="Group 33"/>
            <p:cNvGrpSpPr/>
            <p:nvPr/>
          </p:nvGrpSpPr>
          <p:grpSpPr>
            <a:xfrm>
              <a:off x="0" y="0"/>
              <a:ext cx="9681284" cy="1271087"/>
              <a:chOff x="0" y="0"/>
              <a:chExt cx="2166513" cy="284448"/>
            </a:xfrm>
          </p:grpSpPr>
          <p:sp>
            <p:nvSpPr>
              <p:cNvPr id="34" name="Freeform 34"/>
              <p:cNvSpPr/>
              <p:nvPr/>
            </p:nvSpPr>
            <p:spPr>
              <a:xfrm>
                <a:off x="0" y="0"/>
                <a:ext cx="2166513" cy="284448"/>
              </a:xfrm>
              <a:custGeom>
                <a:avLst/>
                <a:gdLst/>
                <a:ahLst/>
                <a:cxnLst/>
                <a:rect l="l" t="t" r="r" b="b"/>
                <a:pathLst>
                  <a:path w="2166513" h="284448">
                    <a:moveTo>
                      <a:pt x="21647" y="0"/>
                    </a:moveTo>
                    <a:lnTo>
                      <a:pt x="2144866" y="0"/>
                    </a:lnTo>
                    <a:cubicBezTo>
                      <a:pt x="2156821" y="0"/>
                      <a:pt x="2166513" y="9691"/>
                      <a:pt x="2166513" y="21647"/>
                    </a:cubicBezTo>
                    <a:lnTo>
                      <a:pt x="2166513" y="262802"/>
                    </a:lnTo>
                    <a:cubicBezTo>
                      <a:pt x="2166513" y="268543"/>
                      <a:pt x="2164232" y="274049"/>
                      <a:pt x="2160173" y="278108"/>
                    </a:cubicBezTo>
                    <a:cubicBezTo>
                      <a:pt x="2156113" y="282168"/>
                      <a:pt x="2150607" y="284448"/>
                      <a:pt x="2144866" y="284448"/>
                    </a:cubicBezTo>
                    <a:lnTo>
                      <a:pt x="21647" y="284448"/>
                    </a:lnTo>
                    <a:cubicBezTo>
                      <a:pt x="15906" y="284448"/>
                      <a:pt x="10400" y="282168"/>
                      <a:pt x="6340" y="278108"/>
                    </a:cubicBezTo>
                    <a:cubicBezTo>
                      <a:pt x="2281" y="274049"/>
                      <a:pt x="0" y="268543"/>
                      <a:pt x="0" y="262802"/>
                    </a:cubicBezTo>
                    <a:lnTo>
                      <a:pt x="0" y="21647"/>
                    </a:lnTo>
                    <a:cubicBezTo>
                      <a:pt x="0" y="15906"/>
                      <a:pt x="2281" y="10400"/>
                      <a:pt x="6340" y="6340"/>
                    </a:cubicBezTo>
                    <a:cubicBezTo>
                      <a:pt x="10400" y="2281"/>
                      <a:pt x="15906" y="0"/>
                      <a:pt x="21647" y="0"/>
                    </a:cubicBezTo>
                    <a:close/>
                  </a:path>
                </a:pathLst>
              </a:custGeom>
              <a:solidFill>
                <a:srgbClr val="E9C7E9"/>
              </a:solidFill>
              <a:ln w="76200" cap="rnd">
                <a:solidFill>
                  <a:srgbClr val="1F1F47"/>
                </a:solidFill>
                <a:prstDash val="solid"/>
                <a:round/>
              </a:ln>
            </p:spPr>
          </p:sp>
          <p:sp>
            <p:nvSpPr>
              <p:cNvPr id="35" name="TextBox 35"/>
              <p:cNvSpPr txBox="1"/>
              <p:nvPr/>
            </p:nvSpPr>
            <p:spPr>
              <a:xfrm>
                <a:off x="0" y="-38100"/>
                <a:ext cx="2166513" cy="322548"/>
              </a:xfrm>
              <a:prstGeom prst="rect">
                <a:avLst/>
              </a:prstGeom>
            </p:spPr>
            <p:txBody>
              <a:bodyPr lIns="50800" tIns="50800" rIns="50800" bIns="50800" rtlCol="0" anchor="ctr"/>
              <a:lstStyle/>
              <a:p>
                <a:pPr algn="ctr">
                  <a:lnSpc>
                    <a:spcPts val="2659"/>
                  </a:lnSpc>
                </a:pPr>
                <a:endParaRPr/>
              </a:p>
            </p:txBody>
          </p:sp>
        </p:grpSp>
        <p:sp>
          <p:nvSpPr>
            <p:cNvPr id="36" name="TextBox 36"/>
            <p:cNvSpPr txBox="1"/>
            <p:nvPr/>
          </p:nvSpPr>
          <p:spPr>
            <a:xfrm>
              <a:off x="187784" y="191012"/>
              <a:ext cx="9305715" cy="881587"/>
            </a:xfrm>
            <a:prstGeom prst="rect">
              <a:avLst/>
            </a:prstGeom>
          </p:spPr>
          <p:txBody>
            <a:bodyPr lIns="0" tIns="0" rIns="0" bIns="0" rtlCol="0" anchor="t">
              <a:spAutoFit/>
            </a:bodyPr>
            <a:lstStyle/>
            <a:p>
              <a:pPr algn="ctr">
                <a:lnSpc>
                  <a:spcPts val="5560"/>
                </a:lnSpc>
                <a:spcBef>
                  <a:spcPct val="0"/>
                </a:spcBef>
              </a:pPr>
              <a:r>
                <a:rPr lang="en-US" sz="3972" spc="321">
                  <a:solidFill>
                    <a:srgbClr val="846EB1"/>
                  </a:solidFill>
                  <a:latin typeface="Press Start 2P"/>
                  <a:ea typeface="Press Start 2P"/>
                  <a:cs typeface="Press Start 2P"/>
                  <a:sym typeface="Press Start 2P"/>
                </a:rPr>
                <a:t>TEAM DETAILS</a:t>
              </a:r>
            </a:p>
          </p:txBody>
        </p:sp>
      </p:grpSp>
      <p:sp>
        <p:nvSpPr>
          <p:cNvPr id="37" name="TextBox 37"/>
          <p:cNvSpPr txBox="1"/>
          <p:nvPr/>
        </p:nvSpPr>
        <p:spPr>
          <a:xfrm>
            <a:off x="1915260" y="7022376"/>
            <a:ext cx="16230600" cy="2269980"/>
          </a:xfrm>
          <a:prstGeom prst="rect">
            <a:avLst/>
          </a:prstGeom>
        </p:spPr>
        <p:txBody>
          <a:bodyPr lIns="0" tIns="0" rIns="0" bIns="0" rtlCol="0" anchor="t">
            <a:spAutoFit/>
          </a:bodyPr>
          <a:lstStyle/>
          <a:p>
            <a:pPr marL="549858" lvl="1" indent="-274929" algn="just">
              <a:lnSpc>
                <a:spcPts val="3565"/>
              </a:lnSpc>
              <a:buFont typeface="Arial"/>
              <a:buChar char="•"/>
            </a:pPr>
            <a:r>
              <a:rPr lang="en-US" sz="2546" b="1" dirty="0">
                <a:solidFill>
                  <a:srgbClr val="1F1F47"/>
                </a:solidFill>
                <a:latin typeface="JetBrains Mono Bold"/>
                <a:ea typeface="JetBrains Mono Bold"/>
                <a:cs typeface="JetBrains Mono Bold"/>
                <a:sym typeface="JetBrains Mono Bold"/>
              </a:rPr>
              <a:t>Team Name: </a:t>
            </a:r>
            <a:r>
              <a:rPr lang="en-US" sz="2546" b="1" dirty="0" err="1">
                <a:solidFill>
                  <a:srgbClr val="1F1F47"/>
                </a:solidFill>
                <a:latin typeface="JetBrains Mono Bold"/>
                <a:ea typeface="JetBrains Mono Bold"/>
                <a:cs typeface="JetBrains Mono Bold"/>
                <a:sym typeface="JetBrains Mono Bold"/>
              </a:rPr>
              <a:t>AgriTech</a:t>
            </a:r>
            <a:r>
              <a:rPr lang="en-US" sz="2546" b="1" dirty="0">
                <a:solidFill>
                  <a:srgbClr val="1F1F47"/>
                </a:solidFill>
                <a:latin typeface="JetBrains Mono Bold"/>
                <a:ea typeface="JetBrains Mono Bold"/>
                <a:cs typeface="JetBrains Mono Bold"/>
                <a:sym typeface="JetBrains Mono Bold"/>
              </a:rPr>
              <a:t> Hacker</a:t>
            </a:r>
          </a:p>
          <a:p>
            <a:pPr algn="just">
              <a:lnSpc>
                <a:spcPts val="3565"/>
              </a:lnSpc>
            </a:pPr>
            <a:endParaRPr lang="en-US" sz="2546" b="1" dirty="0">
              <a:solidFill>
                <a:srgbClr val="1F1F47"/>
              </a:solidFill>
              <a:latin typeface="JetBrains Mono Bold"/>
              <a:ea typeface="JetBrains Mono Bold"/>
              <a:cs typeface="JetBrains Mono Bold"/>
              <a:sym typeface="JetBrains Mono Bold"/>
            </a:endParaRPr>
          </a:p>
          <a:p>
            <a:pPr marL="549858" lvl="1" indent="-274929" algn="just">
              <a:lnSpc>
                <a:spcPts val="3565"/>
              </a:lnSpc>
              <a:buFont typeface="Arial"/>
              <a:buChar char="•"/>
            </a:pPr>
            <a:r>
              <a:rPr lang="en-US" sz="2546" b="1" dirty="0">
                <a:solidFill>
                  <a:srgbClr val="1F1F47"/>
                </a:solidFill>
                <a:latin typeface="JetBrains Mono Bold"/>
                <a:ea typeface="JetBrains Mono Bold"/>
                <a:cs typeface="JetBrains Mono Bold"/>
                <a:sym typeface="JetBrains Mono Bold"/>
              </a:rPr>
              <a:t>Team Leader Name: </a:t>
            </a:r>
            <a:r>
              <a:rPr lang="en-US" sz="2546" b="1" dirty="0" err="1">
                <a:solidFill>
                  <a:srgbClr val="1F1F47"/>
                </a:solidFill>
                <a:latin typeface="JetBrains Mono Bold"/>
                <a:ea typeface="JetBrains Mono Bold"/>
                <a:cs typeface="JetBrains Mono Bold"/>
                <a:sym typeface="JetBrains Mono Bold"/>
              </a:rPr>
              <a:t>Bindhushree</a:t>
            </a:r>
            <a:r>
              <a:rPr lang="en-US" sz="2546" b="1" dirty="0">
                <a:solidFill>
                  <a:srgbClr val="1F1F47"/>
                </a:solidFill>
                <a:latin typeface="JetBrains Mono Bold"/>
                <a:ea typeface="JetBrains Mono Bold"/>
                <a:cs typeface="JetBrains Mono Bold"/>
                <a:sym typeface="JetBrains Mono Bold"/>
              </a:rPr>
              <a:t> S M</a:t>
            </a:r>
          </a:p>
          <a:p>
            <a:pPr algn="just">
              <a:lnSpc>
                <a:spcPts val="3565"/>
              </a:lnSpc>
            </a:pPr>
            <a:endParaRPr lang="en-US" sz="2546" b="1" dirty="0">
              <a:solidFill>
                <a:srgbClr val="1F1F47"/>
              </a:solidFill>
              <a:latin typeface="JetBrains Mono Bold"/>
              <a:ea typeface="JetBrains Mono Bold"/>
              <a:cs typeface="JetBrains Mono Bold"/>
              <a:sym typeface="JetBrains Mono Bold"/>
            </a:endParaRPr>
          </a:p>
          <a:p>
            <a:pPr marL="549858" lvl="1" indent="-274929" algn="just">
              <a:lnSpc>
                <a:spcPts val="3565"/>
              </a:lnSpc>
              <a:buFont typeface="Arial"/>
              <a:buChar char="•"/>
            </a:pPr>
            <a:r>
              <a:rPr lang="en-US" sz="2546" b="1" dirty="0">
                <a:solidFill>
                  <a:srgbClr val="1F1F47"/>
                </a:solidFill>
                <a:latin typeface="JetBrains Mono Bold"/>
                <a:ea typeface="JetBrains Mono Bold"/>
                <a:cs typeface="JetBrains Mono Bold"/>
                <a:sym typeface="JetBrains Mono Bold"/>
              </a:rPr>
              <a:t>Track: </a:t>
            </a:r>
            <a:r>
              <a:rPr lang="en-US" sz="2546" b="1" dirty="0" err="1">
                <a:solidFill>
                  <a:srgbClr val="1F1F47"/>
                </a:solidFill>
                <a:latin typeface="JetBrains Mono Bold"/>
                <a:ea typeface="JetBrains Mono Bold"/>
                <a:cs typeface="JetBrains Mono Bold"/>
                <a:sym typeface="JetBrains Mono Bold"/>
              </a:rPr>
              <a:t>Sustanablity</a:t>
            </a:r>
            <a:endParaRPr lang="en-US" sz="2546" b="1" dirty="0">
              <a:solidFill>
                <a:srgbClr val="1F1F47"/>
              </a:solidFill>
              <a:latin typeface="JetBrains Mono Bold"/>
              <a:ea typeface="JetBrains Mono Bold"/>
              <a:cs typeface="JetBrains Mono Bold"/>
              <a:sym typeface="JetBrains Mono Bold"/>
            </a:endParaRPr>
          </a:p>
        </p:txBody>
      </p:sp>
      <p:grpSp>
        <p:nvGrpSpPr>
          <p:cNvPr id="38" name="Group 38"/>
          <p:cNvGrpSpPr/>
          <p:nvPr/>
        </p:nvGrpSpPr>
        <p:grpSpPr>
          <a:xfrm>
            <a:off x="1902637" y="355172"/>
            <a:ext cx="14482725" cy="2194625"/>
            <a:chOff x="0" y="0"/>
            <a:chExt cx="19310300" cy="2926167"/>
          </a:xfrm>
        </p:grpSpPr>
        <p:grpSp>
          <p:nvGrpSpPr>
            <p:cNvPr id="39" name="Group 39"/>
            <p:cNvGrpSpPr/>
            <p:nvPr/>
          </p:nvGrpSpPr>
          <p:grpSpPr>
            <a:xfrm>
              <a:off x="2370161" y="569990"/>
              <a:ext cx="16940139" cy="1688418"/>
              <a:chOff x="0" y="0"/>
              <a:chExt cx="3535128" cy="352345"/>
            </a:xfrm>
          </p:grpSpPr>
          <p:sp>
            <p:nvSpPr>
              <p:cNvPr id="40" name="Freeform 40"/>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1" name="TextBox 41"/>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2" name="Group 42"/>
            <p:cNvGrpSpPr/>
            <p:nvPr/>
          </p:nvGrpSpPr>
          <p:grpSpPr>
            <a:xfrm>
              <a:off x="0" y="0"/>
              <a:ext cx="2926167" cy="2926167"/>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4" name="TextBox 44"/>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5" name="Freeform 45"/>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5"/>
              <a:stretch>
                <a:fillRect/>
              </a:stretch>
            </a:blipFill>
            <a:ln cap="sq">
              <a:noFill/>
              <a:prstDash val="solid"/>
              <a:miter/>
            </a:ln>
          </p:spPr>
        </p:sp>
        <p:sp>
          <p:nvSpPr>
            <p:cNvPr id="46" name="TextBox 46"/>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7" name="TextBox 47"/>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sp>
        <p:nvSpPr>
          <p:cNvPr id="48" name="TextBox 48"/>
          <p:cNvSpPr txBox="1"/>
          <p:nvPr/>
        </p:nvSpPr>
        <p:spPr>
          <a:xfrm>
            <a:off x="1781954" y="3633189"/>
            <a:ext cx="14482725" cy="2804679"/>
          </a:xfrm>
          <a:prstGeom prst="rect">
            <a:avLst/>
          </a:prstGeom>
        </p:spPr>
        <p:txBody>
          <a:bodyPr lIns="0" tIns="0" rIns="0" bIns="0" rtlCol="0" anchor="t">
            <a:spAutoFit/>
          </a:bodyPr>
          <a:lstStyle/>
          <a:p>
            <a:pPr algn="ctr">
              <a:lnSpc>
                <a:spcPts val="11200"/>
              </a:lnSpc>
            </a:pPr>
            <a:r>
              <a:rPr lang="en-IN" sz="7200" b="1" spc="-1" dirty="0">
                <a:latin typeface="Calibri"/>
                <a:ea typeface="Calibri"/>
              </a:rPr>
              <a:t>MARKETPLACE    FOR   UPCYCLED ARGRICULTURAL      WASTE</a:t>
            </a:r>
            <a:r>
              <a:rPr lang="en-IN" sz="7200" b="0" strike="noStrike" spc="-1" dirty="0">
                <a:latin typeface="Calibri"/>
                <a:ea typeface="Calibri"/>
              </a:rPr>
              <a:t>                  </a:t>
            </a:r>
            <a:endParaRPr lang="en-US" sz="6600" b="1" dirty="0">
              <a:solidFill>
                <a:srgbClr val="1F1F47"/>
              </a:solidFill>
              <a:latin typeface="JetBrains Mono Bold"/>
              <a:ea typeface="JetBrains Mono Bold"/>
              <a:cs typeface="JetBrains Mono Bold"/>
              <a:sym typeface="JetBrains Mono Bold"/>
            </a:endParaRPr>
          </a:p>
        </p:txBody>
      </p:sp>
      <p:sp>
        <p:nvSpPr>
          <p:cNvPr id="49" name="TextBox 49"/>
          <p:cNvSpPr txBox="1"/>
          <p:nvPr/>
        </p:nvSpPr>
        <p:spPr>
          <a:xfrm>
            <a:off x="2489090" y="5250547"/>
            <a:ext cx="14482725" cy="1368424"/>
          </a:xfrm>
          <a:prstGeom prst="rect">
            <a:avLst/>
          </a:prstGeom>
        </p:spPr>
        <p:txBody>
          <a:bodyPr lIns="0" tIns="0" rIns="0" bIns="0" rtlCol="0" anchor="t">
            <a:spAutoFit/>
          </a:bodyPr>
          <a:lstStyle/>
          <a:p>
            <a:pPr algn="ctr">
              <a:lnSpc>
                <a:spcPts val="11200"/>
              </a:lnSpc>
            </a:pPr>
            <a:r>
              <a:rPr lang="en-US" sz="8000" b="1" dirty="0">
                <a:solidFill>
                  <a:srgbClr val="FBF6EF"/>
                </a:solidFill>
                <a:latin typeface="JetBrains Mono Bold"/>
                <a:ea typeface="JetBrains Mono Bold"/>
                <a:cs typeface="JetBrains Mono Bold"/>
                <a:sym typeface="JetBrains Mono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31"/>
          <p:cNvGrpSpPr/>
          <p:nvPr/>
        </p:nvGrpSpPr>
        <p:grpSpPr>
          <a:xfrm>
            <a:off x="1902637" y="355172"/>
            <a:ext cx="14482725" cy="2194625"/>
            <a:chOff x="0" y="0"/>
            <a:chExt cx="19310300" cy="2926167"/>
          </a:xfrm>
        </p:grpSpPr>
        <p:grpSp>
          <p:nvGrpSpPr>
            <p:cNvPr id="32" name="Group 32"/>
            <p:cNvGrpSpPr/>
            <p:nvPr/>
          </p:nvGrpSpPr>
          <p:grpSpPr>
            <a:xfrm>
              <a:off x="2370161" y="569990"/>
              <a:ext cx="16940139" cy="1688418"/>
              <a:chOff x="0" y="0"/>
              <a:chExt cx="3535128" cy="352345"/>
            </a:xfrm>
          </p:grpSpPr>
          <p:sp>
            <p:nvSpPr>
              <p:cNvPr id="33" name="Freeform 33"/>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34" name="TextBox 34"/>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35" name="Group 35"/>
            <p:cNvGrpSpPr/>
            <p:nvPr/>
          </p:nvGrpSpPr>
          <p:grpSpPr>
            <a:xfrm>
              <a:off x="0" y="0"/>
              <a:ext cx="2926167" cy="2926167"/>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37" name="TextBox 37"/>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38" name="Freeform 38"/>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3"/>
              <a:stretch>
                <a:fillRect/>
              </a:stretch>
            </a:blipFill>
            <a:ln cap="sq">
              <a:noFill/>
              <a:prstDash val="solid"/>
              <a:miter/>
            </a:ln>
          </p:spPr>
        </p:sp>
        <p:sp>
          <p:nvSpPr>
            <p:cNvPr id="39" name="TextBox 39"/>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0" name="TextBox 40"/>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grpSp>
        <p:nvGrpSpPr>
          <p:cNvPr id="41" name="Group 41"/>
          <p:cNvGrpSpPr/>
          <p:nvPr/>
        </p:nvGrpSpPr>
        <p:grpSpPr>
          <a:xfrm>
            <a:off x="1902637" y="3053394"/>
            <a:ext cx="14545056" cy="1156552"/>
            <a:chOff x="0" y="0"/>
            <a:chExt cx="3577287" cy="284448"/>
          </a:xfrm>
        </p:grpSpPr>
        <p:sp>
          <p:nvSpPr>
            <p:cNvPr id="42" name="Freeform 42"/>
            <p:cNvSpPr/>
            <p:nvPr/>
          </p:nvSpPr>
          <p:spPr>
            <a:xfrm>
              <a:off x="0" y="0"/>
              <a:ext cx="3577287" cy="284448"/>
            </a:xfrm>
            <a:custGeom>
              <a:avLst/>
              <a:gdLst/>
              <a:ahLst/>
              <a:cxnLst/>
              <a:rect l="l" t="t" r="r" b="b"/>
              <a:pathLst>
                <a:path w="3577287" h="284448">
                  <a:moveTo>
                    <a:pt x="12242" y="0"/>
                  </a:moveTo>
                  <a:lnTo>
                    <a:pt x="3565045" y="0"/>
                  </a:lnTo>
                  <a:cubicBezTo>
                    <a:pt x="3571806" y="0"/>
                    <a:pt x="3577287" y="5481"/>
                    <a:pt x="3577287" y="12242"/>
                  </a:cubicBezTo>
                  <a:lnTo>
                    <a:pt x="3577287" y="272206"/>
                  </a:lnTo>
                  <a:cubicBezTo>
                    <a:pt x="3577287" y="278967"/>
                    <a:pt x="3571806" y="284448"/>
                    <a:pt x="3565045" y="284448"/>
                  </a:cubicBezTo>
                  <a:lnTo>
                    <a:pt x="12242" y="284448"/>
                  </a:lnTo>
                  <a:cubicBezTo>
                    <a:pt x="5481" y="284448"/>
                    <a:pt x="0" y="278967"/>
                    <a:pt x="0" y="272206"/>
                  </a:cubicBezTo>
                  <a:lnTo>
                    <a:pt x="0" y="12242"/>
                  </a:lnTo>
                  <a:cubicBezTo>
                    <a:pt x="0" y="5481"/>
                    <a:pt x="5481" y="0"/>
                    <a:pt x="12242" y="0"/>
                  </a:cubicBezTo>
                  <a:close/>
                </a:path>
              </a:pathLst>
            </a:custGeom>
            <a:solidFill>
              <a:srgbClr val="E9C7E9"/>
            </a:solidFill>
            <a:ln w="76200" cap="rnd">
              <a:solidFill>
                <a:srgbClr val="1F1F47"/>
              </a:solidFill>
              <a:prstDash val="solid"/>
              <a:round/>
            </a:ln>
          </p:spPr>
        </p:sp>
        <p:sp>
          <p:nvSpPr>
            <p:cNvPr id="43" name="TextBox 43"/>
            <p:cNvSpPr txBox="1"/>
            <p:nvPr/>
          </p:nvSpPr>
          <p:spPr>
            <a:xfrm>
              <a:off x="0" y="-38100"/>
              <a:ext cx="3577287" cy="322548"/>
            </a:xfrm>
            <a:prstGeom prst="rect">
              <a:avLst/>
            </a:prstGeom>
          </p:spPr>
          <p:txBody>
            <a:bodyPr lIns="54400" tIns="54400" rIns="54400" bIns="54400" rtlCol="0" anchor="ctr"/>
            <a:lstStyle/>
            <a:p>
              <a:pPr algn="ctr">
                <a:lnSpc>
                  <a:spcPts val="2659"/>
                </a:lnSpc>
              </a:pPr>
              <a:endParaRPr/>
            </a:p>
          </p:txBody>
        </p:sp>
      </p:grpSp>
      <p:sp>
        <p:nvSpPr>
          <p:cNvPr id="44" name="TextBox 44"/>
          <p:cNvSpPr txBox="1"/>
          <p:nvPr/>
        </p:nvSpPr>
        <p:spPr>
          <a:xfrm>
            <a:off x="2020284" y="3276709"/>
            <a:ext cx="14420752" cy="581435"/>
          </a:xfrm>
          <a:prstGeom prst="rect">
            <a:avLst/>
          </a:prstGeom>
        </p:spPr>
        <p:txBody>
          <a:bodyPr lIns="0" tIns="0" rIns="0" bIns="0" rtlCol="0" anchor="t">
            <a:spAutoFit/>
          </a:bodyPr>
          <a:lstStyle/>
          <a:p>
            <a:pPr algn="ctr">
              <a:lnSpc>
                <a:spcPts val="4797"/>
              </a:lnSpc>
              <a:spcBef>
                <a:spcPct val="0"/>
              </a:spcBef>
            </a:pPr>
            <a:r>
              <a:rPr lang="en-US" sz="3426" spc="277">
                <a:solidFill>
                  <a:srgbClr val="846EB1"/>
                </a:solidFill>
                <a:latin typeface="Press Start 2P"/>
                <a:ea typeface="Press Start 2P"/>
                <a:cs typeface="Press Start 2P"/>
                <a:sym typeface="Press Start 2P"/>
              </a:rPr>
              <a:t>TEAM MEMBERS DETAILS</a:t>
            </a:r>
          </a:p>
        </p:txBody>
      </p:sp>
      <p:grpSp>
        <p:nvGrpSpPr>
          <p:cNvPr id="45" name="Group 45"/>
          <p:cNvGrpSpPr/>
          <p:nvPr/>
        </p:nvGrpSpPr>
        <p:grpSpPr>
          <a:xfrm>
            <a:off x="1142139" y="5077792"/>
            <a:ext cx="7632096" cy="2601142"/>
            <a:chOff x="0" y="0"/>
            <a:chExt cx="2103313" cy="716843"/>
          </a:xfrm>
        </p:grpSpPr>
        <p:sp>
          <p:nvSpPr>
            <p:cNvPr id="46" name="Freeform 46"/>
            <p:cNvSpPr/>
            <p:nvPr/>
          </p:nvSpPr>
          <p:spPr>
            <a:xfrm>
              <a:off x="0" y="0"/>
              <a:ext cx="2103313" cy="716843"/>
            </a:xfrm>
            <a:custGeom>
              <a:avLst/>
              <a:gdLst/>
              <a:ahLst/>
              <a:cxnLst/>
              <a:rect l="l" t="t" r="r" b="b"/>
              <a:pathLst>
                <a:path w="2103313" h="716843">
                  <a:moveTo>
                    <a:pt x="21302" y="0"/>
                  </a:moveTo>
                  <a:lnTo>
                    <a:pt x="2082011" y="0"/>
                  </a:lnTo>
                  <a:cubicBezTo>
                    <a:pt x="2087660" y="0"/>
                    <a:pt x="2093078" y="2244"/>
                    <a:pt x="2097073" y="6239"/>
                  </a:cubicBezTo>
                  <a:cubicBezTo>
                    <a:pt x="2101068" y="10234"/>
                    <a:pt x="2103313" y="15652"/>
                    <a:pt x="2103313" y="21302"/>
                  </a:cubicBezTo>
                  <a:lnTo>
                    <a:pt x="2103313" y="695541"/>
                  </a:lnTo>
                  <a:cubicBezTo>
                    <a:pt x="2103313" y="707306"/>
                    <a:pt x="2093775" y="716843"/>
                    <a:pt x="2082011" y="716843"/>
                  </a:cubicBezTo>
                  <a:lnTo>
                    <a:pt x="21302" y="716843"/>
                  </a:lnTo>
                  <a:cubicBezTo>
                    <a:pt x="15652" y="716843"/>
                    <a:pt x="10234" y="714599"/>
                    <a:pt x="6239" y="710604"/>
                  </a:cubicBezTo>
                  <a:cubicBezTo>
                    <a:pt x="2244" y="706609"/>
                    <a:pt x="0" y="701191"/>
                    <a:pt x="0" y="695541"/>
                  </a:cubicBezTo>
                  <a:lnTo>
                    <a:pt x="0" y="21302"/>
                  </a:lnTo>
                  <a:cubicBezTo>
                    <a:pt x="0" y="15652"/>
                    <a:pt x="2244" y="10234"/>
                    <a:pt x="6239" y="6239"/>
                  </a:cubicBezTo>
                  <a:cubicBezTo>
                    <a:pt x="10234" y="2244"/>
                    <a:pt x="15652" y="0"/>
                    <a:pt x="21302" y="0"/>
                  </a:cubicBezTo>
                  <a:close/>
                </a:path>
              </a:pathLst>
            </a:custGeom>
            <a:solidFill>
              <a:srgbClr val="F8E4CB"/>
            </a:solidFill>
            <a:ln w="85725" cap="rnd">
              <a:solidFill>
                <a:srgbClr val="846EB1"/>
              </a:solidFill>
              <a:prstDash val="solid"/>
              <a:round/>
            </a:ln>
          </p:spPr>
        </p:sp>
        <p:sp>
          <p:nvSpPr>
            <p:cNvPr id="47" name="TextBox 47"/>
            <p:cNvSpPr txBox="1"/>
            <p:nvPr/>
          </p:nvSpPr>
          <p:spPr>
            <a:xfrm>
              <a:off x="0" y="-38100"/>
              <a:ext cx="2103313" cy="754943"/>
            </a:xfrm>
            <a:prstGeom prst="rect">
              <a:avLst/>
            </a:prstGeom>
          </p:spPr>
          <p:txBody>
            <a:bodyPr lIns="50800" tIns="50800" rIns="50800" bIns="50800" rtlCol="0" anchor="ctr"/>
            <a:lstStyle/>
            <a:p>
              <a:pPr algn="ctr">
                <a:lnSpc>
                  <a:spcPts val="2659"/>
                </a:lnSpc>
              </a:pPr>
              <a:endParaRPr/>
            </a:p>
          </p:txBody>
        </p:sp>
      </p:grpSp>
      <p:sp>
        <p:nvSpPr>
          <p:cNvPr id="48" name="TextBox 48"/>
          <p:cNvSpPr txBox="1"/>
          <p:nvPr/>
        </p:nvSpPr>
        <p:spPr>
          <a:xfrm>
            <a:off x="1614025" y="5324205"/>
            <a:ext cx="6858000" cy="2018886"/>
          </a:xfrm>
          <a:prstGeom prst="rect">
            <a:avLst/>
          </a:prstGeom>
        </p:spPr>
        <p:txBody>
          <a:bodyPr lIns="0" tIns="0" rIns="0" bIns="0" rtlCol="0" anchor="t">
            <a:spAutoFit/>
          </a:bodyPr>
          <a:lstStyle/>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Name :</a:t>
            </a:r>
            <a:r>
              <a:rPr lang="en-US" sz="2300" dirty="0">
                <a:solidFill>
                  <a:srgbClr val="1F1F47"/>
                </a:solidFill>
                <a:latin typeface="JetBrains Mono Bold"/>
                <a:ea typeface="JetBrains Mono Bold"/>
                <a:cs typeface="JetBrains Mono Bold"/>
                <a:sym typeface="JetBrains Mono Bold"/>
              </a:rPr>
              <a:t> </a:t>
            </a:r>
            <a:r>
              <a:rPr lang="en-US" sz="2300" b="1" dirty="0" err="1">
                <a:solidFill>
                  <a:srgbClr val="1F1F47"/>
                </a:solidFill>
                <a:latin typeface="JetBrains Mono Bold"/>
                <a:ea typeface="JetBrains Mono Bold"/>
                <a:cs typeface="JetBrains Mono Bold"/>
                <a:sym typeface="JetBrains Mono Bold"/>
              </a:rPr>
              <a:t>B</a:t>
            </a:r>
            <a:r>
              <a:rPr lang="en-US" sz="2300" dirty="0" err="1">
                <a:solidFill>
                  <a:srgbClr val="1F1F47"/>
                </a:solidFill>
                <a:latin typeface="JetBrains Mono Bold"/>
                <a:ea typeface="JetBrains Mono Bold"/>
                <a:cs typeface="JetBrains Mono Bold"/>
                <a:sym typeface="JetBrains Mono Bold"/>
              </a:rPr>
              <a:t>indhushree</a:t>
            </a:r>
            <a:r>
              <a:rPr lang="en-US" sz="2300" dirty="0">
                <a:solidFill>
                  <a:srgbClr val="1F1F47"/>
                </a:solidFill>
                <a:latin typeface="JetBrains Mono Bold"/>
                <a:ea typeface="JetBrains Mono Bold"/>
                <a:cs typeface="JetBrains Mono Bold"/>
                <a:sym typeface="JetBrains Mono Bold"/>
              </a:rPr>
              <a:t> SM</a:t>
            </a:r>
            <a:endParaRPr lang="en-US" sz="2300" b="1" dirty="0">
              <a:solidFill>
                <a:srgbClr val="1F1F47"/>
              </a:solidFill>
              <a:latin typeface="JetBrains Mono Bold"/>
              <a:ea typeface="JetBrains Mono Bold"/>
              <a:cs typeface="JetBrains Mono Bold"/>
              <a:sym typeface="JetBrains Mono Bold"/>
            </a:endParaRPr>
          </a:p>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College :</a:t>
            </a:r>
            <a:r>
              <a:rPr lang="en-US" sz="2300" b="1" dirty="0" err="1">
                <a:solidFill>
                  <a:srgbClr val="1F1F47"/>
                </a:solidFill>
                <a:latin typeface="JetBrains Mono Bold"/>
                <a:ea typeface="JetBrains Mono Bold"/>
                <a:cs typeface="JetBrains Mono Bold"/>
                <a:sym typeface="JetBrains Mono Bold"/>
              </a:rPr>
              <a:t>Channabaveshwera</a:t>
            </a:r>
            <a:r>
              <a:rPr lang="en-US" sz="2300" b="1" dirty="0">
                <a:solidFill>
                  <a:srgbClr val="1F1F47"/>
                </a:solidFill>
                <a:latin typeface="JetBrains Mono Bold"/>
                <a:ea typeface="JetBrains Mono Bold"/>
                <a:cs typeface="JetBrains Mono Bold"/>
                <a:sym typeface="JetBrains Mono Bold"/>
              </a:rPr>
              <a:t> </a:t>
            </a:r>
            <a:r>
              <a:rPr lang="en-US" sz="2300" b="1" dirty="0" err="1">
                <a:solidFill>
                  <a:srgbClr val="1F1F47"/>
                </a:solidFill>
                <a:latin typeface="JetBrains Mono Bold"/>
                <a:ea typeface="JetBrains Mono Bold"/>
                <a:cs typeface="JetBrains Mono Bold"/>
                <a:sym typeface="JetBrains Mono Bold"/>
              </a:rPr>
              <a:t>instutu</a:t>
            </a:r>
            <a:r>
              <a:rPr lang="en-US" sz="2300" b="1" dirty="0">
                <a:solidFill>
                  <a:srgbClr val="1F1F47"/>
                </a:solidFill>
                <a:latin typeface="JetBrains Mono Bold"/>
                <a:ea typeface="JetBrains Mono Bold"/>
                <a:cs typeface="JetBrains Mono Bold"/>
                <a:sym typeface="JetBrains Mono Bold"/>
              </a:rPr>
              <a:t> of technology</a:t>
            </a:r>
          </a:p>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Email :bindhusm2005@gmail.com</a:t>
            </a:r>
          </a:p>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Phone Number :8310297774</a:t>
            </a:r>
          </a:p>
        </p:txBody>
      </p:sp>
      <p:grpSp>
        <p:nvGrpSpPr>
          <p:cNvPr id="54" name="Group 54"/>
          <p:cNvGrpSpPr/>
          <p:nvPr/>
        </p:nvGrpSpPr>
        <p:grpSpPr>
          <a:xfrm>
            <a:off x="9315376" y="5144467"/>
            <a:ext cx="7429500" cy="2467792"/>
            <a:chOff x="0" y="0"/>
            <a:chExt cx="2047480" cy="680093"/>
          </a:xfrm>
        </p:grpSpPr>
        <p:sp>
          <p:nvSpPr>
            <p:cNvPr id="55" name="Freeform 55"/>
            <p:cNvSpPr/>
            <p:nvPr/>
          </p:nvSpPr>
          <p:spPr>
            <a:xfrm>
              <a:off x="0" y="0"/>
              <a:ext cx="2047480" cy="680093"/>
            </a:xfrm>
            <a:custGeom>
              <a:avLst/>
              <a:gdLst/>
              <a:ahLst/>
              <a:cxnLst/>
              <a:rect l="l" t="t" r="r" b="b"/>
              <a:pathLst>
                <a:path w="2047480" h="680093">
                  <a:moveTo>
                    <a:pt x="14589" y="0"/>
                  </a:moveTo>
                  <a:lnTo>
                    <a:pt x="2032891" y="0"/>
                  </a:lnTo>
                  <a:cubicBezTo>
                    <a:pt x="2040948" y="0"/>
                    <a:pt x="2047480" y="6532"/>
                    <a:pt x="2047480" y="14589"/>
                  </a:cubicBezTo>
                  <a:lnTo>
                    <a:pt x="2047480" y="665505"/>
                  </a:lnTo>
                  <a:cubicBezTo>
                    <a:pt x="2047480" y="673562"/>
                    <a:pt x="2040948" y="680093"/>
                    <a:pt x="2032891" y="680093"/>
                  </a:cubicBezTo>
                  <a:lnTo>
                    <a:pt x="14589" y="680093"/>
                  </a:lnTo>
                  <a:cubicBezTo>
                    <a:pt x="6532" y="680093"/>
                    <a:pt x="0" y="673562"/>
                    <a:pt x="0" y="665505"/>
                  </a:cubicBezTo>
                  <a:lnTo>
                    <a:pt x="0" y="14589"/>
                  </a:lnTo>
                  <a:cubicBezTo>
                    <a:pt x="0" y="6532"/>
                    <a:pt x="6532" y="0"/>
                    <a:pt x="14589" y="0"/>
                  </a:cubicBezTo>
                  <a:close/>
                </a:path>
              </a:pathLst>
            </a:custGeom>
            <a:solidFill>
              <a:srgbClr val="F8E4CB"/>
            </a:solidFill>
            <a:ln w="47625" cap="sq">
              <a:solidFill>
                <a:srgbClr val="846EB1"/>
              </a:solidFill>
              <a:prstDash val="solid"/>
              <a:miter/>
            </a:ln>
          </p:spPr>
        </p:sp>
        <p:sp>
          <p:nvSpPr>
            <p:cNvPr id="56" name="TextBox 56"/>
            <p:cNvSpPr txBox="1"/>
            <p:nvPr/>
          </p:nvSpPr>
          <p:spPr>
            <a:xfrm>
              <a:off x="0" y="-38100"/>
              <a:ext cx="2047480" cy="718193"/>
            </a:xfrm>
            <a:prstGeom prst="rect">
              <a:avLst/>
            </a:prstGeom>
          </p:spPr>
          <p:txBody>
            <a:bodyPr lIns="50800" tIns="50800" rIns="50800" bIns="50800" rtlCol="0" anchor="ctr"/>
            <a:lstStyle/>
            <a:p>
              <a:pPr algn="ctr">
                <a:lnSpc>
                  <a:spcPts val="2659"/>
                </a:lnSpc>
              </a:pPr>
              <a:endParaRPr/>
            </a:p>
          </p:txBody>
        </p:sp>
      </p:grpSp>
      <p:sp>
        <p:nvSpPr>
          <p:cNvPr id="57" name="TextBox 57"/>
          <p:cNvSpPr txBox="1"/>
          <p:nvPr/>
        </p:nvSpPr>
        <p:spPr>
          <a:xfrm>
            <a:off x="9559213" y="5368920"/>
            <a:ext cx="6858000" cy="2018886"/>
          </a:xfrm>
          <a:prstGeom prst="rect">
            <a:avLst/>
          </a:prstGeom>
        </p:spPr>
        <p:txBody>
          <a:bodyPr lIns="0" tIns="0" rIns="0" bIns="0" rtlCol="0" anchor="t">
            <a:spAutoFit/>
          </a:bodyPr>
          <a:lstStyle/>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Name :Bhoomika R</a:t>
            </a:r>
          </a:p>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College : :</a:t>
            </a:r>
            <a:r>
              <a:rPr lang="en-US" sz="2300" b="1" dirty="0" err="1">
                <a:solidFill>
                  <a:srgbClr val="1F1F47"/>
                </a:solidFill>
                <a:latin typeface="JetBrains Mono Bold"/>
                <a:ea typeface="JetBrains Mono Bold"/>
                <a:cs typeface="JetBrains Mono Bold"/>
                <a:sym typeface="JetBrains Mono Bold"/>
              </a:rPr>
              <a:t>Channabaveshwera</a:t>
            </a:r>
            <a:r>
              <a:rPr lang="en-US" sz="2300" b="1" dirty="0">
                <a:solidFill>
                  <a:srgbClr val="1F1F47"/>
                </a:solidFill>
                <a:latin typeface="JetBrains Mono Bold"/>
                <a:ea typeface="JetBrains Mono Bold"/>
                <a:cs typeface="JetBrains Mono Bold"/>
                <a:sym typeface="JetBrains Mono Bold"/>
              </a:rPr>
              <a:t> </a:t>
            </a:r>
            <a:r>
              <a:rPr lang="en-US" sz="2300" b="1" dirty="0" err="1">
                <a:solidFill>
                  <a:srgbClr val="1F1F47"/>
                </a:solidFill>
                <a:latin typeface="JetBrains Mono Bold"/>
                <a:ea typeface="JetBrains Mono Bold"/>
                <a:cs typeface="JetBrains Mono Bold"/>
                <a:sym typeface="JetBrains Mono Bold"/>
              </a:rPr>
              <a:t>instutu</a:t>
            </a:r>
            <a:r>
              <a:rPr lang="en-US" sz="2300" b="1" dirty="0">
                <a:solidFill>
                  <a:srgbClr val="1F1F47"/>
                </a:solidFill>
                <a:latin typeface="JetBrains Mono Bold"/>
                <a:ea typeface="JetBrains Mono Bold"/>
                <a:cs typeface="JetBrains Mono Bold"/>
                <a:sym typeface="JetBrains Mono Bold"/>
              </a:rPr>
              <a:t> of technology</a:t>
            </a:r>
          </a:p>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Email :bhoomikar21@gmail.com</a:t>
            </a:r>
          </a:p>
          <a:p>
            <a:pPr algn="l">
              <a:lnSpc>
                <a:spcPts val="3220"/>
              </a:lnSpc>
              <a:spcBef>
                <a:spcPct val="0"/>
              </a:spcBef>
            </a:pPr>
            <a:r>
              <a:rPr lang="en-US" sz="2300" b="1" dirty="0">
                <a:solidFill>
                  <a:srgbClr val="1F1F47"/>
                </a:solidFill>
                <a:latin typeface="JetBrains Mono Bold"/>
                <a:ea typeface="JetBrains Mono Bold"/>
                <a:cs typeface="JetBrains Mono Bold"/>
                <a:sym typeface="JetBrains Mono Bold"/>
              </a:rPr>
              <a:t>Phone Number :7760648404</a:t>
            </a:r>
          </a:p>
        </p:txBody>
      </p:sp>
      <p:sp>
        <p:nvSpPr>
          <p:cNvPr id="61" name="TextBox 61"/>
          <p:cNvSpPr txBox="1"/>
          <p:nvPr/>
        </p:nvSpPr>
        <p:spPr>
          <a:xfrm>
            <a:off x="1413990" y="7337273"/>
            <a:ext cx="7429500" cy="2606042"/>
          </a:xfrm>
          <a:prstGeom prst="rect">
            <a:avLst/>
          </a:prstGeom>
        </p:spPr>
        <p:txBody>
          <a:bodyPr lIns="50800" tIns="50800" rIns="50800" bIns="50800" rtlCol="0" anchor="ctr"/>
          <a:lstStyle/>
          <a:p>
            <a:pPr algn="ctr">
              <a:lnSpc>
                <a:spcPts val="2659"/>
              </a:lnSpc>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816577" y="3360374"/>
            <a:ext cx="16383000" cy="6419450"/>
          </a:xfrm>
          <a:prstGeom prst="rect">
            <a:avLst/>
          </a:prstGeom>
        </p:spPr>
        <p:txBody>
          <a:bodyPr wrap="square" lIns="0" tIns="0" rIns="0" bIns="0" rtlCol="0" anchor="t">
            <a:spAutoFit/>
          </a:bodyPr>
          <a:lstStyle/>
          <a:p>
            <a:pPr algn="just">
              <a:lnSpc>
                <a:spcPts val="4200"/>
              </a:lnSpc>
              <a:spcBef>
                <a:spcPct val="0"/>
              </a:spcBef>
            </a:pPr>
            <a:r>
              <a:rPr lang="en-US" sz="3000" b="1" dirty="0">
                <a:solidFill>
                  <a:srgbClr val="1F1F47"/>
                </a:solidFill>
                <a:latin typeface="JetBrains Mono Bold"/>
                <a:ea typeface="JetBrains Mono Bold"/>
                <a:cs typeface="JetBrains Mono Bold"/>
                <a:sym typeface="JetBrains Mono Bold"/>
              </a:rPr>
              <a:t>Identify the issue:</a:t>
            </a:r>
            <a:r>
              <a:rPr lang="en-IN" sz="3200" dirty="0">
                <a:effectLst/>
                <a:latin typeface="+mj-lt"/>
                <a:ea typeface="Calibri" panose="020F0502020204030204" pitchFamily="34" charset="0"/>
              </a:rPr>
              <a:t>Agricultural waste, including crop residues, plant byproducts, and packaging materials, often goes unused or is disposed of inefficiently. In many cases, it is burned, contributing to air pollution, carbon emissions, and overall environmental degradation. There is a growing need to repurpose agricultural waste into valuable, sustainable products that can reduce waste and benefit both the environment and local economies</a:t>
            </a:r>
            <a:r>
              <a:rPr lang="en-IN" sz="3600" dirty="0">
                <a:effectLst/>
                <a:latin typeface="+mj-lt"/>
                <a:ea typeface="Calibri" panose="020F0502020204030204" pitchFamily="34" charset="0"/>
              </a:rPr>
              <a:t>.</a:t>
            </a:r>
            <a:endParaRPr lang="en-US" sz="3600" dirty="0">
              <a:solidFill>
                <a:srgbClr val="1F1F47"/>
              </a:solidFill>
              <a:latin typeface="+mj-lt"/>
              <a:ea typeface="JetBrains Mono"/>
              <a:cs typeface="JetBrains Mono"/>
              <a:sym typeface="JetBrains Mono"/>
            </a:endParaRPr>
          </a:p>
          <a:p>
            <a:pPr algn="just">
              <a:lnSpc>
                <a:spcPts val="4200"/>
              </a:lnSpc>
              <a:spcBef>
                <a:spcPct val="0"/>
              </a:spcBef>
            </a:pPr>
            <a:endParaRPr lang="en-US" sz="3000" dirty="0">
              <a:solidFill>
                <a:srgbClr val="1F1F47"/>
              </a:solidFill>
              <a:latin typeface="JetBrains Mono Bold" panose="020B0604020202020204" charset="0"/>
              <a:ea typeface="JetBrains Mono"/>
              <a:cs typeface="JetBrains Mono"/>
              <a:sym typeface="JetBrains Mono"/>
            </a:endParaRPr>
          </a:p>
          <a:p>
            <a:pPr algn="just">
              <a:lnSpc>
                <a:spcPts val="4200"/>
              </a:lnSpc>
              <a:spcBef>
                <a:spcPct val="0"/>
              </a:spcBef>
            </a:pPr>
            <a:r>
              <a:rPr lang="en-US" sz="3000" b="1" dirty="0">
                <a:solidFill>
                  <a:srgbClr val="1F1F47"/>
                </a:solidFill>
                <a:latin typeface="JetBrains Mono Bold" panose="020B0604020202020204" charset="0"/>
                <a:ea typeface="JetBrains Mono Bold"/>
                <a:cs typeface="JetBrains Mono Bold"/>
                <a:sym typeface="JetBrains Mono Bold"/>
              </a:rPr>
              <a:t>Explain its significance:</a:t>
            </a:r>
            <a:r>
              <a:rPr lang="en-US" sz="3000" dirty="0">
                <a:solidFill>
                  <a:srgbClr val="1F1F47"/>
                </a:solidFill>
                <a:latin typeface="JetBrains Mono Bold" panose="020B0604020202020204" charset="0"/>
                <a:ea typeface="JetBrains Mono"/>
                <a:cs typeface="JetBrains Mono"/>
                <a:sym typeface="JetBrains Mono"/>
              </a:rPr>
              <a:t> </a:t>
            </a:r>
            <a:r>
              <a:rPr lang="en-US" sz="3200" dirty="0">
                <a:latin typeface="+mj-lt"/>
              </a:rPr>
              <a:t>Repurposing agricultural waste reduces air pollution, carbon emissions, and landfill use. It transforms crop residues into valuable products like biofuels, compost, and bioplastics, supporting a circular economy. This approach boosts rural incomes, promotes sustainability, enhances soil health, and contributes to cleaner air and a greener, more eco-friendly future</a:t>
            </a:r>
            <a:r>
              <a:rPr lang="en-US" sz="4000" dirty="0">
                <a:latin typeface="+mj-lt"/>
              </a:rPr>
              <a:t>. </a:t>
            </a:r>
            <a:endParaRPr lang="en-US" sz="3600" dirty="0">
              <a:solidFill>
                <a:srgbClr val="1F1F47"/>
              </a:solidFill>
              <a:latin typeface="+mj-lt"/>
              <a:ea typeface="JetBrains Mono"/>
              <a:cs typeface="JetBrains Mono"/>
              <a:sym typeface="JetBrains Mono"/>
            </a:endParaRPr>
          </a:p>
          <a:p>
            <a:pPr algn="just">
              <a:lnSpc>
                <a:spcPts val="4200"/>
              </a:lnSpc>
              <a:spcBef>
                <a:spcPct val="0"/>
              </a:spcBef>
            </a:pPr>
            <a:endParaRPr lang="en-US" sz="3000" dirty="0">
              <a:solidFill>
                <a:srgbClr val="1F1F47"/>
              </a:solidFill>
              <a:latin typeface="JetBrains Mono"/>
              <a:ea typeface="JetBrains Mono"/>
              <a:cs typeface="JetBrains Mono"/>
              <a:sym typeface="JetBrains Mono"/>
            </a:endParaRPr>
          </a:p>
        </p:txBody>
      </p:sp>
      <p:grpSp>
        <p:nvGrpSpPr>
          <p:cNvPr id="33" name="Group 33"/>
          <p:cNvGrpSpPr/>
          <p:nvPr/>
        </p:nvGrpSpPr>
        <p:grpSpPr>
          <a:xfrm>
            <a:off x="4859807" y="2180507"/>
            <a:ext cx="8482120" cy="974796"/>
            <a:chOff x="0" y="0"/>
            <a:chExt cx="2451005" cy="281678"/>
          </a:xfrm>
        </p:grpSpPr>
        <p:sp>
          <p:nvSpPr>
            <p:cNvPr id="34" name="Freeform 34"/>
            <p:cNvSpPr/>
            <p:nvPr/>
          </p:nvSpPr>
          <p:spPr>
            <a:xfrm>
              <a:off x="0" y="0"/>
              <a:ext cx="2451005" cy="281678"/>
            </a:xfrm>
            <a:custGeom>
              <a:avLst/>
              <a:gdLst/>
              <a:ahLst/>
              <a:cxnLst/>
              <a:rect l="l" t="t" r="r" b="b"/>
              <a:pathLst>
                <a:path w="2451005" h="281678">
                  <a:moveTo>
                    <a:pt x="20993" y="0"/>
                  </a:moveTo>
                  <a:lnTo>
                    <a:pt x="2430012" y="0"/>
                  </a:lnTo>
                  <a:cubicBezTo>
                    <a:pt x="2441606" y="0"/>
                    <a:pt x="2451005" y="9399"/>
                    <a:pt x="2451005" y="20993"/>
                  </a:cubicBezTo>
                  <a:lnTo>
                    <a:pt x="2451005" y="260686"/>
                  </a:lnTo>
                  <a:cubicBezTo>
                    <a:pt x="2451005" y="266253"/>
                    <a:pt x="2448793" y="271593"/>
                    <a:pt x="2444856" y="275530"/>
                  </a:cubicBezTo>
                  <a:cubicBezTo>
                    <a:pt x="2440919" y="279467"/>
                    <a:pt x="2435580" y="281678"/>
                    <a:pt x="2430012" y="281678"/>
                  </a:cubicBezTo>
                  <a:lnTo>
                    <a:pt x="20993" y="281678"/>
                  </a:lnTo>
                  <a:cubicBezTo>
                    <a:pt x="9399" y="281678"/>
                    <a:pt x="0" y="272280"/>
                    <a:pt x="0" y="260686"/>
                  </a:cubicBezTo>
                  <a:lnTo>
                    <a:pt x="0" y="20993"/>
                  </a:lnTo>
                  <a:cubicBezTo>
                    <a:pt x="0" y="9399"/>
                    <a:pt x="9399" y="0"/>
                    <a:pt x="20993" y="0"/>
                  </a:cubicBezTo>
                  <a:close/>
                </a:path>
              </a:pathLst>
            </a:custGeom>
            <a:solidFill>
              <a:srgbClr val="E9C7E9"/>
            </a:solidFill>
            <a:ln w="76200" cap="rnd">
              <a:solidFill>
                <a:srgbClr val="1F1F47"/>
              </a:solidFill>
              <a:prstDash val="solid"/>
              <a:round/>
            </a:ln>
          </p:spPr>
        </p:sp>
        <p:sp>
          <p:nvSpPr>
            <p:cNvPr id="35" name="TextBox 35"/>
            <p:cNvSpPr txBox="1"/>
            <p:nvPr/>
          </p:nvSpPr>
          <p:spPr>
            <a:xfrm>
              <a:off x="0" y="-38100"/>
              <a:ext cx="2451005" cy="319778"/>
            </a:xfrm>
            <a:prstGeom prst="rect">
              <a:avLst/>
            </a:prstGeom>
          </p:spPr>
          <p:txBody>
            <a:bodyPr lIns="46302" tIns="46302" rIns="46302" bIns="46302" rtlCol="0" anchor="ctr"/>
            <a:lstStyle/>
            <a:p>
              <a:pPr algn="ctr">
                <a:lnSpc>
                  <a:spcPts val="2659"/>
                </a:lnSpc>
              </a:pPr>
              <a:endParaRPr/>
            </a:p>
          </p:txBody>
        </p:sp>
      </p:grpSp>
      <p:sp>
        <p:nvSpPr>
          <p:cNvPr id="36" name="TextBox 36"/>
          <p:cNvSpPr txBox="1"/>
          <p:nvPr/>
        </p:nvSpPr>
        <p:spPr>
          <a:xfrm>
            <a:off x="2135864" y="2505888"/>
            <a:ext cx="14132945" cy="537845"/>
          </a:xfrm>
          <a:prstGeom prst="rect">
            <a:avLst/>
          </a:prstGeom>
        </p:spPr>
        <p:txBody>
          <a:bodyPr lIns="0" tIns="0" rIns="0" bIns="0" rtlCol="0" anchor="t">
            <a:spAutoFit/>
          </a:bodyPr>
          <a:lstStyle/>
          <a:p>
            <a:pPr algn="ctr">
              <a:lnSpc>
                <a:spcPts val="4480"/>
              </a:lnSpc>
              <a:spcBef>
                <a:spcPct val="0"/>
              </a:spcBef>
            </a:pPr>
            <a:r>
              <a:rPr lang="en-US" sz="3200" spc="259" dirty="0">
                <a:solidFill>
                  <a:srgbClr val="846EB1"/>
                </a:solidFill>
                <a:latin typeface="Press Start 2P"/>
                <a:ea typeface="Press Start 2P"/>
                <a:cs typeface="Press Start 2P"/>
                <a:sym typeface="Press Start 2P"/>
              </a:rPr>
              <a:t>PROBLEM STATEMENT</a:t>
            </a:r>
          </a:p>
        </p:txBody>
      </p:sp>
      <p:grpSp>
        <p:nvGrpSpPr>
          <p:cNvPr id="37" name="Group 37"/>
          <p:cNvGrpSpPr/>
          <p:nvPr/>
        </p:nvGrpSpPr>
        <p:grpSpPr>
          <a:xfrm>
            <a:off x="1902637" y="355172"/>
            <a:ext cx="14482725" cy="2194625"/>
            <a:chOff x="0" y="0"/>
            <a:chExt cx="19310300" cy="2926167"/>
          </a:xfrm>
        </p:grpSpPr>
        <p:grpSp>
          <p:nvGrpSpPr>
            <p:cNvPr id="38" name="Group 38"/>
            <p:cNvGrpSpPr/>
            <p:nvPr/>
          </p:nvGrpSpPr>
          <p:grpSpPr>
            <a:xfrm>
              <a:off x="2370161" y="569990"/>
              <a:ext cx="16940139" cy="1688418"/>
              <a:chOff x="0" y="0"/>
              <a:chExt cx="3535128" cy="352345"/>
            </a:xfrm>
          </p:grpSpPr>
          <p:sp>
            <p:nvSpPr>
              <p:cNvPr id="39" name="Freeform 39"/>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0" name="TextBox 40"/>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1" name="Group 41"/>
            <p:cNvGrpSpPr/>
            <p:nvPr/>
          </p:nvGrpSpPr>
          <p:grpSpPr>
            <a:xfrm>
              <a:off x="0" y="0"/>
              <a:ext cx="2926167" cy="292616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3" name="TextBox 43"/>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4" name="Freeform 44"/>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3"/>
              <a:stretch>
                <a:fillRect/>
              </a:stretch>
            </a:blipFill>
            <a:ln cap="sq">
              <a:noFill/>
              <a:prstDash val="solid"/>
              <a:miter/>
            </a:ln>
          </p:spPr>
        </p:sp>
        <p:sp>
          <p:nvSpPr>
            <p:cNvPr id="45" name="TextBox 45"/>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6" name="TextBox 46"/>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914401" y="3659661"/>
            <a:ext cx="16154400" cy="5895973"/>
          </a:xfrm>
          <a:prstGeom prst="rect">
            <a:avLst/>
          </a:prstGeom>
        </p:spPr>
        <p:txBody>
          <a:bodyPr wrap="square" lIns="0" tIns="0" rIns="0" bIns="0" rtlCol="0" anchor="t">
            <a:spAutoFit/>
          </a:bodyPr>
          <a:lstStyle/>
          <a:p>
            <a:pPr algn="just">
              <a:lnSpc>
                <a:spcPts val="4200"/>
              </a:lnSpc>
              <a:spcBef>
                <a:spcPct val="0"/>
              </a:spcBef>
            </a:pPr>
            <a:r>
              <a:rPr lang="en-US" sz="3000" b="1" dirty="0">
                <a:solidFill>
                  <a:srgbClr val="1F1F47"/>
                </a:solidFill>
                <a:latin typeface="JetBrains Mono Bold"/>
                <a:ea typeface="JetBrains Mono Bold"/>
                <a:cs typeface="JetBrains Mono Bold"/>
                <a:sym typeface="JetBrains Mono Bold"/>
              </a:rPr>
              <a:t>Brief about the idea :</a:t>
            </a:r>
            <a:r>
              <a:rPr lang="en-US" sz="3000" dirty="0">
                <a:solidFill>
                  <a:srgbClr val="1F1F47"/>
                </a:solidFill>
                <a:latin typeface="JetBrains Mono"/>
                <a:ea typeface="JetBrains Mono"/>
                <a:cs typeface="JetBrains Mono"/>
                <a:sym typeface="JetBrains Mono"/>
              </a:rPr>
              <a:t> </a:t>
            </a:r>
            <a:r>
              <a:rPr lang="en-US" sz="3200" dirty="0"/>
              <a:t>The idea addresses the harmful disposal of agricultural waste, often burned or dumped, causing air pollution and environmental harm. It tackles missed opportunities by promoting sustainable reuse—turning waste into biofuels, compost, or eco-products. This reduces pollution, supports rural economies, improves soil health, and fosters a more sustainable, circular economy.</a:t>
            </a:r>
            <a:r>
              <a:rPr lang="en-US" sz="3000" dirty="0">
                <a:solidFill>
                  <a:srgbClr val="1F1F47"/>
                </a:solidFill>
                <a:latin typeface="JetBrains Mono"/>
                <a:ea typeface="JetBrains Mono"/>
                <a:cs typeface="JetBrains Mono"/>
                <a:sym typeface="JetBrains Mono"/>
              </a:rPr>
              <a:t>.</a:t>
            </a:r>
          </a:p>
          <a:p>
            <a:pPr algn="just">
              <a:lnSpc>
                <a:spcPts val="4200"/>
              </a:lnSpc>
              <a:spcBef>
                <a:spcPct val="0"/>
              </a:spcBef>
            </a:pPr>
            <a:endParaRPr lang="en-US" sz="3000" dirty="0">
              <a:solidFill>
                <a:srgbClr val="1F1F47"/>
              </a:solidFill>
              <a:latin typeface="JetBrains Mono"/>
              <a:ea typeface="JetBrains Mono"/>
              <a:cs typeface="JetBrains Mono"/>
              <a:sym typeface="JetBrains Mono"/>
            </a:endParaRPr>
          </a:p>
          <a:p>
            <a:pPr algn="just">
              <a:lnSpc>
                <a:spcPts val="4200"/>
              </a:lnSpc>
              <a:spcBef>
                <a:spcPct val="0"/>
              </a:spcBef>
            </a:pPr>
            <a:r>
              <a:rPr lang="en-US" sz="3000" b="1" dirty="0">
                <a:solidFill>
                  <a:srgbClr val="1F1F47"/>
                </a:solidFill>
                <a:latin typeface="JetBrains Mono Bold"/>
                <a:ea typeface="JetBrains Mono Bold"/>
                <a:cs typeface="JetBrains Mono Bold"/>
                <a:sym typeface="JetBrains Mono Bold"/>
              </a:rPr>
              <a:t>Outline the solution :</a:t>
            </a:r>
            <a:r>
              <a:rPr lang="en-US" sz="3000" dirty="0">
                <a:solidFill>
                  <a:srgbClr val="1F1F47"/>
                </a:solidFill>
                <a:latin typeface="JetBrains Mono"/>
                <a:ea typeface="JetBrains Mono"/>
                <a:cs typeface="JetBrains Mono"/>
                <a:sym typeface="JetBrains Mono"/>
              </a:rPr>
              <a:t> </a:t>
            </a:r>
            <a:r>
              <a:rPr lang="en-US" sz="3200" dirty="0"/>
              <a:t>The concept repurposes agricultural waste into valuable products like biofuels, compost, and bioplastics, preventing harmful burning and dumping. This reduces pollution, lowers carbon emissions, and improves soil health. It also creates economic opportunities for farmers, supports rural development, and promotes a sustainable, circular economy, effectively addressing both environmental and economic challenges.</a:t>
            </a:r>
            <a:endParaRPr lang="en-US" sz="3000" dirty="0">
              <a:solidFill>
                <a:srgbClr val="1F1F47"/>
              </a:solidFill>
              <a:latin typeface="JetBrains Mono"/>
              <a:ea typeface="JetBrains Mono"/>
              <a:cs typeface="JetBrains Mono"/>
              <a:sym typeface="JetBrains Mono"/>
            </a:endParaRPr>
          </a:p>
        </p:txBody>
      </p:sp>
      <p:grpSp>
        <p:nvGrpSpPr>
          <p:cNvPr id="33" name="Group 33"/>
          <p:cNvGrpSpPr/>
          <p:nvPr/>
        </p:nvGrpSpPr>
        <p:grpSpPr>
          <a:xfrm>
            <a:off x="5438136" y="2230230"/>
            <a:ext cx="4691101" cy="996298"/>
            <a:chOff x="0" y="0"/>
            <a:chExt cx="1156463" cy="245610"/>
          </a:xfrm>
        </p:grpSpPr>
        <p:sp>
          <p:nvSpPr>
            <p:cNvPr id="34" name="Freeform 34"/>
            <p:cNvSpPr/>
            <p:nvPr/>
          </p:nvSpPr>
          <p:spPr>
            <a:xfrm>
              <a:off x="0" y="0"/>
              <a:ext cx="1156463" cy="245610"/>
            </a:xfrm>
            <a:custGeom>
              <a:avLst/>
              <a:gdLst/>
              <a:ahLst/>
              <a:cxnLst/>
              <a:rect l="l" t="t" r="r" b="b"/>
              <a:pathLst>
                <a:path w="1156463" h="245610">
                  <a:moveTo>
                    <a:pt x="37958" y="0"/>
                  </a:moveTo>
                  <a:lnTo>
                    <a:pt x="1118505" y="0"/>
                  </a:lnTo>
                  <a:cubicBezTo>
                    <a:pt x="1128572" y="0"/>
                    <a:pt x="1138227" y="3999"/>
                    <a:pt x="1145346" y="11118"/>
                  </a:cubicBezTo>
                  <a:cubicBezTo>
                    <a:pt x="1152464" y="18236"/>
                    <a:pt x="1156463" y="27891"/>
                    <a:pt x="1156463" y="37958"/>
                  </a:cubicBezTo>
                  <a:lnTo>
                    <a:pt x="1156463" y="207652"/>
                  </a:lnTo>
                  <a:cubicBezTo>
                    <a:pt x="1156463" y="217719"/>
                    <a:pt x="1152464" y="227374"/>
                    <a:pt x="1145346" y="234493"/>
                  </a:cubicBezTo>
                  <a:cubicBezTo>
                    <a:pt x="1138227" y="241611"/>
                    <a:pt x="1128572" y="245610"/>
                    <a:pt x="1118505" y="245610"/>
                  </a:cubicBezTo>
                  <a:lnTo>
                    <a:pt x="37958" y="245610"/>
                  </a:lnTo>
                  <a:cubicBezTo>
                    <a:pt x="27891" y="245610"/>
                    <a:pt x="18236" y="241611"/>
                    <a:pt x="11118" y="234493"/>
                  </a:cubicBezTo>
                  <a:cubicBezTo>
                    <a:pt x="3999" y="227374"/>
                    <a:pt x="0" y="217719"/>
                    <a:pt x="0" y="207652"/>
                  </a:cubicBezTo>
                  <a:lnTo>
                    <a:pt x="0" y="37958"/>
                  </a:lnTo>
                  <a:cubicBezTo>
                    <a:pt x="0" y="27891"/>
                    <a:pt x="3999" y="18236"/>
                    <a:pt x="11118" y="11118"/>
                  </a:cubicBezTo>
                  <a:cubicBezTo>
                    <a:pt x="18236" y="3999"/>
                    <a:pt x="27891" y="0"/>
                    <a:pt x="37958" y="0"/>
                  </a:cubicBezTo>
                  <a:close/>
                </a:path>
              </a:pathLst>
            </a:custGeom>
            <a:solidFill>
              <a:srgbClr val="E9C7E9"/>
            </a:solidFill>
            <a:ln w="76200" cap="rnd">
              <a:solidFill>
                <a:srgbClr val="1F1F47"/>
              </a:solidFill>
              <a:prstDash val="solid"/>
              <a:round/>
            </a:ln>
          </p:spPr>
        </p:sp>
        <p:sp>
          <p:nvSpPr>
            <p:cNvPr id="35" name="TextBox 35"/>
            <p:cNvSpPr txBox="1"/>
            <p:nvPr/>
          </p:nvSpPr>
          <p:spPr>
            <a:xfrm>
              <a:off x="0" y="-38100"/>
              <a:ext cx="1156463" cy="283710"/>
            </a:xfrm>
            <a:prstGeom prst="rect">
              <a:avLst/>
            </a:prstGeom>
          </p:spPr>
          <p:txBody>
            <a:bodyPr lIns="54273" tIns="54273" rIns="54273" bIns="54273" rtlCol="0" anchor="ctr"/>
            <a:lstStyle/>
            <a:p>
              <a:pPr algn="ctr">
                <a:lnSpc>
                  <a:spcPts val="2659"/>
                </a:lnSpc>
              </a:pPr>
              <a:endParaRPr/>
            </a:p>
          </p:txBody>
        </p:sp>
      </p:grpSp>
      <p:sp>
        <p:nvSpPr>
          <p:cNvPr id="36" name="TextBox 36"/>
          <p:cNvSpPr txBox="1"/>
          <p:nvPr/>
        </p:nvSpPr>
        <p:spPr>
          <a:xfrm>
            <a:off x="288464" y="2508813"/>
            <a:ext cx="14386967" cy="537845"/>
          </a:xfrm>
          <a:prstGeom prst="rect">
            <a:avLst/>
          </a:prstGeom>
        </p:spPr>
        <p:txBody>
          <a:bodyPr lIns="0" tIns="0" rIns="0" bIns="0" rtlCol="0" anchor="t">
            <a:spAutoFit/>
          </a:bodyPr>
          <a:lstStyle/>
          <a:p>
            <a:pPr algn="ctr">
              <a:lnSpc>
                <a:spcPts val="4480"/>
              </a:lnSpc>
              <a:spcBef>
                <a:spcPct val="0"/>
              </a:spcBef>
            </a:pPr>
            <a:r>
              <a:rPr lang="en-US" sz="3200" spc="259" dirty="0">
                <a:solidFill>
                  <a:srgbClr val="846EB1"/>
                </a:solidFill>
                <a:latin typeface="Press Start 2P"/>
                <a:ea typeface="Press Start 2P"/>
                <a:cs typeface="Press Start 2P"/>
                <a:sym typeface="Press Start 2P"/>
              </a:rPr>
              <a:t> IDEA</a:t>
            </a:r>
          </a:p>
        </p:txBody>
      </p:sp>
      <p:grpSp>
        <p:nvGrpSpPr>
          <p:cNvPr id="37" name="Group 37"/>
          <p:cNvGrpSpPr/>
          <p:nvPr/>
        </p:nvGrpSpPr>
        <p:grpSpPr>
          <a:xfrm>
            <a:off x="1902637" y="355172"/>
            <a:ext cx="14482725" cy="2194625"/>
            <a:chOff x="0" y="0"/>
            <a:chExt cx="19310300" cy="2926167"/>
          </a:xfrm>
        </p:grpSpPr>
        <p:grpSp>
          <p:nvGrpSpPr>
            <p:cNvPr id="38" name="Group 38"/>
            <p:cNvGrpSpPr/>
            <p:nvPr/>
          </p:nvGrpSpPr>
          <p:grpSpPr>
            <a:xfrm>
              <a:off x="2370161" y="569990"/>
              <a:ext cx="16940139" cy="1688418"/>
              <a:chOff x="0" y="0"/>
              <a:chExt cx="3535128" cy="352345"/>
            </a:xfrm>
          </p:grpSpPr>
          <p:sp>
            <p:nvSpPr>
              <p:cNvPr id="39" name="Freeform 39"/>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0" name="TextBox 40"/>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1" name="Group 41"/>
            <p:cNvGrpSpPr/>
            <p:nvPr/>
          </p:nvGrpSpPr>
          <p:grpSpPr>
            <a:xfrm>
              <a:off x="0" y="0"/>
              <a:ext cx="2926167" cy="292616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3" name="TextBox 43"/>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4" name="Freeform 44"/>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3"/>
              <a:stretch>
                <a:fillRect/>
              </a:stretch>
            </a:blipFill>
            <a:ln cap="sq">
              <a:noFill/>
              <a:prstDash val="solid"/>
              <a:miter/>
            </a:ln>
          </p:spPr>
        </p:sp>
        <p:sp>
          <p:nvSpPr>
            <p:cNvPr id="45" name="TextBox 45"/>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6" name="TextBox 46"/>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94B9E-A8E4-2FAC-7BEB-F7FBF98C3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2900"/>
            <a:ext cx="17145000" cy="9372600"/>
          </a:xfrm>
          <a:prstGeom prst="rect">
            <a:avLst/>
          </a:prstGeom>
        </p:spPr>
      </p:pic>
    </p:spTree>
    <p:extLst>
      <p:ext uri="{BB962C8B-B14F-4D97-AF65-F5344CB8AC3E}">
        <p14:creationId xmlns:p14="http://schemas.microsoft.com/office/powerpoint/2010/main" val="3303857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692114" y="2598274"/>
            <a:ext cx="16969678" cy="7602081"/>
          </a:xfrm>
          <a:prstGeom prst="rect">
            <a:avLst/>
          </a:prstGeom>
        </p:spPr>
        <p:txBody>
          <a:bodyPr wrap="square" lIns="0" tIns="0" rIns="0" bIns="0" rtlCol="0" anchor="t">
            <a:spAutoFit/>
          </a:bodyPr>
          <a:lstStyle/>
          <a:p>
            <a:pPr algn="just">
              <a:lnSpc>
                <a:spcPts val="4200"/>
              </a:lnSpc>
              <a:spcBef>
                <a:spcPct val="0"/>
              </a:spcBef>
            </a:pPr>
            <a:r>
              <a:rPr lang="en-US" sz="3000" b="1" dirty="0">
                <a:solidFill>
                  <a:srgbClr val="1F1F47"/>
                </a:solidFill>
                <a:latin typeface="JetBrains Mono Bold"/>
                <a:ea typeface="JetBrains Mono Bold"/>
                <a:cs typeface="JetBrains Mono Bold"/>
                <a:sym typeface="JetBrains Mono Bold"/>
              </a:rPr>
              <a:t>List core functionalities :</a:t>
            </a:r>
            <a:r>
              <a:rPr lang="en-US" sz="3000" dirty="0">
                <a:solidFill>
                  <a:srgbClr val="1F1F47"/>
                </a:solidFill>
                <a:latin typeface="JetBrains Mono"/>
                <a:ea typeface="JetBrains Mono"/>
                <a:cs typeface="JetBrains Mono"/>
                <a:sym typeface="JetBrains Mono"/>
              </a:rPr>
              <a:t> </a:t>
            </a:r>
            <a:r>
              <a:rPr lang="en-US" sz="3200" dirty="0"/>
              <a:t>The solution converts agricultural waste into useful products like biofuels, compost, and bioplastics. It reduces pollution, enriches soil, and lowers carbon emissions. By creating new income opportunities for farmers and promoting sustainable practices, it supports a circular economy and offers a scalable, eco-friendly approach to agricultural waste management.</a:t>
            </a:r>
          </a:p>
          <a:p>
            <a:pPr algn="just">
              <a:lnSpc>
                <a:spcPts val="4200"/>
              </a:lnSpc>
              <a:spcBef>
                <a:spcPct val="0"/>
              </a:spcBef>
            </a:pPr>
            <a:endParaRPr lang="en-US" sz="3000" dirty="0">
              <a:solidFill>
                <a:srgbClr val="1F1F47"/>
              </a:solidFill>
              <a:latin typeface="JetBrains Mono"/>
              <a:ea typeface="JetBrains Mono"/>
              <a:cs typeface="JetBrains Mono"/>
              <a:sym typeface="JetBrains Mono"/>
            </a:endParaRPr>
          </a:p>
          <a:p>
            <a:pPr marL="342900" lvl="0" indent="-342900">
              <a:buFont typeface="+mj-lt"/>
              <a:buAutoNum type="arabicPeriod"/>
              <a:tabLst>
                <a:tab pos="228600" algn="l"/>
              </a:tabLst>
            </a:pPr>
            <a:r>
              <a:rPr lang="en-US" sz="3000" b="1" dirty="0">
                <a:solidFill>
                  <a:srgbClr val="1F1F47"/>
                </a:solidFill>
                <a:latin typeface="JetBrains Mono Bold"/>
                <a:ea typeface="JetBrains Mono Bold"/>
                <a:cs typeface="JetBrains Mono Bold"/>
                <a:sym typeface="JetBrains Mono Bold"/>
              </a:rPr>
              <a:t>Explain benefits </a:t>
            </a:r>
            <a:r>
              <a:rPr lang="en-US" sz="4000" dirty="0">
                <a:solidFill>
                  <a:srgbClr val="1F1F47"/>
                </a:solidFill>
                <a:latin typeface="JetBrains Mono Bold"/>
                <a:ea typeface="JetBrains Mono Bold"/>
                <a:cs typeface="JetBrains Mono Bold"/>
                <a:sym typeface="JetBrains Mono Bold"/>
              </a:rPr>
              <a:t>: </a:t>
            </a:r>
            <a:r>
              <a:rPr lang="en-IN" sz="3200" dirty="0">
                <a:effectLst/>
                <a:latin typeface="Times New Roman" panose="02020603050405020304" pitchFamily="18" charset="0"/>
                <a:ea typeface="Times New Roman" panose="02020603050405020304" pitchFamily="18" charset="0"/>
              </a:rPr>
              <a:t>Sustainability Metrics and Tracking:</a:t>
            </a:r>
            <a:endParaRPr lang="en-IN" sz="2800" dirty="0">
              <a:effectLst/>
              <a:latin typeface="Times New Roman" panose="02020603050405020304" pitchFamily="18" charset="0"/>
              <a:ea typeface="Times New Roman" panose="02020603050405020304" pitchFamily="18" charset="0"/>
            </a:endParaRPr>
          </a:p>
          <a:p>
            <a:pPr marL="742950" lvl="1" indent="-285750">
              <a:spcAft>
                <a:spcPts val="1000"/>
              </a:spcAft>
              <a:buSzPts val="1000"/>
              <a:buFont typeface="Courier New" panose="02070309020205020404" pitchFamily="49" charset="0"/>
              <a:buChar char="o"/>
              <a:tabLst>
                <a:tab pos="914400" algn="l"/>
              </a:tabLst>
            </a:pPr>
            <a:r>
              <a:rPr lang="en-IN" sz="3200" dirty="0">
                <a:effectLst/>
                <a:latin typeface="Calibri" panose="020F0502020204030204" pitchFamily="34" charset="0"/>
                <a:ea typeface="Calibri" panose="020F0502020204030204" pitchFamily="34" charset="0"/>
                <a:cs typeface="Times New Roman" panose="02020603050405020304" pitchFamily="18" charset="0"/>
              </a:rPr>
              <a:t>Environmental Impact: The platform tracks key environmental metrics such as CO2 emissions saved, tons of waste diverted from landfills, and water usage reductions.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1000"/>
              </a:spcAft>
              <a:buSzPts val="1000"/>
              <a:buFont typeface="Courier New" panose="02070309020205020404" pitchFamily="49" charset="0"/>
              <a:buChar char="o"/>
              <a:tabLst>
                <a:tab pos="914400" algn="l"/>
              </a:tabLst>
            </a:pPr>
            <a:r>
              <a:rPr lang="en-IN" sz="3200" dirty="0">
                <a:effectLst/>
                <a:latin typeface="Calibri" panose="020F0502020204030204" pitchFamily="34" charset="0"/>
                <a:ea typeface="Calibri" panose="020F0502020204030204" pitchFamily="34" charset="0"/>
                <a:cs typeface="Times New Roman" panose="02020603050405020304" pitchFamily="18" charset="0"/>
              </a:rPr>
              <a:t>Rewards and Certifications: Farmers and businesses earn sustainability certificates based on their contributions to upcycling and reducing environmental impact. These can be used as marketing tools and promote sustainable branding.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spcAft>
                <a:spcPts val="1000"/>
              </a:spcAft>
              <a:buSzPts val="1000"/>
              <a:buFont typeface="Courier New" panose="02070309020205020404" pitchFamily="49" charset="0"/>
              <a:buChar char="o"/>
              <a:tabLst>
                <a:tab pos="914400" algn="l"/>
              </a:tabLst>
            </a:pPr>
            <a:r>
              <a:rPr lang="en-IN" sz="3200" dirty="0">
                <a:effectLst/>
                <a:latin typeface="Calibri" panose="020F0502020204030204" pitchFamily="34" charset="0"/>
                <a:ea typeface="Calibri" panose="020F0502020204030204" pitchFamily="34" charset="0"/>
                <a:cs typeface="Times New Roman" panose="02020603050405020304" pitchFamily="18" charset="0"/>
              </a:rPr>
              <a:t>Real-time Analytics: Businesses can access data on the amount of upcycled material used in production and carbon footprint reduction as part of their sustainability reporting</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spcBef>
                <a:spcPct val="0"/>
              </a:spcBef>
            </a:pPr>
            <a:endParaRPr lang="en-US" sz="3000" dirty="0">
              <a:solidFill>
                <a:srgbClr val="1F1F47"/>
              </a:solidFill>
              <a:latin typeface="JetBrains Mono"/>
              <a:ea typeface="JetBrains Mono"/>
              <a:cs typeface="JetBrains Mono"/>
              <a:sym typeface="JetBrains Mono"/>
            </a:endParaRPr>
          </a:p>
        </p:txBody>
      </p:sp>
      <p:grpSp>
        <p:nvGrpSpPr>
          <p:cNvPr id="33" name="Group 33"/>
          <p:cNvGrpSpPr/>
          <p:nvPr/>
        </p:nvGrpSpPr>
        <p:grpSpPr>
          <a:xfrm>
            <a:off x="5758717" y="1725137"/>
            <a:ext cx="6770565" cy="714827"/>
            <a:chOff x="0" y="0"/>
            <a:chExt cx="1963377" cy="271629"/>
          </a:xfrm>
        </p:grpSpPr>
        <p:sp>
          <p:nvSpPr>
            <p:cNvPr id="34" name="Freeform 34"/>
            <p:cNvSpPr/>
            <p:nvPr/>
          </p:nvSpPr>
          <p:spPr>
            <a:xfrm>
              <a:off x="0" y="0"/>
              <a:ext cx="1963377" cy="271629"/>
            </a:xfrm>
            <a:custGeom>
              <a:avLst/>
              <a:gdLst/>
              <a:ahLst/>
              <a:cxnLst/>
              <a:rect l="l" t="t" r="r" b="b"/>
              <a:pathLst>
                <a:path w="1963377" h="271629">
                  <a:moveTo>
                    <a:pt x="26213" y="0"/>
                  </a:moveTo>
                  <a:lnTo>
                    <a:pt x="1937164" y="0"/>
                  </a:lnTo>
                  <a:cubicBezTo>
                    <a:pt x="1944116" y="0"/>
                    <a:pt x="1950783" y="2762"/>
                    <a:pt x="1955699" y="7678"/>
                  </a:cubicBezTo>
                  <a:cubicBezTo>
                    <a:pt x="1960615" y="12594"/>
                    <a:pt x="1963377" y="19261"/>
                    <a:pt x="1963377" y="26213"/>
                  </a:cubicBezTo>
                  <a:lnTo>
                    <a:pt x="1963377" y="245416"/>
                  </a:lnTo>
                  <a:cubicBezTo>
                    <a:pt x="1963377" y="252368"/>
                    <a:pt x="1960615" y="259035"/>
                    <a:pt x="1955699" y="263951"/>
                  </a:cubicBezTo>
                  <a:cubicBezTo>
                    <a:pt x="1950783" y="268867"/>
                    <a:pt x="1944116" y="271629"/>
                    <a:pt x="1937164" y="271629"/>
                  </a:cubicBezTo>
                  <a:lnTo>
                    <a:pt x="26213" y="271629"/>
                  </a:lnTo>
                  <a:cubicBezTo>
                    <a:pt x="19261" y="271629"/>
                    <a:pt x="12594" y="268867"/>
                    <a:pt x="7678" y="263951"/>
                  </a:cubicBezTo>
                  <a:cubicBezTo>
                    <a:pt x="2762" y="259035"/>
                    <a:pt x="0" y="252368"/>
                    <a:pt x="0" y="245416"/>
                  </a:cubicBezTo>
                  <a:lnTo>
                    <a:pt x="0" y="26213"/>
                  </a:lnTo>
                  <a:cubicBezTo>
                    <a:pt x="0" y="19261"/>
                    <a:pt x="2762" y="12594"/>
                    <a:pt x="7678" y="7678"/>
                  </a:cubicBezTo>
                  <a:cubicBezTo>
                    <a:pt x="12594" y="2762"/>
                    <a:pt x="19261" y="0"/>
                    <a:pt x="26213" y="0"/>
                  </a:cubicBezTo>
                  <a:close/>
                </a:path>
              </a:pathLst>
            </a:custGeom>
            <a:solidFill>
              <a:srgbClr val="E9C7E9"/>
            </a:solidFill>
            <a:ln w="76200" cap="rnd">
              <a:solidFill>
                <a:srgbClr val="1F1F47"/>
              </a:solidFill>
              <a:prstDash val="solid"/>
              <a:round/>
            </a:ln>
          </p:spPr>
        </p:sp>
        <p:sp>
          <p:nvSpPr>
            <p:cNvPr id="35" name="TextBox 35"/>
            <p:cNvSpPr txBox="1"/>
            <p:nvPr/>
          </p:nvSpPr>
          <p:spPr>
            <a:xfrm>
              <a:off x="0" y="-38100"/>
              <a:ext cx="1963377" cy="309729"/>
            </a:xfrm>
            <a:prstGeom prst="rect">
              <a:avLst/>
            </a:prstGeom>
          </p:spPr>
          <p:txBody>
            <a:bodyPr lIns="46290" tIns="46290" rIns="46290" bIns="46290" rtlCol="0" anchor="ctr"/>
            <a:lstStyle/>
            <a:p>
              <a:pPr algn="ctr">
                <a:lnSpc>
                  <a:spcPts val="2660"/>
                </a:lnSpc>
              </a:pPr>
              <a:endParaRPr/>
            </a:p>
          </p:txBody>
        </p:sp>
      </p:grpSp>
      <p:sp>
        <p:nvSpPr>
          <p:cNvPr id="36" name="TextBox 36"/>
          <p:cNvSpPr txBox="1"/>
          <p:nvPr/>
        </p:nvSpPr>
        <p:spPr>
          <a:xfrm>
            <a:off x="2126922" y="1884798"/>
            <a:ext cx="14278486" cy="537845"/>
          </a:xfrm>
          <a:prstGeom prst="rect">
            <a:avLst/>
          </a:prstGeom>
        </p:spPr>
        <p:txBody>
          <a:bodyPr lIns="0" tIns="0" rIns="0" bIns="0" rtlCol="0" anchor="t">
            <a:spAutoFit/>
          </a:bodyPr>
          <a:lstStyle/>
          <a:p>
            <a:pPr algn="ctr">
              <a:lnSpc>
                <a:spcPts val="4480"/>
              </a:lnSpc>
              <a:spcBef>
                <a:spcPct val="0"/>
              </a:spcBef>
            </a:pPr>
            <a:r>
              <a:rPr lang="en-US" sz="3200" spc="259" dirty="0">
                <a:solidFill>
                  <a:srgbClr val="846EB1"/>
                </a:solidFill>
                <a:latin typeface="Press Start 2P"/>
                <a:ea typeface="Press Start 2P"/>
                <a:cs typeface="Press Start 2P"/>
                <a:sym typeface="Press Start 2P"/>
              </a:rPr>
              <a:t> KEY FEATURES</a:t>
            </a:r>
          </a:p>
        </p:txBody>
      </p:sp>
      <p:grpSp>
        <p:nvGrpSpPr>
          <p:cNvPr id="37" name="Group 37"/>
          <p:cNvGrpSpPr/>
          <p:nvPr/>
        </p:nvGrpSpPr>
        <p:grpSpPr>
          <a:xfrm>
            <a:off x="1902637" y="355173"/>
            <a:ext cx="13642163" cy="1425716"/>
            <a:chOff x="0" y="0"/>
            <a:chExt cx="19310300" cy="2926167"/>
          </a:xfrm>
        </p:grpSpPr>
        <p:grpSp>
          <p:nvGrpSpPr>
            <p:cNvPr id="38" name="Group 38"/>
            <p:cNvGrpSpPr/>
            <p:nvPr/>
          </p:nvGrpSpPr>
          <p:grpSpPr>
            <a:xfrm>
              <a:off x="2370161" y="569990"/>
              <a:ext cx="16940139" cy="1688418"/>
              <a:chOff x="0" y="0"/>
              <a:chExt cx="3535128" cy="352345"/>
            </a:xfrm>
          </p:grpSpPr>
          <p:sp>
            <p:nvSpPr>
              <p:cNvPr id="39" name="Freeform 39"/>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0" name="TextBox 40"/>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1" name="Group 41"/>
            <p:cNvGrpSpPr/>
            <p:nvPr/>
          </p:nvGrpSpPr>
          <p:grpSpPr>
            <a:xfrm>
              <a:off x="0" y="0"/>
              <a:ext cx="2926167" cy="292616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3" name="TextBox 43"/>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4" name="Freeform 44"/>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3"/>
              <a:stretch>
                <a:fillRect/>
              </a:stretch>
            </a:blipFill>
            <a:ln cap="sq">
              <a:noFill/>
              <a:prstDash val="solid"/>
              <a:miter/>
            </a:ln>
          </p:spPr>
        </p:sp>
        <p:sp>
          <p:nvSpPr>
            <p:cNvPr id="45" name="TextBox 45"/>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6" name="TextBox 46"/>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dirty="0">
                  <a:solidFill>
                    <a:srgbClr val="E9C7E9"/>
                  </a:solidFill>
                  <a:latin typeface="Press Start 2P"/>
                  <a:ea typeface="Press Start 2P"/>
                  <a:cs typeface="Press Start 2P"/>
                  <a:sym typeface="Press Start 2P"/>
                </a:rPr>
                <a:t>COLOSSUS 2.0</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0FF7E-3A76-4BE1-B67C-FEB1BCD2199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BBF3579-C0E4-11CE-4068-148AD22A3B4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a:extLst>
              <a:ext uri="{FF2B5EF4-FFF2-40B4-BE49-F238E27FC236}">
                <a16:creationId xmlns:a16="http://schemas.microsoft.com/office/drawing/2014/main" id="{E93053B0-23FC-F7F2-B5F2-07926863D813}"/>
              </a:ext>
            </a:extLst>
          </p:cNvPr>
          <p:cNvGrpSpPr/>
          <p:nvPr/>
        </p:nvGrpSpPr>
        <p:grpSpPr>
          <a:xfrm>
            <a:off x="-288375" y="-377017"/>
            <a:ext cx="406496" cy="11036681"/>
            <a:chOff x="0" y="0"/>
            <a:chExt cx="396651" cy="10769374"/>
          </a:xfrm>
        </p:grpSpPr>
        <p:sp>
          <p:nvSpPr>
            <p:cNvPr id="4" name="Freeform 4">
              <a:extLst>
                <a:ext uri="{FF2B5EF4-FFF2-40B4-BE49-F238E27FC236}">
                  <a16:creationId xmlns:a16="http://schemas.microsoft.com/office/drawing/2014/main" id="{6288FE45-DA53-7A06-5B2B-B1EFF4CBAC43}"/>
                </a:ext>
              </a:extLst>
            </p:cNvPr>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a:extLst>
                <a:ext uri="{FF2B5EF4-FFF2-40B4-BE49-F238E27FC236}">
                  <a16:creationId xmlns:a16="http://schemas.microsoft.com/office/drawing/2014/main" id="{41337821-64A0-8027-0F04-69939C7CF0E8}"/>
                </a:ext>
              </a:extLst>
            </p:cNvPr>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a:extLst>
              <a:ext uri="{FF2B5EF4-FFF2-40B4-BE49-F238E27FC236}">
                <a16:creationId xmlns:a16="http://schemas.microsoft.com/office/drawing/2014/main" id="{6BFDA1E4-5E18-1E5A-F57C-7686AD33D337}"/>
              </a:ext>
            </a:extLst>
          </p:cNvPr>
          <p:cNvGrpSpPr/>
          <p:nvPr/>
        </p:nvGrpSpPr>
        <p:grpSpPr>
          <a:xfrm>
            <a:off x="118120" y="-374788"/>
            <a:ext cx="247828" cy="11036681"/>
            <a:chOff x="0" y="0"/>
            <a:chExt cx="241826" cy="10769374"/>
          </a:xfrm>
        </p:grpSpPr>
        <p:sp>
          <p:nvSpPr>
            <p:cNvPr id="7" name="Freeform 7">
              <a:extLst>
                <a:ext uri="{FF2B5EF4-FFF2-40B4-BE49-F238E27FC236}">
                  <a16:creationId xmlns:a16="http://schemas.microsoft.com/office/drawing/2014/main" id="{D57372EE-3B80-A39D-87BF-A08C07DAA79B}"/>
                </a:ext>
              </a:extLst>
            </p:cNvPr>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a:extLst>
                <a:ext uri="{FF2B5EF4-FFF2-40B4-BE49-F238E27FC236}">
                  <a16:creationId xmlns:a16="http://schemas.microsoft.com/office/drawing/2014/main" id="{9E04FA22-106C-874E-6C25-F1E6ED0F5218}"/>
                </a:ext>
              </a:extLst>
            </p:cNvPr>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a:extLst>
              <a:ext uri="{FF2B5EF4-FFF2-40B4-BE49-F238E27FC236}">
                <a16:creationId xmlns:a16="http://schemas.microsoft.com/office/drawing/2014/main" id="{3994CA5F-F86C-EC9C-7B27-EA6FC5438B04}"/>
              </a:ext>
            </a:extLst>
          </p:cNvPr>
          <p:cNvGrpSpPr/>
          <p:nvPr/>
        </p:nvGrpSpPr>
        <p:grpSpPr>
          <a:xfrm>
            <a:off x="6793139" y="-979879"/>
            <a:ext cx="4925530" cy="1335051"/>
            <a:chOff x="0" y="0"/>
            <a:chExt cx="6567373" cy="1780068"/>
          </a:xfrm>
        </p:grpSpPr>
        <p:grpSp>
          <p:nvGrpSpPr>
            <p:cNvPr id="10" name="Group 10">
              <a:extLst>
                <a:ext uri="{FF2B5EF4-FFF2-40B4-BE49-F238E27FC236}">
                  <a16:creationId xmlns:a16="http://schemas.microsoft.com/office/drawing/2014/main" id="{E12A586A-B1F9-0929-5BA6-57E80AE61D28}"/>
                </a:ext>
              </a:extLst>
            </p:cNvPr>
            <p:cNvGrpSpPr/>
            <p:nvPr/>
          </p:nvGrpSpPr>
          <p:grpSpPr>
            <a:xfrm>
              <a:off x="2605183" y="149377"/>
              <a:ext cx="1320730" cy="1630691"/>
              <a:chOff x="0" y="0"/>
              <a:chExt cx="812800" cy="1003555"/>
            </a:xfrm>
          </p:grpSpPr>
          <p:sp>
            <p:nvSpPr>
              <p:cNvPr id="11" name="Freeform 11">
                <a:extLst>
                  <a:ext uri="{FF2B5EF4-FFF2-40B4-BE49-F238E27FC236}">
                    <a16:creationId xmlns:a16="http://schemas.microsoft.com/office/drawing/2014/main" id="{C883728D-EF58-3DFF-7AF5-0104E91D9D3D}"/>
                  </a:ext>
                </a:extLst>
              </p:cNvPr>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a:extLst>
                  <a:ext uri="{FF2B5EF4-FFF2-40B4-BE49-F238E27FC236}">
                    <a16:creationId xmlns:a16="http://schemas.microsoft.com/office/drawing/2014/main" id="{A88C0DA7-C188-A179-8A84-CE2D83825FE0}"/>
                  </a:ext>
                </a:extLst>
              </p:cNvPr>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a:extLst>
                <a:ext uri="{FF2B5EF4-FFF2-40B4-BE49-F238E27FC236}">
                  <a16:creationId xmlns:a16="http://schemas.microsoft.com/office/drawing/2014/main" id="{F3A00BAA-FF4E-29A4-7231-B7BAC71DCF36}"/>
                </a:ext>
              </a:extLst>
            </p:cNvPr>
            <p:cNvGrpSpPr/>
            <p:nvPr/>
          </p:nvGrpSpPr>
          <p:grpSpPr>
            <a:xfrm>
              <a:off x="1320730" y="0"/>
              <a:ext cx="1320730" cy="1780068"/>
              <a:chOff x="0" y="0"/>
              <a:chExt cx="812800" cy="1095484"/>
            </a:xfrm>
          </p:grpSpPr>
          <p:sp>
            <p:nvSpPr>
              <p:cNvPr id="14" name="Freeform 14">
                <a:extLst>
                  <a:ext uri="{FF2B5EF4-FFF2-40B4-BE49-F238E27FC236}">
                    <a16:creationId xmlns:a16="http://schemas.microsoft.com/office/drawing/2014/main" id="{E65063B4-4F70-B3BB-9640-ADF73FFA3BCF}"/>
                  </a:ext>
                </a:extLst>
              </p:cNvPr>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a:extLst>
                  <a:ext uri="{FF2B5EF4-FFF2-40B4-BE49-F238E27FC236}">
                    <a16:creationId xmlns:a16="http://schemas.microsoft.com/office/drawing/2014/main" id="{DCA6A924-12DE-D298-0543-BBDBF9EDDB5A}"/>
                  </a:ext>
                </a:extLst>
              </p:cNvPr>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a:extLst>
                <a:ext uri="{FF2B5EF4-FFF2-40B4-BE49-F238E27FC236}">
                  <a16:creationId xmlns:a16="http://schemas.microsoft.com/office/drawing/2014/main" id="{E822115E-009C-9C42-FFEE-76742688BA52}"/>
                </a:ext>
              </a:extLst>
            </p:cNvPr>
            <p:cNvGrpSpPr/>
            <p:nvPr/>
          </p:nvGrpSpPr>
          <p:grpSpPr>
            <a:xfrm>
              <a:off x="0" y="146406"/>
              <a:ext cx="1320730" cy="1633662"/>
              <a:chOff x="0" y="0"/>
              <a:chExt cx="812800" cy="1005383"/>
            </a:xfrm>
          </p:grpSpPr>
          <p:sp>
            <p:nvSpPr>
              <p:cNvPr id="17" name="Freeform 17">
                <a:extLst>
                  <a:ext uri="{FF2B5EF4-FFF2-40B4-BE49-F238E27FC236}">
                    <a16:creationId xmlns:a16="http://schemas.microsoft.com/office/drawing/2014/main" id="{B0B1FC9F-F1CD-03F9-1144-5EB8CD8A68A3}"/>
                  </a:ext>
                </a:extLst>
              </p:cNvPr>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a:extLst>
                  <a:ext uri="{FF2B5EF4-FFF2-40B4-BE49-F238E27FC236}">
                    <a16:creationId xmlns:a16="http://schemas.microsoft.com/office/drawing/2014/main" id="{BC482BBD-4305-4B5A-7AEE-8CD5B7CB55C6}"/>
                  </a:ext>
                </a:extLst>
              </p:cNvPr>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a:extLst>
                <a:ext uri="{FF2B5EF4-FFF2-40B4-BE49-F238E27FC236}">
                  <a16:creationId xmlns:a16="http://schemas.microsoft.com/office/drawing/2014/main" id="{048BC980-D074-33C3-469F-35D1348D886C}"/>
                </a:ext>
              </a:extLst>
            </p:cNvPr>
            <p:cNvGrpSpPr/>
            <p:nvPr/>
          </p:nvGrpSpPr>
          <p:grpSpPr>
            <a:xfrm>
              <a:off x="3925913" y="146406"/>
              <a:ext cx="1320730" cy="1633662"/>
              <a:chOff x="0" y="0"/>
              <a:chExt cx="812800" cy="1005383"/>
            </a:xfrm>
          </p:grpSpPr>
          <p:sp>
            <p:nvSpPr>
              <p:cNvPr id="20" name="Freeform 20">
                <a:extLst>
                  <a:ext uri="{FF2B5EF4-FFF2-40B4-BE49-F238E27FC236}">
                    <a16:creationId xmlns:a16="http://schemas.microsoft.com/office/drawing/2014/main" id="{39F7E48A-F350-8EDB-0795-B34D7D41313E}"/>
                  </a:ext>
                </a:extLst>
              </p:cNvPr>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a:extLst>
                  <a:ext uri="{FF2B5EF4-FFF2-40B4-BE49-F238E27FC236}">
                    <a16:creationId xmlns:a16="http://schemas.microsoft.com/office/drawing/2014/main" id="{D00398D5-338C-56CF-1889-9D937B18D454}"/>
                  </a:ext>
                </a:extLst>
              </p:cNvPr>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a:extLst>
                <a:ext uri="{FF2B5EF4-FFF2-40B4-BE49-F238E27FC236}">
                  <a16:creationId xmlns:a16="http://schemas.microsoft.com/office/drawing/2014/main" id="{D2C5A6D6-F408-173A-9C9C-327EEECF0FA3}"/>
                </a:ext>
              </a:extLst>
            </p:cNvPr>
            <p:cNvGrpSpPr/>
            <p:nvPr/>
          </p:nvGrpSpPr>
          <p:grpSpPr>
            <a:xfrm>
              <a:off x="5246643" y="149377"/>
              <a:ext cx="1320730" cy="1630691"/>
              <a:chOff x="0" y="0"/>
              <a:chExt cx="812800" cy="1003555"/>
            </a:xfrm>
          </p:grpSpPr>
          <p:sp>
            <p:nvSpPr>
              <p:cNvPr id="23" name="Freeform 23">
                <a:extLst>
                  <a:ext uri="{FF2B5EF4-FFF2-40B4-BE49-F238E27FC236}">
                    <a16:creationId xmlns:a16="http://schemas.microsoft.com/office/drawing/2014/main" id="{5DE1C75A-6480-E226-DD7E-E64209594CD4}"/>
                  </a:ext>
                </a:extLst>
              </p:cNvPr>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a:extLst>
                  <a:ext uri="{FF2B5EF4-FFF2-40B4-BE49-F238E27FC236}">
                    <a16:creationId xmlns:a16="http://schemas.microsoft.com/office/drawing/2014/main" id="{8F05C8BA-4BCF-FB4E-8899-3004C5A13841}"/>
                  </a:ext>
                </a:extLst>
              </p:cNvPr>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a:extLst>
              <a:ext uri="{FF2B5EF4-FFF2-40B4-BE49-F238E27FC236}">
                <a16:creationId xmlns:a16="http://schemas.microsoft.com/office/drawing/2014/main" id="{EB55CF36-7C52-69F5-0702-9A4B67648CC8}"/>
              </a:ext>
            </a:extLst>
          </p:cNvPr>
          <p:cNvGrpSpPr/>
          <p:nvPr/>
        </p:nvGrpSpPr>
        <p:grpSpPr>
          <a:xfrm rot="-10800000">
            <a:off x="18145860" y="-312354"/>
            <a:ext cx="370117" cy="10907460"/>
            <a:chOff x="0" y="0"/>
            <a:chExt cx="378867" cy="11165329"/>
          </a:xfrm>
        </p:grpSpPr>
        <p:sp>
          <p:nvSpPr>
            <p:cNvPr id="26" name="Freeform 26">
              <a:extLst>
                <a:ext uri="{FF2B5EF4-FFF2-40B4-BE49-F238E27FC236}">
                  <a16:creationId xmlns:a16="http://schemas.microsoft.com/office/drawing/2014/main" id="{134ABF0A-49EF-0741-1329-843A345C8483}"/>
                </a:ext>
              </a:extLst>
            </p:cNvPr>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a:extLst>
                <a:ext uri="{FF2B5EF4-FFF2-40B4-BE49-F238E27FC236}">
                  <a16:creationId xmlns:a16="http://schemas.microsoft.com/office/drawing/2014/main" id="{EE195CD5-BA65-8894-A926-66B4AA155842}"/>
                </a:ext>
              </a:extLst>
            </p:cNvPr>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a:extLst>
              <a:ext uri="{FF2B5EF4-FFF2-40B4-BE49-F238E27FC236}">
                <a16:creationId xmlns:a16="http://schemas.microsoft.com/office/drawing/2014/main" id="{6D564F3A-8B10-5694-FC8B-7018DAFF1E14}"/>
              </a:ext>
            </a:extLst>
          </p:cNvPr>
          <p:cNvGrpSpPr/>
          <p:nvPr/>
        </p:nvGrpSpPr>
        <p:grpSpPr>
          <a:xfrm rot="-10800000">
            <a:off x="17909619" y="-316602"/>
            <a:ext cx="236241" cy="10911708"/>
            <a:chOff x="0" y="0"/>
            <a:chExt cx="241826" cy="11169677"/>
          </a:xfrm>
        </p:grpSpPr>
        <p:sp>
          <p:nvSpPr>
            <p:cNvPr id="29" name="Freeform 29">
              <a:extLst>
                <a:ext uri="{FF2B5EF4-FFF2-40B4-BE49-F238E27FC236}">
                  <a16:creationId xmlns:a16="http://schemas.microsoft.com/office/drawing/2014/main" id="{CE3876BB-8E3E-CFF0-B984-ED6BE263451D}"/>
                </a:ext>
              </a:extLst>
            </p:cNvPr>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a:extLst>
                <a:ext uri="{FF2B5EF4-FFF2-40B4-BE49-F238E27FC236}">
                  <a16:creationId xmlns:a16="http://schemas.microsoft.com/office/drawing/2014/main" id="{7195E145-F28C-0AC1-614F-90FD2A1DEFA8}"/>
                </a:ext>
              </a:extLst>
            </p:cNvPr>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grpSp>
        <p:nvGrpSpPr>
          <p:cNvPr id="37" name="Group 37">
            <a:extLst>
              <a:ext uri="{FF2B5EF4-FFF2-40B4-BE49-F238E27FC236}">
                <a16:creationId xmlns:a16="http://schemas.microsoft.com/office/drawing/2014/main" id="{DDE1A049-4CBF-C0CB-AA23-50C3485CA4D6}"/>
              </a:ext>
            </a:extLst>
          </p:cNvPr>
          <p:cNvGrpSpPr/>
          <p:nvPr/>
        </p:nvGrpSpPr>
        <p:grpSpPr>
          <a:xfrm>
            <a:off x="2002144" y="278149"/>
            <a:ext cx="13489763" cy="1223018"/>
            <a:chOff x="0" y="0"/>
            <a:chExt cx="19310300" cy="2926167"/>
          </a:xfrm>
        </p:grpSpPr>
        <p:grpSp>
          <p:nvGrpSpPr>
            <p:cNvPr id="38" name="Group 38">
              <a:extLst>
                <a:ext uri="{FF2B5EF4-FFF2-40B4-BE49-F238E27FC236}">
                  <a16:creationId xmlns:a16="http://schemas.microsoft.com/office/drawing/2014/main" id="{DF94BBFB-9991-1E36-BB99-217F0D2392C6}"/>
                </a:ext>
              </a:extLst>
            </p:cNvPr>
            <p:cNvGrpSpPr/>
            <p:nvPr/>
          </p:nvGrpSpPr>
          <p:grpSpPr>
            <a:xfrm>
              <a:off x="2370161" y="569990"/>
              <a:ext cx="16940139" cy="1688418"/>
              <a:chOff x="0" y="0"/>
              <a:chExt cx="3535128" cy="352345"/>
            </a:xfrm>
          </p:grpSpPr>
          <p:sp>
            <p:nvSpPr>
              <p:cNvPr id="39" name="Freeform 39">
                <a:extLst>
                  <a:ext uri="{FF2B5EF4-FFF2-40B4-BE49-F238E27FC236}">
                    <a16:creationId xmlns:a16="http://schemas.microsoft.com/office/drawing/2014/main" id="{252A724E-EFC1-816A-0A46-C40D8EE5DB32}"/>
                  </a:ext>
                </a:extLst>
              </p:cNvPr>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0" name="TextBox 40">
                <a:extLst>
                  <a:ext uri="{FF2B5EF4-FFF2-40B4-BE49-F238E27FC236}">
                    <a16:creationId xmlns:a16="http://schemas.microsoft.com/office/drawing/2014/main" id="{0700CEBE-2F74-AE04-C585-5BB2CEE377FA}"/>
                  </a:ext>
                </a:extLst>
              </p:cNvPr>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1" name="Group 41">
              <a:extLst>
                <a:ext uri="{FF2B5EF4-FFF2-40B4-BE49-F238E27FC236}">
                  <a16:creationId xmlns:a16="http://schemas.microsoft.com/office/drawing/2014/main" id="{32217F9A-3F61-30BC-72AC-C46747A4F6AF}"/>
                </a:ext>
              </a:extLst>
            </p:cNvPr>
            <p:cNvGrpSpPr/>
            <p:nvPr/>
          </p:nvGrpSpPr>
          <p:grpSpPr>
            <a:xfrm>
              <a:off x="0" y="0"/>
              <a:ext cx="2926167" cy="2926167"/>
              <a:chOff x="0" y="0"/>
              <a:chExt cx="812800" cy="812800"/>
            </a:xfrm>
          </p:grpSpPr>
          <p:sp>
            <p:nvSpPr>
              <p:cNvPr id="42" name="Freeform 42">
                <a:extLst>
                  <a:ext uri="{FF2B5EF4-FFF2-40B4-BE49-F238E27FC236}">
                    <a16:creationId xmlns:a16="http://schemas.microsoft.com/office/drawing/2014/main" id="{391113B5-3656-FE52-36DF-E75B0FE2743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3" name="TextBox 43">
                <a:extLst>
                  <a:ext uri="{FF2B5EF4-FFF2-40B4-BE49-F238E27FC236}">
                    <a16:creationId xmlns:a16="http://schemas.microsoft.com/office/drawing/2014/main" id="{221120F2-6D66-5461-4CA8-C3783A3AC526}"/>
                  </a:ext>
                </a:extLst>
              </p:cNvPr>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4" name="Freeform 44">
              <a:extLst>
                <a:ext uri="{FF2B5EF4-FFF2-40B4-BE49-F238E27FC236}">
                  <a16:creationId xmlns:a16="http://schemas.microsoft.com/office/drawing/2014/main" id="{552BFC62-801B-1F8D-41D5-0D0FD708CC9E}"/>
                </a:ext>
              </a:extLst>
            </p:cNvPr>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3"/>
              <a:stretch>
                <a:fillRect/>
              </a:stretch>
            </a:blipFill>
            <a:ln cap="sq">
              <a:noFill/>
              <a:prstDash val="solid"/>
              <a:miter/>
            </a:ln>
          </p:spPr>
        </p:sp>
        <p:sp>
          <p:nvSpPr>
            <p:cNvPr id="45" name="TextBox 45">
              <a:extLst>
                <a:ext uri="{FF2B5EF4-FFF2-40B4-BE49-F238E27FC236}">
                  <a16:creationId xmlns:a16="http://schemas.microsoft.com/office/drawing/2014/main" id="{225DAF9F-1C97-1EF4-935A-F108A4F69017}"/>
                </a:ext>
              </a:extLst>
            </p:cNvPr>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6" name="TextBox 46">
              <a:extLst>
                <a:ext uri="{FF2B5EF4-FFF2-40B4-BE49-F238E27FC236}">
                  <a16:creationId xmlns:a16="http://schemas.microsoft.com/office/drawing/2014/main" id="{AD550705-E0E6-494E-0660-EF3B100FA9AB}"/>
                </a:ext>
              </a:extLst>
            </p:cNvPr>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dirty="0">
                  <a:solidFill>
                    <a:srgbClr val="E9C7E9"/>
                  </a:solidFill>
                  <a:latin typeface="Press Start 2P"/>
                  <a:ea typeface="Press Start 2P"/>
                  <a:cs typeface="Press Start 2P"/>
                  <a:sym typeface="Press Start 2P"/>
                </a:rPr>
                <a:t>COLOSSUS 2.0</a:t>
              </a:r>
            </a:p>
          </p:txBody>
        </p:sp>
      </p:grpSp>
      <p:sp>
        <p:nvSpPr>
          <p:cNvPr id="47" name="TextBox 46">
            <a:extLst>
              <a:ext uri="{FF2B5EF4-FFF2-40B4-BE49-F238E27FC236}">
                <a16:creationId xmlns:a16="http://schemas.microsoft.com/office/drawing/2014/main" id="{97434C3B-AB2C-D3F4-8ADB-6778DCCBCA96}"/>
              </a:ext>
            </a:extLst>
          </p:cNvPr>
          <p:cNvSpPr txBox="1"/>
          <p:nvPr/>
        </p:nvSpPr>
        <p:spPr>
          <a:xfrm>
            <a:off x="669563" y="1530619"/>
            <a:ext cx="16869939" cy="9479518"/>
          </a:xfrm>
          <a:prstGeom prst="rect">
            <a:avLst/>
          </a:prstGeom>
          <a:noFill/>
        </p:spPr>
        <p:txBody>
          <a:bodyPr wrap="square" rtlCol="0">
            <a:spAutoFit/>
          </a:bodyPr>
          <a:lstStyle/>
          <a:p>
            <a:pPr lvl="0" algn="just">
              <a:tabLst>
                <a:tab pos="228600" algn="l"/>
              </a:tabLst>
            </a:pPr>
            <a:r>
              <a:rPr lang="en-IN" sz="2400" b="1" dirty="0">
                <a:effectLst/>
                <a:latin typeface="Times New Roman" panose="02020603050405020304" pitchFamily="18" charset="0"/>
                <a:ea typeface="Times New Roman" panose="02020603050405020304" pitchFamily="18" charset="0"/>
              </a:rPr>
              <a:t>2.</a:t>
            </a:r>
            <a:r>
              <a:rPr lang="en-IN" sz="3200" b="1" dirty="0">
                <a:effectLst/>
                <a:latin typeface="+mj-lt"/>
                <a:ea typeface="Times New Roman" panose="02020603050405020304" pitchFamily="18" charset="0"/>
              </a:rPr>
              <a:t>Marketplace Functionality</a:t>
            </a:r>
            <a:r>
              <a:rPr lang="en-IN" sz="3200" dirty="0">
                <a:effectLst/>
                <a:latin typeface="+mj-lt"/>
                <a:ea typeface="Times New Roman" panose="02020603050405020304" pitchFamily="18" charset="0"/>
              </a:rPr>
              <a:t>:</a:t>
            </a:r>
            <a:endParaRPr lang="en-IN" sz="2800" dirty="0">
              <a:effectLst/>
              <a:latin typeface="+mj-lt"/>
              <a:ea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3200" b="1" dirty="0">
                <a:effectLst/>
                <a:latin typeface="+mj-lt"/>
                <a:ea typeface="Calibri" panose="020F0502020204030204" pitchFamily="34" charset="0"/>
                <a:cs typeface="Times New Roman" panose="02020603050405020304" pitchFamily="18" charset="0"/>
              </a:rPr>
              <a:t>Farmer Listings</a:t>
            </a:r>
            <a:r>
              <a:rPr lang="en-IN" sz="3200" dirty="0">
                <a:effectLst/>
                <a:ea typeface="Calibri" panose="020F0502020204030204" pitchFamily="34" charset="0"/>
                <a:cs typeface="Times New Roman" panose="02020603050405020304" pitchFamily="18" charset="0"/>
              </a:rPr>
              <a:t>: Farmers can list available agricultural waste materials (e.g., crop residues, plant byproducts) on the platform, including descriptions, quantities, and prices.</a:t>
            </a:r>
            <a:endParaRPr lang="en-IN" sz="2400" dirty="0">
              <a:effectLst/>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3200" b="1" dirty="0">
                <a:effectLst/>
                <a:ea typeface="Calibri" panose="020F0502020204030204" pitchFamily="34" charset="0"/>
                <a:cs typeface="Times New Roman" panose="02020603050405020304" pitchFamily="18" charset="0"/>
              </a:rPr>
              <a:t>Business Listings</a:t>
            </a:r>
            <a:r>
              <a:rPr lang="en-IN" sz="3200" dirty="0">
                <a:effectLst/>
                <a:ea typeface="Calibri" panose="020F0502020204030204" pitchFamily="34" charset="0"/>
                <a:cs typeface="Times New Roman" panose="02020603050405020304" pitchFamily="18" charset="0"/>
              </a:rPr>
              <a:t>: Businesses (such as biofuel producers, compost manufacturers, or packaging companies) can browse the listings to find the waste materials they need. They can also set up automatic alerts when certain types of waste become available.</a:t>
            </a:r>
            <a:endParaRPr lang="en-IN" sz="2400" dirty="0">
              <a:effectLst/>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3200" b="1" dirty="0">
                <a:effectLst/>
                <a:ea typeface="Calibri" panose="020F0502020204030204" pitchFamily="34" charset="0"/>
                <a:cs typeface="Times New Roman" panose="02020603050405020304" pitchFamily="18" charset="0"/>
              </a:rPr>
              <a:t>Smart Contracts</a:t>
            </a:r>
            <a:r>
              <a:rPr lang="en-IN" sz="3200" dirty="0">
                <a:effectLst/>
                <a:ea typeface="Calibri" panose="020F0502020204030204" pitchFamily="34" charset="0"/>
                <a:cs typeface="Times New Roman" panose="02020603050405020304" pitchFamily="18" charset="0"/>
              </a:rPr>
              <a:t>: Blockchain-based </a:t>
            </a:r>
            <a:r>
              <a:rPr lang="en-IN" sz="3200" b="1" dirty="0">
                <a:effectLst/>
                <a:ea typeface="Calibri" panose="020F0502020204030204" pitchFamily="34" charset="0"/>
                <a:cs typeface="Times New Roman" panose="02020603050405020304" pitchFamily="18" charset="0"/>
              </a:rPr>
              <a:t>smart contracts</a:t>
            </a:r>
            <a:r>
              <a:rPr lang="en-IN" sz="3200" dirty="0">
                <a:effectLst/>
                <a:ea typeface="Calibri" panose="020F0502020204030204" pitchFamily="34" charset="0"/>
                <a:cs typeface="Times New Roman" panose="02020603050405020304" pitchFamily="18" charset="0"/>
              </a:rPr>
              <a:t> ensure transparency, secure transactions, and timely payments between farmers and businesses</a:t>
            </a:r>
            <a:r>
              <a:rPr lang="en-IN" sz="3200" dirty="0">
                <a:effectLst/>
                <a:latin typeface="+mj-lt"/>
                <a:ea typeface="Calibri" panose="020F0502020204030204" pitchFamily="34" charset="0"/>
                <a:cs typeface="Times New Roman" panose="02020603050405020304" pitchFamily="18" charset="0"/>
              </a:rPr>
              <a:t>.</a:t>
            </a:r>
            <a:endParaRPr lang="en-IN" sz="2400" dirty="0">
              <a:effectLst/>
              <a:latin typeface="+mj-lt"/>
              <a:ea typeface="Calibri" panose="020F0502020204030204" pitchFamily="34" charset="0"/>
              <a:cs typeface="Times New Roman" panose="02020603050405020304" pitchFamily="18" charset="0"/>
            </a:endParaRPr>
          </a:p>
          <a:p>
            <a:pPr lvl="0" algn="just">
              <a:tabLst>
                <a:tab pos="228600" algn="l"/>
              </a:tabLst>
            </a:pPr>
            <a:r>
              <a:rPr lang="en-IN" sz="3200" b="1" dirty="0">
                <a:effectLst/>
                <a:latin typeface="+mj-lt"/>
                <a:ea typeface="Times New Roman" panose="02020603050405020304" pitchFamily="18" charset="0"/>
              </a:rPr>
              <a:t>3.Logistics Management</a:t>
            </a:r>
            <a:r>
              <a:rPr lang="en-IN" sz="3200" dirty="0">
                <a:effectLst/>
                <a:latin typeface="+mj-lt"/>
                <a:ea typeface="Times New Roman" panose="02020603050405020304" pitchFamily="18" charset="0"/>
              </a:rPr>
              <a:t>:</a:t>
            </a:r>
            <a:endParaRPr lang="en-IN" sz="2800" dirty="0">
              <a:effectLst/>
              <a:latin typeface="+mj-lt"/>
              <a:ea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3200" b="1" dirty="0">
                <a:effectLst/>
                <a:ea typeface="Calibri" panose="020F0502020204030204" pitchFamily="34" charset="0"/>
                <a:cs typeface="Times New Roman" panose="02020603050405020304" pitchFamily="18" charset="0"/>
              </a:rPr>
              <a:t>Optimized Transportation</a:t>
            </a:r>
            <a:r>
              <a:rPr lang="en-IN" sz="3200" dirty="0">
                <a:effectLst/>
                <a:ea typeface="Calibri" panose="020F0502020204030204" pitchFamily="34" charset="0"/>
                <a:cs typeface="Times New Roman" panose="02020603050405020304" pitchFamily="18" charset="0"/>
              </a:rPr>
              <a:t>: The platform integrates </a:t>
            </a:r>
            <a:r>
              <a:rPr lang="en-IN" sz="3200" b="1" dirty="0">
                <a:effectLst/>
                <a:ea typeface="Calibri" panose="020F0502020204030204" pitchFamily="34" charset="0"/>
                <a:cs typeface="Times New Roman" panose="02020603050405020304" pitchFamily="18" charset="0"/>
              </a:rPr>
              <a:t>GPS tracking</a:t>
            </a:r>
            <a:r>
              <a:rPr lang="en-IN" sz="3200" dirty="0">
                <a:effectLst/>
                <a:ea typeface="Calibri" panose="020F0502020204030204" pitchFamily="34" charset="0"/>
                <a:cs typeface="Times New Roman" panose="02020603050405020304" pitchFamily="18" charset="0"/>
              </a:rPr>
              <a:t> to help businesses find nearby farmers and organize </a:t>
            </a:r>
            <a:r>
              <a:rPr lang="en-IN" sz="3200" b="1" dirty="0">
                <a:effectLst/>
                <a:ea typeface="Calibri" panose="020F0502020204030204" pitchFamily="34" charset="0"/>
                <a:cs typeface="Times New Roman" panose="02020603050405020304" pitchFamily="18" charset="0"/>
              </a:rPr>
              <a:t>cost-effective transportation</a:t>
            </a:r>
            <a:r>
              <a:rPr lang="en-IN" sz="3200" dirty="0">
                <a:effectLst/>
                <a:ea typeface="Calibri" panose="020F0502020204030204" pitchFamily="34" charset="0"/>
                <a:cs typeface="Times New Roman" panose="02020603050405020304" pitchFamily="18" charset="0"/>
              </a:rPr>
              <a:t>.</a:t>
            </a:r>
            <a:endParaRPr lang="en-IN" sz="2400" dirty="0">
              <a:effectLst/>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3200" b="1" dirty="0">
                <a:effectLst/>
                <a:ea typeface="Calibri" panose="020F0502020204030204" pitchFamily="34" charset="0"/>
                <a:cs typeface="Times New Roman" panose="02020603050405020304" pitchFamily="18" charset="0"/>
              </a:rPr>
              <a:t>IoT Sensors</a:t>
            </a:r>
            <a:r>
              <a:rPr lang="en-IN" sz="3200" dirty="0">
                <a:effectLst/>
                <a:ea typeface="Calibri" panose="020F0502020204030204" pitchFamily="34" charset="0"/>
                <a:cs typeface="Times New Roman" panose="02020603050405020304" pitchFamily="18" charset="0"/>
              </a:rPr>
              <a:t>: Use </a:t>
            </a:r>
            <a:r>
              <a:rPr lang="en-IN" sz="3200" b="1" dirty="0">
                <a:effectLst/>
                <a:ea typeface="Calibri" panose="020F0502020204030204" pitchFamily="34" charset="0"/>
                <a:cs typeface="Times New Roman" panose="02020603050405020304" pitchFamily="18" charset="0"/>
              </a:rPr>
              <a:t>IoT sensors</a:t>
            </a:r>
            <a:r>
              <a:rPr lang="en-IN" sz="3200" dirty="0">
                <a:effectLst/>
                <a:ea typeface="Calibri" panose="020F0502020204030204" pitchFamily="34" charset="0"/>
                <a:cs typeface="Times New Roman" panose="02020603050405020304" pitchFamily="18" charset="0"/>
              </a:rPr>
              <a:t> to monitor the </a:t>
            </a:r>
            <a:r>
              <a:rPr lang="en-IN" sz="3200" b="1" dirty="0">
                <a:effectLst/>
                <a:ea typeface="Calibri" panose="020F0502020204030204" pitchFamily="34" charset="0"/>
                <a:cs typeface="Times New Roman" panose="02020603050405020304" pitchFamily="18" charset="0"/>
              </a:rPr>
              <a:t>condition</a:t>
            </a:r>
            <a:r>
              <a:rPr lang="en-IN" sz="3200" dirty="0">
                <a:effectLst/>
                <a:ea typeface="Calibri" panose="020F0502020204030204" pitchFamily="34" charset="0"/>
                <a:cs typeface="Times New Roman" panose="02020603050405020304" pitchFamily="18" charset="0"/>
              </a:rPr>
              <a:t> of agricultural waste during transit, ensuring quality is maintained from the farm to the business (especially for sensitive products like plant byproducts).</a:t>
            </a:r>
            <a:endParaRPr lang="en-IN" sz="2400" dirty="0">
              <a:effectLst/>
              <a:ea typeface="Calibri" panose="020F0502020204030204" pitchFamily="34" charset="0"/>
              <a:cs typeface="Times New Roman" panose="02020603050405020304" pitchFamily="18" charset="0"/>
            </a:endParaRPr>
          </a:p>
          <a:p>
            <a:pPr marL="742950" lvl="1" indent="-285750" algn="just">
              <a:spcAft>
                <a:spcPts val="1000"/>
              </a:spcAft>
              <a:buSzPts val="1000"/>
              <a:buFont typeface="Courier New" panose="02070309020205020404" pitchFamily="49" charset="0"/>
              <a:buChar char="o"/>
              <a:tabLst>
                <a:tab pos="914400" algn="l"/>
              </a:tabLst>
            </a:pPr>
            <a:r>
              <a:rPr lang="en-IN" sz="3200" b="1" dirty="0">
                <a:effectLst/>
                <a:ea typeface="Calibri" panose="020F0502020204030204" pitchFamily="34" charset="0"/>
                <a:cs typeface="Times New Roman" panose="02020603050405020304" pitchFamily="18" charset="0"/>
              </a:rPr>
              <a:t>Delivery Scheduling</a:t>
            </a:r>
            <a:r>
              <a:rPr lang="en-IN" sz="3200" dirty="0">
                <a:effectLst/>
                <a:ea typeface="Calibri" panose="020F0502020204030204" pitchFamily="34" charset="0"/>
                <a:cs typeface="Times New Roman" panose="02020603050405020304" pitchFamily="18" charset="0"/>
              </a:rPr>
              <a:t>: A system that schedules pick-ups and deliveries based on proximity, available vehicles, and transportation routes to minimize costs and reduce emissions.</a:t>
            </a:r>
            <a:endParaRPr lang="en-IN" sz="2400" dirty="0">
              <a:effectLst/>
              <a:ea typeface="Calibri" panose="020F0502020204030204" pitchFamily="34" charset="0"/>
              <a:cs typeface="Times New Roman" panose="02020603050405020304" pitchFamily="18" charset="0"/>
            </a:endParaRPr>
          </a:p>
          <a:p>
            <a:endParaRPr lang="en-IN" sz="4800" dirty="0"/>
          </a:p>
        </p:txBody>
      </p:sp>
    </p:spTree>
    <p:extLst>
      <p:ext uri="{BB962C8B-B14F-4D97-AF65-F5344CB8AC3E}">
        <p14:creationId xmlns:p14="http://schemas.microsoft.com/office/powerpoint/2010/main" val="812339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9139238" y="4962842"/>
            <a:ext cx="9525" cy="323215"/>
          </a:xfrm>
          <a:prstGeom prst="rect">
            <a:avLst/>
          </a:prstGeom>
        </p:spPr>
        <p:txBody>
          <a:bodyPr lIns="0" tIns="0" rIns="0" bIns="0" rtlCol="0" anchor="t">
            <a:spAutoFit/>
          </a:bodyPr>
          <a:lstStyle/>
          <a:p>
            <a:pPr algn="ctr">
              <a:lnSpc>
                <a:spcPts val="2659"/>
              </a:lnSpc>
              <a:spcBef>
                <a:spcPct val="0"/>
              </a:spcBef>
            </a:pPr>
            <a:endParaRPr/>
          </a:p>
        </p:txBody>
      </p:sp>
      <p:sp>
        <p:nvSpPr>
          <p:cNvPr id="32" name="TextBox 32"/>
          <p:cNvSpPr txBox="1"/>
          <p:nvPr/>
        </p:nvSpPr>
        <p:spPr>
          <a:xfrm>
            <a:off x="602189" y="2462052"/>
            <a:ext cx="17079453" cy="7983981"/>
          </a:xfrm>
          <a:prstGeom prst="rect">
            <a:avLst/>
          </a:prstGeom>
        </p:spPr>
        <p:txBody>
          <a:bodyPr wrap="square" lIns="0" tIns="0" rIns="0" bIns="0" rtlCol="0" anchor="t">
            <a:spAutoFit/>
          </a:bodyPr>
          <a:lstStyle/>
          <a:p>
            <a:pPr algn="just">
              <a:lnSpc>
                <a:spcPts val="4200"/>
              </a:lnSpc>
              <a:spcBef>
                <a:spcPct val="0"/>
              </a:spcBef>
            </a:pPr>
            <a:r>
              <a:rPr lang="en-US" sz="3000" b="1" dirty="0">
                <a:solidFill>
                  <a:srgbClr val="1F1F47"/>
                </a:solidFill>
                <a:latin typeface="JetBrains Mono Bold"/>
                <a:ea typeface="JetBrains Mono Bold"/>
                <a:cs typeface="JetBrains Mono Bold"/>
                <a:sym typeface="JetBrains Mono Bold"/>
              </a:rPr>
              <a:t>Tech Stack Overview :</a:t>
            </a:r>
            <a:r>
              <a:rPr lang="en-US" sz="3000" dirty="0">
                <a:ea typeface="JetBrains Mono Bold"/>
                <a:cs typeface="JetBrains Mono Bold"/>
                <a:sym typeface="JetBrains Mono Bold"/>
              </a:rPr>
              <a:t>Web development ,cloud </a:t>
            </a:r>
            <a:r>
              <a:rPr lang="en-US" sz="3000" dirty="0" err="1">
                <a:ea typeface="JetBrains Mono Bold"/>
                <a:cs typeface="JetBrains Mono Bold"/>
                <a:sym typeface="JetBrains Mono Bold"/>
              </a:rPr>
              <a:t>computing</a:t>
            </a:r>
            <a:r>
              <a:rPr lang="en-US" sz="3000" b="1" dirty="0" err="1">
                <a:solidFill>
                  <a:srgbClr val="1F1F47"/>
                </a:solidFill>
                <a:latin typeface="JetBrains Mono Bold"/>
                <a:ea typeface="JetBrains Mono Bold"/>
                <a:cs typeface="JetBrains Mono Bold"/>
                <a:sym typeface="JetBrains Mono Bold"/>
              </a:rPr>
              <a:t>,</a:t>
            </a:r>
            <a:r>
              <a:rPr lang="en-US" sz="3000" dirty="0" err="1">
                <a:solidFill>
                  <a:srgbClr val="1F1F47"/>
                </a:solidFill>
                <a:ea typeface="JetBrains Mono Bold"/>
                <a:cs typeface="JetBrains Mono Bold"/>
                <a:sym typeface="JetBrains Mono Bold"/>
              </a:rPr>
              <a:t>Iot,Blockchain,Machine</a:t>
            </a:r>
            <a:r>
              <a:rPr lang="en-US" sz="3000" dirty="0">
                <a:solidFill>
                  <a:srgbClr val="1F1F47"/>
                </a:solidFill>
                <a:ea typeface="JetBrains Mono Bold"/>
                <a:cs typeface="JetBrains Mono Bold"/>
                <a:sym typeface="JetBrains Mono Bold"/>
              </a:rPr>
              <a:t> learning</a:t>
            </a:r>
            <a:endParaRPr lang="en-US" sz="3000" dirty="0">
              <a:solidFill>
                <a:srgbClr val="1F1F47"/>
              </a:solidFill>
              <a:ea typeface="JetBrains Mono"/>
              <a:cs typeface="JetBrains Mono"/>
              <a:sym typeface="JetBrains Mono"/>
            </a:endParaRPr>
          </a:p>
          <a:p>
            <a:pPr marL="342900" lvl="0" indent="-342900" algn="just">
              <a:buNone/>
              <a:tabLst>
                <a:tab pos="457200" algn="l"/>
              </a:tabLst>
            </a:pPr>
            <a:r>
              <a:rPr lang="en-US" sz="3000" b="1" dirty="0">
                <a:solidFill>
                  <a:srgbClr val="1F1F47"/>
                </a:solidFill>
                <a:latin typeface="JetBrains Mono Bold"/>
                <a:ea typeface="JetBrains Mono Bold"/>
                <a:cs typeface="JetBrains Mono Bold"/>
                <a:sym typeface="JetBrains Mono Bold"/>
              </a:rPr>
              <a:t>Purpose and Benefits :</a:t>
            </a:r>
          </a:p>
          <a:p>
            <a:pPr marL="342900" lvl="0" indent="-342900" algn="just">
              <a:buNone/>
              <a:tabLst>
                <a:tab pos="457200" algn="l"/>
              </a:tabLst>
            </a:pPr>
            <a:r>
              <a:rPr lang="en-US" sz="3000" dirty="0">
                <a:solidFill>
                  <a:srgbClr val="1F1F47"/>
                </a:solidFill>
                <a:latin typeface="JetBrains Mono"/>
                <a:ea typeface="JetBrains Mono"/>
                <a:cs typeface="JetBrains Mono"/>
                <a:sym typeface="JetBrains Mono"/>
              </a:rPr>
              <a:t> </a:t>
            </a:r>
            <a:r>
              <a:rPr lang="en-IN" sz="2800" b="1" dirty="0">
                <a:effectLst/>
                <a:ea typeface="Times New Roman" panose="02020603050405020304" pitchFamily="18" charset="0"/>
              </a:rPr>
              <a:t>Blockchain</a:t>
            </a:r>
            <a:r>
              <a:rPr lang="en-IN" sz="2800" dirty="0">
                <a:effectLst/>
                <a:ea typeface="Times New Roman" panose="02020603050405020304" pitchFamily="18" charset="0"/>
              </a:rPr>
              <a:t>: For transparent transactions and smart contracts between farmers and businesses. Blockchain ensures that every transaction is recorded, verifiable, and tamper-proof.</a:t>
            </a:r>
          </a:p>
          <a:p>
            <a:pPr marL="342900" lvl="0" indent="-342900" algn="just">
              <a:lnSpc>
                <a:spcPct val="115000"/>
              </a:lnSpc>
              <a:spcAft>
                <a:spcPts val="1000"/>
              </a:spcAft>
              <a:buNone/>
              <a:tabLst>
                <a:tab pos="457200" algn="l"/>
              </a:tabLst>
            </a:pPr>
            <a:r>
              <a:rPr lang="en-IN" sz="2800" b="1" dirty="0">
                <a:effectLst/>
                <a:ea typeface="Times New Roman" panose="02020603050405020304" pitchFamily="18" charset="0"/>
              </a:rPr>
              <a:t>Machine Learning &amp; Predictive Analytics</a:t>
            </a:r>
            <a:r>
              <a:rPr lang="en-IN" sz="2800" dirty="0">
                <a:effectLst/>
                <a:ea typeface="Times New Roman" panose="02020603050405020304" pitchFamily="18" charset="0"/>
              </a:rPr>
              <a:t>: These technologies can be used to </a:t>
            </a:r>
            <a:r>
              <a:rPr lang="en-IN" sz="2800" b="1" dirty="0">
                <a:effectLst/>
                <a:ea typeface="Times New Roman" panose="02020603050405020304" pitchFamily="18" charset="0"/>
              </a:rPr>
              <a:t>predict demand</a:t>
            </a:r>
            <a:r>
              <a:rPr lang="en-IN" sz="2800" dirty="0">
                <a:effectLst/>
                <a:ea typeface="Times New Roman" panose="02020603050405020304" pitchFamily="18" charset="0"/>
              </a:rPr>
              <a:t> for agricultural byproducts (based on trends, weather patterns, and consumption data) and optimize the </a:t>
            </a:r>
            <a:r>
              <a:rPr lang="en-IN" sz="2800" b="1" dirty="0">
                <a:effectLst/>
                <a:ea typeface="Times New Roman" panose="02020603050405020304" pitchFamily="18" charset="0"/>
              </a:rPr>
              <a:t>pricing model</a:t>
            </a:r>
            <a:r>
              <a:rPr lang="en-IN" sz="2800" dirty="0">
                <a:effectLst/>
                <a:ea typeface="Times New Roman" panose="02020603050405020304" pitchFamily="18" charset="0"/>
              </a:rPr>
              <a:t> for farmers and businesses.</a:t>
            </a:r>
            <a:endParaRPr lang="en-IN" sz="2800" dirty="0">
              <a:effectLst/>
              <a:ea typeface="Calibri" panose="020F0502020204030204" pitchFamily="34" charset="0"/>
            </a:endParaRPr>
          </a:p>
          <a:p>
            <a:pPr marL="342900" lvl="0" indent="-342900" algn="just">
              <a:lnSpc>
                <a:spcPct val="115000"/>
              </a:lnSpc>
              <a:spcAft>
                <a:spcPts val="1000"/>
              </a:spcAft>
              <a:buNone/>
              <a:tabLst>
                <a:tab pos="457200" algn="l"/>
              </a:tabLst>
            </a:pPr>
            <a:r>
              <a:rPr lang="en-IN" sz="2800" b="1" dirty="0">
                <a:effectLst/>
                <a:ea typeface="Times New Roman" panose="02020603050405020304" pitchFamily="18" charset="0"/>
              </a:rPr>
              <a:t>IoT</a:t>
            </a:r>
            <a:r>
              <a:rPr lang="en-IN" sz="2800" dirty="0">
                <a:effectLst/>
                <a:ea typeface="Times New Roman" panose="02020603050405020304" pitchFamily="18" charset="0"/>
              </a:rPr>
              <a:t>: Sensors integrated into transportation systems can monitor the condition of agricultural waste during transit. IoT systems can also help track storage conditions to ensure quality is maintained.</a:t>
            </a:r>
            <a:endParaRPr lang="en-IN" sz="2800" dirty="0">
              <a:effectLst/>
              <a:ea typeface="Calibri" panose="020F0502020204030204" pitchFamily="34" charset="0"/>
            </a:endParaRPr>
          </a:p>
          <a:p>
            <a:pPr marL="342900" lvl="0" indent="-342900" algn="just">
              <a:lnSpc>
                <a:spcPct val="115000"/>
              </a:lnSpc>
              <a:spcAft>
                <a:spcPts val="1000"/>
              </a:spcAft>
              <a:buNone/>
              <a:tabLst>
                <a:tab pos="457200" algn="l"/>
              </a:tabLst>
            </a:pPr>
            <a:r>
              <a:rPr lang="en-IN" sz="2800" b="1" dirty="0">
                <a:effectLst/>
                <a:ea typeface="Times New Roman" panose="02020603050405020304" pitchFamily="18" charset="0"/>
              </a:rPr>
              <a:t>Cloud Computing</a:t>
            </a:r>
            <a:r>
              <a:rPr lang="en-IN" sz="2800" dirty="0">
                <a:effectLst/>
                <a:ea typeface="Times New Roman" panose="02020603050405020304" pitchFamily="18" charset="0"/>
              </a:rPr>
              <a:t>: To store </a:t>
            </a:r>
            <a:r>
              <a:rPr lang="en-IN" sz="2800" b="1" dirty="0">
                <a:effectLst/>
                <a:ea typeface="Times New Roman" panose="02020603050405020304" pitchFamily="18" charset="0"/>
              </a:rPr>
              <a:t>transaction data</a:t>
            </a:r>
            <a:r>
              <a:rPr lang="en-IN" sz="2800" dirty="0">
                <a:effectLst/>
                <a:ea typeface="Times New Roman" panose="02020603050405020304" pitchFamily="18" charset="0"/>
              </a:rPr>
              <a:t>, </a:t>
            </a:r>
            <a:r>
              <a:rPr lang="en-IN" sz="2800" b="1" dirty="0">
                <a:effectLst/>
                <a:ea typeface="Times New Roman" panose="02020603050405020304" pitchFamily="18" charset="0"/>
              </a:rPr>
              <a:t>user profiles</a:t>
            </a:r>
            <a:r>
              <a:rPr lang="en-IN" sz="2800" dirty="0">
                <a:effectLst/>
                <a:ea typeface="Times New Roman" panose="02020603050405020304" pitchFamily="18" charset="0"/>
              </a:rPr>
              <a:t>, and </a:t>
            </a:r>
            <a:r>
              <a:rPr lang="en-IN" sz="2800" b="1" dirty="0">
                <a:effectLst/>
                <a:ea typeface="Times New Roman" panose="02020603050405020304" pitchFamily="18" charset="0"/>
              </a:rPr>
              <a:t>analytics</a:t>
            </a:r>
            <a:r>
              <a:rPr lang="en-IN" sz="2800" dirty="0">
                <a:effectLst/>
                <a:ea typeface="Times New Roman" panose="02020603050405020304" pitchFamily="18" charset="0"/>
              </a:rPr>
              <a:t> in a scalable and secure way. Cloud solutions would allow the platform to handle growing amounts of data and users as it scales.</a:t>
            </a:r>
            <a:endParaRPr lang="en-IN" sz="2800" dirty="0">
              <a:effectLst/>
              <a:ea typeface="Calibri" panose="020F0502020204030204" pitchFamily="34" charset="0"/>
            </a:endParaRPr>
          </a:p>
          <a:p>
            <a:pPr marL="342900" lvl="0" indent="-342900" algn="just">
              <a:lnSpc>
                <a:spcPct val="115000"/>
              </a:lnSpc>
              <a:spcAft>
                <a:spcPts val="1000"/>
              </a:spcAft>
              <a:buNone/>
              <a:tabLst>
                <a:tab pos="457200" algn="l"/>
              </a:tabLst>
            </a:pPr>
            <a:r>
              <a:rPr lang="en-IN" sz="2800" b="1" dirty="0">
                <a:effectLst/>
                <a:ea typeface="Times New Roman" panose="02020603050405020304" pitchFamily="18" charset="0"/>
              </a:rPr>
              <a:t>Mobile/Web Application</a:t>
            </a:r>
            <a:r>
              <a:rPr lang="en-IN" sz="2800" dirty="0">
                <a:effectLst/>
                <a:ea typeface="Times New Roman" panose="02020603050405020304" pitchFamily="18" charset="0"/>
              </a:rPr>
              <a:t>: A user-friendly interface for both farmers and businesses to access the platform, post listings, and track transactions.</a:t>
            </a:r>
            <a:endParaRPr lang="en-IN" sz="2800" dirty="0">
              <a:effectLst/>
              <a:ea typeface="Calibri" panose="020F0502020204030204" pitchFamily="34" charset="0"/>
            </a:endParaRPr>
          </a:p>
          <a:p>
            <a:pPr marL="457200" algn="just">
              <a:lnSpc>
                <a:spcPct val="115000"/>
              </a:lnSpc>
              <a:spcAft>
                <a:spcPts val="1000"/>
              </a:spcAft>
            </a:pPr>
            <a:r>
              <a:rPr lang="en-IN" sz="2800" dirty="0">
                <a:effectLst/>
                <a:ea typeface="Times New Roman" panose="02020603050405020304" pitchFamily="18" charset="0"/>
              </a:rPr>
              <a:t> </a:t>
            </a:r>
            <a:endParaRPr lang="en-IN" sz="2800" dirty="0">
              <a:effectLst/>
              <a:ea typeface="Calibri" panose="020F0502020204030204" pitchFamily="34" charset="0"/>
            </a:endParaRPr>
          </a:p>
          <a:p>
            <a:pPr algn="just">
              <a:lnSpc>
                <a:spcPts val="4200"/>
              </a:lnSpc>
              <a:spcBef>
                <a:spcPct val="0"/>
              </a:spcBef>
            </a:pPr>
            <a:endParaRPr lang="en-US" sz="3000" dirty="0">
              <a:solidFill>
                <a:srgbClr val="1F1F47"/>
              </a:solidFill>
              <a:latin typeface="JetBrains Mono"/>
              <a:ea typeface="JetBrains Mono"/>
              <a:cs typeface="JetBrains Mono"/>
              <a:sym typeface="JetBrains Mono"/>
            </a:endParaRPr>
          </a:p>
        </p:txBody>
      </p:sp>
      <p:sp>
        <p:nvSpPr>
          <p:cNvPr id="33" name="Freeform 33"/>
          <p:cNvSpPr/>
          <p:nvPr/>
        </p:nvSpPr>
        <p:spPr>
          <a:xfrm>
            <a:off x="11537909" y="3973028"/>
            <a:ext cx="361521" cy="584721"/>
          </a:xfrm>
          <a:custGeom>
            <a:avLst/>
            <a:gdLst/>
            <a:ahLst/>
            <a:cxnLst/>
            <a:rect l="l" t="t" r="r" b="b"/>
            <a:pathLst>
              <a:path w="361521" h="584721">
                <a:moveTo>
                  <a:pt x="0" y="0"/>
                </a:moveTo>
                <a:lnTo>
                  <a:pt x="361521" y="0"/>
                </a:lnTo>
                <a:lnTo>
                  <a:pt x="361521" y="584720"/>
                </a:lnTo>
                <a:lnTo>
                  <a:pt x="0" y="5847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4" name="Group 34"/>
          <p:cNvGrpSpPr/>
          <p:nvPr/>
        </p:nvGrpSpPr>
        <p:grpSpPr>
          <a:xfrm>
            <a:off x="6434379" y="1603996"/>
            <a:ext cx="4789016" cy="739843"/>
            <a:chOff x="0" y="0"/>
            <a:chExt cx="1388943" cy="270952"/>
          </a:xfrm>
        </p:grpSpPr>
        <p:sp>
          <p:nvSpPr>
            <p:cNvPr id="35" name="Freeform 35"/>
            <p:cNvSpPr/>
            <p:nvPr/>
          </p:nvSpPr>
          <p:spPr>
            <a:xfrm>
              <a:off x="0" y="0"/>
              <a:ext cx="1388943" cy="270952"/>
            </a:xfrm>
            <a:custGeom>
              <a:avLst/>
              <a:gdLst/>
              <a:ahLst/>
              <a:cxnLst/>
              <a:rect l="l" t="t" r="r" b="b"/>
              <a:pathLst>
                <a:path w="1388943" h="270952">
                  <a:moveTo>
                    <a:pt x="37182" y="0"/>
                  </a:moveTo>
                  <a:lnTo>
                    <a:pt x="1351761" y="0"/>
                  </a:lnTo>
                  <a:cubicBezTo>
                    <a:pt x="1361622" y="0"/>
                    <a:pt x="1371079" y="3917"/>
                    <a:pt x="1378052" y="10890"/>
                  </a:cubicBezTo>
                  <a:cubicBezTo>
                    <a:pt x="1385025" y="17863"/>
                    <a:pt x="1388943" y="27321"/>
                    <a:pt x="1388943" y="37182"/>
                  </a:cubicBezTo>
                  <a:lnTo>
                    <a:pt x="1388943" y="233770"/>
                  </a:lnTo>
                  <a:cubicBezTo>
                    <a:pt x="1388943" y="243631"/>
                    <a:pt x="1385025" y="253088"/>
                    <a:pt x="1378052" y="260061"/>
                  </a:cubicBezTo>
                  <a:cubicBezTo>
                    <a:pt x="1371079" y="267034"/>
                    <a:pt x="1361622" y="270952"/>
                    <a:pt x="1351761" y="270952"/>
                  </a:cubicBezTo>
                  <a:lnTo>
                    <a:pt x="37182" y="270952"/>
                  </a:lnTo>
                  <a:cubicBezTo>
                    <a:pt x="27321" y="270952"/>
                    <a:pt x="17863" y="267034"/>
                    <a:pt x="10890" y="260061"/>
                  </a:cubicBezTo>
                  <a:cubicBezTo>
                    <a:pt x="3917" y="253088"/>
                    <a:pt x="0" y="243631"/>
                    <a:pt x="0" y="233770"/>
                  </a:cubicBezTo>
                  <a:lnTo>
                    <a:pt x="0" y="37182"/>
                  </a:lnTo>
                  <a:cubicBezTo>
                    <a:pt x="0" y="27321"/>
                    <a:pt x="3917" y="17863"/>
                    <a:pt x="10890" y="10890"/>
                  </a:cubicBezTo>
                  <a:cubicBezTo>
                    <a:pt x="17863" y="3917"/>
                    <a:pt x="27321" y="0"/>
                    <a:pt x="37182" y="0"/>
                  </a:cubicBezTo>
                  <a:close/>
                </a:path>
              </a:pathLst>
            </a:custGeom>
            <a:solidFill>
              <a:srgbClr val="E9C7E9"/>
            </a:solidFill>
            <a:ln w="76200" cap="rnd">
              <a:solidFill>
                <a:srgbClr val="1F1F47"/>
              </a:solidFill>
              <a:prstDash val="solid"/>
              <a:round/>
            </a:ln>
          </p:spPr>
        </p:sp>
        <p:sp>
          <p:nvSpPr>
            <p:cNvPr id="36" name="TextBox 36"/>
            <p:cNvSpPr txBox="1"/>
            <p:nvPr/>
          </p:nvSpPr>
          <p:spPr>
            <a:xfrm>
              <a:off x="0" y="-38100"/>
              <a:ext cx="1388943" cy="309052"/>
            </a:xfrm>
            <a:prstGeom prst="rect">
              <a:avLst/>
            </a:prstGeom>
          </p:spPr>
          <p:txBody>
            <a:bodyPr lIns="46132" tIns="46132" rIns="46132" bIns="46132" rtlCol="0" anchor="ctr"/>
            <a:lstStyle/>
            <a:p>
              <a:pPr algn="ctr">
                <a:lnSpc>
                  <a:spcPts val="2660"/>
                </a:lnSpc>
              </a:pPr>
              <a:endParaRPr/>
            </a:p>
          </p:txBody>
        </p:sp>
      </p:grpSp>
      <p:sp>
        <p:nvSpPr>
          <p:cNvPr id="37" name="TextBox 37"/>
          <p:cNvSpPr txBox="1"/>
          <p:nvPr/>
        </p:nvSpPr>
        <p:spPr>
          <a:xfrm>
            <a:off x="1907564" y="1849819"/>
            <a:ext cx="14229541" cy="537845"/>
          </a:xfrm>
          <a:prstGeom prst="rect">
            <a:avLst/>
          </a:prstGeom>
        </p:spPr>
        <p:txBody>
          <a:bodyPr lIns="0" tIns="0" rIns="0" bIns="0" rtlCol="0" anchor="t">
            <a:spAutoFit/>
          </a:bodyPr>
          <a:lstStyle/>
          <a:p>
            <a:pPr algn="ctr">
              <a:lnSpc>
                <a:spcPts val="4480"/>
              </a:lnSpc>
              <a:spcBef>
                <a:spcPct val="0"/>
              </a:spcBef>
            </a:pPr>
            <a:r>
              <a:rPr lang="en-US" sz="3200" spc="259" dirty="0">
                <a:solidFill>
                  <a:srgbClr val="846EB1"/>
                </a:solidFill>
                <a:latin typeface="Press Start 2P"/>
                <a:ea typeface="Press Start 2P"/>
                <a:cs typeface="Press Start 2P"/>
                <a:sym typeface="Press Start 2P"/>
              </a:rPr>
              <a:t>TECH STACK</a:t>
            </a:r>
          </a:p>
        </p:txBody>
      </p:sp>
      <p:grpSp>
        <p:nvGrpSpPr>
          <p:cNvPr id="38" name="Group 38"/>
          <p:cNvGrpSpPr/>
          <p:nvPr/>
        </p:nvGrpSpPr>
        <p:grpSpPr>
          <a:xfrm>
            <a:off x="1902637" y="355173"/>
            <a:ext cx="14632763" cy="1463029"/>
            <a:chOff x="0" y="0"/>
            <a:chExt cx="19310300" cy="2926167"/>
          </a:xfrm>
        </p:grpSpPr>
        <p:grpSp>
          <p:nvGrpSpPr>
            <p:cNvPr id="39" name="Group 39"/>
            <p:cNvGrpSpPr/>
            <p:nvPr/>
          </p:nvGrpSpPr>
          <p:grpSpPr>
            <a:xfrm>
              <a:off x="2370161" y="569990"/>
              <a:ext cx="16940139" cy="1688418"/>
              <a:chOff x="0" y="0"/>
              <a:chExt cx="3535128" cy="352345"/>
            </a:xfrm>
          </p:grpSpPr>
          <p:sp>
            <p:nvSpPr>
              <p:cNvPr id="40" name="Freeform 40"/>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1" name="TextBox 41"/>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2" name="Group 42"/>
            <p:cNvGrpSpPr/>
            <p:nvPr/>
          </p:nvGrpSpPr>
          <p:grpSpPr>
            <a:xfrm>
              <a:off x="0" y="0"/>
              <a:ext cx="2926167" cy="2926167"/>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4" name="TextBox 44"/>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5" name="Freeform 45"/>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5"/>
              <a:stretch>
                <a:fillRect/>
              </a:stretch>
            </a:blipFill>
            <a:ln cap="sq">
              <a:noFill/>
              <a:prstDash val="solid"/>
              <a:miter/>
            </a:ln>
          </p:spPr>
        </p:sp>
        <p:sp>
          <p:nvSpPr>
            <p:cNvPr id="46" name="TextBox 46"/>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7" name="TextBox 47"/>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dirty="0">
                  <a:solidFill>
                    <a:srgbClr val="E9C7E9"/>
                  </a:solidFill>
                  <a:latin typeface="Press Start 2P"/>
                  <a:ea typeface="Press Start 2P"/>
                  <a:cs typeface="Press Start 2P"/>
                  <a:sym typeface="Press Start 2P"/>
                </a:rPr>
                <a:t>COLOSSUS 2.0</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288375" y="-377017"/>
            <a:ext cx="406496" cy="11036681"/>
            <a:chOff x="0" y="0"/>
            <a:chExt cx="396651" cy="10769374"/>
          </a:xfrm>
        </p:grpSpPr>
        <p:sp>
          <p:nvSpPr>
            <p:cNvPr id="4" name="Freeform 4"/>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5" name="TextBox 5"/>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18120" y="-374788"/>
            <a:ext cx="247828" cy="11036681"/>
            <a:chOff x="0" y="0"/>
            <a:chExt cx="241826" cy="10769374"/>
          </a:xfrm>
        </p:grpSpPr>
        <p:sp>
          <p:nvSpPr>
            <p:cNvPr id="7" name="Freeform 7"/>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8" name="TextBox 8"/>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6793139" y="-979879"/>
            <a:ext cx="4925530" cy="1335051"/>
            <a:chOff x="0" y="0"/>
            <a:chExt cx="6567373" cy="1780068"/>
          </a:xfrm>
        </p:grpSpPr>
        <p:grpSp>
          <p:nvGrpSpPr>
            <p:cNvPr id="10" name="Group 10"/>
            <p:cNvGrpSpPr/>
            <p:nvPr/>
          </p:nvGrpSpPr>
          <p:grpSpPr>
            <a:xfrm>
              <a:off x="2605183" y="149377"/>
              <a:ext cx="1320730" cy="1630691"/>
              <a:chOff x="0" y="0"/>
              <a:chExt cx="812800" cy="1003555"/>
            </a:xfrm>
          </p:grpSpPr>
          <p:sp>
            <p:nvSpPr>
              <p:cNvPr id="11" name="Freeform 11"/>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B79BCD"/>
              </a:solidFill>
            </p:spPr>
          </p:sp>
          <p:sp>
            <p:nvSpPr>
              <p:cNvPr id="12" name="TextBox 12"/>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20730" y="0"/>
              <a:ext cx="1320730" cy="1780068"/>
              <a:chOff x="0" y="0"/>
              <a:chExt cx="812800" cy="1095484"/>
            </a:xfrm>
          </p:grpSpPr>
          <p:sp>
            <p:nvSpPr>
              <p:cNvPr id="14" name="Freeform 14"/>
              <p:cNvSpPr/>
              <p:nvPr/>
            </p:nvSpPr>
            <p:spPr>
              <a:xfrm>
                <a:off x="0" y="0"/>
                <a:ext cx="812800" cy="1095484"/>
              </a:xfrm>
              <a:custGeom>
                <a:avLst/>
                <a:gdLst/>
                <a:ahLst/>
                <a:cxnLst/>
                <a:rect l="l" t="t" r="r" b="b"/>
                <a:pathLst>
                  <a:path w="812800" h="1095484">
                    <a:moveTo>
                      <a:pt x="0" y="0"/>
                    </a:moveTo>
                    <a:lnTo>
                      <a:pt x="812800" y="0"/>
                    </a:lnTo>
                    <a:lnTo>
                      <a:pt x="812800" y="1095484"/>
                    </a:lnTo>
                    <a:lnTo>
                      <a:pt x="0" y="1095484"/>
                    </a:lnTo>
                    <a:close/>
                  </a:path>
                </a:pathLst>
              </a:custGeom>
              <a:solidFill>
                <a:srgbClr val="846EB1"/>
              </a:solidFill>
            </p:spPr>
          </p:sp>
          <p:sp>
            <p:nvSpPr>
              <p:cNvPr id="15" name="TextBox 15"/>
              <p:cNvSpPr txBox="1"/>
              <p:nvPr/>
            </p:nvSpPr>
            <p:spPr>
              <a:xfrm>
                <a:off x="0" y="-38100"/>
                <a:ext cx="812800" cy="1133584"/>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0" y="146406"/>
              <a:ext cx="1320730" cy="1633662"/>
              <a:chOff x="0" y="0"/>
              <a:chExt cx="812800" cy="1005383"/>
            </a:xfrm>
          </p:grpSpPr>
          <p:sp>
            <p:nvSpPr>
              <p:cNvPr id="17" name="Freeform 17"/>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1F1F47"/>
              </a:solidFill>
            </p:spPr>
          </p:sp>
          <p:sp>
            <p:nvSpPr>
              <p:cNvPr id="18" name="TextBox 18"/>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925913" y="146406"/>
              <a:ext cx="1320730" cy="1633662"/>
              <a:chOff x="0" y="0"/>
              <a:chExt cx="812800" cy="1005383"/>
            </a:xfrm>
          </p:grpSpPr>
          <p:sp>
            <p:nvSpPr>
              <p:cNvPr id="20" name="Freeform 20"/>
              <p:cNvSpPr/>
              <p:nvPr/>
            </p:nvSpPr>
            <p:spPr>
              <a:xfrm>
                <a:off x="0" y="0"/>
                <a:ext cx="812800" cy="1005383"/>
              </a:xfrm>
              <a:custGeom>
                <a:avLst/>
                <a:gdLst/>
                <a:ahLst/>
                <a:cxnLst/>
                <a:rect l="l" t="t" r="r" b="b"/>
                <a:pathLst>
                  <a:path w="812800" h="1005383">
                    <a:moveTo>
                      <a:pt x="0" y="0"/>
                    </a:moveTo>
                    <a:lnTo>
                      <a:pt x="812800" y="0"/>
                    </a:lnTo>
                    <a:lnTo>
                      <a:pt x="812800" y="1005383"/>
                    </a:lnTo>
                    <a:lnTo>
                      <a:pt x="0" y="1005383"/>
                    </a:lnTo>
                    <a:close/>
                  </a:path>
                </a:pathLst>
              </a:custGeom>
              <a:solidFill>
                <a:srgbClr val="E9C7E9"/>
              </a:solidFill>
            </p:spPr>
          </p:sp>
          <p:sp>
            <p:nvSpPr>
              <p:cNvPr id="21" name="TextBox 21"/>
              <p:cNvSpPr txBox="1"/>
              <p:nvPr/>
            </p:nvSpPr>
            <p:spPr>
              <a:xfrm>
                <a:off x="0" y="-38100"/>
                <a:ext cx="812800" cy="104348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a:off x="5246643" y="149377"/>
              <a:ext cx="1320730" cy="1630691"/>
              <a:chOff x="0" y="0"/>
              <a:chExt cx="812800" cy="1003555"/>
            </a:xfrm>
          </p:grpSpPr>
          <p:sp>
            <p:nvSpPr>
              <p:cNvPr id="23" name="Freeform 23"/>
              <p:cNvSpPr/>
              <p:nvPr/>
            </p:nvSpPr>
            <p:spPr>
              <a:xfrm>
                <a:off x="0" y="0"/>
                <a:ext cx="812800" cy="1003555"/>
              </a:xfrm>
              <a:custGeom>
                <a:avLst/>
                <a:gdLst/>
                <a:ahLst/>
                <a:cxnLst/>
                <a:rect l="l" t="t" r="r" b="b"/>
                <a:pathLst>
                  <a:path w="812800" h="1003555">
                    <a:moveTo>
                      <a:pt x="0" y="0"/>
                    </a:moveTo>
                    <a:lnTo>
                      <a:pt x="812800" y="0"/>
                    </a:lnTo>
                    <a:lnTo>
                      <a:pt x="812800" y="1003555"/>
                    </a:lnTo>
                    <a:lnTo>
                      <a:pt x="0" y="1003555"/>
                    </a:lnTo>
                    <a:close/>
                  </a:path>
                </a:pathLst>
              </a:custGeom>
              <a:solidFill>
                <a:srgbClr val="F8E4CB"/>
              </a:solidFill>
            </p:spPr>
          </p:sp>
          <p:sp>
            <p:nvSpPr>
              <p:cNvPr id="24" name="TextBox 24"/>
              <p:cNvSpPr txBox="1"/>
              <p:nvPr/>
            </p:nvSpPr>
            <p:spPr>
              <a:xfrm>
                <a:off x="0" y="-38100"/>
                <a:ext cx="812800" cy="1041655"/>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p:nvPr/>
        </p:nvGrpSpPr>
        <p:grpSpPr>
          <a:xfrm rot="-10800000">
            <a:off x="18145860" y="-312354"/>
            <a:ext cx="370117" cy="10907460"/>
            <a:chOff x="0" y="0"/>
            <a:chExt cx="378867" cy="11165329"/>
          </a:xfrm>
        </p:grpSpPr>
        <p:sp>
          <p:nvSpPr>
            <p:cNvPr id="26" name="Freeform 26"/>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7" name="TextBox 27"/>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grpSp>
        <p:nvGrpSpPr>
          <p:cNvPr id="28" name="Group 28"/>
          <p:cNvGrpSpPr/>
          <p:nvPr/>
        </p:nvGrpSpPr>
        <p:grpSpPr>
          <a:xfrm rot="-10800000">
            <a:off x="17909619" y="-316602"/>
            <a:ext cx="236241" cy="10911708"/>
            <a:chOff x="0" y="0"/>
            <a:chExt cx="241826" cy="11169677"/>
          </a:xfrm>
        </p:grpSpPr>
        <p:sp>
          <p:nvSpPr>
            <p:cNvPr id="29" name="Freeform 29"/>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30" name="TextBox 30"/>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sp>
        <p:nvSpPr>
          <p:cNvPr id="31" name="TextBox 31"/>
          <p:cNvSpPr txBox="1"/>
          <p:nvPr/>
        </p:nvSpPr>
        <p:spPr>
          <a:xfrm>
            <a:off x="602189" y="2718812"/>
            <a:ext cx="16107402" cy="5342232"/>
          </a:xfrm>
          <a:prstGeom prst="rect">
            <a:avLst/>
          </a:prstGeom>
        </p:spPr>
        <p:txBody>
          <a:bodyPr wrap="square" lIns="0" tIns="0" rIns="0" bIns="0" rtlCol="0" anchor="t">
            <a:spAutoFit/>
          </a:bodyPr>
          <a:lstStyle/>
          <a:p>
            <a:pPr algn="just">
              <a:lnSpc>
                <a:spcPts val="4200"/>
              </a:lnSpc>
              <a:spcBef>
                <a:spcPct val="0"/>
              </a:spcBef>
            </a:pPr>
            <a:r>
              <a:rPr lang="en-US" sz="3000" b="1" dirty="0">
                <a:solidFill>
                  <a:srgbClr val="1F1F47"/>
                </a:solidFill>
                <a:latin typeface="JetBrains Mono Bold"/>
                <a:ea typeface="JetBrains Mono Bold"/>
                <a:cs typeface="JetBrains Mono Bold"/>
                <a:sym typeface="JetBrains Mono Bold"/>
              </a:rPr>
              <a:t>Block Diagram Overview :</a:t>
            </a: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b="1" dirty="0">
              <a:solidFill>
                <a:srgbClr val="1F1F47"/>
              </a:solidFill>
              <a:latin typeface="JetBrains Mono Bold"/>
              <a:ea typeface="JetBrains Mono"/>
              <a:cs typeface="JetBrains Mono"/>
              <a:sym typeface="JetBrains Mono Bold"/>
            </a:endParaRPr>
          </a:p>
          <a:p>
            <a:pPr algn="just">
              <a:lnSpc>
                <a:spcPts val="4200"/>
              </a:lnSpc>
              <a:spcBef>
                <a:spcPct val="0"/>
              </a:spcBef>
            </a:pPr>
            <a:endParaRPr lang="en-US" sz="3000" dirty="0">
              <a:solidFill>
                <a:srgbClr val="1F1F47"/>
              </a:solidFill>
              <a:latin typeface="JetBrains Mono"/>
              <a:ea typeface="JetBrains Mono"/>
              <a:cs typeface="JetBrains Mono"/>
              <a:sym typeface="JetBrains Mono"/>
            </a:endParaRPr>
          </a:p>
          <a:p>
            <a:pPr algn="just">
              <a:lnSpc>
                <a:spcPts val="4200"/>
              </a:lnSpc>
              <a:spcBef>
                <a:spcPct val="0"/>
              </a:spcBef>
            </a:pPr>
            <a:endParaRPr lang="en-US" sz="3000" dirty="0">
              <a:solidFill>
                <a:srgbClr val="1F1F47"/>
              </a:solidFill>
              <a:latin typeface="JetBrains Mono"/>
              <a:ea typeface="JetBrains Mono"/>
              <a:cs typeface="JetBrains Mono"/>
              <a:sym typeface="JetBrains Mono"/>
            </a:endParaRPr>
          </a:p>
        </p:txBody>
      </p:sp>
      <p:sp>
        <p:nvSpPr>
          <p:cNvPr id="32" name="Freeform 32"/>
          <p:cNvSpPr/>
          <p:nvPr/>
        </p:nvSpPr>
        <p:spPr>
          <a:xfrm>
            <a:off x="12217966" y="4191650"/>
            <a:ext cx="360838" cy="583617"/>
          </a:xfrm>
          <a:custGeom>
            <a:avLst/>
            <a:gdLst/>
            <a:ahLst/>
            <a:cxnLst/>
            <a:rect l="l" t="t" r="r" b="b"/>
            <a:pathLst>
              <a:path w="360838" h="583617">
                <a:moveTo>
                  <a:pt x="0" y="0"/>
                </a:moveTo>
                <a:lnTo>
                  <a:pt x="360839" y="0"/>
                </a:lnTo>
                <a:lnTo>
                  <a:pt x="360839" y="583617"/>
                </a:lnTo>
                <a:lnTo>
                  <a:pt x="0" y="5836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3" name="Group 33"/>
          <p:cNvGrpSpPr/>
          <p:nvPr/>
        </p:nvGrpSpPr>
        <p:grpSpPr>
          <a:xfrm>
            <a:off x="5767757" y="1937443"/>
            <a:ext cx="6051615" cy="807027"/>
            <a:chOff x="0" y="0"/>
            <a:chExt cx="1758449" cy="320052"/>
          </a:xfrm>
        </p:grpSpPr>
        <p:sp>
          <p:nvSpPr>
            <p:cNvPr id="34" name="Freeform 34"/>
            <p:cNvSpPr/>
            <p:nvPr/>
          </p:nvSpPr>
          <p:spPr>
            <a:xfrm>
              <a:off x="0" y="0"/>
              <a:ext cx="1758449" cy="320053"/>
            </a:xfrm>
            <a:custGeom>
              <a:avLst/>
              <a:gdLst/>
              <a:ahLst/>
              <a:cxnLst/>
              <a:rect l="l" t="t" r="r" b="b"/>
              <a:pathLst>
                <a:path w="1758449" h="320053">
                  <a:moveTo>
                    <a:pt x="29424" y="0"/>
                  </a:moveTo>
                  <a:lnTo>
                    <a:pt x="1729025" y="0"/>
                  </a:lnTo>
                  <a:cubicBezTo>
                    <a:pt x="1736829" y="0"/>
                    <a:pt x="1744313" y="3100"/>
                    <a:pt x="1749831" y="8618"/>
                  </a:cubicBezTo>
                  <a:cubicBezTo>
                    <a:pt x="1755349" y="14136"/>
                    <a:pt x="1758449" y="21620"/>
                    <a:pt x="1758449" y="29424"/>
                  </a:cubicBezTo>
                  <a:lnTo>
                    <a:pt x="1758449" y="290628"/>
                  </a:lnTo>
                  <a:cubicBezTo>
                    <a:pt x="1758449" y="306879"/>
                    <a:pt x="1745276" y="320053"/>
                    <a:pt x="1729025" y="320053"/>
                  </a:cubicBezTo>
                  <a:lnTo>
                    <a:pt x="29424" y="320053"/>
                  </a:lnTo>
                  <a:cubicBezTo>
                    <a:pt x="21620" y="320053"/>
                    <a:pt x="14136" y="316952"/>
                    <a:pt x="8618" y="311434"/>
                  </a:cubicBezTo>
                  <a:cubicBezTo>
                    <a:pt x="3100" y="305916"/>
                    <a:pt x="0" y="298432"/>
                    <a:pt x="0" y="290628"/>
                  </a:cubicBezTo>
                  <a:lnTo>
                    <a:pt x="0" y="29424"/>
                  </a:lnTo>
                  <a:cubicBezTo>
                    <a:pt x="0" y="21620"/>
                    <a:pt x="3100" y="14136"/>
                    <a:pt x="8618" y="8618"/>
                  </a:cubicBezTo>
                  <a:cubicBezTo>
                    <a:pt x="14136" y="3100"/>
                    <a:pt x="21620" y="0"/>
                    <a:pt x="29424" y="0"/>
                  </a:cubicBezTo>
                  <a:close/>
                </a:path>
              </a:pathLst>
            </a:custGeom>
            <a:solidFill>
              <a:srgbClr val="E9C7E9"/>
            </a:solidFill>
            <a:ln w="76200" cap="rnd">
              <a:solidFill>
                <a:srgbClr val="1F1F47"/>
              </a:solidFill>
              <a:prstDash val="solid"/>
              <a:round/>
            </a:ln>
          </p:spPr>
        </p:sp>
        <p:sp>
          <p:nvSpPr>
            <p:cNvPr id="35" name="TextBox 35"/>
            <p:cNvSpPr txBox="1"/>
            <p:nvPr/>
          </p:nvSpPr>
          <p:spPr>
            <a:xfrm>
              <a:off x="0" y="-38100"/>
              <a:ext cx="1758449" cy="358152"/>
            </a:xfrm>
            <a:prstGeom prst="rect">
              <a:avLst/>
            </a:prstGeom>
          </p:spPr>
          <p:txBody>
            <a:bodyPr lIns="46045" tIns="46045" rIns="46045" bIns="46045" rtlCol="0" anchor="ctr"/>
            <a:lstStyle/>
            <a:p>
              <a:pPr algn="ctr">
                <a:lnSpc>
                  <a:spcPts val="2659"/>
                </a:lnSpc>
              </a:pPr>
              <a:endParaRPr/>
            </a:p>
          </p:txBody>
        </p:sp>
      </p:grpSp>
      <p:sp>
        <p:nvSpPr>
          <p:cNvPr id="36" name="TextBox 36"/>
          <p:cNvSpPr txBox="1"/>
          <p:nvPr/>
        </p:nvSpPr>
        <p:spPr>
          <a:xfrm>
            <a:off x="1947623" y="2159807"/>
            <a:ext cx="14202680" cy="547370"/>
          </a:xfrm>
          <a:prstGeom prst="rect">
            <a:avLst/>
          </a:prstGeom>
        </p:spPr>
        <p:txBody>
          <a:bodyPr lIns="0" tIns="0" rIns="0" bIns="0" rtlCol="0" anchor="t">
            <a:spAutoFit/>
          </a:bodyPr>
          <a:lstStyle/>
          <a:p>
            <a:pPr algn="ctr">
              <a:lnSpc>
                <a:spcPts val="4479"/>
              </a:lnSpc>
              <a:spcBef>
                <a:spcPct val="0"/>
              </a:spcBef>
            </a:pPr>
            <a:r>
              <a:rPr lang="en-US" sz="3199" spc="259" dirty="0">
                <a:solidFill>
                  <a:srgbClr val="846EB1"/>
                </a:solidFill>
                <a:latin typeface="Press Start 2P"/>
                <a:ea typeface="Press Start 2P"/>
                <a:cs typeface="Press Start 2P"/>
                <a:sym typeface="Press Start 2P"/>
              </a:rPr>
              <a:t>FLOW DIAGRAM</a:t>
            </a:r>
          </a:p>
        </p:txBody>
      </p:sp>
      <p:grpSp>
        <p:nvGrpSpPr>
          <p:cNvPr id="37" name="Group 37"/>
          <p:cNvGrpSpPr/>
          <p:nvPr/>
        </p:nvGrpSpPr>
        <p:grpSpPr>
          <a:xfrm>
            <a:off x="1902637" y="355172"/>
            <a:ext cx="14482725" cy="1722713"/>
            <a:chOff x="0" y="0"/>
            <a:chExt cx="19310300" cy="2926167"/>
          </a:xfrm>
        </p:grpSpPr>
        <p:grpSp>
          <p:nvGrpSpPr>
            <p:cNvPr id="38" name="Group 38"/>
            <p:cNvGrpSpPr/>
            <p:nvPr/>
          </p:nvGrpSpPr>
          <p:grpSpPr>
            <a:xfrm>
              <a:off x="2370161" y="569990"/>
              <a:ext cx="16940139" cy="1688418"/>
              <a:chOff x="0" y="0"/>
              <a:chExt cx="3535128" cy="352345"/>
            </a:xfrm>
          </p:grpSpPr>
          <p:sp>
            <p:nvSpPr>
              <p:cNvPr id="39" name="Freeform 39"/>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40" name="TextBox 40"/>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1" name="Group 41"/>
            <p:cNvGrpSpPr/>
            <p:nvPr/>
          </p:nvGrpSpPr>
          <p:grpSpPr>
            <a:xfrm>
              <a:off x="0" y="0"/>
              <a:ext cx="2926167" cy="2926167"/>
              <a:chOff x="0" y="0"/>
              <a:chExt cx="812800" cy="812800"/>
            </a:xfrm>
          </p:grpSpPr>
          <p:sp>
            <p:nvSpPr>
              <p:cNvPr id="42" name="Freeform 4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43" name="TextBox 43"/>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44" name="Freeform 44"/>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4"/>
              <a:stretch>
                <a:fillRect/>
              </a:stretch>
            </a:blipFill>
            <a:ln cap="sq">
              <a:noFill/>
              <a:prstDash val="solid"/>
              <a:miter/>
            </a:ln>
          </p:spPr>
        </p:sp>
        <p:sp>
          <p:nvSpPr>
            <p:cNvPr id="45" name="TextBox 45"/>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46" name="TextBox 46"/>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dirty="0">
                  <a:solidFill>
                    <a:srgbClr val="E9C7E9"/>
                  </a:solidFill>
                  <a:latin typeface="Press Start 2P"/>
                  <a:ea typeface="Press Start 2P"/>
                  <a:cs typeface="Press Start 2P"/>
                  <a:sym typeface="Press Start 2P"/>
                </a:rPr>
                <a:t>COLOSSUS 2.0</a:t>
              </a:r>
            </a:p>
          </p:txBody>
        </p:sp>
      </p:grpSp>
      <p:grpSp>
        <p:nvGrpSpPr>
          <p:cNvPr id="48" name="Group 47">
            <a:extLst>
              <a:ext uri="{FF2B5EF4-FFF2-40B4-BE49-F238E27FC236}">
                <a16:creationId xmlns:a16="http://schemas.microsoft.com/office/drawing/2014/main" id="{79D9C8DE-EE01-9171-1E23-29D8F2548D2A}"/>
              </a:ext>
            </a:extLst>
          </p:cNvPr>
          <p:cNvGrpSpPr/>
          <p:nvPr/>
        </p:nvGrpSpPr>
        <p:grpSpPr>
          <a:xfrm>
            <a:off x="1988179" y="3385397"/>
            <a:ext cx="15321425" cy="6210863"/>
            <a:chOff x="-46935" y="0"/>
            <a:chExt cx="8014701" cy="4023864"/>
          </a:xfrm>
        </p:grpSpPr>
        <p:sp>
          <p:nvSpPr>
            <p:cNvPr id="49" name="Rounded Rectangle 5">
              <a:extLst>
                <a:ext uri="{FF2B5EF4-FFF2-40B4-BE49-F238E27FC236}">
                  <a16:creationId xmlns:a16="http://schemas.microsoft.com/office/drawing/2014/main" id="{A7847D1C-6C9D-FC24-3CA0-D5B5E498B7C1}"/>
                </a:ext>
              </a:extLst>
            </p:cNvPr>
            <p:cNvSpPr/>
            <p:nvPr/>
          </p:nvSpPr>
          <p:spPr>
            <a:xfrm>
              <a:off x="2169480" y="13638"/>
              <a:ext cx="1800199" cy="769982"/>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ysClr val="windowText" lastClr="000000"/>
                  </a:solidFill>
                  <a:effectLst/>
                  <a:ea typeface="Times New Roman" panose="02020603050405020304" pitchFamily="18" charset="0"/>
                  <a:cs typeface="Times New Roman" panose="02020603050405020304" pitchFamily="18" charset="0"/>
                </a:rPr>
                <a:t>Waste Listing on Platform</a:t>
              </a:r>
              <a:endParaRPr lang="en-IN" sz="2800" dirty="0">
                <a:solidFill>
                  <a:sysClr val="windowText" lastClr="000000"/>
                </a:solidFill>
                <a:effectLst/>
                <a:latin typeface="Times New Roman" panose="02020603050405020304" pitchFamily="18" charset="0"/>
                <a:ea typeface="Times New Roman" panose="02020603050405020304" pitchFamily="18" charset="0"/>
              </a:endParaRPr>
            </a:p>
          </p:txBody>
        </p:sp>
        <p:sp>
          <p:nvSpPr>
            <p:cNvPr id="50" name="Rounded Rectangle 7">
              <a:extLst>
                <a:ext uri="{FF2B5EF4-FFF2-40B4-BE49-F238E27FC236}">
                  <a16:creationId xmlns:a16="http://schemas.microsoft.com/office/drawing/2014/main" id="{B4E22001-547F-3A2A-ACD7-338E04E56634}"/>
                </a:ext>
              </a:extLst>
            </p:cNvPr>
            <p:cNvSpPr/>
            <p:nvPr/>
          </p:nvSpPr>
          <p:spPr>
            <a:xfrm>
              <a:off x="1268" y="0"/>
              <a:ext cx="1800200" cy="79208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ysClr val="windowText" lastClr="000000"/>
                  </a:solidFill>
                  <a:effectLst/>
                  <a:ea typeface="Times New Roman" panose="02020603050405020304" pitchFamily="18" charset="0"/>
                  <a:cs typeface="Times New Roman" panose="02020603050405020304" pitchFamily="18" charset="0"/>
                </a:rPr>
                <a:t>Farmer's Waste Generation</a:t>
              </a:r>
              <a:endParaRPr lang="en-IN" sz="2800" dirty="0">
                <a:solidFill>
                  <a:sysClr val="windowText" lastClr="000000"/>
                </a:solidFill>
                <a:effectLst/>
                <a:latin typeface="Times New Roman" panose="02020603050405020304" pitchFamily="18" charset="0"/>
                <a:ea typeface="Times New Roman" panose="02020603050405020304" pitchFamily="18" charset="0"/>
              </a:endParaRPr>
            </a:p>
          </p:txBody>
        </p:sp>
        <p:sp>
          <p:nvSpPr>
            <p:cNvPr id="51" name="Rounded Rectangle 8">
              <a:extLst>
                <a:ext uri="{FF2B5EF4-FFF2-40B4-BE49-F238E27FC236}">
                  <a16:creationId xmlns:a16="http://schemas.microsoft.com/office/drawing/2014/main" id="{E71AE3B7-C291-1266-C08F-8AEF7910E384}"/>
                </a:ext>
              </a:extLst>
            </p:cNvPr>
            <p:cNvSpPr/>
            <p:nvPr/>
          </p:nvSpPr>
          <p:spPr>
            <a:xfrm>
              <a:off x="6120804" y="827907"/>
              <a:ext cx="1800200" cy="79208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chemeClr val="tx1"/>
                  </a:solidFill>
                  <a:effectLst/>
                  <a:ea typeface="Times New Roman" panose="02020603050405020304" pitchFamily="18" charset="0"/>
                  <a:cs typeface="Times New Roman" panose="02020603050405020304" pitchFamily="18" charset="0"/>
                </a:rPr>
                <a:t>Smart Contracts &amp; Secure Transactions</a:t>
              </a:r>
              <a:endParaRPr lang="en-IN" sz="2800" dirty="0">
                <a:solidFill>
                  <a:schemeClr val="tx1"/>
                </a:solidFill>
                <a:effectLst/>
                <a:latin typeface="Times New Roman" panose="02020603050405020304" pitchFamily="18" charset="0"/>
                <a:ea typeface="Times New Roman" panose="02020603050405020304" pitchFamily="18" charset="0"/>
              </a:endParaRPr>
            </a:p>
          </p:txBody>
        </p:sp>
        <p:sp>
          <p:nvSpPr>
            <p:cNvPr id="52" name="Rounded Rectangle 9">
              <a:extLst>
                <a:ext uri="{FF2B5EF4-FFF2-40B4-BE49-F238E27FC236}">
                  <a16:creationId xmlns:a16="http://schemas.microsoft.com/office/drawing/2014/main" id="{63290B71-DF23-12A2-E16F-DC0BEA894AE2}"/>
                </a:ext>
              </a:extLst>
            </p:cNvPr>
            <p:cNvSpPr/>
            <p:nvPr/>
          </p:nvSpPr>
          <p:spPr>
            <a:xfrm>
              <a:off x="4321748" y="8468"/>
              <a:ext cx="1800200" cy="775152"/>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a:solidFill>
                    <a:schemeClr val="tx1"/>
                  </a:solidFill>
                  <a:effectLst/>
                  <a:ea typeface="Times New Roman" panose="02020603050405020304" pitchFamily="18" charset="0"/>
                  <a:cs typeface="Times New Roman" panose="02020603050405020304" pitchFamily="18" charset="0"/>
                </a:rPr>
                <a:t>Business Search &amp; Match</a:t>
              </a:r>
              <a:endParaRPr lang="en-IN" sz="2800">
                <a:solidFill>
                  <a:schemeClr val="tx1"/>
                </a:solidFill>
                <a:effectLst/>
                <a:latin typeface="Times New Roman" panose="02020603050405020304" pitchFamily="18" charset="0"/>
                <a:ea typeface="Times New Roman" panose="02020603050405020304" pitchFamily="18" charset="0"/>
              </a:endParaRPr>
            </a:p>
          </p:txBody>
        </p:sp>
        <p:sp>
          <p:nvSpPr>
            <p:cNvPr id="53" name="Rounded Rectangle 10">
              <a:extLst>
                <a:ext uri="{FF2B5EF4-FFF2-40B4-BE49-F238E27FC236}">
                  <a16:creationId xmlns:a16="http://schemas.microsoft.com/office/drawing/2014/main" id="{1049F77B-10E9-628F-F166-26E892F2E5E1}"/>
                </a:ext>
              </a:extLst>
            </p:cNvPr>
            <p:cNvSpPr/>
            <p:nvPr/>
          </p:nvSpPr>
          <p:spPr>
            <a:xfrm>
              <a:off x="6167566" y="2197845"/>
              <a:ext cx="1800200" cy="79208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chemeClr val="tx1"/>
                  </a:solidFill>
                  <a:effectLst/>
                  <a:ea typeface="Times New Roman" panose="02020603050405020304" pitchFamily="18" charset="0"/>
                  <a:cs typeface="Times New Roman" panose="02020603050405020304" pitchFamily="18" charset="0"/>
                </a:rPr>
                <a:t>Logistics Management</a:t>
              </a:r>
              <a:endParaRPr lang="en-IN" sz="2800" dirty="0">
                <a:solidFill>
                  <a:schemeClr val="tx1"/>
                </a:solidFill>
                <a:effectLst/>
                <a:latin typeface="Times New Roman" panose="02020603050405020304" pitchFamily="18" charset="0"/>
                <a:ea typeface="Times New Roman" panose="02020603050405020304" pitchFamily="18" charset="0"/>
              </a:endParaRPr>
            </a:p>
          </p:txBody>
        </p:sp>
        <p:sp>
          <p:nvSpPr>
            <p:cNvPr id="54" name="Rounded Rectangle 11">
              <a:extLst>
                <a:ext uri="{FF2B5EF4-FFF2-40B4-BE49-F238E27FC236}">
                  <a16:creationId xmlns:a16="http://schemas.microsoft.com/office/drawing/2014/main" id="{E00EF0E4-9AA9-71E7-42A7-22C1F9CDDB8D}"/>
                </a:ext>
              </a:extLst>
            </p:cNvPr>
            <p:cNvSpPr/>
            <p:nvPr/>
          </p:nvSpPr>
          <p:spPr>
            <a:xfrm>
              <a:off x="4603101" y="3217476"/>
              <a:ext cx="1800200" cy="80638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chemeClr val="tx1"/>
                  </a:solidFill>
                  <a:effectLst/>
                  <a:ea typeface="Times New Roman" panose="02020603050405020304" pitchFamily="18" charset="0"/>
                  <a:cs typeface="Times New Roman" panose="02020603050405020304" pitchFamily="18" charset="0"/>
                </a:rPr>
                <a:t>Upcycling and Manufacturing</a:t>
              </a:r>
              <a:endParaRPr lang="en-IN" sz="2800" dirty="0">
                <a:solidFill>
                  <a:schemeClr val="tx1"/>
                </a:solidFill>
                <a:effectLst/>
                <a:latin typeface="Times New Roman" panose="02020603050405020304" pitchFamily="18" charset="0"/>
                <a:ea typeface="Times New Roman" panose="02020603050405020304" pitchFamily="18" charset="0"/>
              </a:endParaRPr>
            </a:p>
          </p:txBody>
        </p:sp>
        <p:sp>
          <p:nvSpPr>
            <p:cNvPr id="55" name="Rounded Rectangle 12">
              <a:extLst>
                <a:ext uri="{FF2B5EF4-FFF2-40B4-BE49-F238E27FC236}">
                  <a16:creationId xmlns:a16="http://schemas.microsoft.com/office/drawing/2014/main" id="{605C6C9A-655E-3D35-1101-807328FEC2E8}"/>
                </a:ext>
              </a:extLst>
            </p:cNvPr>
            <p:cNvSpPr/>
            <p:nvPr/>
          </p:nvSpPr>
          <p:spPr>
            <a:xfrm>
              <a:off x="-46935" y="3144787"/>
              <a:ext cx="1800200" cy="806388"/>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chemeClr val="tx1"/>
                  </a:solidFill>
                  <a:effectLst/>
                  <a:ea typeface="Times New Roman" panose="02020603050405020304" pitchFamily="18" charset="0"/>
                  <a:cs typeface="Times New Roman" panose="02020603050405020304" pitchFamily="18" charset="0"/>
                </a:rPr>
                <a:t>Payment and Repeat Transactions</a:t>
              </a:r>
              <a:endParaRPr lang="en-IN" sz="2800" dirty="0">
                <a:solidFill>
                  <a:schemeClr val="tx1"/>
                </a:solidFill>
                <a:effectLst/>
                <a:latin typeface="Times New Roman" panose="02020603050405020304" pitchFamily="18" charset="0"/>
                <a:ea typeface="Times New Roman" panose="02020603050405020304" pitchFamily="18" charset="0"/>
              </a:endParaRPr>
            </a:p>
          </p:txBody>
        </p:sp>
        <p:sp>
          <p:nvSpPr>
            <p:cNvPr id="56" name="Rounded Rectangle 13">
              <a:extLst>
                <a:ext uri="{FF2B5EF4-FFF2-40B4-BE49-F238E27FC236}">
                  <a16:creationId xmlns:a16="http://schemas.microsoft.com/office/drawing/2014/main" id="{68C58FA0-0D57-568C-9165-317C59BC57ED}"/>
                </a:ext>
              </a:extLst>
            </p:cNvPr>
            <p:cNvSpPr/>
            <p:nvPr/>
          </p:nvSpPr>
          <p:spPr>
            <a:xfrm>
              <a:off x="2255456" y="3160191"/>
              <a:ext cx="1800200" cy="806283"/>
            </a:xfrm>
            <a:prstGeom prst="roundRect">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r>
                <a:rPr lang="en-IN" sz="2800" b="1" kern="1200" dirty="0">
                  <a:solidFill>
                    <a:schemeClr val="tx1"/>
                  </a:solidFill>
                  <a:effectLst/>
                  <a:ea typeface="Times New Roman" panose="02020603050405020304" pitchFamily="18" charset="0"/>
                  <a:cs typeface="Times New Roman" panose="02020603050405020304" pitchFamily="18" charset="0"/>
                </a:rPr>
                <a:t>Sustainability Metrics &amp; Certification</a:t>
              </a:r>
              <a:endParaRPr lang="en-IN" sz="2800" dirty="0">
                <a:solidFill>
                  <a:schemeClr val="tx1"/>
                </a:solidFill>
                <a:effectLst/>
                <a:latin typeface="Times New Roman" panose="02020603050405020304" pitchFamily="18" charset="0"/>
                <a:ea typeface="Times New Roman" panose="02020603050405020304" pitchFamily="18" charset="0"/>
              </a:endParaRPr>
            </a:p>
          </p:txBody>
        </p:sp>
        <p:sp>
          <p:nvSpPr>
            <p:cNvPr id="57" name="Right Arrow 14">
              <a:extLst>
                <a:ext uri="{FF2B5EF4-FFF2-40B4-BE49-F238E27FC236}">
                  <a16:creationId xmlns:a16="http://schemas.microsoft.com/office/drawing/2014/main" id="{233747C2-39C2-06B2-51BA-B55162D21DAD}"/>
                </a:ext>
              </a:extLst>
            </p:cNvPr>
            <p:cNvSpPr/>
            <p:nvPr/>
          </p:nvSpPr>
          <p:spPr>
            <a:xfrm>
              <a:off x="1855626" y="280057"/>
              <a:ext cx="233874" cy="242316"/>
            </a:xfrm>
            <a:prstGeom prst="righ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8" name="Right Arrow 15">
              <a:extLst>
                <a:ext uri="{FF2B5EF4-FFF2-40B4-BE49-F238E27FC236}">
                  <a16:creationId xmlns:a16="http://schemas.microsoft.com/office/drawing/2014/main" id="{A1395E44-C21A-01BD-6A14-2B3260593ACC}"/>
                </a:ext>
              </a:extLst>
            </p:cNvPr>
            <p:cNvSpPr/>
            <p:nvPr/>
          </p:nvSpPr>
          <p:spPr>
            <a:xfrm>
              <a:off x="4004658" y="280057"/>
              <a:ext cx="233874" cy="242316"/>
            </a:xfrm>
            <a:prstGeom prst="righ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9" name="Bent Arrow 16">
              <a:extLst>
                <a:ext uri="{FF2B5EF4-FFF2-40B4-BE49-F238E27FC236}">
                  <a16:creationId xmlns:a16="http://schemas.microsoft.com/office/drawing/2014/main" id="{4AD08774-9A20-C454-EA17-B4603B98F426}"/>
                </a:ext>
              </a:extLst>
            </p:cNvPr>
            <p:cNvSpPr/>
            <p:nvPr/>
          </p:nvSpPr>
          <p:spPr>
            <a:xfrm rot="10800000">
              <a:off x="6497249" y="3177920"/>
              <a:ext cx="480701" cy="533112"/>
            </a:xfrm>
            <a:prstGeom prst="ben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0" name="Bent Arrow 17">
              <a:extLst>
                <a:ext uri="{FF2B5EF4-FFF2-40B4-BE49-F238E27FC236}">
                  <a16:creationId xmlns:a16="http://schemas.microsoft.com/office/drawing/2014/main" id="{5E46BF30-863C-3438-7A3E-1D00ED6C44DA}"/>
                </a:ext>
              </a:extLst>
            </p:cNvPr>
            <p:cNvSpPr/>
            <p:nvPr/>
          </p:nvSpPr>
          <p:spPr>
            <a:xfrm rot="5400000">
              <a:off x="6381015" y="211566"/>
              <a:ext cx="480701" cy="533112"/>
            </a:xfrm>
            <a:prstGeom prst="ben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1" name="Down Arrow 18">
              <a:extLst>
                <a:ext uri="{FF2B5EF4-FFF2-40B4-BE49-F238E27FC236}">
                  <a16:creationId xmlns:a16="http://schemas.microsoft.com/office/drawing/2014/main" id="{10DFD03E-E6C8-5072-A4E7-B8A4DD3FD6D4}"/>
                </a:ext>
              </a:extLst>
            </p:cNvPr>
            <p:cNvSpPr/>
            <p:nvPr/>
          </p:nvSpPr>
          <p:spPr>
            <a:xfrm>
              <a:off x="6851757" y="1752095"/>
              <a:ext cx="269703" cy="288032"/>
            </a:xfrm>
            <a:prstGeom prst="down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2" name="Right Arrow 19">
              <a:extLst>
                <a:ext uri="{FF2B5EF4-FFF2-40B4-BE49-F238E27FC236}">
                  <a16:creationId xmlns:a16="http://schemas.microsoft.com/office/drawing/2014/main" id="{DA8FC753-F22E-48A0-2153-F09EF5C70369}"/>
                </a:ext>
              </a:extLst>
            </p:cNvPr>
            <p:cNvSpPr/>
            <p:nvPr/>
          </p:nvSpPr>
          <p:spPr>
            <a:xfrm rot="10800000">
              <a:off x="4172836" y="3515881"/>
              <a:ext cx="233874" cy="242316"/>
            </a:xfrm>
            <a:prstGeom prst="righ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3" name="Right Arrow 20">
              <a:extLst>
                <a:ext uri="{FF2B5EF4-FFF2-40B4-BE49-F238E27FC236}">
                  <a16:creationId xmlns:a16="http://schemas.microsoft.com/office/drawing/2014/main" id="{9E8E6322-FB88-60C2-A3C3-123116696999}"/>
                </a:ext>
              </a:extLst>
            </p:cNvPr>
            <p:cNvSpPr/>
            <p:nvPr/>
          </p:nvSpPr>
          <p:spPr>
            <a:xfrm rot="10800000">
              <a:off x="1910891" y="3468717"/>
              <a:ext cx="233874" cy="242316"/>
            </a:xfrm>
            <a:prstGeom prst="rightArrow">
              <a:avLst/>
            </a:prstGeom>
          </p:spPr>
          <p:style>
            <a:lnRef idx="1">
              <a:schemeClr val="accent4"/>
            </a:lnRef>
            <a:fillRef idx="2">
              <a:schemeClr val="accent4"/>
            </a:fillRef>
            <a:effectRef idx="1">
              <a:schemeClr val="accent4"/>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a:extLst>
              <a:ext uri="{FF2B5EF4-FFF2-40B4-BE49-F238E27FC236}">
                <a16:creationId xmlns:a16="http://schemas.microsoft.com/office/drawing/2014/main" id="{57E2489A-7463-C1C4-0293-00E5F88685B5}"/>
              </a:ext>
            </a:extLst>
          </p:cNvPr>
          <p:cNvGrpSpPr/>
          <p:nvPr/>
        </p:nvGrpSpPr>
        <p:grpSpPr>
          <a:xfrm>
            <a:off x="1766714" y="22860"/>
            <a:ext cx="14482725" cy="1615440"/>
            <a:chOff x="0" y="0"/>
            <a:chExt cx="19310300" cy="2926167"/>
          </a:xfrm>
        </p:grpSpPr>
        <p:grpSp>
          <p:nvGrpSpPr>
            <p:cNvPr id="3" name="Group 38">
              <a:extLst>
                <a:ext uri="{FF2B5EF4-FFF2-40B4-BE49-F238E27FC236}">
                  <a16:creationId xmlns:a16="http://schemas.microsoft.com/office/drawing/2014/main" id="{6D696042-1E41-5FF9-4B03-81AD1639C5A8}"/>
                </a:ext>
              </a:extLst>
            </p:cNvPr>
            <p:cNvGrpSpPr/>
            <p:nvPr/>
          </p:nvGrpSpPr>
          <p:grpSpPr>
            <a:xfrm>
              <a:off x="2370161" y="569990"/>
              <a:ext cx="16940139" cy="1688418"/>
              <a:chOff x="0" y="0"/>
              <a:chExt cx="3535128" cy="352345"/>
            </a:xfrm>
          </p:grpSpPr>
          <p:sp>
            <p:nvSpPr>
              <p:cNvPr id="10" name="Freeform 39">
                <a:extLst>
                  <a:ext uri="{FF2B5EF4-FFF2-40B4-BE49-F238E27FC236}">
                    <a16:creationId xmlns:a16="http://schemas.microsoft.com/office/drawing/2014/main" id="{317BBBB1-8DBD-6D89-BDD9-D9EC7225D8D3}"/>
                  </a:ext>
                </a:extLst>
              </p:cNvPr>
              <p:cNvSpPr/>
              <p:nvPr/>
            </p:nvSpPr>
            <p:spPr>
              <a:xfrm>
                <a:off x="0" y="0"/>
                <a:ext cx="3535128" cy="352345"/>
              </a:xfrm>
              <a:custGeom>
                <a:avLst/>
                <a:gdLst/>
                <a:ahLst/>
                <a:cxnLst/>
                <a:rect l="l" t="t" r="r" b="b"/>
                <a:pathLst>
                  <a:path w="3535128" h="352345">
                    <a:moveTo>
                      <a:pt x="17550" y="0"/>
                    </a:moveTo>
                    <a:lnTo>
                      <a:pt x="3517578" y="0"/>
                    </a:lnTo>
                    <a:cubicBezTo>
                      <a:pt x="3522233" y="0"/>
                      <a:pt x="3526697" y="1849"/>
                      <a:pt x="3529988" y="5140"/>
                    </a:cubicBezTo>
                    <a:cubicBezTo>
                      <a:pt x="3533279" y="8431"/>
                      <a:pt x="3535128" y="12895"/>
                      <a:pt x="3535128" y="17550"/>
                    </a:cubicBezTo>
                    <a:lnTo>
                      <a:pt x="3535128" y="334795"/>
                    </a:lnTo>
                    <a:cubicBezTo>
                      <a:pt x="3535128" y="344488"/>
                      <a:pt x="3527271" y="352345"/>
                      <a:pt x="3517578" y="352345"/>
                    </a:cubicBezTo>
                    <a:lnTo>
                      <a:pt x="17550" y="352345"/>
                    </a:lnTo>
                    <a:cubicBezTo>
                      <a:pt x="7857" y="352345"/>
                      <a:pt x="0" y="344488"/>
                      <a:pt x="0" y="334795"/>
                    </a:cubicBezTo>
                    <a:lnTo>
                      <a:pt x="0" y="17550"/>
                    </a:lnTo>
                    <a:cubicBezTo>
                      <a:pt x="0" y="7857"/>
                      <a:pt x="7857" y="0"/>
                      <a:pt x="17550" y="0"/>
                    </a:cubicBezTo>
                    <a:close/>
                  </a:path>
                </a:pathLst>
              </a:custGeom>
              <a:solidFill>
                <a:srgbClr val="1F1F47"/>
              </a:solidFill>
              <a:ln w="95250" cap="rnd">
                <a:solidFill>
                  <a:srgbClr val="B79BCD"/>
                </a:solidFill>
                <a:prstDash val="solid"/>
                <a:round/>
              </a:ln>
            </p:spPr>
          </p:sp>
          <p:sp>
            <p:nvSpPr>
              <p:cNvPr id="11" name="TextBox 40">
                <a:extLst>
                  <a:ext uri="{FF2B5EF4-FFF2-40B4-BE49-F238E27FC236}">
                    <a16:creationId xmlns:a16="http://schemas.microsoft.com/office/drawing/2014/main" id="{6BCB3EDD-85D6-01D1-B1CE-B031FFDCC41E}"/>
                  </a:ext>
                </a:extLst>
              </p:cNvPr>
              <p:cNvSpPr txBox="1"/>
              <p:nvPr/>
            </p:nvSpPr>
            <p:spPr>
              <a:xfrm>
                <a:off x="0" y="-104775"/>
                <a:ext cx="3535128" cy="457120"/>
              </a:xfrm>
              <a:prstGeom prst="rect">
                <a:avLst/>
              </a:prstGeom>
            </p:spPr>
            <p:txBody>
              <a:bodyPr lIns="53427" tIns="53427" rIns="53427" bIns="53427" rtlCol="0" anchor="ctr"/>
              <a:lstStyle/>
              <a:p>
                <a:pPr algn="ctr">
                  <a:lnSpc>
                    <a:spcPts val="7000"/>
                  </a:lnSpc>
                </a:pPr>
                <a:endParaRPr/>
              </a:p>
            </p:txBody>
          </p:sp>
        </p:grpSp>
        <p:grpSp>
          <p:nvGrpSpPr>
            <p:cNvPr id="4" name="Group 41">
              <a:extLst>
                <a:ext uri="{FF2B5EF4-FFF2-40B4-BE49-F238E27FC236}">
                  <a16:creationId xmlns:a16="http://schemas.microsoft.com/office/drawing/2014/main" id="{0086EC06-7DF1-F3B1-80D9-246E6C9348D6}"/>
                </a:ext>
              </a:extLst>
            </p:cNvPr>
            <p:cNvGrpSpPr/>
            <p:nvPr/>
          </p:nvGrpSpPr>
          <p:grpSpPr>
            <a:xfrm>
              <a:off x="0" y="0"/>
              <a:ext cx="2926167" cy="2926167"/>
              <a:chOff x="0" y="0"/>
              <a:chExt cx="812800" cy="812800"/>
            </a:xfrm>
          </p:grpSpPr>
          <p:sp>
            <p:nvSpPr>
              <p:cNvPr id="8" name="Freeform 42">
                <a:extLst>
                  <a:ext uri="{FF2B5EF4-FFF2-40B4-BE49-F238E27FC236}">
                    <a16:creationId xmlns:a16="http://schemas.microsoft.com/office/drawing/2014/main" id="{81B2988A-5AFD-5B72-16C2-FC294675D63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F1F47"/>
              </a:solidFill>
              <a:ln w="95250" cap="sq">
                <a:solidFill>
                  <a:srgbClr val="B79BCD"/>
                </a:solidFill>
                <a:prstDash val="solid"/>
                <a:miter/>
              </a:ln>
            </p:spPr>
          </p:sp>
          <p:sp>
            <p:nvSpPr>
              <p:cNvPr id="9" name="TextBox 43">
                <a:extLst>
                  <a:ext uri="{FF2B5EF4-FFF2-40B4-BE49-F238E27FC236}">
                    <a16:creationId xmlns:a16="http://schemas.microsoft.com/office/drawing/2014/main" id="{A58CA62A-6292-7B9C-5702-0733CEE250BA}"/>
                  </a:ext>
                </a:extLst>
              </p:cNvPr>
              <p:cNvSpPr txBox="1"/>
              <p:nvPr/>
            </p:nvSpPr>
            <p:spPr>
              <a:xfrm>
                <a:off x="76200" y="47625"/>
                <a:ext cx="660400" cy="688975"/>
              </a:xfrm>
              <a:prstGeom prst="rect">
                <a:avLst/>
              </a:prstGeom>
            </p:spPr>
            <p:txBody>
              <a:bodyPr lIns="24158" tIns="24158" rIns="24158" bIns="24158" rtlCol="0" anchor="ctr"/>
              <a:lstStyle/>
              <a:p>
                <a:pPr algn="ctr">
                  <a:lnSpc>
                    <a:spcPts val="1891"/>
                  </a:lnSpc>
                </a:pPr>
                <a:endParaRPr/>
              </a:p>
            </p:txBody>
          </p:sp>
        </p:grpSp>
        <p:sp>
          <p:nvSpPr>
            <p:cNvPr id="5" name="Freeform 44">
              <a:extLst>
                <a:ext uri="{FF2B5EF4-FFF2-40B4-BE49-F238E27FC236}">
                  <a16:creationId xmlns:a16="http://schemas.microsoft.com/office/drawing/2014/main" id="{8A641E66-7FEA-C16D-9400-03E9EF8D3491}"/>
                </a:ext>
              </a:extLst>
            </p:cNvPr>
            <p:cNvSpPr/>
            <p:nvPr/>
          </p:nvSpPr>
          <p:spPr>
            <a:xfrm>
              <a:off x="418951" y="516250"/>
              <a:ext cx="2088265" cy="1474837"/>
            </a:xfrm>
            <a:custGeom>
              <a:avLst/>
              <a:gdLst/>
              <a:ahLst/>
              <a:cxnLst/>
              <a:rect l="l" t="t" r="r" b="b"/>
              <a:pathLst>
                <a:path w="2088265" h="1474837">
                  <a:moveTo>
                    <a:pt x="0" y="0"/>
                  </a:moveTo>
                  <a:lnTo>
                    <a:pt x="2088265" y="0"/>
                  </a:lnTo>
                  <a:lnTo>
                    <a:pt x="2088265" y="1474838"/>
                  </a:lnTo>
                  <a:lnTo>
                    <a:pt x="0" y="1474838"/>
                  </a:lnTo>
                  <a:lnTo>
                    <a:pt x="0" y="0"/>
                  </a:lnTo>
                  <a:close/>
                </a:path>
              </a:pathLst>
            </a:custGeom>
            <a:blipFill>
              <a:blip r:embed="rId2"/>
              <a:stretch>
                <a:fillRect/>
              </a:stretch>
            </a:blipFill>
            <a:ln cap="sq">
              <a:noFill/>
              <a:prstDash val="solid"/>
              <a:miter/>
            </a:ln>
          </p:spPr>
        </p:sp>
        <p:sp>
          <p:nvSpPr>
            <p:cNvPr id="6" name="TextBox 45">
              <a:extLst>
                <a:ext uri="{FF2B5EF4-FFF2-40B4-BE49-F238E27FC236}">
                  <a16:creationId xmlns:a16="http://schemas.microsoft.com/office/drawing/2014/main" id="{D2BF5CDD-9AB5-4664-553C-C03DBC2D1571}"/>
                </a:ext>
              </a:extLst>
            </p:cNvPr>
            <p:cNvSpPr txBox="1"/>
            <p:nvPr/>
          </p:nvSpPr>
          <p:spPr>
            <a:xfrm>
              <a:off x="388373" y="2132065"/>
              <a:ext cx="2149420" cy="224111"/>
            </a:xfrm>
            <a:prstGeom prst="rect">
              <a:avLst/>
            </a:prstGeom>
          </p:spPr>
          <p:txBody>
            <a:bodyPr lIns="0" tIns="0" rIns="0" bIns="0" rtlCol="0" anchor="t">
              <a:spAutoFit/>
            </a:bodyPr>
            <a:lstStyle/>
            <a:p>
              <a:pPr algn="ctr">
                <a:lnSpc>
                  <a:spcPts val="1352"/>
                </a:lnSpc>
              </a:pPr>
              <a:r>
                <a:rPr lang="en-US" sz="966">
                  <a:solidFill>
                    <a:srgbClr val="E9C7E9"/>
                  </a:solidFill>
                  <a:latin typeface="Press Start 2P"/>
                  <a:ea typeface="Press Start 2P"/>
                  <a:cs typeface="Press Start 2P"/>
                  <a:sym typeface="Press Start 2P"/>
                </a:rPr>
                <a:t>COLOSSUS </a:t>
              </a:r>
              <a:r>
                <a:rPr lang="en-US" sz="966">
                  <a:solidFill>
                    <a:srgbClr val="F8E4CB"/>
                  </a:solidFill>
                  <a:latin typeface="Press Start 2P"/>
                  <a:ea typeface="Press Start 2P"/>
                  <a:cs typeface="Press Start 2P"/>
                  <a:sym typeface="Press Start 2P"/>
                </a:rPr>
                <a:t>2.0</a:t>
              </a:r>
            </a:p>
          </p:txBody>
        </p:sp>
        <p:sp>
          <p:nvSpPr>
            <p:cNvPr id="7" name="TextBox 46">
              <a:extLst>
                <a:ext uri="{FF2B5EF4-FFF2-40B4-BE49-F238E27FC236}">
                  <a16:creationId xmlns:a16="http://schemas.microsoft.com/office/drawing/2014/main" id="{84D5AA82-8EB0-81BC-9DC6-2819B1088565}"/>
                </a:ext>
              </a:extLst>
            </p:cNvPr>
            <p:cNvSpPr txBox="1"/>
            <p:nvPr/>
          </p:nvSpPr>
          <p:spPr>
            <a:xfrm>
              <a:off x="2940297" y="852344"/>
              <a:ext cx="16146790" cy="1154804"/>
            </a:xfrm>
            <a:prstGeom prst="rect">
              <a:avLst/>
            </a:prstGeom>
          </p:spPr>
          <p:txBody>
            <a:bodyPr lIns="0" tIns="0" rIns="0" bIns="0" rtlCol="0" anchor="t">
              <a:spAutoFit/>
            </a:bodyPr>
            <a:lstStyle/>
            <a:p>
              <a:pPr algn="ctr">
                <a:lnSpc>
                  <a:spcPts val="7074"/>
                </a:lnSpc>
              </a:pPr>
              <a:r>
                <a:rPr lang="en-US" sz="5400" spc="216">
                  <a:solidFill>
                    <a:srgbClr val="E9C7E9"/>
                  </a:solidFill>
                  <a:latin typeface="Press Start 2P"/>
                  <a:ea typeface="Press Start 2P"/>
                  <a:cs typeface="Press Start 2P"/>
                  <a:sym typeface="Press Start 2P"/>
                </a:rPr>
                <a:t>COLOSSUS 2.0</a:t>
              </a:r>
            </a:p>
          </p:txBody>
        </p:sp>
      </p:grpSp>
      <p:grpSp>
        <p:nvGrpSpPr>
          <p:cNvPr id="12" name="Group 3">
            <a:extLst>
              <a:ext uri="{FF2B5EF4-FFF2-40B4-BE49-F238E27FC236}">
                <a16:creationId xmlns:a16="http://schemas.microsoft.com/office/drawing/2014/main" id="{0B6573F1-C008-457C-BFA0-7AC3EE621113}"/>
              </a:ext>
            </a:extLst>
          </p:cNvPr>
          <p:cNvGrpSpPr/>
          <p:nvPr/>
        </p:nvGrpSpPr>
        <p:grpSpPr>
          <a:xfrm>
            <a:off x="-288375" y="-377017"/>
            <a:ext cx="406496" cy="11036681"/>
            <a:chOff x="0" y="0"/>
            <a:chExt cx="396651" cy="10769374"/>
          </a:xfrm>
        </p:grpSpPr>
        <p:sp>
          <p:nvSpPr>
            <p:cNvPr id="13" name="Freeform 4">
              <a:extLst>
                <a:ext uri="{FF2B5EF4-FFF2-40B4-BE49-F238E27FC236}">
                  <a16:creationId xmlns:a16="http://schemas.microsoft.com/office/drawing/2014/main" id="{A91D92AB-6671-ECCF-4A3C-7A5947E40076}"/>
                </a:ext>
              </a:extLst>
            </p:cNvPr>
            <p:cNvSpPr/>
            <p:nvPr/>
          </p:nvSpPr>
          <p:spPr>
            <a:xfrm>
              <a:off x="0" y="0"/>
              <a:ext cx="396651" cy="10769374"/>
            </a:xfrm>
            <a:custGeom>
              <a:avLst/>
              <a:gdLst/>
              <a:ahLst/>
              <a:cxnLst/>
              <a:rect l="l" t="t" r="r" b="b"/>
              <a:pathLst>
                <a:path w="396651" h="10769374">
                  <a:moveTo>
                    <a:pt x="0" y="0"/>
                  </a:moveTo>
                  <a:lnTo>
                    <a:pt x="396651" y="0"/>
                  </a:lnTo>
                  <a:lnTo>
                    <a:pt x="396651" y="10769374"/>
                  </a:lnTo>
                  <a:lnTo>
                    <a:pt x="0" y="10769374"/>
                  </a:lnTo>
                  <a:close/>
                </a:path>
              </a:pathLst>
            </a:custGeom>
            <a:solidFill>
              <a:srgbClr val="846EB1"/>
            </a:solidFill>
          </p:spPr>
        </p:sp>
        <p:sp>
          <p:nvSpPr>
            <p:cNvPr id="14" name="TextBox 5">
              <a:extLst>
                <a:ext uri="{FF2B5EF4-FFF2-40B4-BE49-F238E27FC236}">
                  <a16:creationId xmlns:a16="http://schemas.microsoft.com/office/drawing/2014/main" id="{A06FB050-44C2-9891-C0E3-B2A7F0D56DA1}"/>
                </a:ext>
              </a:extLst>
            </p:cNvPr>
            <p:cNvSpPr txBox="1"/>
            <p:nvPr/>
          </p:nvSpPr>
          <p:spPr>
            <a:xfrm>
              <a:off x="0" y="-38100"/>
              <a:ext cx="396651"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6">
            <a:extLst>
              <a:ext uri="{FF2B5EF4-FFF2-40B4-BE49-F238E27FC236}">
                <a16:creationId xmlns:a16="http://schemas.microsoft.com/office/drawing/2014/main" id="{CDAB8AFA-0125-3330-661B-13855A4C3219}"/>
              </a:ext>
            </a:extLst>
          </p:cNvPr>
          <p:cNvGrpSpPr/>
          <p:nvPr/>
        </p:nvGrpSpPr>
        <p:grpSpPr>
          <a:xfrm>
            <a:off x="118120" y="-374788"/>
            <a:ext cx="247828" cy="11036681"/>
            <a:chOff x="0" y="0"/>
            <a:chExt cx="241826" cy="10769374"/>
          </a:xfrm>
        </p:grpSpPr>
        <p:sp>
          <p:nvSpPr>
            <p:cNvPr id="16" name="Freeform 7">
              <a:extLst>
                <a:ext uri="{FF2B5EF4-FFF2-40B4-BE49-F238E27FC236}">
                  <a16:creationId xmlns:a16="http://schemas.microsoft.com/office/drawing/2014/main" id="{783FBF00-EB7F-A420-A74E-9A1C04230866}"/>
                </a:ext>
              </a:extLst>
            </p:cNvPr>
            <p:cNvSpPr/>
            <p:nvPr/>
          </p:nvSpPr>
          <p:spPr>
            <a:xfrm>
              <a:off x="0" y="0"/>
              <a:ext cx="241826" cy="10769374"/>
            </a:xfrm>
            <a:custGeom>
              <a:avLst/>
              <a:gdLst/>
              <a:ahLst/>
              <a:cxnLst/>
              <a:rect l="l" t="t" r="r" b="b"/>
              <a:pathLst>
                <a:path w="241826" h="10769374">
                  <a:moveTo>
                    <a:pt x="0" y="0"/>
                  </a:moveTo>
                  <a:lnTo>
                    <a:pt x="241826" y="0"/>
                  </a:lnTo>
                  <a:lnTo>
                    <a:pt x="241826" y="10769374"/>
                  </a:lnTo>
                  <a:lnTo>
                    <a:pt x="0" y="10769374"/>
                  </a:lnTo>
                  <a:close/>
                </a:path>
              </a:pathLst>
            </a:custGeom>
            <a:solidFill>
              <a:srgbClr val="E9C7E9"/>
            </a:solidFill>
          </p:spPr>
        </p:sp>
        <p:sp>
          <p:nvSpPr>
            <p:cNvPr id="17" name="TextBox 8">
              <a:extLst>
                <a:ext uri="{FF2B5EF4-FFF2-40B4-BE49-F238E27FC236}">
                  <a16:creationId xmlns:a16="http://schemas.microsoft.com/office/drawing/2014/main" id="{DE4573D6-EEF7-0329-A49A-2C0CB2A0A372}"/>
                </a:ext>
              </a:extLst>
            </p:cNvPr>
            <p:cNvSpPr txBox="1"/>
            <p:nvPr/>
          </p:nvSpPr>
          <p:spPr>
            <a:xfrm>
              <a:off x="0" y="-38100"/>
              <a:ext cx="241826" cy="10807474"/>
            </a:xfrm>
            <a:prstGeom prst="rect">
              <a:avLst/>
            </a:prstGeom>
          </p:spPr>
          <p:txBody>
            <a:bodyPr lIns="50800" tIns="50800" rIns="50800" bIns="50800" rtlCol="0" anchor="ctr"/>
            <a:lstStyle/>
            <a:p>
              <a:pPr algn="ctr">
                <a:lnSpc>
                  <a:spcPts val="2659"/>
                </a:lnSpc>
                <a:spcBef>
                  <a:spcPct val="0"/>
                </a:spcBef>
              </a:pPr>
              <a:endParaRPr/>
            </a:p>
          </p:txBody>
        </p:sp>
      </p:grpSp>
      <p:grpSp>
        <p:nvGrpSpPr>
          <p:cNvPr id="18" name="Group 28">
            <a:extLst>
              <a:ext uri="{FF2B5EF4-FFF2-40B4-BE49-F238E27FC236}">
                <a16:creationId xmlns:a16="http://schemas.microsoft.com/office/drawing/2014/main" id="{D30BBFB5-D0CB-B934-B914-6BF887EBA7AB}"/>
              </a:ext>
            </a:extLst>
          </p:cNvPr>
          <p:cNvGrpSpPr/>
          <p:nvPr/>
        </p:nvGrpSpPr>
        <p:grpSpPr>
          <a:xfrm rot="-10800000">
            <a:off x="17909619" y="-316602"/>
            <a:ext cx="236241" cy="10911708"/>
            <a:chOff x="0" y="0"/>
            <a:chExt cx="241826" cy="11169677"/>
          </a:xfrm>
        </p:grpSpPr>
        <p:sp>
          <p:nvSpPr>
            <p:cNvPr id="19" name="Freeform 29">
              <a:extLst>
                <a:ext uri="{FF2B5EF4-FFF2-40B4-BE49-F238E27FC236}">
                  <a16:creationId xmlns:a16="http://schemas.microsoft.com/office/drawing/2014/main" id="{9D33CFAC-BBAE-5D4C-AA74-BD0E2E421D6D}"/>
                </a:ext>
              </a:extLst>
            </p:cNvPr>
            <p:cNvSpPr/>
            <p:nvPr/>
          </p:nvSpPr>
          <p:spPr>
            <a:xfrm>
              <a:off x="0" y="0"/>
              <a:ext cx="241826" cy="11169677"/>
            </a:xfrm>
            <a:custGeom>
              <a:avLst/>
              <a:gdLst/>
              <a:ahLst/>
              <a:cxnLst/>
              <a:rect l="l" t="t" r="r" b="b"/>
              <a:pathLst>
                <a:path w="241826" h="11169677">
                  <a:moveTo>
                    <a:pt x="0" y="0"/>
                  </a:moveTo>
                  <a:lnTo>
                    <a:pt x="241826" y="0"/>
                  </a:lnTo>
                  <a:lnTo>
                    <a:pt x="241826" y="11169677"/>
                  </a:lnTo>
                  <a:lnTo>
                    <a:pt x="0" y="11169677"/>
                  </a:lnTo>
                  <a:close/>
                </a:path>
              </a:pathLst>
            </a:custGeom>
            <a:solidFill>
              <a:srgbClr val="E9C7E9"/>
            </a:solidFill>
          </p:spPr>
        </p:sp>
        <p:sp>
          <p:nvSpPr>
            <p:cNvPr id="20" name="TextBox 30">
              <a:extLst>
                <a:ext uri="{FF2B5EF4-FFF2-40B4-BE49-F238E27FC236}">
                  <a16:creationId xmlns:a16="http://schemas.microsoft.com/office/drawing/2014/main" id="{A1FD4F77-8F30-BDC3-E804-5776F8A2578B}"/>
                </a:ext>
              </a:extLst>
            </p:cNvPr>
            <p:cNvSpPr txBox="1"/>
            <p:nvPr/>
          </p:nvSpPr>
          <p:spPr>
            <a:xfrm>
              <a:off x="0" y="-38100"/>
              <a:ext cx="241826" cy="11207777"/>
            </a:xfrm>
            <a:prstGeom prst="rect">
              <a:avLst/>
            </a:prstGeom>
          </p:spPr>
          <p:txBody>
            <a:bodyPr lIns="50800" tIns="50800" rIns="50800" bIns="50800" rtlCol="0" anchor="ctr"/>
            <a:lstStyle/>
            <a:p>
              <a:pPr algn="ctr">
                <a:lnSpc>
                  <a:spcPts val="2659"/>
                </a:lnSpc>
                <a:spcBef>
                  <a:spcPct val="0"/>
                </a:spcBef>
              </a:pPr>
              <a:endParaRPr/>
            </a:p>
          </p:txBody>
        </p:sp>
      </p:grpSp>
      <p:grpSp>
        <p:nvGrpSpPr>
          <p:cNvPr id="21" name="Group 25">
            <a:extLst>
              <a:ext uri="{FF2B5EF4-FFF2-40B4-BE49-F238E27FC236}">
                <a16:creationId xmlns:a16="http://schemas.microsoft.com/office/drawing/2014/main" id="{773E7166-E35D-6AE5-F805-8BF339A894E0}"/>
              </a:ext>
            </a:extLst>
          </p:cNvPr>
          <p:cNvGrpSpPr/>
          <p:nvPr/>
        </p:nvGrpSpPr>
        <p:grpSpPr>
          <a:xfrm rot="-10800000">
            <a:off x="18145860" y="-312354"/>
            <a:ext cx="370117" cy="10907460"/>
            <a:chOff x="0" y="0"/>
            <a:chExt cx="378867" cy="11165329"/>
          </a:xfrm>
        </p:grpSpPr>
        <p:sp>
          <p:nvSpPr>
            <p:cNvPr id="22" name="Freeform 26">
              <a:extLst>
                <a:ext uri="{FF2B5EF4-FFF2-40B4-BE49-F238E27FC236}">
                  <a16:creationId xmlns:a16="http://schemas.microsoft.com/office/drawing/2014/main" id="{7297B962-ACFC-499D-B485-FF3AB7112357}"/>
                </a:ext>
              </a:extLst>
            </p:cNvPr>
            <p:cNvSpPr/>
            <p:nvPr/>
          </p:nvSpPr>
          <p:spPr>
            <a:xfrm>
              <a:off x="0" y="0"/>
              <a:ext cx="378867" cy="11165329"/>
            </a:xfrm>
            <a:custGeom>
              <a:avLst/>
              <a:gdLst/>
              <a:ahLst/>
              <a:cxnLst/>
              <a:rect l="l" t="t" r="r" b="b"/>
              <a:pathLst>
                <a:path w="378867" h="11165329">
                  <a:moveTo>
                    <a:pt x="0" y="0"/>
                  </a:moveTo>
                  <a:lnTo>
                    <a:pt x="378867" y="0"/>
                  </a:lnTo>
                  <a:lnTo>
                    <a:pt x="378867" y="11165329"/>
                  </a:lnTo>
                  <a:lnTo>
                    <a:pt x="0" y="11165329"/>
                  </a:lnTo>
                  <a:close/>
                </a:path>
              </a:pathLst>
            </a:custGeom>
            <a:solidFill>
              <a:srgbClr val="846EB1"/>
            </a:solidFill>
          </p:spPr>
        </p:sp>
        <p:sp>
          <p:nvSpPr>
            <p:cNvPr id="23" name="TextBox 27">
              <a:extLst>
                <a:ext uri="{FF2B5EF4-FFF2-40B4-BE49-F238E27FC236}">
                  <a16:creationId xmlns:a16="http://schemas.microsoft.com/office/drawing/2014/main" id="{05F30466-803D-4173-2D1A-2C84A9F03CA0}"/>
                </a:ext>
              </a:extLst>
            </p:cNvPr>
            <p:cNvSpPr txBox="1"/>
            <p:nvPr/>
          </p:nvSpPr>
          <p:spPr>
            <a:xfrm>
              <a:off x="0" y="-38100"/>
              <a:ext cx="378867" cy="11203429"/>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3">
            <a:extLst>
              <a:ext uri="{FF2B5EF4-FFF2-40B4-BE49-F238E27FC236}">
                <a16:creationId xmlns:a16="http://schemas.microsoft.com/office/drawing/2014/main" id="{040F1EFF-7351-C422-F79D-04564C3DBD23}"/>
              </a:ext>
            </a:extLst>
          </p:cNvPr>
          <p:cNvSpPr txBox="1"/>
          <p:nvPr/>
        </p:nvSpPr>
        <p:spPr>
          <a:xfrm>
            <a:off x="634381" y="1664516"/>
            <a:ext cx="16747392" cy="8145500"/>
          </a:xfrm>
          <a:prstGeom prst="rect">
            <a:avLst/>
          </a:prstGeom>
          <a:noFill/>
        </p:spPr>
        <p:txBody>
          <a:bodyPr wrap="square" rtlCol="0">
            <a:spAutoFit/>
          </a:bodyPr>
          <a:lstStyle/>
          <a:p>
            <a:pPr algn="just">
              <a:lnSpc>
                <a:spcPct val="115000"/>
              </a:lnSpc>
              <a:spcAft>
                <a:spcPts val="1000"/>
              </a:spcAft>
              <a:buNone/>
              <a:tabLst>
                <a:tab pos="1710690" algn="l"/>
              </a:tabLst>
            </a:pPr>
            <a:r>
              <a:rPr lang="en-US" sz="2400" b="1" dirty="0">
                <a:solidFill>
                  <a:srgbClr val="1F1F47"/>
                </a:solidFill>
                <a:latin typeface="JetBrains Mono Bold"/>
                <a:ea typeface="JetBrains Mono Bold"/>
                <a:cs typeface="JetBrains Mono Bold"/>
                <a:sym typeface="JetBrains Mono Bold"/>
              </a:rPr>
              <a:t>Component Relationships :</a:t>
            </a:r>
            <a:r>
              <a:rPr lang="en-US" sz="2400" dirty="0">
                <a:solidFill>
                  <a:srgbClr val="1F1F47"/>
                </a:solidFill>
                <a:latin typeface="JetBrains Mono"/>
                <a:ea typeface="JetBrains Mono"/>
                <a:cs typeface="JetBrains Mono"/>
                <a:sym typeface="JetBrains Mono"/>
              </a:rPr>
              <a:t> </a:t>
            </a:r>
            <a:r>
              <a:rPr lang="en-IN" sz="2400" dirty="0">
                <a:effectLst/>
                <a:ea typeface="Calibri" panose="020F0502020204030204" pitchFamily="34" charset="0"/>
              </a:rPr>
              <a:t>Agricultural waste is a growing concern worldwide, with millions of tons of crop residues, plant byproducts, and packaging materials either going unused or being burned, contributing significantly to environmental pollution. According to estimates by the </a:t>
            </a:r>
            <a:r>
              <a:rPr lang="en-IN" sz="2400" b="1" dirty="0">
                <a:effectLst/>
                <a:ea typeface="Calibri" panose="020F0502020204030204" pitchFamily="34" charset="0"/>
              </a:rPr>
              <a:t>Food and Agriculture Organization (FAO)</a:t>
            </a:r>
            <a:r>
              <a:rPr lang="en-IN" sz="2400" dirty="0">
                <a:effectLst/>
                <a:ea typeface="Calibri" panose="020F0502020204030204" pitchFamily="34" charset="0"/>
              </a:rPr>
              <a:t>, around </a:t>
            </a:r>
            <a:r>
              <a:rPr lang="en-IN" sz="2400" i="1" dirty="0">
                <a:effectLst/>
                <a:ea typeface="Calibri" panose="020F0502020204030204" pitchFamily="34" charset="0"/>
              </a:rPr>
              <a:t>1.3 billion tons of food</a:t>
            </a:r>
            <a:r>
              <a:rPr lang="en-IN" sz="2400" dirty="0">
                <a:effectLst/>
                <a:ea typeface="Calibri" panose="020F0502020204030204" pitchFamily="34" charset="0"/>
              </a:rPr>
              <a:t> are wasted globally, and a large portion of this is agricultural waste, much of which can be upcycled into valuable products like biofuels, compost, and biodegradable packaging..</a:t>
            </a:r>
            <a:endParaRPr lang="en-IN" dirty="0">
              <a:effectLst/>
              <a:ea typeface="Calibri" panose="020F0502020204030204" pitchFamily="34" charset="0"/>
            </a:endParaRPr>
          </a:p>
          <a:p>
            <a:pPr marL="342900" lvl="0" indent="-342900" algn="just">
              <a:lnSpc>
                <a:spcPct val="115000"/>
              </a:lnSpc>
              <a:spcAft>
                <a:spcPts val="1000"/>
              </a:spcAft>
              <a:buFont typeface="+mj-lt"/>
              <a:buAutoNum type="arabicPeriod"/>
              <a:tabLst>
                <a:tab pos="408940" algn="l"/>
              </a:tabLst>
            </a:pPr>
            <a:r>
              <a:rPr lang="en-IN" sz="2400" b="1" dirty="0">
                <a:effectLst/>
                <a:ea typeface="Times New Roman" panose="02020603050405020304" pitchFamily="18" charset="0"/>
              </a:rPr>
              <a:t>Agricultural Waste</a:t>
            </a:r>
            <a:r>
              <a:rPr lang="en-IN" sz="2400" dirty="0">
                <a:effectLst/>
                <a:ea typeface="Times New Roman" panose="02020603050405020304" pitchFamily="18" charset="0"/>
              </a:rPr>
              <a:t>:</a:t>
            </a:r>
            <a:endParaRPr lang="en-IN" dirty="0">
              <a:effectLst/>
              <a:ea typeface="Calibri" panose="020F0502020204030204" pitchFamily="34" charset="0"/>
            </a:endParaRPr>
          </a:p>
          <a:p>
            <a:pPr marL="742950" lvl="1" indent="-285750" algn="just">
              <a:lnSpc>
                <a:spcPct val="115000"/>
              </a:lnSpc>
              <a:spcAft>
                <a:spcPts val="1000"/>
              </a:spcAft>
              <a:buSzPts val="1000"/>
              <a:buFont typeface="Courier New" panose="02070309020205020404" pitchFamily="49" charset="0"/>
              <a:buChar char="o"/>
              <a:tabLst>
                <a:tab pos="866140" algn="l"/>
              </a:tabLst>
            </a:pPr>
            <a:r>
              <a:rPr lang="en-IN" sz="2400" dirty="0">
                <a:effectLst/>
                <a:ea typeface="Times New Roman" panose="02020603050405020304" pitchFamily="18" charset="0"/>
                <a:cs typeface="Times New Roman" panose="02020603050405020304" pitchFamily="18" charset="0"/>
              </a:rPr>
              <a:t>Agricultural byproducts like crop residues, plant </a:t>
            </a:r>
            <a:r>
              <a:rPr lang="en-IN" sz="2400" dirty="0" err="1">
                <a:effectLst/>
                <a:ea typeface="Times New Roman" panose="02020603050405020304" pitchFamily="18" charset="0"/>
                <a:cs typeface="Times New Roman" panose="02020603050405020304" pitchFamily="18" charset="0"/>
              </a:rPr>
              <a:t>fibers</a:t>
            </a:r>
            <a:r>
              <a:rPr lang="en-IN" sz="2400" dirty="0">
                <a:effectLst/>
                <a:ea typeface="Times New Roman" panose="02020603050405020304" pitchFamily="18" charset="0"/>
                <a:cs typeface="Times New Roman" panose="02020603050405020304" pitchFamily="18" charset="0"/>
              </a:rPr>
              <a:t>, and packaging materials are often discarded or burned.</a:t>
            </a:r>
            <a:endParaRPr lang="en-IN" dirty="0">
              <a:effectLst/>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Courier New" panose="02070309020205020404" pitchFamily="49" charset="0"/>
              <a:buChar char="o"/>
              <a:tabLst>
                <a:tab pos="866140" algn="l"/>
              </a:tabLst>
            </a:pPr>
            <a:r>
              <a:rPr lang="en-IN" sz="2400" dirty="0">
                <a:effectLst/>
                <a:ea typeface="Times New Roman" panose="02020603050405020304" pitchFamily="18" charset="0"/>
                <a:cs typeface="Times New Roman" panose="02020603050405020304" pitchFamily="18" charset="0"/>
              </a:rPr>
              <a:t>This contributes to environmental pollution and wastes valuable resources.</a:t>
            </a:r>
            <a:endParaRPr lang="en-IN" dirty="0">
              <a:effectLst/>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08940" algn="l"/>
              </a:tabLst>
            </a:pPr>
            <a:r>
              <a:rPr lang="en-IN" sz="2400" b="1" dirty="0">
                <a:effectLst/>
                <a:ea typeface="Times New Roman" panose="02020603050405020304" pitchFamily="18" charset="0"/>
              </a:rPr>
              <a:t>Challenges for Farmers</a:t>
            </a:r>
            <a:r>
              <a:rPr lang="en-IN" sz="2400" dirty="0">
                <a:effectLst/>
                <a:ea typeface="Times New Roman" panose="02020603050405020304" pitchFamily="18" charset="0"/>
              </a:rPr>
              <a:t>:</a:t>
            </a:r>
            <a:endParaRPr lang="en-IN" dirty="0">
              <a:effectLst/>
              <a:ea typeface="Calibri" panose="020F0502020204030204" pitchFamily="34" charset="0"/>
            </a:endParaRPr>
          </a:p>
          <a:p>
            <a:pPr marL="742950" lvl="1" indent="-285750" algn="just">
              <a:lnSpc>
                <a:spcPct val="115000"/>
              </a:lnSpc>
              <a:spcAft>
                <a:spcPts val="1000"/>
              </a:spcAft>
              <a:buSzPts val="1000"/>
              <a:buFont typeface="Courier New" panose="02070309020205020404" pitchFamily="49" charset="0"/>
              <a:buChar char="o"/>
              <a:tabLst>
                <a:tab pos="866140" algn="l"/>
              </a:tabLst>
            </a:pPr>
            <a:r>
              <a:rPr lang="en-IN" sz="2400" dirty="0">
                <a:effectLst/>
                <a:ea typeface="Times New Roman" panose="02020603050405020304" pitchFamily="18" charset="0"/>
                <a:cs typeface="Times New Roman" panose="02020603050405020304" pitchFamily="18" charset="0"/>
              </a:rPr>
              <a:t>Farmers have limited access to markets to sell agricultural waste.</a:t>
            </a:r>
            <a:endParaRPr lang="en-IN" dirty="0">
              <a:effectLst/>
              <a:ea typeface="Calibri" panose="020F0502020204030204" pitchFamily="34" charset="0"/>
              <a:cs typeface="Times New Roman" panose="02020603050405020304" pitchFamily="18" charset="0"/>
            </a:endParaRPr>
          </a:p>
          <a:p>
            <a:pPr marL="742950" lvl="1" indent="-285750" algn="just">
              <a:lnSpc>
                <a:spcPct val="115000"/>
              </a:lnSpc>
              <a:spcAft>
                <a:spcPts val="1000"/>
              </a:spcAft>
              <a:buSzPts val="1000"/>
              <a:buFont typeface="Courier New" panose="02070309020205020404" pitchFamily="49" charset="0"/>
              <a:buChar char="o"/>
              <a:tabLst>
                <a:tab pos="866140" algn="l"/>
              </a:tabLst>
            </a:pPr>
            <a:r>
              <a:rPr lang="en-IN" sz="2400" dirty="0">
                <a:effectLst/>
                <a:ea typeface="Times New Roman" panose="02020603050405020304" pitchFamily="18" charset="0"/>
                <a:cs typeface="Times New Roman" panose="02020603050405020304" pitchFamily="18" charset="0"/>
              </a:rPr>
              <a:t>Agricultural waste is seen as a burden rather than a potential resource.</a:t>
            </a:r>
            <a:endParaRPr lang="en-IN" dirty="0">
              <a:effectLst/>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08940" algn="l"/>
              </a:tabLst>
            </a:pPr>
            <a:r>
              <a:rPr lang="en-IN" sz="2400" b="1" dirty="0">
                <a:effectLst/>
                <a:ea typeface="Times New Roman" panose="02020603050405020304" pitchFamily="18" charset="0"/>
              </a:rPr>
              <a:t>Challenges for Businesses</a:t>
            </a:r>
            <a:r>
              <a:rPr lang="en-IN" sz="2400" dirty="0">
                <a:effectLst/>
                <a:ea typeface="Times New Roman" panose="02020603050405020304" pitchFamily="18" charset="0"/>
              </a:rPr>
              <a:t>:</a:t>
            </a:r>
            <a:endParaRPr lang="en-IN" dirty="0">
              <a:effectLst/>
              <a:ea typeface="Calibri" panose="020F0502020204030204" pitchFamily="34" charset="0"/>
            </a:endParaRPr>
          </a:p>
          <a:p>
            <a:pPr marL="742950" lvl="1" indent="-285750" algn="just">
              <a:lnSpc>
                <a:spcPct val="115000"/>
              </a:lnSpc>
              <a:spcAft>
                <a:spcPts val="1000"/>
              </a:spcAft>
              <a:buSzPts val="1000"/>
              <a:buFont typeface="Courier New" panose="02070309020205020404" pitchFamily="49" charset="0"/>
              <a:buChar char="o"/>
              <a:tabLst>
                <a:tab pos="866140" algn="l"/>
              </a:tabLst>
            </a:pPr>
            <a:r>
              <a:rPr lang="en-IN" sz="2400" dirty="0">
                <a:effectLst/>
                <a:ea typeface="Times New Roman" panose="02020603050405020304" pitchFamily="18" charset="0"/>
                <a:cs typeface="Times New Roman" panose="02020603050405020304" pitchFamily="18" charset="0"/>
              </a:rPr>
              <a:t>Businesses struggle with inconsistent or unreliable supply of agricultural waste for upcycling (e.g., into biofuels, compost, or biodegradable packaging).</a:t>
            </a:r>
            <a:endParaRPr lang="en-IN" dirty="0">
              <a:effectLst/>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mj-lt"/>
              <a:buAutoNum type="arabicPeriod"/>
              <a:tabLst>
                <a:tab pos="408940" algn="l"/>
              </a:tabLst>
            </a:pPr>
            <a:r>
              <a:rPr lang="en-IN" sz="2400" b="1" dirty="0">
                <a:effectLst/>
                <a:ea typeface="Times New Roman" panose="02020603050405020304" pitchFamily="18" charset="0"/>
              </a:rPr>
              <a:t>Lack of Infrastructure</a:t>
            </a:r>
            <a:r>
              <a:rPr lang="en-IN" sz="2400" dirty="0">
                <a:effectLst/>
                <a:ea typeface="Times New Roman" panose="02020603050405020304" pitchFamily="18" charset="0"/>
              </a:rPr>
              <a:t>:</a:t>
            </a:r>
            <a:endParaRPr lang="en-IN" dirty="0">
              <a:effectLst/>
              <a:ea typeface="Calibri" panose="020F0502020204030204" pitchFamily="34" charset="0"/>
            </a:endParaRPr>
          </a:p>
          <a:p>
            <a:pPr marL="742950" lvl="1" indent="-285750" algn="just">
              <a:lnSpc>
                <a:spcPct val="115000"/>
              </a:lnSpc>
              <a:spcAft>
                <a:spcPts val="1000"/>
              </a:spcAft>
              <a:buSzPts val="1000"/>
              <a:buFont typeface="Courier New" panose="02070309020205020404" pitchFamily="49" charset="0"/>
              <a:buChar char="o"/>
              <a:tabLst>
                <a:tab pos="866140" algn="l"/>
              </a:tabLst>
            </a:pPr>
            <a:r>
              <a:rPr lang="en-IN" sz="2400" dirty="0">
                <a:effectLst/>
                <a:ea typeface="Times New Roman" panose="02020603050405020304" pitchFamily="18" charset="0"/>
                <a:cs typeface="Times New Roman" panose="02020603050405020304" pitchFamily="18" charset="0"/>
              </a:rPr>
              <a:t>There are logistical hurdles and cost challenges in transporting waste from farmers to businesses.</a:t>
            </a:r>
            <a:endParaRPr lang="en-IN"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9579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1143</Words>
  <Application>Microsoft Office PowerPoint</Application>
  <PresentationFormat>Custom</PresentationFormat>
  <Paragraphs>95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vt:lpstr>
      <vt:lpstr>Times New Roman</vt:lpstr>
      <vt:lpstr>Courier New</vt:lpstr>
      <vt:lpstr>Press Start 2P</vt:lpstr>
      <vt:lpstr>JetBrains Mono</vt:lpstr>
      <vt:lpstr>Arial</vt:lpstr>
      <vt:lpstr>JetBrains Mono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Presentation Template</dc:title>
  <cp:lastModifiedBy>Bhoomika . R</cp:lastModifiedBy>
  <cp:revision>2</cp:revision>
  <dcterms:created xsi:type="dcterms:W3CDTF">2006-08-16T00:00:00Z</dcterms:created>
  <dcterms:modified xsi:type="dcterms:W3CDTF">2025-04-11T09:00:34Z</dcterms:modified>
  <dc:identifier>DAGhsgbUEbE</dc:identifier>
</cp:coreProperties>
</file>