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8" r:id="rId4"/>
    <p:sldId id="258" r:id="rId5"/>
    <p:sldId id="276" r:id="rId6"/>
    <p:sldId id="259" r:id="rId7"/>
    <p:sldId id="260" r:id="rId8"/>
    <p:sldId id="283" r:id="rId9"/>
    <p:sldId id="284" r:id="rId10"/>
    <p:sldId id="262" r:id="rId11"/>
    <p:sldId id="263" r:id="rId12"/>
    <p:sldId id="264" r:id="rId13"/>
    <p:sldId id="279" r:id="rId14"/>
    <p:sldId id="265" r:id="rId15"/>
    <p:sldId id="280" r:id="rId16"/>
    <p:sldId id="282" r:id="rId17"/>
    <p:sldId id="28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320DC-5B31-47E4-B773-82C24811AA5D}" v="10" dt="2024-10-20T06:00:01.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10613029" TargetMode="External"/><Relationship Id="rId2" Type="http://schemas.openxmlformats.org/officeDocument/2006/relationships/hyperlink" Target="https://ieeexplore.ieee.org/document/9453777" TargetMode="External"/><Relationship Id="rId1" Type="http://schemas.openxmlformats.org/officeDocument/2006/relationships/slideLayout" Target="../slideLayouts/slideLayout2.xml"/><Relationship Id="rId6" Type="http://schemas.openxmlformats.org/officeDocument/2006/relationships/hyperlink" Target="https://ieeexplore.ieee.org/document/10130578" TargetMode="External"/><Relationship Id="rId5" Type="http://schemas.openxmlformats.org/officeDocument/2006/relationships/hyperlink" Target="https://ieeexplore.ieee.org/document/9165760" TargetMode="External"/><Relationship Id="rId4" Type="http://schemas.openxmlformats.org/officeDocument/2006/relationships/hyperlink" Target="https://ieeexplore.ieee.org/document/1018500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9420698/" TargetMode="External"/><Relationship Id="rId2" Type="http://schemas.openxmlformats.org/officeDocument/2006/relationships/hyperlink" Target="https://ieeexplore.ieee.org/document/10539967" TargetMode="External"/><Relationship Id="rId1" Type="http://schemas.openxmlformats.org/officeDocument/2006/relationships/slideLayout" Target="../slideLayouts/slideLayout2.xml"/><Relationship Id="rId6" Type="http://schemas.openxmlformats.org/officeDocument/2006/relationships/hyperlink" Target="https://ieeexplore.ieee.org/document/9220868/" TargetMode="External"/><Relationship Id="rId5" Type="http://schemas.openxmlformats.org/officeDocument/2006/relationships/hyperlink" Target="https://ieeexplore.ieee.org/document/10075550/" TargetMode="External"/><Relationship Id="rId4" Type="http://schemas.openxmlformats.org/officeDocument/2006/relationships/hyperlink" Target="https://ieeexplore.ieee.org/document/10444524/"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www.ijprems.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877940/" TargetMode="External"/><Relationship Id="rId2" Type="http://schemas.openxmlformats.org/officeDocument/2006/relationships/hyperlink" Target="https://ieeexplore.ieee.org/document/1054556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dirty="0">
                <a:solidFill>
                  <a:schemeClr val="tx1"/>
                </a:solidFill>
                <a:latin typeface="Cambria" panose="02040503050406030204" pitchFamily="18" charset="0"/>
                <a:ea typeface="Cambria" panose="02040503050406030204" pitchFamily="18" charset="0"/>
              </a:rPr>
              <a:t>“</a:t>
            </a:r>
            <a:r>
              <a:rPr lang="en-US" sz="2400" dirty="0">
                <a:solidFill>
                  <a:schemeClr val="tx1"/>
                </a:solidFill>
                <a:latin typeface="Cambria" panose="02040503050406030204" pitchFamily="18" charset="0"/>
                <a:ea typeface="Cambria" panose="02040503050406030204" pitchFamily="18" charset="0"/>
              </a:rPr>
              <a:t>Forecasting Stock Prices with Machine Learning and Real-time Data</a:t>
            </a:r>
            <a:r>
              <a:rPr lang="en-US" sz="2000" dirty="0">
                <a:solidFill>
                  <a:schemeClr val="tx1"/>
                </a:solidFill>
                <a:latin typeface="Cambria" panose="02040503050406030204" pitchFamily="18" charset="0"/>
                <a:ea typeface="Cambria" panose="02040503050406030204" pitchFamily="18" charset="0"/>
              </a:rPr>
              <a:t>“</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872455" y="2100770"/>
            <a:ext cx="3888514" cy="41257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CEI - 25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98679486"/>
              </p:ext>
            </p:extLst>
          </p:nvPr>
        </p:nvGraphicFramePr>
        <p:xfrm>
          <a:off x="696285" y="2721840"/>
          <a:ext cx="4555223" cy="2194620"/>
        </p:xfrm>
        <a:graphic>
          <a:graphicData uri="http://schemas.openxmlformats.org/drawingml/2006/table">
            <a:tbl>
              <a:tblPr firstRow="1" bandRow="1">
                <a:noFill/>
              </a:tblPr>
              <a:tblGrid>
                <a:gridCol w="1752760">
                  <a:extLst>
                    <a:ext uri="{9D8B030D-6E8A-4147-A177-3AD203B41FA5}">
                      <a16:colId xmlns:a16="http://schemas.microsoft.com/office/drawing/2014/main" val="20000"/>
                    </a:ext>
                  </a:extLst>
                </a:gridCol>
                <a:gridCol w="2802463">
                  <a:extLst>
                    <a:ext uri="{9D8B030D-6E8A-4147-A177-3AD203B41FA5}">
                      <a16:colId xmlns:a16="http://schemas.microsoft.com/office/drawing/2014/main" val="20001"/>
                    </a:ext>
                  </a:extLst>
                </a:gridCol>
              </a:tblGrid>
              <a:tr h="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35882" y="2513340"/>
            <a:ext cx="4617787" cy="174329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GB" sz="1800" b="1" dirty="0">
                <a:solidFill>
                  <a:srgbClr val="17365D"/>
                </a:solidFill>
                <a:latin typeface="Cambria" panose="02040503050406030204" pitchFamily="18" charset="0"/>
                <a:ea typeface="Cambria" panose="02040503050406030204" pitchFamily="18" charset="0"/>
                <a:cs typeface="Verdana"/>
                <a:sym typeface="Verdana"/>
              </a:rPr>
              <a:t> </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VIJAYLAKSHMI P</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VIVA-VOCE</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engineering in AI ML</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Gopal Krishna Shyam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Sandeep Albert Mathias</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pic>
        <p:nvPicPr>
          <p:cNvPr id="2" name="table">
            <a:extLst>
              <a:ext uri="{FF2B5EF4-FFF2-40B4-BE49-F238E27FC236}">
                <a16:creationId xmlns:a16="http://schemas.microsoft.com/office/drawing/2014/main" id="{C9C1F8B6-FF3B-2DFA-3394-F36BD7CA59AA}"/>
              </a:ext>
            </a:extLst>
          </p:cNvPr>
          <p:cNvPicPr>
            <a:picLocks noChangeAspect="1"/>
          </p:cNvPicPr>
          <p:nvPr/>
        </p:nvPicPr>
        <p:blipFill>
          <a:blip r:embed="rId3"/>
          <a:stretch>
            <a:fillRect/>
          </a:stretch>
        </p:blipFill>
        <p:spPr>
          <a:xfrm>
            <a:off x="427165" y="2756225"/>
            <a:ext cx="5093461" cy="20038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DECCAFFD-7F7B-1914-5162-9E220B67D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203" y="1143000"/>
            <a:ext cx="9533193"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 / Results Obtained</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b="1" dirty="0">
                <a:latin typeface="Cambria" panose="02040503050406030204" pitchFamily="18" charset="0"/>
                <a:ea typeface="Cambria" panose="02040503050406030204" pitchFamily="18" charset="0"/>
              </a:rPr>
              <a:t>Accurate Stock Predictions: </a:t>
            </a:r>
            <a:r>
              <a:rPr lang="en-US" dirty="0">
                <a:latin typeface="Cambria" panose="02040503050406030204" pitchFamily="18" charset="0"/>
                <a:ea typeface="Cambria" panose="02040503050406030204" pitchFamily="18" charset="0"/>
              </a:rPr>
              <a:t>The LSTM model will predict future stock prices based on historical data and market sentiment, providing reliable forecasts.</a:t>
            </a:r>
          </a:p>
          <a:p>
            <a:pPr marL="457200" indent="-457200">
              <a:buFont typeface="+mj-lt"/>
              <a:buAutoNum type="arabicPeriod"/>
            </a:pPr>
            <a:r>
              <a:rPr lang="en-US" b="1" dirty="0">
                <a:latin typeface="Cambria" panose="02040503050406030204" pitchFamily="18" charset="0"/>
                <a:ea typeface="Cambria" panose="02040503050406030204" pitchFamily="18" charset="0"/>
              </a:rPr>
              <a:t>Sentiment-Enhanced Insights: </a:t>
            </a:r>
            <a:r>
              <a:rPr lang="en-US" dirty="0">
                <a:latin typeface="Cambria" panose="02040503050406030204" pitchFamily="18" charset="0"/>
                <a:ea typeface="Cambria" panose="02040503050406030204" pitchFamily="18" charset="0"/>
              </a:rPr>
              <a:t>Integration of sentiment analysis from Google News will enhance stock predictions by incorporating market mood and external factors.</a:t>
            </a:r>
          </a:p>
          <a:p>
            <a:pPr marL="457200" indent="-457200">
              <a:buFont typeface="+mj-lt"/>
              <a:buAutoNum type="arabicPeriod"/>
            </a:pPr>
            <a:r>
              <a:rPr lang="en-US" b="1" dirty="0">
                <a:latin typeface="Cambria" panose="02040503050406030204" pitchFamily="18" charset="0"/>
                <a:ea typeface="Cambria" panose="02040503050406030204" pitchFamily="18" charset="0"/>
              </a:rPr>
              <a:t>Interactive Financial Insights: </a:t>
            </a:r>
            <a:r>
              <a:rPr lang="en-US" dirty="0">
                <a:latin typeface="Cambria" panose="02040503050406030204" pitchFamily="18" charset="0"/>
                <a:ea typeface="Cambria" panose="02040503050406030204" pitchFamily="18" charset="0"/>
              </a:rPr>
              <a:t>The Lang Chain powered LLM integration will allow users to query the system in natural language and receive personalized financial insights, like stock forecasts and market analysis. </a:t>
            </a:r>
          </a:p>
          <a:p>
            <a:pPr marL="457200" indent="-457200">
              <a:buFont typeface="+mj-lt"/>
              <a:buAutoNum type="arabicPeriod"/>
            </a:pPr>
            <a:r>
              <a:rPr lang="en-US" b="1" dirty="0">
                <a:latin typeface="Cambria" panose="02040503050406030204" pitchFamily="18" charset="0"/>
                <a:ea typeface="Cambria" panose="02040503050406030204" pitchFamily="18" charset="0"/>
              </a:rPr>
              <a:t>User-Friendly Dashboard: </a:t>
            </a:r>
            <a:r>
              <a:rPr lang="en-US" dirty="0">
                <a:latin typeface="Cambria" panose="02040503050406030204" pitchFamily="18" charset="0"/>
                <a:ea typeface="Cambria" panose="02040503050406030204" pitchFamily="18" charset="0"/>
              </a:rPr>
              <a:t>A responsive web dash board will present stock trends, sentiment analysis, and predictions in a visually intuitive manner, accessible for real-time interactions. </a:t>
            </a:r>
          </a:p>
          <a:p>
            <a:pPr marL="457200" indent="-457200">
              <a:buFont typeface="+mj-lt"/>
              <a:buAutoNum type="arabicPeriod"/>
            </a:pPr>
            <a:r>
              <a:rPr lang="en-US" b="1" dirty="0">
                <a:latin typeface="Cambria" panose="02040503050406030204" pitchFamily="18" charset="0"/>
                <a:ea typeface="Cambria" panose="02040503050406030204" pitchFamily="18" charset="0"/>
              </a:rPr>
              <a:t>Optimized, Robust System: </a:t>
            </a:r>
            <a:r>
              <a:rPr lang="en-US" dirty="0">
                <a:latin typeface="Cambria" panose="02040503050406030204" pitchFamily="18" charset="0"/>
                <a:ea typeface="Cambria" panose="02040503050406030204" pitchFamily="18" charset="0"/>
              </a:rPr>
              <a:t>The system will be stable, with accurate predictions, fast response times, and continuous improvements from testing and optimization efforts. </a:t>
            </a:r>
          </a:p>
          <a:p>
            <a:pPr marL="457200" indent="-457200">
              <a:buFont typeface="+mj-lt"/>
              <a:buAutoNum type="arabicPeriod"/>
            </a:pPr>
            <a:r>
              <a:rPr lang="en-US" b="1" dirty="0">
                <a:latin typeface="Cambria" panose="02040503050406030204" pitchFamily="18" charset="0"/>
                <a:ea typeface="Cambria" panose="02040503050406030204" pitchFamily="18" charset="0"/>
              </a:rPr>
              <a:t>Real-Time Data Interaction: </a:t>
            </a:r>
            <a:r>
              <a:rPr lang="en-US" dirty="0">
                <a:latin typeface="Cambria" panose="02040503050406030204" pitchFamily="18" charset="0"/>
                <a:ea typeface="Cambria" panose="02040503050406030204" pitchFamily="18" charset="0"/>
              </a:rPr>
              <a:t>By integrating APIs for real-time data fetching, users will get up-to-date insights and forecasts as stock markets evolve.</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r>
              <a:rPr lang="en-US" dirty="0">
                <a:latin typeface="Cambria" panose="02040503050406030204" pitchFamily="18" charset="0"/>
                <a:ea typeface="Cambria" panose="02040503050406030204" pitchFamily="18" charset="0"/>
              </a:rPr>
              <a:t>Recurrent neural networks, in which LSTMs ("long short-term memory")are most powerful and well-known subset, are a type of artificial neural network designed to recognize patterns in data sequences like numerical time series data from sensors, stock exchanges, and government agencies. RNNs and LSTMs differ from other neural networks in that they consider time and sequence; they have a temporal dimension. </a:t>
            </a:r>
          </a:p>
          <a:p>
            <a:r>
              <a:rPr lang="en-US" dirty="0">
                <a:latin typeface="Cambria" panose="02040503050406030204" pitchFamily="18" charset="0"/>
                <a:ea typeface="Cambria" panose="02040503050406030204" pitchFamily="18" charset="0"/>
              </a:rPr>
              <a:t>A discussion of stock market fundamentals is followed by a discussion of the need for price forecasting. Non-linear regression analysis, Hidden Markov models, artificial neural networks, naive bayes classifiers, decision tree classifiers, random forest methods, support vector machines, PCA(principal component analysis), WB-CNN (word embeddings input and convolutional neural network prediction model), and CNN(convolutional neural network) are a few methods that may be used for stock market prediction. </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E9E22-D950-8D4A-84C7-EFB48DDC81B0}"/>
              </a:ext>
            </a:extLst>
          </p:cNvPr>
          <p:cNvSpPr>
            <a:spLocks noGrp="1"/>
          </p:cNvSpPr>
          <p:nvPr>
            <p:ph idx="1"/>
          </p:nvPr>
        </p:nvSpPr>
        <p:spPr/>
        <p:txBody>
          <a:bodyPr/>
          <a:lstStyle/>
          <a:p>
            <a:r>
              <a:rPr lang="en-US" dirty="0">
                <a:latin typeface="Cambria" panose="02040503050406030204" pitchFamily="18" charset="0"/>
                <a:ea typeface="Cambria" panose="02040503050406030204" pitchFamily="18" charset="0"/>
              </a:rPr>
              <a:t>The outcomes of this study help us to draw the conclusion that LSTM (Long Short-Term Memory) neural networks produce superior outcomes to other approaches. The integration of Lang Chain and advanced machine learning models like LSTMs offers a transformative approach to stock price prediction and analysis. By leveraging the power of Lang Chain, the system can process and generate natural language insights, making complex financial data accessible to retail investors and professionals alike.</a:t>
            </a:r>
            <a:endParaRPr lang="en-IN" dirty="0"/>
          </a:p>
        </p:txBody>
      </p:sp>
    </p:spTree>
    <p:extLst>
      <p:ext uri="{BB962C8B-B14F-4D97-AF65-F5344CB8AC3E}">
        <p14:creationId xmlns:p14="http://schemas.microsoft.com/office/powerpoint/2010/main" val="205115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Google Shape;145;p22">
            <a:extLst>
              <a:ext uri="{FF2B5EF4-FFF2-40B4-BE49-F238E27FC236}">
                <a16:creationId xmlns:a16="http://schemas.microsoft.com/office/drawing/2014/main" id="{DA77DBCD-3DE3-D01B-F41A-211445E16C06}"/>
              </a:ext>
            </a:extLst>
          </p:cNvPr>
          <p:cNvSpPr txBox="1">
            <a:spLocks noGrp="1"/>
          </p:cNvSpPr>
          <p:nvPr>
            <p:ph idx="1"/>
          </p:nvPr>
        </p:nvSpPr>
        <p:spPr>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609600" indent="-457200">
              <a:spcBef>
                <a:spcPts val="0"/>
              </a:spcBef>
              <a:buFont typeface="+mj-lt"/>
              <a:buAutoNum type="arabicPeriod"/>
            </a:pPr>
            <a:r>
              <a:rPr lang="en-IN" sz="1800" dirty="0">
                <a:latin typeface="Cambria" panose="02040503050406030204" pitchFamily="18" charset="0"/>
                <a:ea typeface="Cambria" panose="02040503050406030204" pitchFamily="18" charset="0"/>
              </a:rPr>
              <a:t>N. Naik and B. R. Mohan, "Novel Stock Crisis Prediction Technique—A Study on Indian Stock Market," in IEEE Access, vol. 9, pp. 86230-86242, 2021,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10.1109/ACCESS.2021.3088999. </a:t>
            </a:r>
            <a:r>
              <a:rPr lang="en-IN" sz="1800" dirty="0">
                <a:latin typeface="Cambria" panose="02040503050406030204" pitchFamily="18" charset="0"/>
                <a:ea typeface="Cambria" panose="02040503050406030204" pitchFamily="18" charset="0"/>
                <a:hlinkClick r:id="rId2"/>
              </a:rPr>
              <a:t>https://ieeexplore.ieee.org/document/9453777</a:t>
            </a:r>
            <a:endParaRPr lang="en-IN" sz="1800"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sz="1800" dirty="0">
                <a:latin typeface="Cambria" panose="02040503050406030204" pitchFamily="18" charset="0"/>
                <a:ea typeface="Cambria" panose="02040503050406030204" pitchFamily="18" charset="0"/>
              </a:rPr>
              <a:t>K. Alam, M. H. Bhuiyan, I. U. Haque, M. F. Monir and T. Ahmed, "Enhancing Stock Market Prediction: A Robust LSTM-DNN Model Analysis on 26 Real-Life Datasets," in IEEE Access, vol. 12, pp. 122757-122768, 2024,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10.1109/ACCESS.2024.3434524. </a:t>
            </a:r>
            <a:r>
              <a:rPr lang="en-IN" sz="1800" dirty="0">
                <a:latin typeface="Cambria" panose="02040503050406030204" pitchFamily="18" charset="0"/>
                <a:ea typeface="Cambria" panose="02040503050406030204" pitchFamily="18" charset="0"/>
                <a:hlinkClick r:id="rId3"/>
              </a:rPr>
              <a:t>https://ieeexplore.ieee.org/document/10613029</a:t>
            </a:r>
            <a:endParaRPr lang="en-IN" sz="1800"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sz="1800" dirty="0">
                <a:latin typeface="Cambria" panose="02040503050406030204" pitchFamily="18" charset="0"/>
                <a:ea typeface="Cambria" panose="02040503050406030204" pitchFamily="18" charset="0"/>
              </a:rPr>
              <a:t>S. Wang, "A Stock Price Prediction Method Based on </a:t>
            </a:r>
            <a:r>
              <a:rPr lang="en-IN" sz="1800" dirty="0" err="1">
                <a:latin typeface="Cambria" panose="02040503050406030204" pitchFamily="18" charset="0"/>
                <a:ea typeface="Cambria" panose="02040503050406030204" pitchFamily="18" charset="0"/>
              </a:rPr>
              <a:t>BiLSTM</a:t>
            </a:r>
            <a:r>
              <a:rPr lang="en-IN" sz="1800" dirty="0">
                <a:latin typeface="Cambria" panose="02040503050406030204" pitchFamily="18" charset="0"/>
                <a:ea typeface="Cambria" panose="02040503050406030204" pitchFamily="18" charset="0"/>
              </a:rPr>
              <a:t> and Improved Transformer," in IEEE Access, vol. 11, pp. 104211-104223, 2023,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10.1109/ACCESS.2023.3296308. </a:t>
            </a:r>
            <a:r>
              <a:rPr lang="en-IN" sz="1800" dirty="0">
                <a:latin typeface="Cambria" panose="02040503050406030204" pitchFamily="18" charset="0"/>
                <a:ea typeface="Cambria" panose="02040503050406030204" pitchFamily="18" charset="0"/>
                <a:hlinkClick r:id="rId4"/>
              </a:rPr>
              <a:t>https://ieeexplore.ieee.org/document/10185006</a:t>
            </a:r>
            <a:endParaRPr lang="en-IN" sz="1800"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sz="1800" dirty="0">
                <a:latin typeface="Cambria" panose="02040503050406030204" pitchFamily="18" charset="0"/>
                <a:ea typeface="Cambria" panose="02040503050406030204" pitchFamily="18" charset="0"/>
              </a:rPr>
              <a:t>M. </a:t>
            </a:r>
            <a:r>
              <a:rPr lang="en-IN" sz="1800" dirty="0" err="1">
                <a:latin typeface="Cambria" panose="02040503050406030204" pitchFamily="18" charset="0"/>
                <a:ea typeface="Cambria" panose="02040503050406030204" pitchFamily="18" charset="0"/>
              </a:rPr>
              <a:t>Nabipour</a:t>
            </a:r>
            <a:r>
              <a:rPr lang="en-IN" sz="1800" dirty="0">
                <a:latin typeface="Cambria" panose="02040503050406030204" pitchFamily="18" charset="0"/>
                <a:ea typeface="Cambria" panose="02040503050406030204" pitchFamily="18" charset="0"/>
              </a:rPr>
              <a:t>, P. </a:t>
            </a:r>
            <a:r>
              <a:rPr lang="en-IN" sz="1800" dirty="0" err="1">
                <a:latin typeface="Cambria" panose="02040503050406030204" pitchFamily="18" charset="0"/>
                <a:ea typeface="Cambria" panose="02040503050406030204" pitchFamily="18" charset="0"/>
              </a:rPr>
              <a:t>Nayyeri</a:t>
            </a:r>
            <a:r>
              <a:rPr lang="en-IN" sz="1800" dirty="0">
                <a:latin typeface="Cambria" panose="02040503050406030204" pitchFamily="18" charset="0"/>
                <a:ea typeface="Cambria" panose="02040503050406030204" pitchFamily="18" charset="0"/>
              </a:rPr>
              <a:t>, H. </a:t>
            </a:r>
            <a:r>
              <a:rPr lang="en-IN" sz="1800" dirty="0" err="1">
                <a:latin typeface="Cambria" panose="02040503050406030204" pitchFamily="18" charset="0"/>
                <a:ea typeface="Cambria" panose="02040503050406030204" pitchFamily="18" charset="0"/>
              </a:rPr>
              <a:t>Jabani</a:t>
            </a:r>
            <a:r>
              <a:rPr lang="en-IN" sz="1800" dirty="0">
                <a:latin typeface="Cambria" panose="02040503050406030204" pitchFamily="18" charset="0"/>
                <a:ea typeface="Cambria" panose="02040503050406030204" pitchFamily="18" charset="0"/>
              </a:rPr>
              <a:t>, S. S. and A. </a:t>
            </a:r>
            <a:r>
              <a:rPr lang="en-IN" sz="1800" dirty="0" err="1">
                <a:latin typeface="Cambria" panose="02040503050406030204" pitchFamily="18" charset="0"/>
                <a:ea typeface="Cambria" panose="02040503050406030204" pitchFamily="18" charset="0"/>
              </a:rPr>
              <a:t>Mosavi</a:t>
            </a:r>
            <a:r>
              <a:rPr lang="en-IN" sz="1800" dirty="0">
                <a:latin typeface="Cambria" panose="02040503050406030204" pitchFamily="18" charset="0"/>
                <a:ea typeface="Cambria" panose="02040503050406030204" pitchFamily="18" charset="0"/>
              </a:rPr>
              <a:t>, "Predicting Stock Market Trends Using Machine Learning and Deep Learning Algorithms Via Continuous and Binary Data; a Comparative Analysis," in IEEE Access, vol. 8, pp. 150199- 150212,2020,doi: 10.1109/ACCESS.2020.3015966 </a:t>
            </a:r>
            <a:r>
              <a:rPr lang="en-IN" sz="1800" dirty="0">
                <a:latin typeface="Cambria" panose="02040503050406030204" pitchFamily="18" charset="0"/>
                <a:ea typeface="Cambria" panose="02040503050406030204" pitchFamily="18" charset="0"/>
                <a:hlinkClick r:id="rId5"/>
              </a:rPr>
              <a:t>https://ieeexplore.ieee.org/document/9165760</a:t>
            </a:r>
            <a:endParaRPr lang="en-IN" sz="1800"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sz="1800" dirty="0">
                <a:latin typeface="Cambria" panose="02040503050406030204" pitchFamily="18" charset="0"/>
                <a:ea typeface="Cambria" panose="02040503050406030204" pitchFamily="18" charset="0"/>
              </a:rPr>
              <a:t>V. G. Mu, N. Gao, Y. Wang and L. Dai, "A Stock Price Prediction Model Based on Investor Sentiment and Optimized Deep Learning," in IEEE Access, vol. 11,pp.51353-51367,2023,doi: 10.1109/ACCESS.2023.3278790 </a:t>
            </a:r>
            <a:r>
              <a:rPr lang="en-IN" sz="1800" dirty="0">
                <a:latin typeface="Cambria" panose="02040503050406030204" pitchFamily="18" charset="0"/>
                <a:ea typeface="Cambria" panose="02040503050406030204" pitchFamily="18" charset="0"/>
                <a:hlinkClick r:id="rId6"/>
              </a:rPr>
              <a:t>https://ieeexplore.ieee.org/document/10130578</a:t>
            </a:r>
            <a:r>
              <a:rPr lang="en-IN" sz="18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628BF1-D09F-1CB6-CB6B-586DD7BE02E0}"/>
              </a:ext>
            </a:extLst>
          </p:cNvPr>
          <p:cNvSpPr>
            <a:spLocks noGrp="1"/>
          </p:cNvSpPr>
          <p:nvPr>
            <p:ph idx="1"/>
          </p:nvPr>
        </p:nvSpPr>
        <p:spPr/>
        <p:txBody>
          <a:bodyPr>
            <a:normAutofit/>
          </a:bodyPr>
          <a:lstStyle/>
          <a:p>
            <a:pPr>
              <a:buAutoNum type="arabicPeriod" startAt="6"/>
            </a:pPr>
            <a:r>
              <a:rPr lang="en-US" sz="1800" dirty="0">
                <a:latin typeface="Cambria" panose="02040503050406030204" pitchFamily="18" charset="0"/>
                <a:ea typeface="Cambria" panose="02040503050406030204" pitchFamily="18" charset="0"/>
              </a:rPr>
              <a:t>R. Zhang and V. Y. Mariano, "Integration of Emotional Factors   With GAN Algorithm in Stock Price Prediction Method Research," in IEEE Access, vol. 12, pp. 77368-77378, 2024, </a:t>
            </a:r>
            <a:r>
              <a:rPr lang="en-US" sz="1800" dirty="0" err="1">
                <a:latin typeface="Cambria" panose="02040503050406030204" pitchFamily="18" charset="0"/>
                <a:ea typeface="Cambria" panose="02040503050406030204" pitchFamily="18" charset="0"/>
              </a:rPr>
              <a:t>doi</a:t>
            </a:r>
            <a:r>
              <a:rPr lang="en-US" sz="1800" dirty="0">
                <a:latin typeface="Cambria" panose="02040503050406030204" pitchFamily="18" charset="0"/>
                <a:ea typeface="Cambria" panose="02040503050406030204" pitchFamily="18" charset="0"/>
              </a:rPr>
              <a:t>: 10.1109/ACCESS.2024.3406223 </a:t>
            </a:r>
            <a:r>
              <a:rPr lang="en-US" sz="1800" dirty="0">
                <a:latin typeface="Cambria" panose="02040503050406030204" pitchFamily="18" charset="0"/>
                <a:ea typeface="Cambria" panose="02040503050406030204" pitchFamily="18" charset="0"/>
                <a:hlinkClick r:id="rId2"/>
              </a:rPr>
              <a:t>https://ieeexplore.ieee.org/document/10539967</a:t>
            </a:r>
            <a:r>
              <a:rPr lang="en-US" sz="1800" dirty="0">
                <a:latin typeface="Cambria" panose="02040503050406030204" pitchFamily="18" charset="0"/>
                <a:ea typeface="Cambria" panose="02040503050406030204" pitchFamily="18" charset="0"/>
              </a:rPr>
              <a:t> </a:t>
            </a:r>
          </a:p>
          <a:p>
            <a:pPr>
              <a:buAutoNum type="arabicPeriod" startAt="7"/>
            </a:pPr>
            <a:r>
              <a:rPr lang="en-US" sz="1800" dirty="0">
                <a:latin typeface="Cambria" panose="02040503050406030204" pitchFamily="18" charset="0"/>
                <a:ea typeface="Cambria" panose="02040503050406030204" pitchFamily="18" charset="0"/>
              </a:rPr>
              <a:t>X. Wang, K. Yang and T. Liu, "Stock Price Prediction Based on Morphological Similarity Clustering and Hierarchical Temporal Memory," in IEEE Access, vol. 9, pp. 67241-67248, 2021, </a:t>
            </a:r>
            <a:r>
              <a:rPr lang="en-US" sz="1800" dirty="0" err="1">
                <a:latin typeface="Cambria" panose="02040503050406030204" pitchFamily="18" charset="0"/>
                <a:ea typeface="Cambria" panose="02040503050406030204" pitchFamily="18" charset="0"/>
              </a:rPr>
              <a:t>doi</a:t>
            </a:r>
            <a:r>
              <a:rPr lang="en-US" sz="1800" dirty="0">
                <a:latin typeface="Cambria" panose="02040503050406030204" pitchFamily="18" charset="0"/>
                <a:ea typeface="Cambria" panose="02040503050406030204" pitchFamily="18" charset="0"/>
              </a:rPr>
              <a:t>: 10.1109/ACCESS.2021.3077004 </a:t>
            </a:r>
            <a:r>
              <a:rPr lang="en-US" sz="1800" dirty="0">
                <a:latin typeface="Cambria" panose="02040503050406030204" pitchFamily="18" charset="0"/>
                <a:ea typeface="Cambria" panose="02040503050406030204" pitchFamily="18" charset="0"/>
                <a:hlinkClick r:id="rId3"/>
              </a:rPr>
              <a:t>https://ieeexplore.ieee.org/document/9420698/</a:t>
            </a:r>
            <a:endParaRPr lang="en-US" sz="1800" dirty="0">
              <a:latin typeface="Cambria" panose="02040503050406030204" pitchFamily="18" charset="0"/>
              <a:ea typeface="Cambria" panose="02040503050406030204" pitchFamily="18" charset="0"/>
            </a:endParaRPr>
          </a:p>
          <a:p>
            <a:pPr>
              <a:buAutoNum type="arabicPeriod" startAt="7"/>
            </a:pPr>
            <a:r>
              <a:rPr lang="en-IN" sz="1800" dirty="0">
                <a:latin typeface="Cambria" panose="02040503050406030204" pitchFamily="18" charset="0"/>
                <a:ea typeface="Cambria" panose="02040503050406030204" pitchFamily="18" charset="0"/>
              </a:rPr>
              <a:t>Luo, L. Zhong, J. Wang, Y. Wang, S. Li and W. Tai, "Short-Term Stock Correlation Forecasting Based on CNN-</a:t>
            </a:r>
            <a:r>
              <a:rPr lang="en-IN" sz="1800" dirty="0" err="1">
                <a:latin typeface="Cambria" panose="02040503050406030204" pitchFamily="18" charset="0"/>
                <a:ea typeface="Cambria" panose="02040503050406030204" pitchFamily="18" charset="0"/>
              </a:rPr>
              <a:t>BiLSTM</a:t>
            </a:r>
            <a:r>
              <a:rPr lang="en-IN" sz="1800" dirty="0">
                <a:latin typeface="Cambria" panose="02040503050406030204" pitchFamily="18" charset="0"/>
                <a:ea typeface="Cambria" panose="02040503050406030204" pitchFamily="18" charset="0"/>
              </a:rPr>
              <a:t> Enhanced by Attention Mechanism," in IEEE Access, vol. 12, pp. 29617- 29632, 2024,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10.1109/ACCESS.2024.3369419 </a:t>
            </a:r>
            <a:r>
              <a:rPr lang="en-IN" sz="1800" dirty="0">
                <a:latin typeface="Cambria" panose="02040503050406030204" pitchFamily="18" charset="0"/>
                <a:ea typeface="Cambria" panose="02040503050406030204" pitchFamily="18" charset="0"/>
                <a:hlinkClick r:id="rId4"/>
              </a:rPr>
              <a:t>https://ieeexplore.ieee.org/document/10444524/</a:t>
            </a:r>
            <a:endParaRPr lang="en-IN" sz="1800" dirty="0">
              <a:latin typeface="Cambria" panose="02040503050406030204" pitchFamily="18" charset="0"/>
              <a:ea typeface="Cambria" panose="02040503050406030204" pitchFamily="18" charset="0"/>
            </a:endParaRPr>
          </a:p>
          <a:p>
            <a:pPr>
              <a:buAutoNum type="arabicPeriod" startAt="7"/>
            </a:pPr>
            <a:r>
              <a:rPr lang="en-IN" sz="1800" dirty="0">
                <a:latin typeface="Cambria" panose="02040503050406030204" pitchFamily="18" charset="0"/>
                <a:ea typeface="Cambria" panose="02040503050406030204" pitchFamily="18" charset="0"/>
              </a:rPr>
              <a:t>J. Choi, S. Yoo, X. Zhou and Y. Kim, "Hybrid Information Mixing Module for Stock Movement Prediction," in IEEE Access, vol. 11, pp. 28781- 28790,2023,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10.1109/ACCESS.2023.3258695. </a:t>
            </a:r>
            <a:r>
              <a:rPr lang="en-IN" sz="1800" dirty="0">
                <a:latin typeface="Cambria" panose="02040503050406030204" pitchFamily="18" charset="0"/>
                <a:ea typeface="Cambria" panose="02040503050406030204" pitchFamily="18" charset="0"/>
                <a:hlinkClick r:id="rId5"/>
              </a:rPr>
              <a:t>https://ieeexplore.ieee.org/document/10075550/</a:t>
            </a:r>
            <a:endParaRPr lang="en-IN" sz="1800" dirty="0">
              <a:latin typeface="Cambria" panose="02040503050406030204" pitchFamily="18" charset="0"/>
              <a:ea typeface="Cambria" panose="02040503050406030204" pitchFamily="18" charset="0"/>
            </a:endParaRPr>
          </a:p>
          <a:p>
            <a:pPr>
              <a:buAutoNum type="arabicPeriod" startAt="7"/>
            </a:pPr>
            <a:r>
              <a:rPr lang="en-US" sz="1800" dirty="0">
                <a:latin typeface="Cambria" panose="02040503050406030204" pitchFamily="18" charset="0"/>
                <a:ea typeface="Cambria" panose="02040503050406030204" pitchFamily="18" charset="0"/>
              </a:rPr>
              <a:t>W. Li and G. S. Bastos, "Stock Market Forecasting Using Deep Learning and Technical Analysis: A Systematic Review," in IEEE Access, vol. 8, pp. 185232-185242,2020,doi: 10.1109/ACCESS.2020.3030226 </a:t>
            </a:r>
            <a:r>
              <a:rPr lang="en-US" sz="1800" dirty="0">
                <a:latin typeface="Cambria" panose="02040503050406030204" pitchFamily="18" charset="0"/>
                <a:ea typeface="Cambria" panose="02040503050406030204" pitchFamily="18" charset="0"/>
                <a:hlinkClick r:id="rId6"/>
              </a:rPr>
              <a:t>https://ieeexplore.ieee.org/document/9220868/</a:t>
            </a:r>
            <a:endParaRPr lang="en-IN" sz="1800" dirty="0">
              <a:latin typeface="Cambria" panose="02040503050406030204" pitchFamily="18" charset="0"/>
              <a:ea typeface="Cambria" panose="02040503050406030204" pitchFamily="18" charset="0"/>
            </a:endParaRPr>
          </a:p>
          <a:p>
            <a:pPr>
              <a:buAutoNum type="arabicPeriod" startAt="7"/>
            </a:pPr>
            <a:endParaRPr lang="en-IN" sz="1800" dirty="0">
              <a:latin typeface="Cambria" panose="02040503050406030204" pitchFamily="18" charset="0"/>
              <a:ea typeface="Cambria" panose="02040503050406030204" pitchFamily="18"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168693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543F-BEE5-1B6A-9CF8-0F3809A8DD0A}"/>
              </a:ext>
            </a:extLst>
          </p:cNvPr>
          <p:cNvSpPr>
            <a:spLocks noGrp="1"/>
          </p:cNvSpPr>
          <p:nvPr>
            <p:ph type="title"/>
          </p:nvPr>
        </p:nvSpPr>
        <p:spPr/>
        <p:txBody>
          <a:bodyPr/>
          <a:lstStyle/>
          <a:p>
            <a:r>
              <a:rPr lang="en-IN" dirty="0"/>
              <a:t>Publication Details</a:t>
            </a:r>
          </a:p>
        </p:txBody>
      </p:sp>
      <p:sp>
        <p:nvSpPr>
          <p:cNvPr id="3" name="Content Placeholder 2">
            <a:extLst>
              <a:ext uri="{FF2B5EF4-FFF2-40B4-BE49-F238E27FC236}">
                <a16:creationId xmlns:a16="http://schemas.microsoft.com/office/drawing/2014/main" id="{65B8B12F-E96C-CE8D-E4D7-5ECD21149554}"/>
              </a:ext>
            </a:extLst>
          </p:cNvPr>
          <p:cNvSpPr>
            <a:spLocks noGrp="1"/>
          </p:cNvSpPr>
          <p:nvPr>
            <p:ph idx="1"/>
          </p:nvPr>
        </p:nvSpPr>
        <p:spPr/>
        <p:txBody>
          <a:bodyPr/>
          <a:lstStyle/>
          <a:p>
            <a:r>
              <a:rPr lang="en-IN" dirty="0">
                <a:hlinkClick r:id="rId2"/>
              </a:rPr>
              <a:t>https://www.ijprems.com/</a:t>
            </a:r>
            <a:endParaRPr lang="en-IN" dirty="0"/>
          </a:p>
          <a:p>
            <a:endParaRPr lang="en-IN" dirty="0"/>
          </a:p>
        </p:txBody>
      </p:sp>
    </p:spTree>
    <p:extLst>
      <p:ext uri="{BB962C8B-B14F-4D97-AF65-F5344CB8AC3E}">
        <p14:creationId xmlns:p14="http://schemas.microsoft.com/office/powerpoint/2010/main" val="2219778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32ADD-2E9C-ABD7-63BB-EB81DEA13645}"/>
              </a:ext>
            </a:extLst>
          </p:cNvPr>
          <p:cNvSpPr>
            <a:spLocks noGrp="1"/>
          </p:cNvSpPr>
          <p:nvPr>
            <p:ph idx="1"/>
          </p:nvPr>
        </p:nvSpPr>
        <p:spPr/>
        <p:txBody>
          <a:bodyPr/>
          <a:lstStyle/>
          <a:p>
            <a:pPr marL="0" indent="0">
              <a:buNone/>
            </a:pPr>
            <a:endParaRPr lang="en-IN" sz="1800" dirty="0">
              <a:latin typeface="Cambria" panose="02040503050406030204" pitchFamily="18" charset="0"/>
              <a:ea typeface="Cambria" panose="02040503050406030204" pitchFamily="18" charset="0"/>
            </a:endParaRPr>
          </a:p>
          <a:p>
            <a:pPr>
              <a:buFont typeface="Arial" pitchFamily="34" charset="0"/>
              <a:buAutoNum type="arabicPeriod" startAt="11"/>
            </a:pPr>
            <a:r>
              <a:rPr lang="en-IN" sz="1800" dirty="0">
                <a:latin typeface="Cambria" panose="02040503050406030204" pitchFamily="18" charset="0"/>
                <a:ea typeface="Cambria" panose="02040503050406030204" pitchFamily="18" charset="0"/>
              </a:rPr>
              <a:t>M. E. </a:t>
            </a:r>
            <a:r>
              <a:rPr lang="en-IN" sz="1800" dirty="0" err="1">
                <a:latin typeface="Cambria" panose="02040503050406030204" pitchFamily="18" charset="0"/>
                <a:ea typeface="Cambria" panose="02040503050406030204" pitchFamily="18" charset="0"/>
              </a:rPr>
              <a:t>Mahjouby</a:t>
            </a:r>
            <a:r>
              <a:rPr lang="en-IN" sz="1800" dirty="0">
                <a:latin typeface="Cambria" panose="02040503050406030204" pitchFamily="18" charset="0"/>
                <a:ea typeface="Cambria" panose="02040503050406030204" pitchFamily="18" charset="0"/>
              </a:rPr>
              <a:t>, M. T. Bennani, M. </a:t>
            </a:r>
            <a:r>
              <a:rPr lang="en-IN" sz="1800" dirty="0" err="1">
                <a:latin typeface="Cambria" panose="02040503050406030204" pitchFamily="18" charset="0"/>
                <a:ea typeface="Cambria" panose="02040503050406030204" pitchFamily="18" charset="0"/>
              </a:rPr>
              <a:t>Lamrini</a:t>
            </a:r>
            <a:r>
              <a:rPr lang="en-IN" sz="1800" dirty="0">
                <a:latin typeface="Cambria" panose="02040503050406030204" pitchFamily="18" charset="0"/>
                <a:ea typeface="Cambria" panose="02040503050406030204" pitchFamily="18" charset="0"/>
              </a:rPr>
              <a:t>, B. </a:t>
            </a:r>
            <a:r>
              <a:rPr lang="en-IN" sz="1800" dirty="0" err="1">
                <a:latin typeface="Cambria" panose="02040503050406030204" pitchFamily="18" charset="0"/>
                <a:ea typeface="Cambria" panose="02040503050406030204" pitchFamily="18" charset="0"/>
              </a:rPr>
              <a:t>Bossoufi</a:t>
            </a:r>
            <a:r>
              <a:rPr lang="en-IN" sz="1800" dirty="0">
                <a:latin typeface="Cambria" panose="02040503050406030204" pitchFamily="18" charset="0"/>
                <a:ea typeface="Cambria" panose="02040503050406030204" pitchFamily="18" charset="0"/>
              </a:rPr>
              <a:t>, T. A. H. Alghamdi and M. E. Far, "Predicting Market Performance Using Machine and Deep Learning Techniques," in IEEE Access, vol. 12, pp. 82033-82040, 2024,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10.1109/ACCESS.2024.3408222 </a:t>
            </a:r>
            <a:r>
              <a:rPr lang="en-IN" sz="1800" dirty="0">
                <a:latin typeface="Cambria" panose="02040503050406030204" pitchFamily="18" charset="0"/>
                <a:ea typeface="Cambria" panose="02040503050406030204" pitchFamily="18" charset="0"/>
                <a:hlinkClick r:id="rId2"/>
              </a:rPr>
              <a:t>https://ieeexplore.ieee.org/document/10545565/</a:t>
            </a:r>
            <a:endParaRPr lang="en-IN" sz="1800" dirty="0">
              <a:latin typeface="Cambria" panose="02040503050406030204" pitchFamily="18" charset="0"/>
              <a:ea typeface="Cambria" panose="02040503050406030204" pitchFamily="18" charset="0"/>
            </a:endParaRPr>
          </a:p>
          <a:p>
            <a:pPr>
              <a:buFont typeface="Arial" pitchFamily="34" charset="0"/>
              <a:buAutoNum type="arabicPeriod" startAt="11"/>
            </a:pPr>
            <a:r>
              <a:rPr lang="en-US" sz="1800" dirty="0">
                <a:latin typeface="Cambria" panose="02040503050406030204" pitchFamily="18" charset="0"/>
                <a:ea typeface="Cambria" panose="02040503050406030204" pitchFamily="18" charset="0"/>
              </a:rPr>
              <a:t>T. </a:t>
            </a:r>
            <a:r>
              <a:rPr lang="en-US" sz="1800" dirty="0" err="1">
                <a:latin typeface="Cambria" panose="02040503050406030204" pitchFamily="18" charset="0"/>
                <a:ea typeface="Cambria" panose="02040503050406030204" pitchFamily="18" charset="0"/>
              </a:rPr>
              <a:t>Kabbani</a:t>
            </a:r>
            <a:r>
              <a:rPr lang="en-US" sz="1800" dirty="0">
                <a:latin typeface="Cambria" panose="02040503050406030204" pitchFamily="18" charset="0"/>
                <a:ea typeface="Cambria" panose="02040503050406030204" pitchFamily="18" charset="0"/>
              </a:rPr>
              <a:t> and E. Duman, "Deep Reinforcement Learning Approach for Trading Automation in the Stock Market," in IEEE Access, vol. 10, pp. 93564- 93574, 2022, </a:t>
            </a:r>
            <a:r>
              <a:rPr lang="en-US" sz="1800" dirty="0" err="1">
                <a:latin typeface="Cambria" panose="02040503050406030204" pitchFamily="18" charset="0"/>
                <a:ea typeface="Cambria" panose="02040503050406030204" pitchFamily="18" charset="0"/>
              </a:rPr>
              <a:t>doi</a:t>
            </a:r>
            <a:r>
              <a:rPr lang="en-US" sz="1800" dirty="0">
                <a:latin typeface="Cambria" panose="02040503050406030204" pitchFamily="18" charset="0"/>
                <a:ea typeface="Cambria" panose="02040503050406030204" pitchFamily="18" charset="0"/>
              </a:rPr>
              <a:t>: 10.1109/ACCESS.2022.3203697 </a:t>
            </a:r>
            <a:r>
              <a:rPr lang="en-US" sz="1800" dirty="0">
                <a:latin typeface="Cambria" panose="02040503050406030204" pitchFamily="18" charset="0"/>
                <a:ea typeface="Cambria" panose="02040503050406030204" pitchFamily="18" charset="0"/>
                <a:hlinkClick r:id="rId3"/>
              </a:rPr>
              <a:t>https://ieeexplore.ieee.org/document/9877940/</a:t>
            </a: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endParaRPr lang="en-IN" sz="1800" dirty="0">
              <a:latin typeface="Cambria" panose="02040503050406030204" pitchFamily="18" charset="0"/>
              <a:ea typeface="Cambria" panose="02040503050406030204" pitchFamily="18" charset="0"/>
            </a:endParaRPr>
          </a:p>
          <a:p>
            <a:pPr marL="0" indent="0">
              <a:buNone/>
            </a:pPr>
            <a:r>
              <a:rPr lang="en-IN" sz="1800" dirty="0">
                <a:latin typeface="Cambria" panose="02040503050406030204" pitchFamily="18" charset="0"/>
                <a:ea typeface="Cambria" panose="02040503050406030204" pitchFamily="18" charset="0"/>
              </a:rPr>
              <a:t>       </a:t>
            </a:r>
            <a:endParaRPr lang="en-IN" dirty="0"/>
          </a:p>
        </p:txBody>
      </p:sp>
    </p:spTree>
    <p:extLst>
      <p:ext uri="{BB962C8B-B14F-4D97-AF65-F5344CB8AC3E}">
        <p14:creationId xmlns:p14="http://schemas.microsoft.com/office/powerpoint/2010/main" val="144337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r>
              <a:rPr lang="en-US" sz="2800" dirty="0">
                <a:latin typeface="Cambria" panose="02040503050406030204" pitchFamily="18" charset="0"/>
                <a:ea typeface="Cambria" panose="02040503050406030204" pitchFamily="18" charset="0"/>
              </a:rPr>
              <a:t>Stock market is one of the most important parts of any country's economy. It is the biggest way for a company to raise capital for its working Nowadays with the booming popularity of the stock market, not only investors but common people are starting to see stock market as a great investment tool and are taking more interest in Stock markets have a significant function as the gateway for financing private businesses. Access to private cash through stock markets enables businesses to finance their expansion and improvement as well as the acquisition of new assets Businesses would be more limited in the projects they could fund if they did not have access to private investment, and they would be unable to fully capitalize on their company's equity Similarly, stock markets allow business owners to profitably cash out their positions by selling their shares on the open market</a:t>
            </a:r>
            <a:r>
              <a:rPr lang="en-US" dirty="0"/>
              <a:t>.</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CDB2E-8CBE-7CB2-432C-3CD7E12F40DA}"/>
              </a:ext>
            </a:extLst>
          </p:cNvPr>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The economic advantages of stock exchanges and stock trading are unmeasurable, and businesses would find it much harder to expand if there were no infrastructure for this type of equity trading. The operation of stock markets is a crucial component of what makes shares and equities investable, and traders seeking to make any significant amount of profit should take pains to get as knowledgeable as possible with the markets operation and the different elements that influence market pricing. It may be feasible to find more trading possibilities for profit for people who have a thorough understanding of the stock markets and their behavior It may also be simpler to highlight trends and the underlying movement of a particular market. So, people who are more familiar with the stock market have a better chance of spotting profitable trades.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2707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E948F580-32FF-8172-0FD7-7DC1C70CDBE4}"/>
              </a:ext>
            </a:extLst>
          </p:cNvPr>
          <p:cNvSpPr>
            <a:spLocks noChangeArrowheads="1"/>
          </p:cNvSpPr>
          <p:nvPr/>
        </p:nvSpPr>
        <p:spPr bwMode="auto">
          <a:xfrm>
            <a:off x="0" y="-32317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8AC8D5-8F57-CC94-4CDF-543A415D640F}"/>
              </a:ext>
            </a:extLst>
          </p:cNvPr>
          <p:cNvSpPr>
            <a:spLocks noChangeArrowheads="1"/>
          </p:cNvSpPr>
          <p:nvPr/>
        </p:nvSpPr>
        <p:spPr bwMode="auto">
          <a:xfrm>
            <a:off x="0" y="-32317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C3D2CA4D-BCAB-A5D1-5C2B-3AFB16673F16}"/>
              </a:ext>
            </a:extLst>
          </p:cNvPr>
          <p:cNvSpPr>
            <a:spLocks noChangeArrowheads="1"/>
          </p:cNvSpPr>
          <p:nvPr/>
        </p:nvSpPr>
        <p:spPr bwMode="auto">
          <a:xfrm>
            <a:off x="8562" y="-333758"/>
            <a:ext cx="285053" cy="65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4CD879C6-22FE-4F5A-18FE-D4064374A59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Content Placeholder 14">
            <a:extLst>
              <a:ext uri="{FF2B5EF4-FFF2-40B4-BE49-F238E27FC236}">
                <a16:creationId xmlns:a16="http://schemas.microsoft.com/office/drawing/2014/main" id="{7834035C-CEE4-27A1-1D88-EB9F675EBC11}"/>
              </a:ext>
            </a:extLst>
          </p:cNvPr>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This section highlights key studies on </a:t>
            </a:r>
            <a:r>
              <a:rPr lang="en-US" b="1" dirty="0">
                <a:latin typeface="Cambria" panose="02040503050406030204" pitchFamily="18" charset="0"/>
                <a:ea typeface="Cambria" panose="02040503050406030204" pitchFamily="18" charset="0"/>
              </a:rPr>
              <a:t>stock market price prediction</a:t>
            </a:r>
            <a:r>
              <a:rPr lang="en-US" dirty="0">
                <a:latin typeface="Cambria" panose="02040503050406030204" pitchFamily="18" charset="0"/>
                <a:ea typeface="Cambria" panose="02040503050406030204" pitchFamily="18" charset="0"/>
              </a:rPr>
              <a:t> using machine learning techniques :</a:t>
            </a:r>
          </a:p>
          <a:p>
            <a:pPr marL="514350" indent="-514350">
              <a:buFont typeface="+mj-lt"/>
              <a:buAutoNum type="arabicPeriod"/>
            </a:pPr>
            <a:r>
              <a:rPr lang="en-US" b="1" dirty="0">
                <a:latin typeface="Cambria" panose="02040503050406030204" pitchFamily="18" charset="0"/>
                <a:ea typeface="Cambria" panose="02040503050406030204" pitchFamily="18" charset="0"/>
              </a:rPr>
              <a:t>"Prediction of Stock Price Based on LSTM Neural Network“.</a:t>
            </a:r>
          </a:p>
          <a:p>
            <a:pPr marL="514350" indent="-514350">
              <a:buFont typeface="+mj-lt"/>
              <a:buAutoNum type="arabicPeriod"/>
            </a:pPr>
            <a:r>
              <a:rPr lang="en-US" b="1" dirty="0">
                <a:latin typeface="Cambria" panose="02040503050406030204" pitchFamily="18" charset="0"/>
                <a:ea typeface="Cambria" panose="02040503050406030204" pitchFamily="18" charset="0"/>
              </a:rPr>
              <a:t>"Regression techniques for the prediction of stock price trend“.</a:t>
            </a:r>
          </a:p>
          <a:p>
            <a:pPr marL="514350" indent="-514350">
              <a:buFont typeface="+mj-lt"/>
              <a:buAutoNum type="arabicPeriod"/>
            </a:pPr>
            <a:r>
              <a:rPr lang="en-US" b="1" dirty="0">
                <a:latin typeface="Cambria" panose="02040503050406030204" pitchFamily="18" charset="0"/>
                <a:ea typeface="Cambria" panose="02040503050406030204" pitchFamily="18" charset="0"/>
              </a:rPr>
              <a:t>"Recurrent Neural Networks based on LSTM for Predicting Geomagnetic Field“.</a:t>
            </a:r>
          </a:p>
          <a:p>
            <a:pPr marL="514350" indent="-514350">
              <a:buFont typeface="+mj-lt"/>
              <a:buAutoNum type="arabicPeriod"/>
            </a:pPr>
            <a:r>
              <a:rPr lang="en-US" b="1" dirty="0">
                <a:latin typeface="Cambria" panose="02040503050406030204" pitchFamily="18" charset="0"/>
                <a:ea typeface="Cambria" panose="02040503050406030204" pitchFamily="18" charset="0"/>
              </a:rPr>
              <a:t>"Study on Machine Learning Techniques In Financial Markets”.</a:t>
            </a:r>
          </a:p>
          <a:p>
            <a:pPr marL="0" indent="0">
              <a:buNone/>
            </a:pPr>
            <a:endParaRPr lang="en-US" sz="2200" dirty="0">
              <a:latin typeface="Cambria" panose="02040503050406030204" pitchFamily="18" charset="0"/>
              <a:ea typeface="Cambria" panose="02040503050406030204" pitchFamily="18" charset="0"/>
            </a:endParaRPr>
          </a:p>
          <a:p>
            <a:pPr marL="0" indent="0">
              <a:buNone/>
            </a:pPr>
            <a:r>
              <a:rPr lang="en-US" sz="22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ML techniques, especially </a:t>
            </a:r>
            <a:r>
              <a:rPr lang="en-US" b="1" dirty="0">
                <a:latin typeface="Cambria" panose="02040503050406030204" pitchFamily="18" charset="0"/>
                <a:ea typeface="Cambria" panose="02040503050406030204" pitchFamily="18" charset="0"/>
              </a:rPr>
              <a:t>LSTM models</a:t>
            </a:r>
            <a:r>
              <a:rPr lang="en-US" dirty="0">
                <a:latin typeface="Cambria" panose="02040503050406030204" pitchFamily="18" charset="0"/>
                <a:ea typeface="Cambria" panose="02040503050406030204" pitchFamily="18" charset="0"/>
              </a:rPr>
              <a:t>, offer promising results for stock price prediction, though challenges like time lag and model complexity remain ,leaving room for future improvements.</a:t>
            </a:r>
          </a:p>
          <a:p>
            <a:endParaRPr lang="en-IN"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20000"/>
          </a:bodyPr>
          <a:lstStyle/>
          <a:p>
            <a:r>
              <a:rPr lang="en-US" sz="2600" dirty="0">
                <a:latin typeface="Cambria" panose="02040503050406030204" pitchFamily="18" charset="0"/>
                <a:ea typeface="Cambria" panose="02040503050406030204" pitchFamily="18" charset="0"/>
              </a:rPr>
              <a:t>All previous learning systems are limited and simple in nature, where learning a simple algorithm for a computational mean is insufficient, which can be done by the human brain itself. The main learning motto was limited, and the learning model was inefficient. Existing models can't cope with the vulnerabilities and remove the rarest information that they can't process, resulting in significant data loss and a forecasting problem. Observation is an essential component of resource and prediction management. If the outcome cannot be observed, the point of time estimation is harmed, making it less reliable in the market. Monitoring is not possible with the current system.</a:t>
            </a:r>
          </a:p>
          <a:p>
            <a:r>
              <a:rPr lang="en-US" sz="2600" dirty="0">
                <a:latin typeface="Cambria" panose="02040503050406030204" pitchFamily="18" charset="0"/>
                <a:ea typeface="Cambria" panose="02040503050406030204" pitchFamily="18" charset="0"/>
              </a:rPr>
              <a:t>Due to the fact that it only considers one source point as a data source, the current approach for stock market predictions appears to be biased. A straight forward data retrieval should be created and tested on the training data set, which are more adaptable and versatile in nature, before the data set is predicted. As the stock changes every day and the loss margin might increase with time, sight loss is a serious issue in the current system. A first occurrence is used to make a forecast.</a:t>
            </a:r>
            <a:endParaRPr lang="en-IN"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By using </a:t>
            </a:r>
            <a:r>
              <a:rPr lang="en-US" dirty="0" err="1">
                <a:latin typeface="Cambria" panose="02040503050406030204" pitchFamily="18" charset="0"/>
                <a:ea typeface="Cambria" panose="02040503050406030204" pitchFamily="18" charset="0"/>
              </a:rPr>
              <a:t>LangChain</a:t>
            </a:r>
            <a:r>
              <a:rPr lang="en-US" dirty="0">
                <a:latin typeface="Cambria" panose="02040503050406030204" pitchFamily="18" charset="0"/>
                <a:ea typeface="Cambria" panose="02040503050406030204" pitchFamily="18" charset="0"/>
              </a:rPr>
              <a:t> and Large Language Models (LLMs), the tool will analyze and interpret stock data, including historical prices, company financial statements, and recent news, to provide accessible and meaningful insights.</a:t>
            </a:r>
          </a:p>
          <a:p>
            <a:pPr marL="0" indent="0">
              <a:buNone/>
            </a:pPr>
            <a:r>
              <a:rPr lang="en-US" dirty="0">
                <a:latin typeface="Cambria" panose="02040503050406030204" pitchFamily="18" charset="0"/>
                <a:ea typeface="Cambria" panose="02040503050406030204" pitchFamily="18" charset="0"/>
              </a:rPr>
              <a:t>The development process will involve several key stages:</a:t>
            </a:r>
          </a:p>
          <a:p>
            <a:pPr marL="457200" indent="-457200">
              <a:buFont typeface="+mj-lt"/>
              <a:buAutoNum type="arabicPeriod"/>
            </a:pPr>
            <a:r>
              <a:rPr lang="en-IN" dirty="0">
                <a:latin typeface="Cambria" panose="02040503050406030204" pitchFamily="18" charset="0"/>
                <a:ea typeface="Cambria" panose="02040503050406030204" pitchFamily="18" charset="0"/>
              </a:rPr>
              <a:t>Data Collection</a:t>
            </a:r>
            <a:endParaRPr lang="en-US" dirty="0">
              <a:latin typeface="Cambria" panose="02040503050406030204" pitchFamily="18" charset="0"/>
              <a:ea typeface="Cambria" panose="02040503050406030204" pitchFamily="18" charset="0"/>
            </a:endParaRPr>
          </a:p>
          <a:p>
            <a:pPr marL="457200" indent="-457200">
              <a:buFont typeface="+mj-lt"/>
              <a:buAutoNum type="arabicPeriod"/>
            </a:pPr>
            <a:r>
              <a:rPr lang="en-IN" dirty="0">
                <a:latin typeface="Cambria" panose="02040503050406030204" pitchFamily="18" charset="0"/>
                <a:ea typeface="Cambria" panose="02040503050406030204" pitchFamily="18" charset="0"/>
              </a:rPr>
              <a:t>Data Processing and Preprocessing</a:t>
            </a:r>
            <a:endParaRPr lang="en-US" dirty="0">
              <a:latin typeface="Cambria" panose="02040503050406030204" pitchFamily="18" charset="0"/>
              <a:ea typeface="Cambria" panose="02040503050406030204" pitchFamily="18" charset="0"/>
            </a:endParaRPr>
          </a:p>
          <a:p>
            <a:pPr marL="457200" indent="-457200">
              <a:buFont typeface="+mj-lt"/>
              <a:buAutoNum type="arabicPeriod"/>
            </a:pPr>
            <a:r>
              <a:rPr lang="en-US" dirty="0">
                <a:latin typeface="Cambria" panose="02040503050406030204" pitchFamily="18" charset="0"/>
                <a:ea typeface="Cambria" panose="02040503050406030204" pitchFamily="18" charset="0"/>
              </a:rPr>
              <a:t>Integration of </a:t>
            </a:r>
            <a:r>
              <a:rPr lang="en-US" dirty="0" err="1">
                <a:latin typeface="Cambria" panose="02040503050406030204" pitchFamily="18" charset="0"/>
                <a:ea typeface="Cambria" panose="02040503050406030204" pitchFamily="18" charset="0"/>
              </a:rPr>
              <a:t>LangChain</a:t>
            </a:r>
            <a:r>
              <a:rPr lang="en-US" dirty="0">
                <a:latin typeface="Cambria" panose="02040503050406030204" pitchFamily="18" charset="0"/>
                <a:ea typeface="Cambria" panose="02040503050406030204" pitchFamily="18" charset="0"/>
              </a:rPr>
              <a:t> and LLM</a:t>
            </a:r>
          </a:p>
          <a:p>
            <a:pPr marL="457200" indent="-457200">
              <a:buFont typeface="+mj-lt"/>
              <a:buAutoNum type="arabicPeriod"/>
            </a:pPr>
            <a:r>
              <a:rPr lang="en-US" dirty="0">
                <a:latin typeface="Cambria" panose="02040503050406030204" pitchFamily="18" charset="0"/>
                <a:ea typeface="Cambria" panose="02040503050406030204" pitchFamily="18" charset="0"/>
              </a:rPr>
              <a:t>Investment Analysis and Insights Generation</a:t>
            </a:r>
          </a:p>
          <a:p>
            <a:pPr marL="457200" indent="-457200">
              <a:buFont typeface="+mj-lt"/>
              <a:buAutoNum type="arabicPeriod"/>
            </a:pPr>
            <a:r>
              <a:rPr lang="en-US" dirty="0">
                <a:latin typeface="Cambria" panose="02040503050406030204" pitchFamily="18" charset="0"/>
                <a:ea typeface="Cambria" panose="02040503050406030204" pitchFamily="18" charset="0"/>
              </a:rPr>
              <a:t>User Interaction and Output Delivery</a:t>
            </a:r>
          </a:p>
          <a:p>
            <a:pPr marL="457200" indent="-457200">
              <a:buFont typeface="+mj-lt"/>
              <a:buAutoNum type="arabicPeriod"/>
            </a:pPr>
            <a:r>
              <a:rPr lang="en-IN" dirty="0">
                <a:latin typeface="Cambria" panose="02040503050406030204" pitchFamily="18" charset="0"/>
                <a:ea typeface="Cambria" panose="02040503050406030204" pitchFamily="18" charset="0"/>
              </a:rPr>
              <a:t>Performance and Stability Testing</a:t>
            </a:r>
            <a:endParaRPr lang="en-US" dirty="0">
              <a:latin typeface="Cambria" panose="02040503050406030204" pitchFamily="18" charset="0"/>
              <a:ea typeface="Cambria" panose="02040503050406030204" pitchFamily="18" charset="0"/>
            </a:endParaRPr>
          </a:p>
          <a:p>
            <a:pPr marL="457200" indent="-457200">
              <a:buFont typeface="+mj-lt"/>
              <a:buAutoNum type="arabicPeriod"/>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marL="0" indent="0">
              <a:buNone/>
              <a:tabLst>
                <a:tab pos="7713663" algn="l"/>
              </a:tabLst>
            </a:pPr>
            <a:r>
              <a:rPr lang="en-US" dirty="0">
                <a:latin typeface="Cambria" panose="02040503050406030204" pitchFamily="18" charset="0"/>
                <a:ea typeface="Cambria" panose="02040503050406030204" pitchFamily="18" charset="0"/>
              </a:rPr>
              <a:t>The main objectives of the proposed study are:</a:t>
            </a:r>
          </a:p>
          <a:p>
            <a:pPr>
              <a:tabLst>
                <a:tab pos="7713663" algn="l"/>
              </a:tabLst>
            </a:pPr>
            <a:r>
              <a:rPr lang="en-US" b="1" dirty="0">
                <a:latin typeface="Cambria" panose="02040503050406030204" pitchFamily="18" charset="0"/>
                <a:ea typeface="Cambria" panose="02040503050406030204" pitchFamily="18" charset="0"/>
              </a:rPr>
              <a:t>To simplify stock market analysis for retail investors</a:t>
            </a:r>
            <a:r>
              <a:rPr lang="en-US" dirty="0">
                <a:latin typeface="Cambria" panose="02040503050406030204" pitchFamily="18" charset="0"/>
                <a:ea typeface="Cambria" panose="02040503050406030204" pitchFamily="18" charset="0"/>
              </a:rPr>
              <a:t> by developing an AI-based tool that makes complex financial data accessible and easy to understand.</a:t>
            </a:r>
          </a:p>
          <a:p>
            <a:pPr>
              <a:tabLst>
                <a:tab pos="7713663" algn="l"/>
              </a:tabLst>
            </a:pPr>
            <a:r>
              <a:rPr lang="en-US" b="1" dirty="0">
                <a:latin typeface="Cambria" panose="02040503050406030204" pitchFamily="18" charset="0"/>
                <a:ea typeface="Cambria" panose="02040503050406030204" pitchFamily="18" charset="0"/>
              </a:rPr>
              <a:t>To automate the collection and processing of real-time and historical stock data, financial statements, and news </a:t>
            </a:r>
            <a:r>
              <a:rPr lang="en-US" dirty="0">
                <a:latin typeface="Cambria" panose="02040503050406030204" pitchFamily="18" charset="0"/>
                <a:ea typeface="Cambria" panose="02040503050406030204" pitchFamily="18" charset="0"/>
              </a:rPr>
              <a:t>for comprehensive stock analysis.</a:t>
            </a:r>
          </a:p>
          <a:p>
            <a:pPr>
              <a:tabLst>
                <a:tab pos="7713663" algn="l"/>
              </a:tabLst>
            </a:pPr>
            <a:r>
              <a:rPr lang="en-US" b="1" dirty="0">
                <a:latin typeface="Cambria" panose="02040503050406030204" pitchFamily="18" charset="0"/>
                <a:ea typeface="Cambria" panose="02040503050406030204" pitchFamily="18" charset="0"/>
              </a:rPr>
              <a:t>To utilize </a:t>
            </a:r>
            <a:r>
              <a:rPr lang="en-US" b="1" dirty="0" err="1">
                <a:latin typeface="Cambria" panose="02040503050406030204" pitchFamily="18" charset="0"/>
                <a:ea typeface="Cambria" panose="02040503050406030204" pitchFamily="18" charset="0"/>
              </a:rPr>
              <a:t>LangChain</a:t>
            </a:r>
            <a:r>
              <a:rPr lang="en-US" b="1" dirty="0">
                <a:latin typeface="Cambria" panose="02040503050406030204" pitchFamily="18" charset="0"/>
                <a:ea typeface="Cambria" panose="02040503050406030204" pitchFamily="18" charset="0"/>
              </a:rPr>
              <a:t> and Large Language Models (LLMs) for intelligent data analysis.</a:t>
            </a:r>
            <a:endParaRPr lang="en-US" dirty="0">
              <a:latin typeface="Cambria" panose="02040503050406030204" pitchFamily="18" charset="0"/>
              <a:ea typeface="Cambria" panose="02040503050406030204" pitchFamily="18" charset="0"/>
            </a:endParaRPr>
          </a:p>
          <a:p>
            <a:pPr>
              <a:tabLst>
                <a:tab pos="7713663" algn="l"/>
              </a:tabLst>
            </a:pPr>
            <a:r>
              <a:rPr lang="en-US" b="1" dirty="0">
                <a:latin typeface="Cambria" panose="02040503050406030204" pitchFamily="18" charset="0"/>
                <a:ea typeface="Cambria" panose="02040503050406030204" pitchFamily="18" charset="0"/>
              </a:rPr>
              <a:t>To empower retail investors to make informed investment decisions.</a:t>
            </a:r>
          </a:p>
          <a:p>
            <a:pPr>
              <a:tabLst>
                <a:tab pos="7081838" algn="l"/>
                <a:tab pos="7713663" algn="l"/>
              </a:tabLst>
            </a:pPr>
            <a:r>
              <a:rPr lang="en-US" b="1" dirty="0">
                <a:latin typeface="Cambria" panose="02040503050406030204" pitchFamily="18" charset="0"/>
                <a:ea typeface="Cambria" panose="02040503050406030204" pitchFamily="18" charset="0"/>
              </a:rPr>
              <a:t>To create a user-friendly and stable platform </a:t>
            </a:r>
            <a:r>
              <a:rPr lang="en-US" dirty="0">
                <a:latin typeface="Cambria" panose="02040503050406030204" pitchFamily="18" charset="0"/>
                <a:ea typeface="Cambria" panose="02040503050406030204" pitchFamily="18" charset="0"/>
              </a:rPr>
              <a:t>that provides consistent, accurate outputs, ensuring a smooth and efficient user experience.</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21E8-062F-DC6D-FE0A-B299CD5D5422}"/>
              </a:ext>
            </a:extLst>
          </p:cNvPr>
          <p:cNvSpPr>
            <a:spLocks noGrp="1"/>
          </p:cNvSpPr>
          <p:nvPr>
            <p:ph type="title"/>
          </p:nvPr>
        </p:nvSpPr>
        <p:spPr/>
        <p:txBody>
          <a:bodyPr/>
          <a:lstStyle/>
          <a:p>
            <a:r>
              <a:rPr lang="en-IN" dirty="0"/>
              <a:t>System Design &amp; Implementation</a:t>
            </a:r>
          </a:p>
        </p:txBody>
      </p:sp>
      <p:sp>
        <p:nvSpPr>
          <p:cNvPr id="3" name="Content Placeholder 2">
            <a:extLst>
              <a:ext uri="{FF2B5EF4-FFF2-40B4-BE49-F238E27FC236}">
                <a16:creationId xmlns:a16="http://schemas.microsoft.com/office/drawing/2014/main" id="{5FC4141B-4F16-9B1E-2A52-396CD8B0AE65}"/>
              </a:ext>
            </a:extLst>
          </p:cNvPr>
          <p:cNvSpPr>
            <a:spLocks noGrp="1"/>
          </p:cNvSpPr>
          <p:nvPr>
            <p:ph idx="1"/>
          </p:nvPr>
        </p:nvSpPr>
        <p:spPr/>
        <p:txBody>
          <a:bodyPr>
            <a:normAutofit/>
          </a:bodyPr>
          <a:lstStyle/>
          <a:p>
            <a:pPr marL="0" indent="0">
              <a:buNone/>
            </a:pPr>
            <a:r>
              <a:rPr lang="en-IN" sz="2600" dirty="0"/>
              <a:t>Architecture Design</a:t>
            </a:r>
          </a:p>
        </p:txBody>
      </p:sp>
      <p:pic>
        <p:nvPicPr>
          <p:cNvPr id="4" name="Picture 3">
            <a:extLst>
              <a:ext uri="{FF2B5EF4-FFF2-40B4-BE49-F238E27FC236}">
                <a16:creationId xmlns:a16="http://schemas.microsoft.com/office/drawing/2014/main" id="{FCD38506-3FA5-F251-72D6-444EDE622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1360" y="1634172"/>
            <a:ext cx="8321040" cy="4299268"/>
          </a:xfrm>
          <a:prstGeom prst="rect">
            <a:avLst/>
          </a:prstGeom>
        </p:spPr>
      </p:pic>
    </p:spTree>
    <p:extLst>
      <p:ext uri="{BB962C8B-B14F-4D97-AF65-F5344CB8AC3E}">
        <p14:creationId xmlns:p14="http://schemas.microsoft.com/office/powerpoint/2010/main" val="75017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9FEA1-7977-33A0-1464-AB40F200039B}"/>
              </a:ext>
            </a:extLst>
          </p:cNvPr>
          <p:cNvSpPr>
            <a:spLocks noGrp="1"/>
          </p:cNvSpPr>
          <p:nvPr>
            <p:ph idx="1"/>
          </p:nvPr>
        </p:nvSpPr>
        <p:spPr>
          <a:xfrm>
            <a:off x="853440" y="934720"/>
            <a:ext cx="10668000" cy="5374641"/>
          </a:xfrm>
        </p:spPr>
        <p:txBody>
          <a:bodyPr/>
          <a:lstStyle/>
          <a:p>
            <a:pPr marL="0" indent="0">
              <a:buNone/>
            </a:pPr>
            <a:r>
              <a:rPr lang="en-IN" sz="2600" dirty="0"/>
              <a:t>Implementation</a:t>
            </a:r>
            <a:endParaRPr lang="en-IN" dirty="0"/>
          </a:p>
          <a:p>
            <a:pPr algn="just">
              <a:buAutoNum type="arabicPeriod"/>
            </a:pPr>
            <a:r>
              <a:rPr lang="en-IN" sz="1800" b="1" dirty="0">
                <a:effectLst/>
                <a:latin typeface="Times New Roman" panose="02020603050405020304" pitchFamily="18" charset="0"/>
                <a:ea typeface="Times New Roman" panose="02020603050405020304" pitchFamily="18" charset="0"/>
              </a:rPr>
              <a:t>Data Collection &amp; Preprocessing</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Use </a:t>
            </a:r>
            <a:r>
              <a:rPr lang="en-IN" sz="1800" dirty="0" err="1">
                <a:effectLst/>
                <a:latin typeface="Times New Roman" panose="02020603050405020304" pitchFamily="18" charset="0"/>
                <a:ea typeface="Times New Roman" panose="02020603050405020304" pitchFamily="18" charset="0"/>
              </a:rPr>
              <a:t>yfinance</a:t>
            </a:r>
            <a:r>
              <a:rPr lang="en-IN" sz="1800" dirty="0">
                <a:effectLst/>
                <a:latin typeface="Times New Roman" panose="02020603050405020304" pitchFamily="18" charset="0"/>
                <a:ea typeface="Times New Roman" panose="02020603050405020304" pitchFamily="18" charset="0"/>
              </a:rPr>
              <a:t> for stock data and news Api for sentiment analysis.</a:t>
            </a: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Normalize data, handle missing values, and create features like moving averages and sentiment polarity.</a:t>
            </a:r>
          </a:p>
          <a:p>
            <a:pPr marL="0" indent="0" algn="just">
              <a:buNone/>
            </a:pPr>
            <a:r>
              <a:rPr lang="en-IN" sz="1800" b="1" dirty="0">
                <a:effectLst/>
                <a:latin typeface="Times New Roman" panose="02020603050405020304" pitchFamily="18" charset="0"/>
                <a:ea typeface="Times New Roman" panose="02020603050405020304" pitchFamily="18" charset="0"/>
              </a:rPr>
              <a:t>2. LSTM Model Development</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Split data and build a stacked LSTM model in </a:t>
            </a:r>
            <a:r>
              <a:rPr lang="en-IN" sz="1800" dirty="0" err="1">
                <a:effectLst/>
                <a:latin typeface="Times New Roman" panose="02020603050405020304" pitchFamily="18" charset="0"/>
                <a:ea typeface="Times New Roman" panose="02020603050405020304" pitchFamily="18" charset="0"/>
              </a:rPr>
              <a:t>Keras</a:t>
            </a:r>
            <a:r>
              <a:rPr lang="en-IN" sz="1800" dirty="0">
                <a:effectLst/>
                <a:latin typeface="Times New Roman" panose="02020603050405020304" pitchFamily="18" charset="0"/>
                <a:ea typeface="Times New Roman" panose="02020603050405020304" pitchFamily="18" charset="0"/>
              </a:rPr>
              <a:t> with dropout layers.</a:t>
            </a: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Train with MSE and evaluate using RMSE, R-squared, and MAE.</a:t>
            </a:r>
          </a:p>
          <a:p>
            <a:pPr marL="0" indent="0" algn="just">
              <a:buNone/>
            </a:pPr>
            <a:r>
              <a:rPr lang="en-IN" sz="1800" b="1" dirty="0">
                <a:effectLst/>
                <a:latin typeface="Times New Roman" panose="02020603050405020304" pitchFamily="18" charset="0"/>
                <a:ea typeface="Times New Roman" panose="02020603050405020304" pitchFamily="18" charset="0"/>
              </a:rPr>
              <a:t>3. Lang Chain &amp; LLM Integration</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Use Lang Chain with React agents for user queries and generate insights via structured prompts.</a:t>
            </a: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Return results as JSON for frontend display.</a:t>
            </a:r>
          </a:p>
          <a:p>
            <a:pPr marL="0" indent="0" algn="just">
              <a:buNone/>
            </a:pPr>
            <a:r>
              <a:rPr lang="en-IN" sz="1800" b="1" dirty="0">
                <a:effectLst/>
                <a:latin typeface="Times New Roman" panose="02020603050405020304" pitchFamily="18" charset="0"/>
                <a:ea typeface="Times New Roman" panose="02020603050405020304" pitchFamily="18" charset="0"/>
              </a:rPr>
              <a:t>4. Dashboard Development</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Build a responsive React/Angular dashboard, integrate with backend APIs for real-time data.</a:t>
            </a:r>
          </a:p>
          <a:p>
            <a:pPr marL="0" indent="0" algn="just">
              <a:buNone/>
            </a:pPr>
            <a:r>
              <a:rPr lang="en-IN" sz="1800" b="1" dirty="0">
                <a:effectLst/>
                <a:latin typeface="Times New Roman" panose="02020603050405020304" pitchFamily="18" charset="0"/>
                <a:ea typeface="Times New Roman" panose="02020603050405020304" pitchFamily="18" charset="0"/>
              </a:rPr>
              <a:t>5. Testing &amp; Optimization</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Test with real-world data, fix issues, and fine-tune the LSTM model for better accuracy.</a:t>
            </a:r>
          </a:p>
          <a:p>
            <a:endParaRPr lang="en-IN" dirty="0"/>
          </a:p>
        </p:txBody>
      </p:sp>
    </p:spTree>
    <p:extLst>
      <p:ext uri="{BB962C8B-B14F-4D97-AF65-F5344CB8AC3E}">
        <p14:creationId xmlns:p14="http://schemas.microsoft.com/office/powerpoint/2010/main" val="419867592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1316</TotalTime>
  <Words>2192</Words>
  <Application>Microsoft Office PowerPoint</Application>
  <PresentationFormat>Widescreen</PresentationFormat>
  <Paragraphs>95</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Cambria</vt:lpstr>
      <vt:lpstr>Symbol</vt:lpstr>
      <vt:lpstr>Times New Roman</vt:lpstr>
      <vt:lpstr>Verdana</vt:lpstr>
      <vt:lpstr>Bioinformatics</vt:lpstr>
      <vt:lpstr>“Forecasting Stock Prices with Machine Learning and Real-time Data“</vt:lpstr>
      <vt:lpstr>Introduction</vt:lpstr>
      <vt:lpstr>PowerPoint Presentation</vt:lpstr>
      <vt:lpstr>Literature Review</vt:lpstr>
      <vt:lpstr>Research Gaps Identified</vt:lpstr>
      <vt:lpstr>Proposed Method</vt:lpstr>
      <vt:lpstr>Objectives</vt:lpstr>
      <vt:lpstr>System Design &amp; Implementation</vt:lpstr>
      <vt:lpstr>PowerPoint Presentation</vt:lpstr>
      <vt:lpstr>Timeline of Project</vt:lpstr>
      <vt:lpstr>Outcomes / Results Obtained</vt:lpstr>
      <vt:lpstr>Conclusion</vt:lpstr>
      <vt:lpstr>PowerPoint Presentation</vt:lpstr>
      <vt:lpstr>References</vt:lpstr>
      <vt:lpstr>PowerPoint Presentation</vt:lpstr>
      <vt:lpstr>Publication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sruthi kothacheruvu</cp:lastModifiedBy>
  <cp:revision>25</cp:revision>
  <dcterms:created xsi:type="dcterms:W3CDTF">2023-03-16T03:26:27Z</dcterms:created>
  <dcterms:modified xsi:type="dcterms:W3CDTF">2025-01-18T13:46:49Z</dcterms:modified>
</cp:coreProperties>
</file>