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0" r:id="rId6"/>
    <p:sldId id="271" r:id="rId7"/>
    <p:sldId id="261" r:id="rId8"/>
    <p:sldId id="262" r:id="rId9"/>
    <p:sldId id="267" r:id="rId10"/>
    <p:sldId id="263" r:id="rId11"/>
    <p:sldId id="269" r:id="rId12"/>
    <p:sldId id="264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Planning</a:t>
            </a:r>
            <a:r>
              <a:rPr lang="en-US" baseline="0" dirty="0" smtClean="0"/>
              <a:t> Time Results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Planning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RRT</c:v>
                </c:pt>
                <c:pt idx="1">
                  <c:v>RRTConnect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13.643000000000001</c:v>
                </c:pt>
                <c:pt idx="1">
                  <c:v>5.9169999999999998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561624"/>
        <c:axId val="410562016"/>
      </c:barChart>
      <c:catAx>
        <c:axId val="410561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562016"/>
        <c:crosses val="autoZero"/>
        <c:auto val="1"/>
        <c:lblAlgn val="ctr"/>
        <c:lblOffset val="100"/>
        <c:noMultiLvlLbl val="0"/>
      </c:catAx>
      <c:valAx>
        <c:axId val="41056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561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# </a:t>
            </a:r>
            <a:r>
              <a:rPr lang="en-US" baseline="0" dirty="0" smtClean="0"/>
              <a:t>Path Length Results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Path Length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RRT</c:v>
                </c:pt>
                <c:pt idx="1">
                  <c:v>RRTConnect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13.491</c:v>
                </c:pt>
                <c:pt idx="1">
                  <c:v>6.7450000000000001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9796056"/>
        <c:axId val="309796840"/>
      </c:barChart>
      <c:catAx>
        <c:axId val="309796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796840"/>
        <c:crosses val="autoZero"/>
        <c:auto val="1"/>
        <c:lblAlgn val="ctr"/>
        <c:lblOffset val="100"/>
        <c:noMultiLvlLbl val="0"/>
      </c:catAx>
      <c:valAx>
        <c:axId val="309796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796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# Nodes in RRT </a:t>
            </a:r>
            <a:r>
              <a:rPr lang="en-US" baseline="0" dirty="0" smtClean="0"/>
              <a:t>Results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RRT</c:v>
                </c:pt>
                <c:pt idx="1">
                  <c:v>RRTConnect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089376"/>
        <c:axId val="422089768"/>
      </c:barChart>
      <c:catAx>
        <c:axId val="42208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089768"/>
        <c:crosses val="autoZero"/>
        <c:auto val="1"/>
        <c:lblAlgn val="ctr"/>
        <c:lblOffset val="100"/>
        <c:noMultiLvlLbl val="0"/>
      </c:catAx>
      <c:valAx>
        <c:axId val="42208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089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BB8-85E3-4A5E-94CD-973A7FB8EB85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F89D-3CD3-4F6B-BDAB-78FB93A3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BB8-85E3-4A5E-94CD-973A7FB8EB85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F89D-3CD3-4F6B-BDAB-78FB93A3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1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BB8-85E3-4A5E-94CD-973A7FB8EB85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F89D-3CD3-4F6B-BDAB-78FB93A3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7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BB8-85E3-4A5E-94CD-973A7FB8EB85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F89D-3CD3-4F6B-BDAB-78FB93A3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5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BB8-85E3-4A5E-94CD-973A7FB8EB85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F89D-3CD3-4F6B-BDAB-78FB93A3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8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BB8-85E3-4A5E-94CD-973A7FB8EB85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F89D-3CD3-4F6B-BDAB-78FB93A3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0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BB8-85E3-4A5E-94CD-973A7FB8EB85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F89D-3CD3-4F6B-BDAB-78FB93A3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6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BB8-85E3-4A5E-94CD-973A7FB8EB85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F89D-3CD3-4F6B-BDAB-78FB93A3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4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BB8-85E3-4A5E-94CD-973A7FB8EB85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F89D-3CD3-4F6B-BDAB-78FB93A3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8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BB8-85E3-4A5E-94CD-973A7FB8EB85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F89D-3CD3-4F6B-BDAB-78FB93A3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BB8-85E3-4A5E-94CD-973A7FB8EB85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F89D-3CD3-4F6B-BDAB-78FB93A3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9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1BB8-85E3-4A5E-94CD-973A7FB8EB85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3F89D-3CD3-4F6B-BDAB-78FB93A3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pidly_exploring_random_tree" TargetMode="External"/><Relationship Id="rId2" Type="http://schemas.openxmlformats.org/officeDocument/2006/relationships/hyperlink" Target="http://ompl.kavrakilab.org/planner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ecsl.ece.illinois.edu/ge423/spring13/RickRekoskeAvoid/rrt.html" TargetMode="External"/><Relationship Id="rId4" Type="http://schemas.openxmlformats.org/officeDocument/2006/relationships/hyperlink" Target="http://msl.cs.uiuc.edu/~lavalle/papers/Lav98c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27929" y="760441"/>
            <a:ext cx="5772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CSE 525 Introduction To Robotics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038" y="2101755"/>
            <a:ext cx="8284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Final </a:t>
            </a:r>
            <a:r>
              <a:rPr lang="en-US" sz="2000" b="1" u="sng" dirty="0" smtClean="0"/>
              <a:t>Project</a:t>
            </a:r>
          </a:p>
          <a:p>
            <a:pPr algn="ctr"/>
            <a:r>
              <a:rPr lang="en-US" sz="2000" b="1" dirty="0" smtClean="0"/>
              <a:t> </a:t>
            </a:r>
            <a:r>
              <a:rPr lang="en-US" sz="2000" b="1" dirty="0" smtClean="0"/>
              <a:t>Implementation and Evaluation</a:t>
            </a:r>
            <a:r>
              <a:rPr lang="en-US" sz="2000" b="1" dirty="0" smtClean="0"/>
              <a:t> of Geometric Motion Planners RRT and RRTConnect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70746" y="35074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4616622" y="3054867"/>
            <a:ext cx="4471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Hima Bindhu Busireddy</a:t>
            </a:r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110747994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3127" y="578043"/>
            <a:ext cx="4689041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RRTConnect Tree Visualization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243" y="1600200"/>
            <a:ext cx="61912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9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811932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833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4433491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61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0970036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44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6205" y="610316"/>
            <a:ext cx="82598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1223" y="1915596"/>
            <a:ext cx="6558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Lucida Grande"/>
              </a:rPr>
              <a:t>RRTConnect algorithm outperforms </a:t>
            </a:r>
            <a:r>
              <a:rPr lang="en-US" dirty="0">
                <a:solidFill>
                  <a:srgbClr val="333333"/>
                </a:solidFill>
                <a:latin typeface="Lucida Grande"/>
              </a:rPr>
              <a:t>the original RRT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2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882284" y="631209"/>
            <a:ext cx="355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References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68022" y="1428749"/>
            <a:ext cx="71044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ompl.kavrakilab.org/planners.html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en.wikipedia.org/wiki/Rapidly_exploring_random_tree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http://msl.cs.uiuc.edu/~</a:t>
            </a:r>
            <a:r>
              <a:rPr lang="en-US" dirty="0" smtClean="0">
                <a:hlinkClick r:id="rId4"/>
              </a:rPr>
              <a:t>lavalle/papers/Lav98c.pdf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coecsl.ece.illinois.edu/ge423/spring13/RickRekoskeAvoid/rrt.html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2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83056" y="491452"/>
            <a:ext cx="3492495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</a:t>
            </a:r>
            <a:r>
              <a:rPr lang="en-US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2161" y="2476664"/>
            <a:ext cx="71366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and evaluate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geometric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motion planners like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RRTConnect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RRT in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simple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 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different evaluation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 and application of path simplifiers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7718" y="941828"/>
            <a:ext cx="5772349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Geometric Motion Planners Chosen: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67151" y="1774087"/>
            <a:ext cx="4039567" cy="1618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dirty="0"/>
              <a:t>RRT</a:t>
            </a:r>
            <a:r>
              <a:rPr lang="en-US" dirty="0"/>
              <a:t> (Rapidly Exploring Random Trees</a:t>
            </a:r>
            <a:r>
              <a:rPr lang="en-US" dirty="0" smtClean="0"/>
              <a:t>)</a:t>
            </a:r>
          </a:p>
          <a:p>
            <a:pPr lvl="0"/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dirty="0"/>
              <a:t>RRTConnect</a:t>
            </a:r>
            <a:r>
              <a:rPr lang="en-US" dirty="0"/>
              <a:t> (Bi-directional RRT)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6900" y="3671638"/>
            <a:ext cx="3625673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Parameters: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7151" y="4431569"/>
            <a:ext cx="3738972" cy="1843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                                 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Trajectory </a:t>
            </a:r>
            <a:r>
              <a:rPr lang="en-US" dirty="0" smtClean="0"/>
              <a:t>Length                              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Simplified Path Length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Number of nodes in Random </a:t>
            </a:r>
            <a:r>
              <a:rPr lang="en-US" dirty="0" smtClean="0"/>
              <a:t>Tree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35139" y="1078051"/>
            <a:ext cx="10253256" cy="5250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RRT</a:t>
            </a:r>
            <a:r>
              <a:rPr lang="en-US" sz="3200" dirty="0"/>
              <a:t> (Rapidly Exploring Random Trees</a:t>
            </a:r>
            <a:r>
              <a:rPr lang="en-US" sz="3200" dirty="0" smtClean="0"/>
              <a:t>)</a:t>
            </a:r>
          </a:p>
          <a:p>
            <a:pPr lvl="0"/>
            <a:endParaRPr lang="en-US" sz="3200" dirty="0" smtClean="0"/>
          </a:p>
          <a:p>
            <a:pPr lvl="0"/>
            <a:r>
              <a:rPr lang="en-US" dirty="0" smtClean="0"/>
              <a:t>       </a:t>
            </a:r>
            <a:r>
              <a:rPr lang="en-US" sz="2400" dirty="0" smtClean="0"/>
              <a:t>Planner </a:t>
            </a:r>
            <a:r>
              <a:rPr lang="en-US" sz="2400" dirty="0"/>
              <a:t>typically grow a tree of states connected by valid </a:t>
            </a:r>
            <a:r>
              <a:rPr lang="en-US" sz="2400" dirty="0" smtClean="0"/>
              <a:t>motions. These valid </a:t>
            </a:r>
          </a:p>
          <a:p>
            <a:pPr lvl="0"/>
            <a:r>
              <a:rPr lang="en-US" sz="2400" dirty="0"/>
              <a:t> </a:t>
            </a:r>
            <a:r>
              <a:rPr lang="en-US" sz="2400" dirty="0" smtClean="0"/>
              <a:t>    motions randomly reach the goal state giving a path.</a:t>
            </a:r>
          </a:p>
          <a:p>
            <a:pPr lvl="0"/>
            <a:r>
              <a:rPr lang="en-US" sz="2400" dirty="0"/>
              <a:t> 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lvl="0"/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RRTConnect</a:t>
            </a:r>
            <a:r>
              <a:rPr lang="en-US" sz="3200" dirty="0"/>
              <a:t> (Bi-directional RRT</a:t>
            </a:r>
            <a:r>
              <a:rPr lang="en-US" sz="3200" dirty="0" smtClean="0"/>
              <a:t>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lvl="0" algn="just"/>
            <a:r>
              <a:rPr lang="en-US" dirty="0" smtClean="0"/>
              <a:t>      </a:t>
            </a:r>
            <a:r>
              <a:rPr lang="en-US" sz="2400" dirty="0" smtClean="0"/>
              <a:t>bidirectional </a:t>
            </a:r>
            <a:r>
              <a:rPr lang="en-US" sz="2400" dirty="0"/>
              <a:t>version of </a:t>
            </a:r>
            <a:r>
              <a:rPr lang="en-US" sz="2400" dirty="0" smtClean="0"/>
              <a:t>RRT which grow</a:t>
            </a:r>
            <a:r>
              <a:rPr lang="en-US" sz="2400" dirty="0"/>
              <a:t> </a:t>
            </a:r>
            <a:r>
              <a:rPr lang="en-US" sz="2400" i="1" dirty="0"/>
              <a:t>two</a:t>
            </a:r>
            <a:r>
              <a:rPr lang="en-US" sz="2400" dirty="0"/>
              <a:t> trees: one from the start and </a:t>
            </a:r>
            <a:endParaRPr lang="en-US" sz="2400" dirty="0" smtClean="0"/>
          </a:p>
          <a:p>
            <a:pPr lvl="0" algn="just"/>
            <a:r>
              <a:rPr lang="en-US" sz="2400" dirty="0"/>
              <a:t> </a:t>
            </a:r>
            <a:r>
              <a:rPr lang="en-US" sz="2400" dirty="0" smtClean="0"/>
              <a:t>    one </a:t>
            </a:r>
            <a:r>
              <a:rPr lang="en-US" sz="2400" dirty="0"/>
              <a:t>from the </a:t>
            </a:r>
            <a:r>
              <a:rPr lang="en-US" sz="2400" dirty="0" smtClean="0"/>
              <a:t>goal and then attempts to connect </a:t>
            </a:r>
            <a:r>
              <a:rPr lang="en-US" sz="2400" dirty="0"/>
              <a:t>a state in the start </a:t>
            </a:r>
            <a:r>
              <a:rPr lang="en-US" sz="2400" dirty="0" smtClean="0"/>
              <a:t>tree</a:t>
            </a:r>
          </a:p>
          <a:p>
            <a:pPr lvl="0" algn="just"/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/>
              <a:t>with another state in the goal </a:t>
            </a:r>
            <a:r>
              <a:rPr lang="en-US" sz="2400" dirty="0" smtClean="0"/>
              <a:t>tree.</a:t>
            </a:r>
            <a:endParaRPr lang="en-US" sz="2400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6" y="900113"/>
            <a:ext cx="5543550" cy="44291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643338" y="156016"/>
            <a:ext cx="2335255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RRT Algorithm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3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185861"/>
            <a:ext cx="4729163" cy="43719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224400" y="227453"/>
            <a:ext cx="3552063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RRTConnect Algorithm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1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7229" y="723331"/>
            <a:ext cx="391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Simulation Environment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316" y="1509712"/>
            <a:ext cx="8471872" cy="46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4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41807" y="2724647"/>
            <a:ext cx="2060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20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3127" y="578043"/>
            <a:ext cx="3472233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RRT Tree Visualization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43" y="1667075"/>
            <a:ext cx="61912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7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178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Lucida Grande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podichetti</dc:creator>
  <cp:lastModifiedBy>santosh podichetti</cp:lastModifiedBy>
  <cp:revision>32</cp:revision>
  <dcterms:created xsi:type="dcterms:W3CDTF">2016-05-03T11:49:54Z</dcterms:created>
  <dcterms:modified xsi:type="dcterms:W3CDTF">2016-05-16T11:13:59Z</dcterms:modified>
</cp:coreProperties>
</file>