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6" r:id="rId6"/>
    <p:sldId id="268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3" r:id="rId17"/>
    <p:sldId id="279" r:id="rId18"/>
    <p:sldId id="275" r:id="rId19"/>
    <p:sldId id="276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detected text bloks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missed text blocks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falsely detected text blocks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305664"/>
        <c:axId val="24307200"/>
        <c:axId val="0"/>
      </c:bar3DChart>
      <c:catAx>
        <c:axId val="24305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307200"/>
        <c:crosses val="autoZero"/>
        <c:auto val="1"/>
        <c:lblAlgn val="ctr"/>
        <c:lblOffset val="100"/>
        <c:noMultiLvlLbl val="0"/>
      </c:catAx>
      <c:valAx>
        <c:axId val="24307200"/>
        <c:scaling>
          <c:orientation val="minMax"/>
          <c:max val="2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305664"/>
        <c:crosses val="autoZero"/>
        <c:crossBetween val="between"/>
        <c:majorUnit val="20"/>
        <c:minorUnit val="10"/>
      </c:valAx>
    </c:plotArea>
    <c:legend>
      <c:legendPos val="r"/>
      <c:layout>
        <c:manualLayout>
          <c:xMode val="edge"/>
          <c:yMode val="edge"/>
          <c:x val="0.57545471764483047"/>
          <c:y val="0.25933324866649732"/>
          <c:w val="0.4100964634575317"/>
          <c:h val="0.4495298873931081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 Rate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Texture Based Method</c:v>
                </c:pt>
                <c:pt idx="1">
                  <c:v>Edge Based Method</c:v>
                </c:pt>
                <c:pt idx="2">
                  <c:v>Connected component Based Method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47</c:v>
                </c:pt>
                <c:pt idx="1">
                  <c:v>47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 Rate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Texture Based Method</c:v>
                </c:pt>
                <c:pt idx="1">
                  <c:v>Edge Based Method</c:v>
                </c:pt>
                <c:pt idx="2">
                  <c:v>Connected component Based Method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93</c:v>
                </c:pt>
                <c:pt idx="1">
                  <c:v>75</c:v>
                </c:pt>
                <c:pt idx="2">
                  <c:v>73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 Run time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Texture Based Method</c:v>
                </c:pt>
                <c:pt idx="1">
                  <c:v>Edge Based Method</c:v>
                </c:pt>
                <c:pt idx="2">
                  <c:v>Connected component Based Method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</c:v>
                </c:pt>
                <c:pt idx="1">
                  <c:v>15</c:v>
                </c:pt>
                <c:pt idx="2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156544"/>
        <c:axId val="56158080"/>
      </c:barChart>
      <c:catAx>
        <c:axId val="56156544"/>
        <c:scaling>
          <c:orientation val="minMax"/>
        </c:scaling>
        <c:delete val="0"/>
        <c:axPos val="b"/>
        <c:majorTickMark val="out"/>
        <c:minorTickMark val="none"/>
        <c:tickLblPos val="nextTo"/>
        <c:crossAx val="56158080"/>
        <c:crosses val="autoZero"/>
        <c:auto val="1"/>
        <c:lblAlgn val="ctr"/>
        <c:lblOffset val="100"/>
        <c:noMultiLvlLbl val="0"/>
      </c:catAx>
      <c:valAx>
        <c:axId val="56158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615654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04200-77CE-4624-9E1A-22D9EE5A9BA5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FDBC-5AB3-4040-9880-5A0CD162C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5FDBC-5AB3-4040-9880-5A0CD162C6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4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6627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187" y="4342940"/>
            <a:ext cx="5487626" cy="4037997"/>
          </a:xfrm>
        </p:spPr>
        <p:txBody>
          <a:bodyPr/>
          <a:lstStyle/>
          <a:p>
            <a:pPr eaLnBrk="1">
              <a:spcBef>
                <a:spcPct val="0"/>
              </a:spcBef>
              <a:buSzPct val="45000"/>
              <a:buFont typeface="StarSymbol"/>
              <a:buChar char="●"/>
            </a:pPr>
            <a:endParaRPr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Precision rate=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Correctly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detected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blocks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Correctly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detected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blocks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False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positives</m:t>
                        </m:r>
                      </m:den>
                    </m:f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x 100%...................................(6.1)</a:t>
                </a: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Precision rate=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(Correctly detected blocks)/(Correctly detected blocks+False positives)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x 100%...................................(6.1)</a:t>
                </a: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5FDBC-5AB3-4040-9880-5A0CD162C6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2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5FDBC-5AB3-4040-9880-5A0CD162C6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7651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187" y="4342940"/>
            <a:ext cx="5487626" cy="4037997"/>
          </a:xfrm>
        </p:spPr>
        <p:txBody>
          <a:bodyPr/>
          <a:lstStyle/>
          <a:p>
            <a:pPr eaLnBrk="1">
              <a:spcBef>
                <a:spcPct val="0"/>
              </a:spcBef>
              <a:buSzPct val="45000"/>
              <a:buFont typeface="StarSymbol"/>
              <a:buChar char="●"/>
            </a:pPr>
            <a:endParaRPr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A681-7DE2-48A5-A90B-53F59973C533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1DCD-AF0A-4155-A2B1-1E92704F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3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A681-7DE2-48A5-A90B-53F59973C533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1DCD-AF0A-4155-A2B1-1E92704F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A681-7DE2-48A5-A90B-53F59973C533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1DCD-AF0A-4155-A2B1-1E92704F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6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A681-7DE2-48A5-A90B-53F59973C533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1DCD-AF0A-4155-A2B1-1E92704F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A681-7DE2-48A5-A90B-53F59973C533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1DCD-AF0A-4155-A2B1-1E92704F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6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A681-7DE2-48A5-A90B-53F59973C533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1DCD-AF0A-4155-A2B1-1E92704F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2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A681-7DE2-48A5-A90B-53F59973C533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1DCD-AF0A-4155-A2B1-1E92704F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7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A681-7DE2-48A5-A90B-53F59973C533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1DCD-AF0A-4155-A2B1-1E92704F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5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A681-7DE2-48A5-A90B-53F59973C533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1DCD-AF0A-4155-A2B1-1E92704F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2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A681-7DE2-48A5-A90B-53F59973C533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1DCD-AF0A-4155-A2B1-1E92704F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5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A681-7DE2-48A5-A90B-53F59973C533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1DCD-AF0A-4155-A2B1-1E92704F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1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5A681-7DE2-48A5-A90B-53F59973C533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1DCD-AF0A-4155-A2B1-1E92704F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5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 bwMode="auto">
          <a:xfrm>
            <a:off x="468313" y="850900"/>
            <a:ext cx="8066087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342900" indent="-215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ctr" defTabSz="914400" rtl="0" eaLnBrk="0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ctr" defTabSz="914400" rtl="0" eaLnBrk="0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ctr" defTabSz="914400" rtl="0" eaLnBrk="0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ctr" defTabSz="914400" rtl="0" eaLnBrk="0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>
              <a:spcBef>
                <a:spcPct val="0"/>
              </a:spcBef>
              <a:spcAft>
                <a:spcPts val="1413"/>
              </a:spcAft>
              <a:buFont typeface="StarSymbol"/>
              <a:buNone/>
            </a:pPr>
            <a:r>
              <a:rPr lang="en-US" b="1" dirty="0" smtClean="0">
                <a:ea typeface="DejaVu Sans"/>
                <a:cs typeface="DejaVu Sans"/>
              </a:rPr>
              <a:t>Text Detection and Localization in Natural Images</a:t>
            </a:r>
            <a:endParaRPr lang="en-US" b="1" dirty="0">
              <a:ea typeface="DejaVu Sans"/>
              <a:cs typeface="DejaVu Sans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943599" y="4248150"/>
            <a:ext cx="29148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dirty="0"/>
              <a:t>Project Guide:</a:t>
            </a:r>
          </a:p>
          <a:p>
            <a:pPr eaLnBrk="1" hangingPunct="1"/>
            <a:r>
              <a:rPr lang="en-US" sz="2400" b="1" dirty="0" smtClean="0"/>
              <a:t>Mr</a:t>
            </a:r>
            <a:r>
              <a:rPr lang="en-US" sz="2400" b="1" dirty="0"/>
              <a:t>. M . </a:t>
            </a:r>
            <a:r>
              <a:rPr lang="en-US" sz="2400" b="1" dirty="0" err="1"/>
              <a:t>Swamy</a:t>
            </a:r>
            <a:r>
              <a:rPr lang="en-US" sz="2400" b="1" dirty="0"/>
              <a:t>  Das</a:t>
            </a:r>
          </a:p>
          <a:p>
            <a:pPr eaLnBrk="1" hangingPunct="1"/>
            <a:r>
              <a:rPr lang="en-US" sz="2400" dirty="0" smtClean="0"/>
              <a:t>Associate </a:t>
            </a:r>
            <a:r>
              <a:rPr lang="en-US" sz="2400" dirty="0"/>
              <a:t>Professor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145817" y="3048000"/>
            <a:ext cx="3430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/>
              <a:t>Project team:</a:t>
            </a:r>
          </a:p>
          <a:p>
            <a:pPr eaLnBrk="1" hangingPunct="1"/>
            <a:r>
              <a:rPr lang="en-US" sz="2400" b="1"/>
              <a:t>B.Hima Bindhu-02098069</a:t>
            </a:r>
          </a:p>
          <a:p>
            <a:pPr eaLnBrk="1" hangingPunct="1"/>
            <a:r>
              <a:rPr lang="en-US" sz="2400" b="1"/>
              <a:t>B.Praveena-02098080</a:t>
            </a:r>
          </a:p>
        </p:txBody>
      </p:sp>
    </p:spTree>
    <p:extLst>
      <p:ext uri="{BB962C8B-B14F-4D97-AF65-F5344CB8AC3E}">
        <p14:creationId xmlns:p14="http://schemas.microsoft.com/office/powerpoint/2010/main" val="15285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352305" y="1237345"/>
            <a:ext cx="5704365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/>
          <a:p>
            <a:pPr marL="1077762" lvl="1" indent="-285750">
              <a:buFont typeface="Wingdings" pitchFamily="2" charset="2"/>
              <a:buChar char="§"/>
              <a:tabLst>
                <a:tab pos="728651" algn="l"/>
              </a:tabLst>
            </a:pPr>
            <a:r>
              <a:rPr lang="en-IN" b="1" dirty="0">
                <a:solidFill>
                  <a:srgbClr val="000000"/>
                </a:solidFill>
                <a:latin typeface="Arial" pitchFamily="34" charset="0"/>
              </a:rPr>
              <a:t>Refinement of Text </a:t>
            </a:r>
            <a:r>
              <a:rPr lang="en-IN" b="1" dirty="0" smtClean="0">
                <a:solidFill>
                  <a:srgbClr val="000000"/>
                </a:solidFill>
                <a:latin typeface="Arial" pitchFamily="34" charset="0"/>
              </a:rPr>
              <a:t>Regions</a:t>
            </a:r>
            <a:endParaRPr lang="en-IN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481120" y="2906225"/>
            <a:ext cx="3817548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i="1" dirty="0" smtClean="0"/>
              <a:t> </a:t>
            </a:r>
            <a:r>
              <a:rPr lang="en-US" i="1" dirty="0">
                <a:latin typeface="Arial" pitchFamily="34" charset="0"/>
              </a:rPr>
              <a:t>Combining unprocessed regions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2481121" y="2400733"/>
            <a:ext cx="4512674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i="1" dirty="0" smtClean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Adjacent undetected blocks processing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7413" name="TextBox 26"/>
          <p:cNvSpPr txBox="1">
            <a:spLocks noGrp="1" noChangeArrowheads="1"/>
          </p:cNvSpPr>
          <p:nvPr>
            <p:ph type="title"/>
          </p:nvPr>
        </p:nvSpPr>
        <p:spPr>
          <a:xfrm>
            <a:off x="457200" y="576833"/>
            <a:ext cx="8229600" cy="538609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sz="2900">
                <a:solidFill>
                  <a:schemeClr val="bg1"/>
                </a:solidFill>
                <a:latin typeface="Calibri" pitchFamily="34" charset="0"/>
                <a:ea typeface="DejaVu Sans"/>
                <a:cs typeface="Arial" pitchFamily="34" charset="0"/>
              </a:rPr>
              <a:t>Texture Based Method (contd..)</a:t>
            </a:r>
          </a:p>
        </p:txBody>
      </p:sp>
      <p:sp>
        <p:nvSpPr>
          <p:cNvPr id="6" name="TextBox 26"/>
          <p:cNvSpPr txBox="1">
            <a:spLocks noChangeArrowheads="1"/>
          </p:cNvSpPr>
          <p:nvPr/>
        </p:nvSpPr>
        <p:spPr bwMode="auto">
          <a:xfrm>
            <a:off x="533400" y="120444"/>
            <a:ext cx="6156000" cy="52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900" dirty="0"/>
              <a:t>Texture Based Method (contd..)</a:t>
            </a:r>
          </a:p>
        </p:txBody>
      </p:sp>
    </p:spTree>
    <p:extLst>
      <p:ext uri="{BB962C8B-B14F-4D97-AF65-F5344CB8AC3E}">
        <p14:creationId xmlns:p14="http://schemas.microsoft.com/office/powerpoint/2010/main" val="20399418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508557"/>
              </p:ext>
            </p:extLst>
          </p:nvPr>
        </p:nvGraphicFramePr>
        <p:xfrm>
          <a:off x="1524000" y="1397000"/>
          <a:ext cx="6096000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15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5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4" name="Picture 53" descr="C:\Users\Hina Bindu\Desktop\imageset\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19300" y="876300"/>
            <a:ext cx="213360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Picture 54" descr="C:\Users\Hina Bindu\Desktop\imageset\bak\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67302" y="952499"/>
            <a:ext cx="2133601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Picture 55" descr="C:\Users\Hina Bindu\Desktop\imageset\class\6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81201" y="3047999"/>
            <a:ext cx="2209799" cy="3124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C:\Users\Hina Bindu\Desktop\imageset\final\6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29204" y="3124199"/>
            <a:ext cx="2209799" cy="29718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23999" y="865239"/>
            <a:ext cx="647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a)Original Image                            b)Background Suppressed image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3999" y="5715000"/>
            <a:ext cx="687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c)Image after Classification          d) Final image after merging                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41115"/>
            <a:ext cx="3413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Results and Observations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70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2136339"/>
            <a:ext cx="678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b="1" dirty="0"/>
              <a:t>Detection Rate </a:t>
            </a:r>
            <a:r>
              <a:rPr lang="en-US" dirty="0"/>
              <a:t>= (Number of text blocks correctly detected/ Number of text blocks tested) </a:t>
            </a:r>
            <a:endParaRPr lang="en-US" dirty="0" smtClean="0"/>
          </a:p>
          <a:p>
            <a:pPr algn="just"/>
            <a:endParaRPr lang="en-US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b="1" dirty="0"/>
              <a:t>False Acceptance Rate (FAR</a:t>
            </a:r>
            <a:r>
              <a:rPr lang="en-US" dirty="0"/>
              <a:t>) = (Number of text blocks </a:t>
            </a:r>
            <a:r>
              <a:rPr lang="en-US" dirty="0" smtClean="0"/>
              <a:t>falsely </a:t>
            </a:r>
            <a:r>
              <a:rPr lang="en-US" dirty="0"/>
              <a:t>detected/ Number of text blocks tested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b="1" dirty="0"/>
              <a:t>False Rejection Rate (FRR</a:t>
            </a:r>
            <a:r>
              <a:rPr lang="en-US" dirty="0"/>
              <a:t>) = (Number of missed text blocks / Number of text blocks tested) * 100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41115"/>
            <a:ext cx="457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Results and Observations(</a:t>
            </a:r>
            <a:r>
              <a:rPr lang="en-US" sz="2400" b="1" dirty="0" err="1" smtClean="0"/>
              <a:t>contd</a:t>
            </a:r>
            <a:r>
              <a:rPr lang="en-US" sz="2400" b="1" dirty="0" smtClean="0"/>
              <a:t>…)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978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910868901"/>
              </p:ext>
            </p:extLst>
          </p:nvPr>
        </p:nvGraphicFramePr>
        <p:xfrm>
          <a:off x="1066800" y="1600200"/>
          <a:ext cx="73914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241115"/>
            <a:ext cx="457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Results and Observations(</a:t>
            </a:r>
            <a:r>
              <a:rPr lang="en-US" sz="2400" b="1" dirty="0" err="1" smtClean="0"/>
              <a:t>contd</a:t>
            </a:r>
            <a:r>
              <a:rPr lang="en-US" sz="2400" b="1" dirty="0" smtClean="0"/>
              <a:t>…)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736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756753"/>
              </p:ext>
            </p:extLst>
          </p:nvPr>
        </p:nvGraphicFramePr>
        <p:xfrm>
          <a:off x="1524000" y="1397000"/>
          <a:ext cx="6096000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2971800"/>
              </a:tblGrid>
              <a:tr h="204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4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C:\Users\Hina Bindu\Desktop\imageset\original\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81201" y="838197"/>
            <a:ext cx="2133605" cy="32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993" y="1219201"/>
            <a:ext cx="4648201" cy="2514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81153" y="2647952"/>
            <a:ext cx="3124200" cy="377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10101" y="2743199"/>
            <a:ext cx="3352801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600200" y="990600"/>
            <a:ext cx="546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 Original image                               b)Edge based method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724801"/>
            <a:ext cx="669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) Connected component based method       d)Texture based method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241115"/>
            <a:ext cx="457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Results and Observations(</a:t>
            </a:r>
            <a:r>
              <a:rPr lang="en-US" sz="2400" b="1" dirty="0" err="1" smtClean="0"/>
              <a:t>contd</a:t>
            </a:r>
            <a:r>
              <a:rPr lang="en-US" sz="2400" b="1" dirty="0" smtClean="0"/>
              <a:t>…)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908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38200" y="2286000"/>
                <a:ext cx="8305800" cy="2443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 </a:t>
                </a:r>
              </a:p>
              <a:p>
                <a:r>
                  <a:rPr lang="en-US" sz="2800" dirty="0"/>
                  <a:t>Precision rate=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Correctly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detected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bl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𝑜𝑐𝑘𝑠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Correctly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detected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blocks</m:t>
                        </m:r>
                        <m:r>
                          <a:rPr lang="en-US" sz="280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False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positives</m:t>
                        </m:r>
                      </m:den>
                    </m:f>
                  </m:oMath>
                </a14:m>
                <a:r>
                  <a:rPr lang="en-US" sz="2800" dirty="0"/>
                  <a:t> x 100</a:t>
                </a:r>
                <a:r>
                  <a:rPr lang="en-US" sz="2800" dirty="0" smtClean="0"/>
                  <a:t>%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Recall rate=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Correctly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detected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blocks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Correctly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detected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blocks</m:t>
                        </m:r>
                        <m:r>
                          <a:rPr lang="en-US" sz="280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False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negatives</m:t>
                        </m:r>
                      </m:den>
                    </m:f>
                  </m:oMath>
                </a14:m>
                <a:r>
                  <a:rPr lang="en-US" dirty="0"/>
                  <a:t> x </a:t>
                </a:r>
                <a:r>
                  <a:rPr lang="en-US" sz="2400" dirty="0"/>
                  <a:t>100</a:t>
                </a:r>
                <a:r>
                  <a:rPr lang="en-US" sz="2400" dirty="0" smtClean="0"/>
                  <a:t>%</a:t>
                </a:r>
                <a:endParaRPr lang="en-US" sz="2400" dirty="0"/>
              </a:p>
              <a:p>
                <a:r>
                  <a:rPr lang="en-US" dirty="0"/>
                  <a:t> 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86000"/>
                <a:ext cx="8305800" cy="2443811"/>
              </a:xfrm>
              <a:prstGeom prst="rect">
                <a:avLst/>
              </a:prstGeom>
              <a:blipFill rotWithShape="1">
                <a:blip r:embed="rId3"/>
                <a:stretch>
                  <a:fillRect l="-1542" t="-1247" r="-367" b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8200" y="241115"/>
            <a:ext cx="457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Results and Observations(</a:t>
            </a:r>
            <a:r>
              <a:rPr lang="en-US" sz="2400" b="1" dirty="0" err="1" smtClean="0"/>
              <a:t>contd</a:t>
            </a:r>
            <a:r>
              <a:rPr lang="en-US" sz="2400" b="1" dirty="0" smtClean="0"/>
              <a:t>…)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84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942334838"/>
              </p:ext>
            </p:extLst>
          </p:nvPr>
        </p:nvGraphicFramePr>
        <p:xfrm>
          <a:off x="1371600" y="1447800"/>
          <a:ext cx="6857999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2514600" y="6172200"/>
            <a:ext cx="3973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Performance Measure of three Methods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41115"/>
            <a:ext cx="457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Results and Observations(</a:t>
            </a:r>
            <a:r>
              <a:rPr lang="en-US" sz="2400" b="1" dirty="0" err="1" smtClean="0"/>
              <a:t>contd</a:t>
            </a:r>
            <a:r>
              <a:rPr lang="en-US" sz="2400" b="1" dirty="0" smtClean="0"/>
              <a:t>…)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815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8313" y="0"/>
            <a:ext cx="9070975" cy="1262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45000"/>
              <a:buFont typeface="StarSymbol"/>
              <a:buNone/>
            </a:pPr>
            <a:r>
              <a:rPr lang="en-US" dirty="0" smtClean="0">
                <a:latin typeface="Arial" pitchFamily="34" charset="0"/>
                <a:ea typeface="DejaVu Sans"/>
                <a:cs typeface="DejaVu Sans"/>
              </a:rPr>
              <a:t>Applications</a:t>
            </a:r>
            <a:endParaRPr lang="en-US" dirty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1752600"/>
            <a:ext cx="6248400" cy="265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3700" indent="-285750" hangingPunct="0">
              <a:spcAft>
                <a:spcPts val="1413"/>
              </a:spcAft>
              <a:buClr>
                <a:schemeClr val="tx1"/>
              </a:buClr>
              <a:buSzPct val="101000"/>
              <a:buFont typeface="Wingdings" pitchFamily="2" charset="2"/>
              <a:buChar char="Ø"/>
              <a:defRPr/>
            </a:pPr>
            <a:r>
              <a:rPr lang="fi-FI" kern="0" dirty="0" smtClean="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Key word based Image search</a:t>
            </a:r>
          </a:p>
          <a:p>
            <a:pPr marL="393700" indent="-285750" hangingPunct="0">
              <a:spcAft>
                <a:spcPts val="1413"/>
              </a:spcAft>
              <a:buClr>
                <a:schemeClr val="tx1"/>
              </a:buClr>
              <a:buSzPct val="101000"/>
              <a:buFont typeface="Wingdings" pitchFamily="2" charset="2"/>
              <a:buChar char="Ø"/>
              <a:defRPr/>
            </a:pPr>
            <a:r>
              <a:rPr lang="fi-FI" kern="0" dirty="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Automatic Video Logging</a:t>
            </a:r>
          </a:p>
          <a:p>
            <a:pPr marL="393700" indent="-285750" hangingPunct="0">
              <a:spcAft>
                <a:spcPts val="1413"/>
              </a:spcAft>
              <a:buClr>
                <a:schemeClr val="tx1"/>
              </a:buClr>
              <a:buSzPct val="101000"/>
              <a:buFont typeface="Wingdings" pitchFamily="2" charset="2"/>
              <a:buChar char="Ø"/>
              <a:defRPr/>
            </a:pPr>
            <a:r>
              <a:rPr lang="fi-FI" kern="0" dirty="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Automatic Text-based Image Indexing</a:t>
            </a:r>
          </a:p>
          <a:p>
            <a:pPr marL="393700" indent="-285750" hangingPunct="0">
              <a:spcAft>
                <a:spcPts val="1413"/>
              </a:spcAft>
              <a:buClr>
                <a:schemeClr val="tx1"/>
              </a:buClr>
              <a:buSzPct val="101000"/>
              <a:buFont typeface="Wingdings" pitchFamily="2" charset="2"/>
              <a:buChar char="Ø"/>
              <a:defRPr/>
            </a:pPr>
            <a:r>
              <a:rPr lang="fi-FI" kern="0" dirty="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Tourists Guide</a:t>
            </a:r>
          </a:p>
          <a:p>
            <a:pPr marL="393700" indent="-285750" hangingPunct="0">
              <a:spcAft>
                <a:spcPts val="1413"/>
              </a:spcAft>
              <a:buClr>
                <a:schemeClr val="tx1"/>
              </a:buClr>
              <a:buSzPct val="101000"/>
              <a:buFont typeface="Wingdings" pitchFamily="2" charset="2"/>
              <a:buChar char="Ø"/>
              <a:defRPr/>
            </a:pPr>
            <a:endParaRPr lang="fi-FI" kern="0" dirty="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  <a:p>
            <a:pPr marL="393700" indent="-285750" hangingPunct="0">
              <a:spcAft>
                <a:spcPts val="1413"/>
              </a:spcAft>
              <a:buClr>
                <a:schemeClr val="tx1"/>
              </a:buClr>
              <a:buSzPct val="60000"/>
              <a:buFont typeface="Wingdings" pitchFamily="2" charset="2"/>
              <a:buChar char="Ø"/>
              <a:defRPr/>
            </a:pPr>
            <a:endParaRPr lang="fi-FI" kern="0" dirty="0" smtClean="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65895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5334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Conclusion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990600" y="1295400"/>
            <a:ext cx="7162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200" dirty="0"/>
              <a:t>The implemented system detects text regions with an overall Precision (47 %) Recall (93 %) and average run time (7 sec) is more efficient compared to that of the performance obtained with edge based method and connected component based method. </a:t>
            </a:r>
            <a:endParaRPr lang="en-US" sz="2200" dirty="0" smtClean="0"/>
          </a:p>
          <a:p>
            <a:pPr marL="285750" indent="-285750" algn="just">
              <a:buFont typeface="Wingdings" pitchFamily="2" charset="2"/>
              <a:buChar char="Ø"/>
            </a:pPr>
            <a:endParaRPr lang="en-US" sz="2200" dirty="0" smtClean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200" dirty="0"/>
              <a:t>We observed that none of the methods, texture based and Edge detection based methods are not good enough to detect the text regions. </a:t>
            </a:r>
            <a:endParaRPr lang="en-US" sz="2200" dirty="0" smtClean="0"/>
          </a:p>
          <a:p>
            <a:pPr marL="285750" indent="-285750" algn="just">
              <a:buFont typeface="Wingdings" pitchFamily="2" charset="2"/>
              <a:buChar char="Ø"/>
            </a:pPr>
            <a:endParaRPr lang="en-US" sz="2200" dirty="0" smtClean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200" dirty="0" smtClean="0"/>
              <a:t>One </a:t>
            </a:r>
            <a:r>
              <a:rPr lang="en-US" sz="2200" dirty="0"/>
              <a:t>possible way to reduce the false positives is, if we apply edge detection based method in the detected regions, we may reduce the false positives.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8272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685800"/>
            <a:ext cx="185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Future Scope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990600" y="1714709"/>
            <a:ext cx="7924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200" dirty="0"/>
              <a:t>Combining the edge, connected component based and texture based </a:t>
            </a:r>
            <a:r>
              <a:rPr lang="en-US" sz="2200" dirty="0" smtClean="0"/>
              <a:t>algorithms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2200" dirty="0" smtClean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200" dirty="0" smtClean="0"/>
              <a:t> </a:t>
            </a:r>
            <a:r>
              <a:rPr lang="en-US" sz="2200" dirty="0"/>
              <a:t>Morphological cleaning of </a:t>
            </a:r>
            <a:r>
              <a:rPr lang="en-US" sz="2200" dirty="0" smtClean="0"/>
              <a:t>images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2200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200" dirty="0"/>
              <a:t>Testing on different kind of </a:t>
            </a:r>
            <a:r>
              <a:rPr lang="en-US" sz="2200" dirty="0" smtClean="0"/>
              <a:t>images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2200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200" dirty="0"/>
              <a:t>Testing for hidden text region extraction in a cluttered scene</a:t>
            </a:r>
          </a:p>
        </p:txBody>
      </p:sp>
    </p:spTree>
    <p:extLst>
      <p:ext uri="{BB962C8B-B14F-4D97-AF65-F5344CB8AC3E}">
        <p14:creationId xmlns:p14="http://schemas.microsoft.com/office/powerpoint/2010/main" val="271002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8313" y="44450"/>
            <a:ext cx="7761287" cy="1173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45000"/>
              <a:buFont typeface="StarSymbol"/>
              <a:buNone/>
            </a:pPr>
            <a:r>
              <a:rPr lang="en-US" dirty="0" smtClean="0">
                <a:latin typeface="Arial" pitchFamily="34" charset="0"/>
                <a:ea typeface="DejaVu Sans"/>
                <a:cs typeface="DejaVu Sans"/>
              </a:rPr>
              <a:t>Problem statement</a:t>
            </a:r>
            <a:endParaRPr lang="en-US" dirty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503238" y="1524001"/>
            <a:ext cx="856456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431800" indent="-3238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  <a:buFont typeface="StarSymbol"/>
              <a:buNone/>
            </a:pPr>
            <a:endParaRPr lang="en-US" dirty="0" smtClean="0">
              <a:solidFill>
                <a:srgbClr val="000000"/>
              </a:solidFill>
              <a:ea typeface="DejaVu Sans"/>
              <a:cs typeface="DejaVu Sans"/>
            </a:endParaRPr>
          </a:p>
          <a:p>
            <a:pPr algn="just">
              <a:spcBef>
                <a:spcPct val="0"/>
              </a:spcBef>
              <a:spcAft>
                <a:spcPts val="1413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ea typeface="DejaVu Sans"/>
                <a:cs typeface="DejaVu Sans"/>
              </a:rPr>
              <a:t>To Detect textual regions and localize the Information present in the natural images using a texture based method.</a:t>
            </a:r>
            <a:endParaRPr lang="en-US" dirty="0" smtClean="0">
              <a:solidFill>
                <a:srgbClr val="000000"/>
              </a:solidFill>
              <a:ea typeface="DejaVu Sans"/>
              <a:cs typeface="DejaVu Sans"/>
            </a:endParaRPr>
          </a:p>
          <a:p>
            <a:pPr algn="just">
              <a:spcBef>
                <a:spcPct val="0"/>
              </a:spcBef>
              <a:spcAft>
                <a:spcPts val="1413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ea typeface="DejaVu Sans"/>
                <a:cs typeface="DejaVu Sans"/>
              </a:rPr>
              <a:t>In particular, Telugu and English text present in the image.</a:t>
            </a:r>
          </a:p>
          <a:p>
            <a:pPr algn="just">
              <a:spcBef>
                <a:spcPct val="0"/>
              </a:spcBef>
              <a:spcAft>
                <a:spcPts val="1413"/>
              </a:spcAft>
              <a:buFont typeface="Wingdings" pitchFamily="2" charset="2"/>
              <a:buChar char="Ø"/>
            </a:pPr>
            <a:endParaRPr lang="en-US" sz="2400" dirty="0" smtClean="0">
              <a:solidFill>
                <a:srgbClr val="000000"/>
              </a:solidFill>
              <a:ea typeface="DejaVu Sans"/>
              <a:cs typeface="DejaVu Sans"/>
            </a:endParaRPr>
          </a:p>
          <a:p>
            <a:pPr algn="just">
              <a:spcBef>
                <a:spcPct val="0"/>
              </a:spcBef>
              <a:spcAft>
                <a:spcPts val="1413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ea typeface="DejaVu Sans"/>
                <a:cs typeface="DejaVu Sans"/>
              </a:rPr>
              <a:t>To compare the results with existing methods</a:t>
            </a:r>
            <a:endParaRPr lang="en-US" sz="2400" dirty="0">
              <a:solidFill>
                <a:srgbClr val="000000"/>
              </a:solidFill>
              <a:ea typeface="DejaVu Sans"/>
              <a:cs typeface="DejaVu Sans"/>
            </a:endParaRPr>
          </a:p>
          <a:p>
            <a:pPr marL="107950" indent="0">
              <a:spcBef>
                <a:spcPct val="0"/>
              </a:spcBef>
              <a:spcAft>
                <a:spcPts val="1413"/>
              </a:spcAft>
              <a:buNone/>
            </a:pPr>
            <a:endParaRPr lang="en-US" sz="2400" dirty="0">
              <a:solidFill>
                <a:srgbClr val="000000"/>
              </a:solidFill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2149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 txBox="1">
            <a:spLocks noGrp="1"/>
          </p:cNvSpPr>
          <p:nvPr>
            <p:ph type="title" idx="4294967295"/>
          </p:nvPr>
        </p:nvSpPr>
        <p:spPr>
          <a:xfrm>
            <a:off x="424801" y="40325"/>
            <a:ext cx="8228160" cy="1064272"/>
          </a:xfrm>
        </p:spPr>
        <p:txBody>
          <a:bodyPr/>
          <a:lstStyle/>
          <a:p>
            <a:pPr eaLnBrk="1">
              <a:buSzPct val="45000"/>
              <a:buFont typeface="StarSymbol"/>
              <a:buNone/>
            </a:pPr>
            <a:r>
              <a:rPr dirty="0" smtClean="0">
                <a:latin typeface="Arial" pitchFamily="34" charset="0"/>
                <a:ea typeface="DejaVu Sans"/>
                <a:cs typeface="DejaVu Sans"/>
              </a:rPr>
              <a:t>References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5903" y="1295400"/>
            <a:ext cx="68580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IN" dirty="0" smtClean="0"/>
              <a:t>1</a:t>
            </a:r>
            <a:r>
              <a:rPr lang="en-IN" sz="1600" dirty="0" smtClean="0"/>
              <a:t>. </a:t>
            </a:r>
            <a:r>
              <a:rPr lang="en-IN" sz="1600" dirty="0" err="1" smtClean="0"/>
              <a:t>Angadi</a:t>
            </a:r>
            <a:r>
              <a:rPr lang="en-IN" sz="1600" dirty="0"/>
              <a:t>, S.A. and </a:t>
            </a:r>
            <a:r>
              <a:rPr lang="en-IN" sz="1600" dirty="0" err="1"/>
              <a:t>Kodabagi</a:t>
            </a:r>
            <a:r>
              <a:rPr lang="en-IN" sz="1600" dirty="0"/>
              <a:t>, M.M, </a:t>
            </a:r>
            <a:r>
              <a:rPr lang="en-IN" sz="1600" i="1" dirty="0"/>
              <a:t>Text region extraction from low resolution natural scene images using texture features</a:t>
            </a:r>
            <a:r>
              <a:rPr lang="en-IN" sz="1600" dirty="0"/>
              <a:t>, Advance Computing Conference (IACC), 2010 IEEE </a:t>
            </a:r>
            <a:r>
              <a:rPr lang="en-IN" sz="1600" dirty="0" smtClean="0"/>
              <a:t>2ndInternational  </a:t>
            </a:r>
          </a:p>
          <a:p>
            <a:pPr lvl="0" algn="just"/>
            <a:r>
              <a:rPr lang="en-US" sz="1600" dirty="0" smtClean="0"/>
              <a:t>2. </a:t>
            </a:r>
            <a:r>
              <a:rPr lang="en-IN" sz="1600" dirty="0" err="1" smtClean="0"/>
              <a:t>Xiaoqing</a:t>
            </a:r>
            <a:r>
              <a:rPr lang="en-IN" sz="1600" dirty="0" smtClean="0"/>
              <a:t> </a:t>
            </a:r>
            <a:r>
              <a:rPr lang="en-IN" sz="1600" dirty="0"/>
              <a:t>Liu and </a:t>
            </a:r>
            <a:r>
              <a:rPr lang="en-IN" sz="1600" dirty="0" err="1"/>
              <a:t>Jagath</a:t>
            </a:r>
            <a:r>
              <a:rPr lang="en-IN" sz="1600" dirty="0"/>
              <a:t> </a:t>
            </a:r>
            <a:r>
              <a:rPr lang="en-IN" sz="1600" dirty="0" err="1"/>
              <a:t>Samarabandu</a:t>
            </a:r>
            <a:r>
              <a:rPr lang="en-IN" sz="1600" dirty="0"/>
              <a:t>,  </a:t>
            </a:r>
            <a:r>
              <a:rPr lang="en-IN" sz="1600" i="1" dirty="0"/>
              <a:t>An Edge-based text region extraction algorithm for Indoor mobile robot navigation</a:t>
            </a:r>
            <a:r>
              <a:rPr lang="en-IN" sz="1600" dirty="0"/>
              <a:t>, Proceedings of the IEEE, July 2005</a:t>
            </a:r>
            <a:r>
              <a:rPr lang="en-IN" sz="1600" dirty="0" smtClean="0"/>
              <a:t>.   </a:t>
            </a:r>
          </a:p>
          <a:p>
            <a:pPr lvl="0" algn="just"/>
            <a:r>
              <a:rPr lang="en-IN" sz="1600" dirty="0" smtClean="0"/>
              <a:t>3. </a:t>
            </a:r>
            <a:r>
              <a:rPr lang="en-IN" sz="1600" dirty="0" err="1" smtClean="0"/>
              <a:t>Xiaoqing</a:t>
            </a:r>
            <a:r>
              <a:rPr lang="en-IN" sz="1600" dirty="0" smtClean="0"/>
              <a:t> </a:t>
            </a:r>
            <a:r>
              <a:rPr lang="en-IN" sz="1600" dirty="0"/>
              <a:t>Liu and </a:t>
            </a:r>
            <a:r>
              <a:rPr lang="en-IN" sz="1600" dirty="0" err="1"/>
              <a:t>Jagath</a:t>
            </a:r>
            <a:r>
              <a:rPr lang="en-IN" sz="1600" dirty="0"/>
              <a:t> </a:t>
            </a:r>
            <a:r>
              <a:rPr lang="en-IN" sz="1600" dirty="0" err="1"/>
              <a:t>Samarabandu</a:t>
            </a:r>
            <a:r>
              <a:rPr lang="en-IN" sz="1600" dirty="0"/>
              <a:t>, </a:t>
            </a:r>
            <a:r>
              <a:rPr lang="en-IN" sz="1600" i="1" dirty="0" err="1"/>
              <a:t>Multiscale</a:t>
            </a:r>
            <a:r>
              <a:rPr lang="en-IN" sz="1600" i="1" dirty="0"/>
              <a:t> edge-based Text extraction from Complex images</a:t>
            </a:r>
            <a:r>
              <a:rPr lang="en-IN" sz="1600" dirty="0"/>
              <a:t>, IEEE, 2006</a:t>
            </a:r>
            <a:r>
              <a:rPr lang="en-IN" sz="1600" dirty="0" smtClean="0"/>
              <a:t>.</a:t>
            </a:r>
          </a:p>
          <a:p>
            <a:pPr lvl="0" algn="just"/>
            <a:r>
              <a:rPr lang="en-IN" sz="1600" dirty="0" smtClean="0"/>
              <a:t>4. </a:t>
            </a:r>
            <a:r>
              <a:rPr lang="en-IN" sz="1600" dirty="0" err="1" smtClean="0"/>
              <a:t>Julinda</a:t>
            </a:r>
            <a:r>
              <a:rPr lang="en-IN" sz="1600" dirty="0" smtClean="0"/>
              <a:t> </a:t>
            </a:r>
            <a:r>
              <a:rPr lang="en-IN" sz="1600" dirty="0" err="1"/>
              <a:t>Gllavata</a:t>
            </a:r>
            <a:r>
              <a:rPr lang="en-IN" sz="1600" dirty="0"/>
              <a:t>, Ralph </a:t>
            </a:r>
            <a:r>
              <a:rPr lang="en-IN" sz="1600" dirty="0" err="1"/>
              <a:t>Ewerth</a:t>
            </a:r>
            <a:r>
              <a:rPr lang="en-IN" sz="1600" dirty="0"/>
              <a:t> and Bernd </a:t>
            </a:r>
            <a:r>
              <a:rPr lang="en-IN" sz="1600" dirty="0" err="1"/>
              <a:t>Freisleben</a:t>
            </a:r>
            <a:r>
              <a:rPr lang="en-IN" sz="1600" dirty="0"/>
              <a:t>, </a:t>
            </a:r>
            <a:r>
              <a:rPr lang="en-IN" sz="1600" i="1" dirty="0"/>
              <a:t>A Robust algorithm for Text Detection in images</a:t>
            </a:r>
            <a:r>
              <a:rPr lang="en-IN" sz="1600" dirty="0"/>
              <a:t>, Proceedings of the 3rd international symposium on Image and Signal Processing and Analysis, 2003</a:t>
            </a:r>
            <a:r>
              <a:rPr lang="en-IN" sz="1600" dirty="0" smtClean="0"/>
              <a:t>.</a:t>
            </a:r>
            <a:endParaRPr lang="en-US" sz="1600" dirty="0" smtClean="0"/>
          </a:p>
          <a:p>
            <a:pPr lvl="0" algn="just"/>
            <a:r>
              <a:rPr lang="en-US" sz="1600" dirty="0" smtClean="0"/>
              <a:t>5. </a:t>
            </a:r>
            <a:r>
              <a:rPr lang="en-IN" sz="1600" dirty="0" err="1" smtClean="0"/>
              <a:t>Anoual</a:t>
            </a:r>
            <a:r>
              <a:rPr lang="en-IN" sz="1600" dirty="0"/>
              <a:t>, H. and </a:t>
            </a:r>
            <a:r>
              <a:rPr lang="en-IN" sz="1600" dirty="0" err="1"/>
              <a:t>Aboutajdine</a:t>
            </a:r>
            <a:r>
              <a:rPr lang="en-IN" sz="1600" dirty="0"/>
              <a:t>, D. and </a:t>
            </a:r>
            <a:r>
              <a:rPr lang="en-IN" sz="1600" dirty="0" err="1"/>
              <a:t>Elfkihi</a:t>
            </a:r>
            <a:r>
              <a:rPr lang="en-IN" sz="1600" dirty="0"/>
              <a:t>, S. and </a:t>
            </a:r>
            <a:r>
              <a:rPr lang="en-IN" sz="1600" dirty="0" err="1"/>
              <a:t>Jilbab</a:t>
            </a:r>
            <a:r>
              <a:rPr lang="en-IN" sz="1600" dirty="0"/>
              <a:t>, A, </a:t>
            </a:r>
            <a:r>
              <a:rPr lang="en-IN" sz="1600" i="1" dirty="0"/>
              <a:t>Features extraction for text detection and localization</a:t>
            </a:r>
            <a:r>
              <a:rPr lang="en-IN" sz="1600" dirty="0"/>
              <a:t>, I/V Communications and Mobile Network (ISVC)</a:t>
            </a:r>
            <a:endParaRPr lang="en-US" sz="1600" dirty="0"/>
          </a:p>
          <a:p>
            <a:pPr lvl="0" algn="just"/>
            <a:r>
              <a:rPr lang="en-IN" sz="1600" dirty="0" smtClean="0"/>
              <a:t>6. </a:t>
            </a:r>
            <a:r>
              <a:rPr lang="en-IN" sz="1600" dirty="0" err="1" smtClean="0"/>
              <a:t>Sushma</a:t>
            </a:r>
            <a:r>
              <a:rPr lang="en-IN" sz="1600" dirty="0"/>
              <a:t>, J. and </a:t>
            </a:r>
            <a:r>
              <a:rPr lang="en-IN" sz="1600" dirty="0" err="1"/>
              <a:t>Padmaja</a:t>
            </a:r>
            <a:r>
              <a:rPr lang="en-IN" sz="1600" dirty="0"/>
              <a:t>, M. Intelligent Agent &amp; Multi-Agent Systems, </a:t>
            </a:r>
            <a:r>
              <a:rPr lang="en-IN" sz="1600" i="1" dirty="0"/>
              <a:t>Text detection in </a:t>
            </a:r>
            <a:r>
              <a:rPr lang="en-IN" sz="1600" i="1" dirty="0" err="1"/>
              <a:t>color</a:t>
            </a:r>
            <a:r>
              <a:rPr lang="en-IN" sz="1600" i="1" dirty="0"/>
              <a:t> images</a:t>
            </a:r>
            <a:r>
              <a:rPr lang="en-IN" sz="1600" dirty="0"/>
              <a:t>, 2009, IAMA 2009</a:t>
            </a:r>
            <a:endParaRPr lang="en-US" sz="1600" dirty="0"/>
          </a:p>
          <a:p>
            <a:pPr lvl="0" algn="just"/>
            <a:r>
              <a:rPr lang="en-IN" sz="1600" dirty="0" smtClean="0"/>
              <a:t>7. </a:t>
            </a:r>
            <a:r>
              <a:rPr lang="en-IN" sz="1600" dirty="0" err="1" smtClean="0"/>
              <a:t>Partio</a:t>
            </a:r>
            <a:r>
              <a:rPr lang="en-IN" sz="1600" dirty="0"/>
              <a:t>, M. and </a:t>
            </a:r>
            <a:r>
              <a:rPr lang="en-IN" sz="1600" dirty="0" err="1"/>
              <a:t>Cramariuc</a:t>
            </a:r>
            <a:r>
              <a:rPr lang="en-IN" sz="1600" dirty="0"/>
              <a:t>, </a:t>
            </a:r>
            <a:r>
              <a:rPr lang="en-IN" sz="1600" dirty="0" err="1"/>
              <a:t>B.and</a:t>
            </a:r>
            <a:r>
              <a:rPr lang="en-IN" sz="1600" dirty="0"/>
              <a:t> </a:t>
            </a:r>
            <a:r>
              <a:rPr lang="en-IN" sz="1600" dirty="0" err="1"/>
              <a:t>Gabbouj</a:t>
            </a:r>
            <a:r>
              <a:rPr lang="en-IN" sz="1600" dirty="0"/>
              <a:t>, M. and Visa, A, </a:t>
            </a:r>
            <a:r>
              <a:rPr lang="en-IN" sz="1600" i="1" dirty="0"/>
              <a:t>Rock texture retrieval using </a:t>
            </a:r>
            <a:r>
              <a:rPr lang="en-IN" sz="1600" i="1" dirty="0" err="1"/>
              <a:t>gray</a:t>
            </a:r>
            <a:r>
              <a:rPr lang="en-IN" sz="1600" i="1" dirty="0"/>
              <a:t> level co-occurrence matrix</a:t>
            </a:r>
            <a:r>
              <a:rPr lang="en-IN" sz="1600" dirty="0"/>
              <a:t>, Proc. of 5th Nordic Signal Processing Symposium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25851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82688" y="1779588"/>
            <a:ext cx="752951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Arial" pitchFamily="34" charset="0"/>
              </a:rPr>
              <a:t>Over the past years, 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>
                <a:latin typeface="Arial" pitchFamily="34" charset="0"/>
              </a:rPr>
              <a:t>so many algorithms </a:t>
            </a:r>
            <a:r>
              <a:rPr lang="en-US" sz="2400" dirty="0" smtClean="0">
                <a:latin typeface="Arial" pitchFamily="34" charset="0"/>
              </a:rPr>
              <a:t>are published. Mainly </a:t>
            </a:r>
            <a:r>
              <a:rPr lang="en-US" sz="2400" dirty="0">
                <a:latin typeface="Arial" pitchFamily="34" charset="0"/>
              </a:rPr>
              <a:t>All the algorithms can be classified into </a:t>
            </a:r>
            <a:r>
              <a:rPr lang="en-US" sz="2400" dirty="0" smtClean="0">
                <a:latin typeface="Arial" pitchFamily="34" charset="0"/>
              </a:rPr>
              <a:t>three </a:t>
            </a:r>
            <a:r>
              <a:rPr lang="en-US" sz="2400" dirty="0">
                <a:latin typeface="Arial" pitchFamily="34" charset="0"/>
              </a:rPr>
              <a:t>categories:</a:t>
            </a:r>
          </a:p>
          <a:p>
            <a:pPr algn="just"/>
            <a:endParaRPr lang="en-US" sz="2400" dirty="0">
              <a:latin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</a:rPr>
              <a:t>Connected Component Based Detection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</a:rPr>
              <a:t>Edge Based Detection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</a:rPr>
              <a:t>Texture Based Detection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468313" y="179388"/>
            <a:ext cx="8243887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buSzPct val="45000"/>
              <a:buFont typeface="StarSymbol"/>
              <a:buNone/>
              <a:defRPr/>
            </a:pPr>
            <a:r>
              <a:rPr lang="fi-FI" sz="4400" b="1" kern="0" dirty="0">
                <a:latin typeface="Arial" pitchFamily="34" charset="0"/>
                <a:ea typeface="DejaVu Sans"/>
                <a:cs typeface="DejaVu Sans"/>
              </a:rPr>
              <a:t>Approaches</a:t>
            </a:r>
          </a:p>
        </p:txBody>
      </p:sp>
    </p:spTree>
    <p:extLst>
      <p:ext uri="{BB962C8B-B14F-4D97-AF65-F5344CB8AC3E}">
        <p14:creationId xmlns:p14="http://schemas.microsoft.com/office/powerpoint/2010/main" val="42470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68313" y="179388"/>
            <a:ext cx="8370887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buSzPct val="45000"/>
              <a:buFont typeface="StarSymbol"/>
              <a:buNone/>
              <a:defRPr/>
            </a:pPr>
            <a:r>
              <a:rPr lang="fi-FI" sz="4400" b="1" kern="0" dirty="0">
                <a:latin typeface="Arial" pitchFamily="34" charset="0"/>
                <a:ea typeface="DejaVu Sans"/>
                <a:cs typeface="DejaVu Sans"/>
              </a:rPr>
              <a:t>Why Texture Based Method?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96949" y="1353523"/>
            <a:ext cx="7313613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Arial" pitchFamily="34" charset="0"/>
              </a:rPr>
              <a:t>Out of the  </a:t>
            </a:r>
            <a:r>
              <a:rPr lang="en-US" sz="2400" dirty="0" smtClean="0">
                <a:latin typeface="Arial" pitchFamily="34" charset="0"/>
              </a:rPr>
              <a:t>three </a:t>
            </a:r>
            <a:r>
              <a:rPr lang="en-US" sz="2400" dirty="0">
                <a:latin typeface="Arial" pitchFamily="34" charset="0"/>
              </a:rPr>
              <a:t>methods, we preferred Text Based  method </a:t>
            </a:r>
            <a:r>
              <a:rPr lang="en-US" sz="2400" dirty="0" smtClean="0">
                <a:latin typeface="Arial" pitchFamily="34" charset="0"/>
              </a:rPr>
              <a:t>due </a:t>
            </a:r>
            <a:r>
              <a:rPr lang="en-US" sz="2400" dirty="0">
                <a:latin typeface="Arial" pitchFamily="34" charset="0"/>
              </a:rPr>
              <a:t>to following reasons:</a:t>
            </a:r>
          </a:p>
          <a:p>
            <a:pPr algn="just">
              <a:defRPr/>
            </a:pPr>
            <a:endParaRPr lang="en-US" dirty="0">
              <a:latin typeface="Arial" pitchFamily="34" charset="0"/>
            </a:endParaRPr>
          </a:p>
          <a:p>
            <a:pPr algn="just">
              <a:defRPr/>
            </a:pPr>
            <a:endParaRPr lang="en-US" dirty="0">
              <a:latin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  <a:defRPr/>
            </a:pPr>
            <a:r>
              <a:rPr lang="en-US" sz="2400" dirty="0">
                <a:latin typeface="Arial" pitchFamily="34" charset="0"/>
              </a:rPr>
              <a:t>As the texture features don’t capture any language   dependent features, the Texture Based method is language independent.</a:t>
            </a:r>
          </a:p>
          <a:p>
            <a:pPr algn="just">
              <a:buFont typeface="Wingdings" pitchFamily="2" charset="2"/>
              <a:buChar char="q"/>
              <a:defRPr/>
            </a:pPr>
            <a:endParaRPr lang="en-US" sz="2400" dirty="0">
              <a:latin typeface="Arial" pitchFamily="34" charset="0"/>
            </a:endParaRPr>
          </a:p>
          <a:p>
            <a:pPr algn="just">
              <a:defRPr/>
            </a:pPr>
            <a:endParaRPr lang="en-US" sz="2400" dirty="0">
              <a:latin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  <a:defRPr/>
            </a:pPr>
            <a:r>
              <a:rPr lang="en-US" sz="2400" dirty="0">
                <a:latin typeface="Arial" pitchFamily="34" charset="0"/>
              </a:rPr>
              <a:t>The Edge </a:t>
            </a:r>
            <a:r>
              <a:rPr lang="en-US" sz="2400" dirty="0" smtClean="0">
                <a:latin typeface="Arial" pitchFamily="34" charset="0"/>
              </a:rPr>
              <a:t>method and connected component method </a:t>
            </a:r>
            <a:r>
              <a:rPr lang="en-US" sz="2400" dirty="0">
                <a:latin typeface="Arial" pitchFamily="34" charset="0"/>
              </a:rPr>
              <a:t>gives poor results when applied to Indian languages like Telugu and Hindi</a:t>
            </a:r>
          </a:p>
        </p:txBody>
      </p:sp>
    </p:spTree>
    <p:extLst>
      <p:ext uri="{BB962C8B-B14F-4D97-AF65-F5344CB8AC3E}">
        <p14:creationId xmlns:p14="http://schemas.microsoft.com/office/powerpoint/2010/main" val="12146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3" name="TextBox 26"/>
          <p:cNvSpPr txBox="1">
            <a:spLocks noChangeArrowheads="1"/>
          </p:cNvSpPr>
          <p:nvPr/>
        </p:nvSpPr>
        <p:spPr bwMode="auto">
          <a:xfrm>
            <a:off x="3048000" y="461019"/>
            <a:ext cx="2802814" cy="142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900" b="1" dirty="0">
                <a:solidFill>
                  <a:schemeClr val="bg1"/>
                </a:solidFill>
              </a:rPr>
              <a:t>Texture Based Method Block Diagram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1295400" y="1082616"/>
            <a:ext cx="6705600" cy="5470583"/>
            <a:chOff x="2914467" y="1231392"/>
            <a:chExt cx="3269543" cy="4118762"/>
          </a:xfrm>
        </p:grpSpPr>
        <p:sp>
          <p:nvSpPr>
            <p:cNvPr id="132" name="Rectangle 131"/>
            <p:cNvSpPr/>
            <p:nvPr/>
          </p:nvSpPr>
          <p:spPr>
            <a:xfrm>
              <a:off x="2914467" y="1565267"/>
              <a:ext cx="3269543" cy="3715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algn="ctr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Background removal/suppression in the DCT </a:t>
              </a:r>
              <a:r>
                <a:rPr lang="en-US" sz="1200" kern="1200" dirty="0">
                  <a:solidFill>
                    <a:srgbClr val="FFFFFF"/>
                  </a:solidFill>
                  <a:effectLst/>
                  <a:ea typeface="Times New Roman"/>
                  <a:cs typeface="Times New Roman"/>
                </a:rPr>
                <a:t>domain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525564" y="2235753"/>
              <a:ext cx="1720986" cy="3128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algn="ctr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    </a:t>
              </a:r>
              <a:r>
                <a:rPr lang="en-US" sz="12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Features Extraction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239825" y="3581322"/>
              <a:ext cx="2392319" cy="3640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algn="ctr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Merging of text blocks into text </a:t>
              </a:r>
              <a:r>
                <a:rPr lang="en-US" sz="1200" kern="1200" dirty="0">
                  <a:solidFill>
                    <a:srgbClr val="FFFFFF"/>
                  </a:solidFill>
                  <a:effectLst/>
                  <a:ea typeface="Times New Roman"/>
                  <a:cs typeface="Times New Roman"/>
                </a:rPr>
                <a:t>regions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183153" y="4317119"/>
              <a:ext cx="2571557" cy="3864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algn="ctr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Refinement of identified text </a:t>
              </a:r>
              <a:r>
                <a:rPr lang="en-US" sz="1200" kern="1200" dirty="0">
                  <a:solidFill>
                    <a:srgbClr val="FFFFFF"/>
                  </a:solidFill>
                  <a:effectLst/>
                  <a:ea typeface="Times New Roman"/>
                  <a:cs typeface="Times New Roman"/>
                </a:rPr>
                <a:t>regions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6" name="TextBox 8"/>
            <p:cNvSpPr txBox="1">
              <a:spLocks noChangeArrowheads="1"/>
            </p:cNvSpPr>
            <p:nvPr/>
          </p:nvSpPr>
          <p:spPr bwMode="auto">
            <a:xfrm>
              <a:off x="4466959" y="1231392"/>
              <a:ext cx="634913" cy="287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F(x,y)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7" name="TextBox 9"/>
            <p:cNvSpPr txBox="1">
              <a:spLocks noChangeArrowheads="1"/>
            </p:cNvSpPr>
            <p:nvPr/>
          </p:nvSpPr>
          <p:spPr bwMode="auto">
            <a:xfrm>
              <a:off x="4466959" y="1972668"/>
              <a:ext cx="1287729" cy="287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G(x,y)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8" name="TextBox 10"/>
            <p:cNvSpPr txBox="1">
              <a:spLocks noChangeArrowheads="1"/>
            </p:cNvSpPr>
            <p:nvPr/>
          </p:nvSpPr>
          <p:spPr bwMode="auto">
            <a:xfrm flipH="1">
              <a:off x="3759159" y="5063135"/>
              <a:ext cx="1123280" cy="287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marL="0" marR="0" algn="ctr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 dirty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Text regions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 flipH="1">
              <a:off x="4252710" y="1241425"/>
              <a:ext cx="1669" cy="3238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flipH="1">
              <a:off x="4263822" y="1936876"/>
              <a:ext cx="101" cy="2891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>
              <a:off x="4278209" y="2600204"/>
              <a:ext cx="3274" cy="2794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4255498" y="3231157"/>
              <a:ext cx="8424" cy="4041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4278209" y="3945165"/>
              <a:ext cx="1687" cy="35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4281483" y="4703289"/>
              <a:ext cx="17360" cy="3827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3525564" y="2879669"/>
              <a:ext cx="1654291" cy="35166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algn="ctr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        Classification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2084" name="TextBox 2083"/>
          <p:cNvSpPr txBox="1"/>
          <p:nvPr/>
        </p:nvSpPr>
        <p:spPr>
          <a:xfrm>
            <a:off x="3997197" y="244536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Design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9041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776" y="1648314"/>
            <a:ext cx="8863224" cy="1745749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en-US" dirty="0"/>
              <a:t>  </a:t>
            </a:r>
            <a:r>
              <a:rPr lang="en-US" dirty="0">
                <a:latin typeface="Arial" pitchFamily="34" charset="0"/>
              </a:rPr>
              <a:t>Suppress the background from the image by  Dividing the image into 8x8 blocks.</a:t>
            </a:r>
          </a:p>
          <a:p>
            <a:pPr algn="just">
              <a:defRPr/>
            </a:pPr>
            <a:endParaRPr lang="en-US" dirty="0">
              <a:latin typeface="Arial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en-US" dirty="0">
                <a:latin typeface="Arial" pitchFamily="34" charset="0"/>
              </a:rPr>
              <a:t>Apply DCT for every 8x8 block and suppress the background using high pass filter.</a:t>
            </a:r>
          </a:p>
          <a:p>
            <a:pPr algn="just">
              <a:defRPr/>
            </a:pPr>
            <a:endParaRPr lang="en-US" dirty="0">
              <a:latin typeface="Arial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en-US" dirty="0">
                <a:latin typeface="Arial" pitchFamily="34" charset="0"/>
              </a:rPr>
              <a:t>Obtain processed image by performing inverse DCT on every 8x8</a:t>
            </a:r>
          </a:p>
          <a:p>
            <a:pPr algn="just">
              <a:defRPr/>
            </a:pPr>
            <a:r>
              <a:rPr lang="en-US" dirty="0">
                <a:latin typeface="Arial" pitchFamily="34" charset="0"/>
              </a:rPr>
              <a:t>block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652321" y="1142040"/>
            <a:ext cx="7788186" cy="42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200" i="1" dirty="0"/>
              <a:t>  </a:t>
            </a:r>
            <a:r>
              <a:rPr lang="en-US" sz="2200" b="1" dirty="0">
                <a:latin typeface="Arial" pitchFamily="34" charset="0"/>
              </a:rPr>
              <a:t>Background removal/suppression in the DCT domain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1921" y="3886969"/>
            <a:ext cx="1241280" cy="84824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DCT on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every8x8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9521" y="3886969"/>
            <a:ext cx="1110240" cy="84824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 (u, v)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High pass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204960" y="3872568"/>
            <a:ext cx="1110240" cy="8496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Inverse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DCT on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P(</a:t>
            </a:r>
            <a:r>
              <a:rPr lang="en-US" dirty="0" err="1">
                <a:solidFill>
                  <a:schemeClr val="tx1"/>
                </a:solidFill>
              </a:rPr>
              <a:t>u,v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" name="Straight Arrow Connector 8"/>
          <p:cNvCxnSpPr>
            <a:endCxn id="4" idx="1"/>
          </p:cNvCxnSpPr>
          <p:nvPr/>
        </p:nvCxnSpPr>
        <p:spPr>
          <a:xfrm>
            <a:off x="456481" y="4310373"/>
            <a:ext cx="10454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3201" y="4310373"/>
            <a:ext cx="10454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09761" y="4310373"/>
            <a:ext cx="10454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32480" y="4212443"/>
            <a:ext cx="104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3" name="TextBox 12"/>
          <p:cNvSpPr txBox="1">
            <a:spLocks noChangeArrowheads="1"/>
          </p:cNvSpPr>
          <p:nvPr/>
        </p:nvSpPr>
        <p:spPr bwMode="auto">
          <a:xfrm>
            <a:off x="652321" y="4016582"/>
            <a:ext cx="675662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13324" name="TextBox 13"/>
          <p:cNvSpPr txBox="1">
            <a:spLocks noChangeArrowheads="1"/>
          </p:cNvSpPr>
          <p:nvPr/>
        </p:nvSpPr>
        <p:spPr bwMode="auto">
          <a:xfrm>
            <a:off x="2939040" y="3886969"/>
            <a:ext cx="738179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dirty="0"/>
              <a:t>G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/>
              <a:t>)</a:t>
            </a:r>
          </a:p>
        </p:txBody>
      </p:sp>
      <p:sp>
        <p:nvSpPr>
          <p:cNvPr id="13325" name="TextBox 14"/>
          <p:cNvSpPr txBox="1">
            <a:spLocks noChangeArrowheads="1"/>
          </p:cNvSpPr>
          <p:nvPr/>
        </p:nvSpPr>
        <p:spPr bwMode="auto">
          <a:xfrm>
            <a:off x="5201281" y="3884089"/>
            <a:ext cx="710929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P(u,v)</a:t>
            </a:r>
          </a:p>
        </p:txBody>
      </p:sp>
      <p:sp>
        <p:nvSpPr>
          <p:cNvPr id="13326" name="TextBox 15"/>
          <p:cNvSpPr txBox="1">
            <a:spLocks noChangeArrowheads="1"/>
          </p:cNvSpPr>
          <p:nvPr/>
        </p:nvSpPr>
        <p:spPr bwMode="auto">
          <a:xfrm>
            <a:off x="7524001" y="3849525"/>
            <a:ext cx="715737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G(x,y)</a:t>
            </a:r>
          </a:p>
        </p:txBody>
      </p:sp>
      <p:sp>
        <p:nvSpPr>
          <p:cNvPr id="13327" name="Rectangle 16"/>
          <p:cNvSpPr>
            <a:spLocks noChangeArrowheads="1"/>
          </p:cNvSpPr>
          <p:nvPr/>
        </p:nvSpPr>
        <p:spPr bwMode="auto">
          <a:xfrm>
            <a:off x="1828800" y="5319918"/>
            <a:ext cx="4570560" cy="119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dirty="0">
                <a:latin typeface="Arial" pitchFamily="34" charset="0"/>
              </a:rPr>
              <a:t>Where,</a:t>
            </a:r>
          </a:p>
          <a:p>
            <a:r>
              <a:rPr lang="en-US" i="1" dirty="0">
                <a:latin typeface="Arial" pitchFamily="34" charset="0"/>
              </a:rPr>
              <a:t>G(</a:t>
            </a:r>
            <a:r>
              <a:rPr lang="en-US" i="1" dirty="0" err="1">
                <a:latin typeface="Arial" pitchFamily="34" charset="0"/>
              </a:rPr>
              <a:t>u,v</a:t>
            </a:r>
            <a:r>
              <a:rPr lang="en-US" i="1" dirty="0">
                <a:latin typeface="Arial" pitchFamily="34" charset="0"/>
              </a:rPr>
              <a:t>) </a:t>
            </a:r>
            <a:r>
              <a:rPr lang="en-US" dirty="0">
                <a:latin typeface="Arial" pitchFamily="34" charset="0"/>
              </a:rPr>
              <a:t>is DCT matrix of input image </a:t>
            </a:r>
            <a:r>
              <a:rPr lang="en-US" i="1" dirty="0">
                <a:latin typeface="Arial" pitchFamily="34" charset="0"/>
              </a:rPr>
              <a:t>f(</a:t>
            </a:r>
            <a:r>
              <a:rPr lang="en-US" i="1" dirty="0" err="1">
                <a:latin typeface="Arial" pitchFamily="34" charset="0"/>
              </a:rPr>
              <a:t>x,y</a:t>
            </a:r>
            <a:r>
              <a:rPr lang="en-US" i="1" dirty="0">
                <a:latin typeface="Arial" pitchFamily="34" charset="0"/>
              </a:rPr>
              <a:t>).</a:t>
            </a:r>
          </a:p>
          <a:p>
            <a:r>
              <a:rPr lang="en-US" i="1" dirty="0">
                <a:latin typeface="Arial" pitchFamily="34" charset="0"/>
              </a:rPr>
              <a:t>P(</a:t>
            </a:r>
            <a:r>
              <a:rPr lang="en-US" i="1" dirty="0" err="1">
                <a:latin typeface="Arial" pitchFamily="34" charset="0"/>
              </a:rPr>
              <a:t>u,v</a:t>
            </a:r>
            <a:r>
              <a:rPr lang="en-US" i="1" dirty="0">
                <a:latin typeface="Arial" pitchFamily="34" charset="0"/>
              </a:rPr>
              <a:t>) </a:t>
            </a:r>
            <a:r>
              <a:rPr lang="en-US" dirty="0">
                <a:latin typeface="Arial" pitchFamily="34" charset="0"/>
              </a:rPr>
              <a:t>is Processed DCT matrix.</a:t>
            </a:r>
          </a:p>
          <a:p>
            <a:r>
              <a:rPr lang="en-US" i="1" dirty="0">
                <a:latin typeface="Arial" pitchFamily="34" charset="0"/>
              </a:rPr>
              <a:t>g(</a:t>
            </a:r>
            <a:r>
              <a:rPr lang="en-US" i="1" dirty="0" err="1">
                <a:latin typeface="Arial" pitchFamily="34" charset="0"/>
              </a:rPr>
              <a:t>x,y</a:t>
            </a:r>
            <a:r>
              <a:rPr lang="en-US" i="1" dirty="0">
                <a:latin typeface="Arial" pitchFamily="34" charset="0"/>
              </a:rPr>
              <a:t>) </a:t>
            </a:r>
            <a:r>
              <a:rPr lang="en-US" dirty="0">
                <a:latin typeface="Arial" pitchFamily="34" charset="0"/>
              </a:rPr>
              <a:t>is background suppressed image.</a:t>
            </a:r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1959840" y="4972843"/>
            <a:ext cx="5894640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/>
          <a:p>
            <a:r>
              <a:rPr lang="en-US" dirty="0"/>
              <a:t>Figure 2: High Pass Filter for Background Removal using DCT</a:t>
            </a:r>
          </a:p>
        </p:txBody>
      </p:sp>
      <p:sp>
        <p:nvSpPr>
          <p:cNvPr id="13329" name="TextBox 26"/>
          <p:cNvSpPr txBox="1">
            <a:spLocks noChangeArrowheads="1"/>
          </p:cNvSpPr>
          <p:nvPr/>
        </p:nvSpPr>
        <p:spPr bwMode="auto">
          <a:xfrm>
            <a:off x="748801" y="383080"/>
            <a:ext cx="6156000" cy="52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900" b="1" dirty="0"/>
              <a:t>Texture Based Method </a:t>
            </a:r>
          </a:p>
        </p:txBody>
      </p:sp>
    </p:spTree>
    <p:extLst>
      <p:ext uri="{BB962C8B-B14F-4D97-AF65-F5344CB8AC3E}">
        <p14:creationId xmlns:p14="http://schemas.microsoft.com/office/powerpoint/2010/main" val="35858878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840960" y="1116117"/>
            <a:ext cx="3147493" cy="42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i="1" dirty="0"/>
              <a:t> </a:t>
            </a:r>
            <a:r>
              <a:rPr lang="en-US" sz="2200" b="1" dirty="0">
                <a:latin typeface="Arial" pitchFamily="34" charset="0"/>
              </a:rPr>
              <a:t>Features Extraction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96160" y="1732502"/>
            <a:ext cx="8090640" cy="119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/>
          <a:p>
            <a:pPr algn="just" eaLnBrk="0" hangingPunct="0"/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Extract the texture features like homogeneity and contrast for each block in all four orientations 0, 45, 90and 135 degrees 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/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/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340" name="TextBox 26"/>
          <p:cNvSpPr txBox="1">
            <a:spLocks noChangeArrowheads="1"/>
          </p:cNvSpPr>
          <p:nvPr/>
        </p:nvSpPr>
        <p:spPr bwMode="auto">
          <a:xfrm>
            <a:off x="748801" y="383080"/>
            <a:ext cx="6156000" cy="52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900" dirty="0"/>
              <a:t>Texture Based Method (contd..)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855360" y="2315763"/>
            <a:ext cx="7069440" cy="174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/>
          <a:p>
            <a:endParaRPr lang="en-US" i="1" dirty="0" smtClean="0">
              <a:latin typeface="Arial" pitchFamily="34" charset="0"/>
            </a:endParaRPr>
          </a:p>
          <a:p>
            <a:r>
              <a:rPr lang="en-US" i="1" dirty="0" smtClean="0">
                <a:latin typeface="Arial" pitchFamily="34" charset="0"/>
              </a:rPr>
              <a:t>D </a:t>
            </a:r>
            <a:r>
              <a:rPr lang="en-US" dirty="0">
                <a:latin typeface="Arial" pitchFamily="34" charset="0"/>
              </a:rPr>
              <a:t>= [ </a:t>
            </a:r>
            <a:r>
              <a:rPr lang="en-US" i="1" dirty="0">
                <a:latin typeface="Arial" pitchFamily="34" charset="0"/>
              </a:rPr>
              <a:t>X1, X2, X3…………………… XN</a:t>
            </a:r>
            <a:r>
              <a:rPr lang="en-US" dirty="0">
                <a:latin typeface="Arial" pitchFamily="34" charset="0"/>
              </a:rPr>
              <a:t>] T is a 50*50 block </a:t>
            </a:r>
          </a:p>
          <a:p>
            <a:r>
              <a:rPr lang="en-US" i="1" dirty="0">
                <a:latin typeface="Arial" pitchFamily="34" charset="0"/>
              </a:rPr>
              <a:t>Xi </a:t>
            </a:r>
            <a:r>
              <a:rPr lang="en-US" dirty="0">
                <a:latin typeface="Arial" pitchFamily="34" charset="0"/>
              </a:rPr>
              <a:t>= [</a:t>
            </a:r>
            <a:r>
              <a:rPr lang="en-US" i="1" dirty="0" err="1">
                <a:latin typeface="Arial" pitchFamily="34" charset="0"/>
              </a:rPr>
              <a:t>rmin</a:t>
            </a:r>
            <a:r>
              <a:rPr lang="en-US" i="1" dirty="0">
                <a:latin typeface="Arial" pitchFamily="34" charset="0"/>
              </a:rPr>
              <a:t>, </a:t>
            </a:r>
            <a:r>
              <a:rPr lang="en-US" i="1" dirty="0" err="1">
                <a:latin typeface="Arial" pitchFamily="34" charset="0"/>
              </a:rPr>
              <a:t>rmax</a:t>
            </a:r>
            <a:r>
              <a:rPr lang="en-US" i="1" dirty="0">
                <a:latin typeface="Arial" pitchFamily="34" charset="0"/>
              </a:rPr>
              <a:t>, </a:t>
            </a:r>
            <a:r>
              <a:rPr lang="en-US" i="1" dirty="0" err="1">
                <a:latin typeface="Arial" pitchFamily="34" charset="0"/>
              </a:rPr>
              <a:t>cmin</a:t>
            </a:r>
            <a:r>
              <a:rPr lang="en-US" i="1" dirty="0">
                <a:latin typeface="Arial" pitchFamily="34" charset="0"/>
              </a:rPr>
              <a:t>, </a:t>
            </a:r>
            <a:r>
              <a:rPr lang="en-US" i="1" dirty="0" err="1">
                <a:latin typeface="Arial" pitchFamily="34" charset="0"/>
              </a:rPr>
              <a:t>cmax</a:t>
            </a:r>
            <a:r>
              <a:rPr lang="en-US" i="1" dirty="0">
                <a:latin typeface="Arial" pitchFamily="34" charset="0"/>
              </a:rPr>
              <a:t>, f1,f2,f3,f4,f5,f6,f7,f8</a:t>
            </a:r>
            <a:r>
              <a:rPr lang="en-US" dirty="0">
                <a:latin typeface="Arial" pitchFamily="34" charset="0"/>
              </a:rPr>
              <a:t>]</a:t>
            </a:r>
          </a:p>
          <a:p>
            <a:r>
              <a:rPr lang="en-US" dirty="0">
                <a:latin typeface="Arial" pitchFamily="34" charset="0"/>
              </a:rPr>
              <a:t>f1,f3,f5,f7 are Homogeneity at 0,45,90,135 degree orientations</a:t>
            </a:r>
          </a:p>
          <a:p>
            <a:r>
              <a:rPr lang="en-US" dirty="0">
                <a:latin typeface="Arial" pitchFamily="34" charset="0"/>
              </a:rPr>
              <a:t>f2,f4,f6,f8 are Contrast at 0,45,90,135 degree orientations</a:t>
            </a:r>
          </a:p>
          <a:p>
            <a:endParaRPr lang="en-US" dirty="0"/>
          </a:p>
        </p:txBody>
      </p:sp>
      <p:pic>
        <p:nvPicPr>
          <p:cNvPr id="14342" name="Picture 2" descr="C:\Users\Hina Bindu\Desktop\e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481" y="3820722"/>
            <a:ext cx="4767840" cy="150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085760" y="5332880"/>
            <a:ext cx="5682240" cy="119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i="1"/>
              <a:t>P corresponds to cooccurrence matrix at a given degree.</a:t>
            </a:r>
          </a:p>
          <a:p>
            <a:r>
              <a:rPr lang="en-US" i="1"/>
              <a:t>R is normalized value of cooccurrence matrix P.</a:t>
            </a:r>
          </a:p>
          <a:p>
            <a:r>
              <a:rPr lang="en-US" i="1"/>
              <a:t>N is total number of blocks.</a:t>
            </a:r>
          </a:p>
          <a:p>
            <a:r>
              <a:rPr lang="en-US" i="1"/>
              <a:t>QxQ is dimension of block size which is chosen as 50x50.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547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619430"/>
            <a:ext cx="8229600" cy="5831012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None/>
              <a:defRPr lang="fi-FI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Char char=""/>
              <a:defRPr lang="fi-FI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66CC"/>
              </a:buClr>
              <a:buSzPct val="45000"/>
              <a:buFont typeface="StarSymbol"/>
              <a:buChar char=""/>
              <a:defRPr lang="fi-FI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66CC"/>
              </a:buClr>
              <a:buSzPct val="45000"/>
              <a:buFont typeface="StarSymbol"/>
              <a:buChar char=""/>
              <a:defRPr lang="fi-FI" sz="2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66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marL="400326" indent="0">
              <a:buNone/>
              <a:tabLst>
                <a:tab pos="728651" algn="l"/>
              </a:tabLst>
              <a:defRPr/>
            </a:pPr>
            <a:endParaRPr sz="2200" dirty="0" smtClean="0"/>
          </a:p>
          <a:p>
            <a:pPr marL="400326" indent="0">
              <a:buNone/>
              <a:tabLst>
                <a:tab pos="728651" algn="l"/>
              </a:tabLst>
              <a:defRPr/>
            </a:pPr>
            <a:r>
              <a:rPr sz="22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The blocks, having lesser homogenity and higher contrast are possible text blocks</a:t>
            </a:r>
            <a:endParaRPr sz="2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1300" dirty="0"/>
              <a:t>Class </a:t>
            </a:r>
            <a:r>
              <a:rPr lang="en-US" sz="1300" i="1" dirty="0"/>
              <a:t>w1 if d1(Xi) is satisfied, and d2(Xi) is satisfied</a:t>
            </a:r>
          </a:p>
          <a:p>
            <a:pPr>
              <a:defRPr/>
            </a:pPr>
            <a:r>
              <a:rPr lang="en-US" sz="1300" dirty="0"/>
              <a:t>Class </a:t>
            </a:r>
            <a:r>
              <a:rPr lang="en-US" sz="1300" i="1" dirty="0"/>
              <a:t>w2 otherwise</a:t>
            </a:r>
          </a:p>
          <a:p>
            <a:pPr>
              <a:defRPr/>
            </a:pPr>
            <a:r>
              <a:rPr lang="en-US" sz="1300" i="1" dirty="0"/>
              <a:t>Where,</a:t>
            </a:r>
          </a:p>
          <a:p>
            <a:pPr>
              <a:defRPr/>
            </a:pPr>
            <a:r>
              <a:rPr lang="en-US" sz="1300" i="1" dirty="0"/>
              <a:t>d1(Xi) is a discriminant function which defines/specifies constraint on homogeneity value.</a:t>
            </a:r>
          </a:p>
          <a:p>
            <a:pPr>
              <a:defRPr/>
            </a:pPr>
            <a:r>
              <a:rPr lang="en-US" sz="1300" i="1" dirty="0"/>
              <a:t>d2(Xi) is a discriminant function which defines/specifies constraint on  Contrast value.</a:t>
            </a:r>
          </a:p>
          <a:p>
            <a:pPr marL="97967" indent="0">
              <a:buNone/>
              <a:defRPr/>
            </a:pPr>
            <a:r>
              <a:rPr lang="en-US" sz="1300" i="1" dirty="0"/>
              <a:t>       d1(Xi)=           satisfied if Xi (</a:t>
            </a:r>
            <a:r>
              <a:rPr lang="en-US" sz="1300" i="1" dirty="0" err="1"/>
              <a:t>fj</a:t>
            </a:r>
            <a:r>
              <a:rPr lang="en-US" sz="1300" i="1" dirty="0"/>
              <a:t>) &lt;= T1, </a:t>
            </a:r>
            <a:r>
              <a:rPr lang="en-US" sz="1300" dirty="0"/>
              <a:t>∀ </a:t>
            </a:r>
            <a:r>
              <a:rPr lang="en-US" sz="1300" i="1" dirty="0"/>
              <a:t>i=1, N and j = 1,3,5,7 </a:t>
            </a:r>
            <a:endParaRPr lang="en-US" sz="1300" dirty="0"/>
          </a:p>
          <a:p>
            <a:pPr marL="97967" indent="0">
              <a:buNone/>
              <a:defRPr/>
            </a:pPr>
            <a:r>
              <a:rPr lang="en-US" sz="1300" i="1" dirty="0"/>
              <a:t>                              Not satisfied otherwise</a:t>
            </a:r>
          </a:p>
          <a:p>
            <a:pPr marL="97967" indent="0">
              <a:buNone/>
              <a:defRPr/>
            </a:pPr>
            <a:r>
              <a:rPr lang="en-US" sz="1300" i="1" dirty="0"/>
              <a:t>     d2(Xi)=             satisfied if Xi(</a:t>
            </a:r>
            <a:r>
              <a:rPr lang="en-US" sz="1300" i="1" dirty="0" err="1"/>
              <a:t>fj</a:t>
            </a:r>
            <a:r>
              <a:rPr lang="en-US" sz="1300" i="1" dirty="0"/>
              <a:t>) &gt;=T2 </a:t>
            </a:r>
            <a:r>
              <a:rPr lang="en-US" sz="1300" dirty="0"/>
              <a:t>∀ </a:t>
            </a:r>
            <a:r>
              <a:rPr lang="en-US" sz="1300" i="1" dirty="0"/>
              <a:t>i=1,N and ,j = 2,4,6,8 </a:t>
            </a:r>
            <a:r>
              <a:rPr lang="en-US" sz="1300" dirty="0"/>
              <a:t>(11)</a:t>
            </a:r>
          </a:p>
          <a:p>
            <a:pPr marL="97967" indent="0">
              <a:buNone/>
              <a:defRPr/>
            </a:pPr>
            <a:r>
              <a:rPr lang="en-US" sz="1300" i="1" dirty="0"/>
              <a:t>                             Not satisfied otherwise</a:t>
            </a:r>
            <a:endParaRPr lang="en-US" sz="1300" dirty="0"/>
          </a:p>
          <a:p>
            <a:pPr>
              <a:defRPr/>
            </a:pPr>
            <a:r>
              <a:rPr lang="en-US" sz="1300" i="1" dirty="0"/>
              <a:t>Where,</a:t>
            </a:r>
          </a:p>
          <a:p>
            <a:pPr>
              <a:defRPr/>
            </a:pPr>
            <a:r>
              <a:rPr lang="en-US" sz="1300" i="1" dirty="0"/>
              <a:t>T1 corresponds to threshold on homogeneity (T1 = 0.4), chosen empirically.</a:t>
            </a:r>
          </a:p>
          <a:p>
            <a:pPr>
              <a:defRPr/>
            </a:pPr>
            <a:r>
              <a:rPr lang="en-US" sz="1300" i="1" dirty="0"/>
              <a:t>T2 corresponds to threshold on contrast T2 = (50), chosen empirically.</a:t>
            </a:r>
          </a:p>
          <a:p>
            <a:pPr marL="97967" indent="0">
              <a:buNone/>
              <a:defRPr/>
            </a:pPr>
            <a:endParaRPr sz="1100" dirty="0">
              <a:solidFill>
                <a:sysClr val="windowText" lastClr="000000"/>
              </a:solidFill>
            </a:endParaRPr>
          </a:p>
          <a:p>
            <a:pPr marL="1575928" lvl="3" indent="0">
              <a:buNone/>
              <a:tabLst>
                <a:tab pos="728651" algn="l"/>
              </a:tabLst>
              <a:defRPr/>
            </a:pPr>
            <a:endParaRPr lang="en-IN" sz="1100" dirty="0">
              <a:solidFill>
                <a:sysClr val="windowText" lastClr="000000"/>
              </a:solidFill>
            </a:endParaRPr>
          </a:p>
          <a:p>
            <a:pPr marL="0" indent="0">
              <a:defRPr/>
            </a:pPr>
            <a:endParaRPr lang="en-IN" sz="1100" dirty="0">
              <a:solidFill>
                <a:sysClr val="windowText" lastClr="000000"/>
              </a:solidFill>
            </a:endParaRPr>
          </a:p>
          <a:p>
            <a:pPr marL="571689" indent="-171363">
              <a:buFont typeface="Wingdings" pitchFamily="2" charset="2"/>
              <a:buChar char="q"/>
              <a:tabLst>
                <a:tab pos="728651" algn="l"/>
              </a:tabLst>
              <a:defRPr/>
            </a:pPr>
            <a:endParaRPr sz="22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620073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Classification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26"/>
          <p:cNvSpPr txBox="1">
            <a:spLocks noChangeArrowheads="1"/>
          </p:cNvSpPr>
          <p:nvPr/>
        </p:nvSpPr>
        <p:spPr bwMode="auto">
          <a:xfrm>
            <a:off x="743885" y="89719"/>
            <a:ext cx="6156000" cy="52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900" dirty="0"/>
              <a:t>Texture Based Method (contd..)</a:t>
            </a:r>
          </a:p>
        </p:txBody>
      </p:sp>
    </p:spTree>
    <p:extLst>
      <p:ext uri="{BB962C8B-B14F-4D97-AF65-F5344CB8AC3E}">
        <p14:creationId xmlns:p14="http://schemas.microsoft.com/office/powerpoint/2010/main" val="29169448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629265" y="762000"/>
            <a:ext cx="6781800" cy="699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/>
          <a:p>
            <a:pPr marL="743226" indent="-342900">
              <a:buFont typeface="Wingdings" pitchFamily="2" charset="2"/>
              <a:buChar char="§"/>
              <a:tabLst>
                <a:tab pos="728651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Merging of text </a:t>
            </a:r>
            <a:r>
              <a:rPr lang="en-US" sz="2200" b="1" dirty="0" smtClean="0">
                <a:solidFill>
                  <a:srgbClr val="000000"/>
                </a:solidFill>
              </a:rPr>
              <a:t>blocks</a:t>
            </a:r>
          </a:p>
          <a:p>
            <a:pPr marL="400326">
              <a:tabLst>
                <a:tab pos="728651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Merging </a:t>
            </a:r>
            <a:r>
              <a:rPr lang="en-US" dirty="0">
                <a:solidFill>
                  <a:srgbClr val="000000"/>
                </a:solidFill>
              </a:rPr>
              <a:t>the adjacent text blocks (to a bigger rectangular block)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810152" y="1676400"/>
            <a:ext cx="6923520" cy="47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sz="1500" b="1" i="1" dirty="0"/>
              <a:t>Algorithm:</a:t>
            </a:r>
          </a:p>
          <a:p>
            <a:r>
              <a:rPr lang="en-US" sz="1500" b="1" i="1" dirty="0"/>
              <a:t>Input</a:t>
            </a:r>
            <a:r>
              <a:rPr lang="en-US" sz="1500" i="1" dirty="0"/>
              <a:t>: </a:t>
            </a:r>
            <a:r>
              <a:rPr lang="en-US" sz="1500" dirty="0"/>
              <a:t>Vector </a:t>
            </a:r>
            <a:r>
              <a:rPr lang="en-US" sz="1500" b="1" i="1" dirty="0"/>
              <a:t>B </a:t>
            </a:r>
            <a:r>
              <a:rPr lang="en-US" sz="1500" dirty="0"/>
              <a:t>which contains coordinates of identified text</a:t>
            </a:r>
          </a:p>
          <a:p>
            <a:r>
              <a:rPr lang="en-US" sz="1500" dirty="0"/>
              <a:t>blocks</a:t>
            </a:r>
          </a:p>
          <a:p>
            <a:r>
              <a:rPr lang="en-US" sz="1500" b="1" i="1" dirty="0"/>
              <a:t>Output</a:t>
            </a:r>
            <a:r>
              <a:rPr lang="en-US" sz="1500" i="1" dirty="0"/>
              <a:t>: </a:t>
            </a:r>
            <a:r>
              <a:rPr lang="en-US" sz="1500" dirty="0"/>
              <a:t>Vector </a:t>
            </a:r>
            <a:r>
              <a:rPr lang="en-US" sz="1500" b="1" i="1" dirty="0"/>
              <a:t>R </a:t>
            </a:r>
            <a:r>
              <a:rPr lang="en-US" sz="1500" dirty="0"/>
              <a:t>which records text regions</a:t>
            </a:r>
          </a:p>
          <a:p>
            <a:r>
              <a:rPr lang="en-US" sz="1500" b="1" i="1" dirty="0"/>
              <a:t>Begin</a:t>
            </a:r>
          </a:p>
          <a:p>
            <a:r>
              <a:rPr lang="en-US" sz="1500" i="1" dirty="0"/>
              <a:t>1. </a:t>
            </a:r>
            <a:r>
              <a:rPr lang="en-US" sz="1500" dirty="0"/>
              <a:t>Choose the first block </a:t>
            </a:r>
            <a:r>
              <a:rPr lang="en-US" sz="1500" b="1" i="1" dirty="0"/>
              <a:t>Cs </a:t>
            </a:r>
            <a:r>
              <a:rPr lang="en-US" sz="1500" dirty="0"/>
              <a:t>from vector </a:t>
            </a:r>
            <a:r>
              <a:rPr lang="en-US" sz="1500" b="1" i="1" dirty="0"/>
              <a:t>B</a:t>
            </a:r>
            <a:r>
              <a:rPr lang="en-US" sz="1500" i="1" dirty="0"/>
              <a:t>.</a:t>
            </a:r>
          </a:p>
          <a:p>
            <a:r>
              <a:rPr lang="en-US" sz="1500" i="1" dirty="0"/>
              <a:t>2. </a:t>
            </a:r>
            <a:r>
              <a:rPr lang="en-US" sz="1500" dirty="0"/>
              <a:t>Initialize coordinates of a new text region </a:t>
            </a:r>
            <a:r>
              <a:rPr lang="en-US" sz="1500" b="1" i="1" dirty="0" err="1"/>
              <a:t>ri</a:t>
            </a:r>
            <a:r>
              <a:rPr lang="en-US" sz="1500" b="1" i="1" dirty="0"/>
              <a:t> </a:t>
            </a:r>
            <a:r>
              <a:rPr lang="en-US" sz="1500" dirty="0"/>
              <a:t>to coordinates of</a:t>
            </a:r>
          </a:p>
          <a:p>
            <a:r>
              <a:rPr lang="en-US" sz="1500" b="1" i="1" dirty="0"/>
              <a:t>block Cs</a:t>
            </a:r>
            <a:r>
              <a:rPr lang="en-US" sz="1500" i="1" dirty="0"/>
              <a:t>.</a:t>
            </a:r>
          </a:p>
          <a:p>
            <a:r>
              <a:rPr lang="en-US" sz="1500" i="1" dirty="0"/>
              <a:t>3. </a:t>
            </a:r>
            <a:r>
              <a:rPr lang="en-US" sz="1500" b="1" dirty="0"/>
              <a:t>Se</a:t>
            </a:r>
            <a:r>
              <a:rPr lang="en-US" sz="1500" dirty="0"/>
              <a:t>lect next block </a:t>
            </a:r>
            <a:r>
              <a:rPr lang="en-US" sz="1500" b="1" i="1" dirty="0" err="1"/>
              <a:t>Cp</a:t>
            </a:r>
            <a:r>
              <a:rPr lang="en-US" sz="1500" b="1" i="1" dirty="0"/>
              <a:t> </a:t>
            </a:r>
            <a:r>
              <a:rPr lang="en-US" sz="1500" dirty="0"/>
              <a:t>from the vector </a:t>
            </a:r>
            <a:r>
              <a:rPr lang="en-US" sz="1500" b="1" i="1" dirty="0"/>
              <a:t>B</a:t>
            </a:r>
            <a:r>
              <a:rPr lang="en-US" sz="1500" i="1" dirty="0"/>
              <a:t>.</a:t>
            </a:r>
          </a:p>
          <a:p>
            <a:r>
              <a:rPr lang="en-US" sz="1500" i="1" dirty="0"/>
              <a:t>4. </a:t>
            </a:r>
            <a:r>
              <a:rPr lang="en-US" sz="1500" b="1" i="1" dirty="0"/>
              <a:t>if </a:t>
            </a:r>
            <a:r>
              <a:rPr lang="en-US" sz="1500" dirty="0"/>
              <a:t>(the block </a:t>
            </a:r>
            <a:r>
              <a:rPr lang="en-US" sz="1500" i="1" dirty="0" err="1"/>
              <a:t>Cp</a:t>
            </a:r>
            <a:r>
              <a:rPr lang="en-US" sz="1500" i="1" dirty="0"/>
              <a:t> </a:t>
            </a:r>
            <a:r>
              <a:rPr lang="en-US" sz="1500" dirty="0"/>
              <a:t>is connected to </a:t>
            </a:r>
            <a:r>
              <a:rPr lang="en-US" sz="1500" b="1" i="1" dirty="0" err="1"/>
              <a:t>ri</a:t>
            </a:r>
            <a:r>
              <a:rPr lang="en-US" sz="1500" b="1" i="1" dirty="0"/>
              <a:t> </a:t>
            </a:r>
            <a:r>
              <a:rPr lang="en-US" sz="1500" i="1" dirty="0"/>
              <a:t>in </a:t>
            </a:r>
            <a:r>
              <a:rPr lang="en-US" sz="1500" dirty="0"/>
              <a:t>row or column) </a:t>
            </a:r>
            <a:r>
              <a:rPr lang="en-US" sz="1500" b="1" i="1" dirty="0"/>
              <a:t>then</a:t>
            </a:r>
          </a:p>
          <a:p>
            <a:r>
              <a:rPr lang="en-US" sz="1500" b="1" i="1" dirty="0"/>
              <a:t>begin</a:t>
            </a:r>
          </a:p>
          <a:p>
            <a:r>
              <a:rPr lang="en-US" sz="1500" dirty="0"/>
              <a:t>Merge and update coordinates </a:t>
            </a:r>
            <a:r>
              <a:rPr lang="en-US" sz="1500" i="1" dirty="0" err="1"/>
              <a:t>rmin</a:t>
            </a:r>
            <a:r>
              <a:rPr lang="en-US" sz="1500" i="1" dirty="0"/>
              <a:t>, </a:t>
            </a:r>
            <a:r>
              <a:rPr lang="en-US" sz="1500" i="1" dirty="0" err="1"/>
              <a:t>rmax</a:t>
            </a:r>
            <a:r>
              <a:rPr lang="en-US" sz="1500" i="1" dirty="0"/>
              <a:t>, </a:t>
            </a:r>
            <a:r>
              <a:rPr lang="en-US" sz="1500" i="1" dirty="0" err="1"/>
              <a:t>cmin</a:t>
            </a:r>
            <a:r>
              <a:rPr lang="en-US" sz="1500" i="1" dirty="0"/>
              <a:t>, </a:t>
            </a:r>
            <a:r>
              <a:rPr lang="en-US" sz="1500" i="1" dirty="0" err="1"/>
              <a:t>cmax</a:t>
            </a:r>
            <a:r>
              <a:rPr lang="en-US" sz="1500" i="1" dirty="0"/>
              <a:t> </a:t>
            </a:r>
            <a:r>
              <a:rPr lang="en-US" sz="1500" dirty="0"/>
              <a:t>of block </a:t>
            </a:r>
            <a:r>
              <a:rPr lang="en-US" sz="1500" b="1" i="1" dirty="0" err="1"/>
              <a:t>ri</a:t>
            </a:r>
            <a:r>
              <a:rPr lang="en-US" sz="1500" i="1" dirty="0"/>
              <a:t>.</a:t>
            </a:r>
          </a:p>
          <a:p>
            <a:r>
              <a:rPr lang="en-US" sz="1500" i="1" dirty="0" err="1"/>
              <a:t>rmin</a:t>
            </a:r>
            <a:r>
              <a:rPr lang="en-US" sz="1500" i="1" dirty="0"/>
              <a:t> = min{ </a:t>
            </a:r>
            <a:r>
              <a:rPr lang="en-US" sz="1500" b="1" i="1" dirty="0" err="1"/>
              <a:t>ri</a:t>
            </a:r>
            <a:r>
              <a:rPr lang="en-US" sz="1500" b="1" i="1" dirty="0"/>
              <a:t> </a:t>
            </a:r>
            <a:r>
              <a:rPr lang="en-US" sz="1500" i="1" dirty="0"/>
              <a:t>[</a:t>
            </a:r>
            <a:r>
              <a:rPr lang="en-US" sz="1500" i="1" dirty="0" err="1"/>
              <a:t>rmin</a:t>
            </a:r>
            <a:r>
              <a:rPr lang="en-US" sz="1500" i="1" dirty="0"/>
              <a:t> ], </a:t>
            </a:r>
            <a:r>
              <a:rPr lang="en-US" sz="1500" i="1" dirty="0" err="1"/>
              <a:t>Cp</a:t>
            </a:r>
            <a:r>
              <a:rPr lang="en-US" sz="1500" i="1" dirty="0"/>
              <a:t>[</a:t>
            </a:r>
            <a:r>
              <a:rPr lang="en-US" sz="1500" i="1" dirty="0" err="1"/>
              <a:t>rmin</a:t>
            </a:r>
            <a:r>
              <a:rPr lang="en-US" sz="1500" i="1" dirty="0"/>
              <a:t>] } </a:t>
            </a:r>
            <a:r>
              <a:rPr lang="en-US" sz="1500" i="1" dirty="0" err="1"/>
              <a:t>rmax</a:t>
            </a:r>
            <a:r>
              <a:rPr lang="en-US" sz="1500" i="1" dirty="0"/>
              <a:t> = max{ </a:t>
            </a:r>
            <a:r>
              <a:rPr lang="en-US" sz="1500" b="1" i="1" dirty="0" err="1"/>
              <a:t>ri</a:t>
            </a:r>
            <a:r>
              <a:rPr lang="en-US" sz="1500" b="1" i="1" dirty="0"/>
              <a:t> </a:t>
            </a:r>
            <a:r>
              <a:rPr lang="en-US" sz="1500" i="1" dirty="0"/>
              <a:t>[</a:t>
            </a:r>
            <a:r>
              <a:rPr lang="en-US" sz="1500" i="1" dirty="0" err="1"/>
              <a:t>rmax</a:t>
            </a:r>
            <a:r>
              <a:rPr lang="en-US" sz="1500" i="1" dirty="0"/>
              <a:t> ], </a:t>
            </a:r>
            <a:r>
              <a:rPr lang="en-US" sz="1500" i="1" dirty="0" err="1"/>
              <a:t>Cp</a:t>
            </a:r>
            <a:r>
              <a:rPr lang="en-US" sz="1500" i="1" dirty="0"/>
              <a:t>[</a:t>
            </a:r>
            <a:r>
              <a:rPr lang="en-US" sz="1500" i="1" dirty="0" err="1"/>
              <a:t>rmax</a:t>
            </a:r>
            <a:r>
              <a:rPr lang="en-US" sz="1500" i="1" dirty="0"/>
              <a:t>] }</a:t>
            </a:r>
          </a:p>
          <a:p>
            <a:r>
              <a:rPr lang="en-US" sz="1500" i="1" dirty="0" err="1"/>
              <a:t>cmin</a:t>
            </a:r>
            <a:r>
              <a:rPr lang="en-US" sz="1500" i="1" dirty="0"/>
              <a:t> = min{ </a:t>
            </a:r>
            <a:r>
              <a:rPr lang="en-US" sz="1500" b="1" i="1" dirty="0" err="1"/>
              <a:t>ri</a:t>
            </a:r>
            <a:r>
              <a:rPr lang="en-US" sz="1500" b="1" i="1" dirty="0"/>
              <a:t> </a:t>
            </a:r>
            <a:r>
              <a:rPr lang="en-US" sz="1500" i="1" dirty="0"/>
              <a:t>[</a:t>
            </a:r>
            <a:r>
              <a:rPr lang="en-US" sz="1500" i="1" dirty="0" err="1"/>
              <a:t>cmin</a:t>
            </a:r>
            <a:r>
              <a:rPr lang="en-US" sz="1500" i="1" dirty="0"/>
              <a:t> ], </a:t>
            </a:r>
            <a:r>
              <a:rPr lang="en-US" sz="1500" i="1" dirty="0" err="1"/>
              <a:t>Cp</a:t>
            </a:r>
            <a:r>
              <a:rPr lang="en-US" sz="1500" i="1" dirty="0"/>
              <a:t>[</a:t>
            </a:r>
            <a:r>
              <a:rPr lang="en-US" sz="1500" i="1" dirty="0" err="1"/>
              <a:t>cmin</a:t>
            </a:r>
            <a:r>
              <a:rPr lang="en-US" sz="1500" i="1" dirty="0"/>
              <a:t>] } </a:t>
            </a:r>
            <a:r>
              <a:rPr lang="en-US" sz="1500" i="1" dirty="0" err="1"/>
              <a:t>cmax</a:t>
            </a:r>
            <a:r>
              <a:rPr lang="en-US" sz="1500" i="1" dirty="0"/>
              <a:t> = max{ </a:t>
            </a:r>
            <a:r>
              <a:rPr lang="en-US" sz="1500" b="1" i="1" dirty="0" err="1"/>
              <a:t>ri</a:t>
            </a:r>
            <a:r>
              <a:rPr lang="en-US" sz="1500" b="1" i="1" dirty="0"/>
              <a:t> </a:t>
            </a:r>
            <a:r>
              <a:rPr lang="en-US" sz="1500" i="1" dirty="0"/>
              <a:t>[</a:t>
            </a:r>
            <a:r>
              <a:rPr lang="en-US" sz="1500" i="1" dirty="0" err="1"/>
              <a:t>cmax</a:t>
            </a:r>
            <a:r>
              <a:rPr lang="en-US" sz="1500" i="1" dirty="0"/>
              <a:t> ], </a:t>
            </a:r>
            <a:r>
              <a:rPr lang="en-US" sz="1500" i="1" dirty="0" err="1"/>
              <a:t>Cp</a:t>
            </a:r>
            <a:r>
              <a:rPr lang="en-US" sz="1500" i="1" dirty="0"/>
              <a:t>[</a:t>
            </a:r>
            <a:r>
              <a:rPr lang="en-US" sz="1500" i="1" dirty="0" err="1"/>
              <a:t>cmax</a:t>
            </a:r>
            <a:r>
              <a:rPr lang="en-US" sz="1500" i="1" dirty="0"/>
              <a:t>] }</a:t>
            </a:r>
          </a:p>
          <a:p>
            <a:r>
              <a:rPr lang="en-US" sz="1500" b="1" i="1" dirty="0"/>
              <a:t>else</a:t>
            </a:r>
          </a:p>
          <a:p>
            <a:r>
              <a:rPr lang="en-US" sz="1500" dirty="0"/>
              <a:t>Store text region </a:t>
            </a:r>
            <a:r>
              <a:rPr lang="en-US" sz="1500" b="1" i="1" dirty="0" err="1"/>
              <a:t>ri</a:t>
            </a:r>
            <a:r>
              <a:rPr lang="en-US" sz="1500" b="1" i="1" dirty="0"/>
              <a:t> </a:t>
            </a:r>
            <a:r>
              <a:rPr lang="en-US" sz="1500" dirty="0"/>
              <a:t>into vector </a:t>
            </a:r>
            <a:r>
              <a:rPr lang="en-US" sz="1500" b="1" i="1" dirty="0"/>
              <a:t>R</a:t>
            </a:r>
            <a:r>
              <a:rPr lang="en-US" sz="1500" i="1" dirty="0"/>
              <a:t>.</a:t>
            </a:r>
          </a:p>
          <a:p>
            <a:r>
              <a:rPr lang="en-US" sz="1500" dirty="0"/>
              <a:t>Initialize coordinates of a new text region </a:t>
            </a:r>
            <a:r>
              <a:rPr lang="en-US" sz="1500" b="1" i="1" dirty="0" err="1"/>
              <a:t>ri</a:t>
            </a:r>
            <a:r>
              <a:rPr lang="en-US" sz="1500" b="1" i="1" dirty="0"/>
              <a:t> </a:t>
            </a:r>
            <a:r>
              <a:rPr lang="en-US" sz="1500" dirty="0"/>
              <a:t>to coordinates of</a:t>
            </a:r>
          </a:p>
          <a:p>
            <a:r>
              <a:rPr lang="en-US" sz="1500" dirty="0"/>
              <a:t>current </a:t>
            </a:r>
            <a:r>
              <a:rPr lang="en-US" sz="1500" i="1" dirty="0"/>
              <a:t>block </a:t>
            </a:r>
            <a:r>
              <a:rPr lang="en-US" sz="1500" b="1" i="1" dirty="0"/>
              <a:t>Cp</a:t>
            </a:r>
            <a:r>
              <a:rPr lang="en-US" sz="1500" i="1" dirty="0"/>
              <a:t>.</a:t>
            </a:r>
          </a:p>
          <a:p>
            <a:r>
              <a:rPr lang="en-US" sz="1500" b="1" i="1" dirty="0"/>
              <a:t>end</a:t>
            </a:r>
          </a:p>
          <a:p>
            <a:r>
              <a:rPr lang="en-US" sz="1500" i="1" dirty="0"/>
              <a:t>5. </a:t>
            </a:r>
            <a:r>
              <a:rPr lang="en-US" sz="1500" dirty="0"/>
              <a:t>Repeat steps </a:t>
            </a:r>
            <a:r>
              <a:rPr lang="en-US" sz="1500" i="1" dirty="0"/>
              <a:t>2 -5 </a:t>
            </a:r>
            <a:r>
              <a:rPr lang="en-US" sz="1500" dirty="0"/>
              <a:t>until </a:t>
            </a:r>
            <a:r>
              <a:rPr lang="en-US" sz="1500" i="1" dirty="0"/>
              <a:t>p=N1.</a:t>
            </a:r>
            <a:endParaRPr lang="en-US" sz="1500" dirty="0"/>
          </a:p>
        </p:txBody>
      </p:sp>
      <p:sp>
        <p:nvSpPr>
          <p:cNvPr id="6" name="TextBox 26"/>
          <p:cNvSpPr txBox="1">
            <a:spLocks noChangeArrowheads="1"/>
          </p:cNvSpPr>
          <p:nvPr/>
        </p:nvSpPr>
        <p:spPr bwMode="auto">
          <a:xfrm>
            <a:off x="533400" y="120444"/>
            <a:ext cx="6156000" cy="52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900" dirty="0"/>
              <a:t>Texture Based Method (contd..)</a:t>
            </a:r>
          </a:p>
        </p:txBody>
      </p:sp>
    </p:spTree>
    <p:extLst>
      <p:ext uri="{BB962C8B-B14F-4D97-AF65-F5344CB8AC3E}">
        <p14:creationId xmlns:p14="http://schemas.microsoft.com/office/powerpoint/2010/main" val="14153338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1265</Words>
  <Application>Microsoft Office PowerPoint</Application>
  <PresentationFormat>On-screen Show (4:3)</PresentationFormat>
  <Paragraphs>177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Texture Based Method (contd..)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Hina Bindu</dc:creator>
  <cp:lastModifiedBy>Hina Bindu</cp:lastModifiedBy>
  <cp:revision>13</cp:revision>
  <dcterms:created xsi:type="dcterms:W3CDTF">2012-05-05T14:04:08Z</dcterms:created>
  <dcterms:modified xsi:type="dcterms:W3CDTF">2012-05-06T15:03:57Z</dcterms:modified>
</cp:coreProperties>
</file>