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3" r:id="rId4"/>
    <p:sldId id="258" r:id="rId5"/>
    <p:sldId id="259" r:id="rId6"/>
    <p:sldId id="260" r:id="rId7"/>
    <p:sldId id="262" r:id="rId8"/>
    <p:sldId id="263" r:id="rId9"/>
    <p:sldId id="264" r:id="rId10"/>
    <p:sldId id="265" r:id="rId11"/>
    <p:sldId id="266" r:id="rId12"/>
    <p:sldId id="267" r:id="rId13"/>
    <p:sldId id="269" r:id="rId14"/>
    <p:sldId id="271" r:id="rId15"/>
    <p:sldId id="270" r:id="rId16"/>
    <p:sldId id="272" r:id="rId17"/>
    <p:sldId id="27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54"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F1AA6-C8BA-475A-8724-7BB4CE75BA7E}" type="datetimeFigureOut">
              <a:rPr lang="en-CA" smtClean="0"/>
              <a:t>2024-06-04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E7BAE-ADC8-4446-871F-52B663BFADC6}" type="slidenum">
              <a:rPr lang="en-CA" smtClean="0"/>
              <a:t>‹#›</a:t>
            </a:fld>
            <a:endParaRPr lang="en-CA"/>
          </a:p>
        </p:txBody>
      </p:sp>
    </p:spTree>
    <p:extLst>
      <p:ext uri="{BB962C8B-B14F-4D97-AF65-F5344CB8AC3E}">
        <p14:creationId xmlns:p14="http://schemas.microsoft.com/office/powerpoint/2010/main" val="220908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3</a:t>
            </a:fld>
            <a:endParaRPr lang="en-CA"/>
          </a:p>
        </p:txBody>
      </p:sp>
    </p:spTree>
    <p:extLst>
      <p:ext uri="{BB962C8B-B14F-4D97-AF65-F5344CB8AC3E}">
        <p14:creationId xmlns:p14="http://schemas.microsoft.com/office/powerpoint/2010/main" val="2722063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16</a:t>
            </a:fld>
            <a:endParaRPr lang="en-CA"/>
          </a:p>
        </p:txBody>
      </p:sp>
    </p:spTree>
    <p:extLst>
      <p:ext uri="{BB962C8B-B14F-4D97-AF65-F5344CB8AC3E}">
        <p14:creationId xmlns:p14="http://schemas.microsoft.com/office/powerpoint/2010/main" val="1186103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17</a:t>
            </a:fld>
            <a:endParaRPr lang="en-CA"/>
          </a:p>
        </p:txBody>
      </p:sp>
    </p:spTree>
    <p:extLst>
      <p:ext uri="{BB962C8B-B14F-4D97-AF65-F5344CB8AC3E}">
        <p14:creationId xmlns:p14="http://schemas.microsoft.com/office/powerpoint/2010/main" val="293813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5</a:t>
            </a:fld>
            <a:endParaRPr lang="en-CA"/>
          </a:p>
        </p:txBody>
      </p:sp>
    </p:spTree>
    <p:extLst>
      <p:ext uri="{BB962C8B-B14F-4D97-AF65-F5344CB8AC3E}">
        <p14:creationId xmlns:p14="http://schemas.microsoft.com/office/powerpoint/2010/main" val="1059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6</a:t>
            </a:fld>
            <a:endParaRPr lang="en-CA"/>
          </a:p>
        </p:txBody>
      </p:sp>
    </p:spTree>
    <p:extLst>
      <p:ext uri="{BB962C8B-B14F-4D97-AF65-F5344CB8AC3E}">
        <p14:creationId xmlns:p14="http://schemas.microsoft.com/office/powerpoint/2010/main" val="46389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7</a:t>
            </a:fld>
            <a:endParaRPr lang="en-CA"/>
          </a:p>
        </p:txBody>
      </p:sp>
    </p:spTree>
    <p:extLst>
      <p:ext uri="{BB962C8B-B14F-4D97-AF65-F5344CB8AC3E}">
        <p14:creationId xmlns:p14="http://schemas.microsoft.com/office/powerpoint/2010/main" val="413257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8</a:t>
            </a:fld>
            <a:endParaRPr lang="en-CA"/>
          </a:p>
        </p:txBody>
      </p:sp>
    </p:spTree>
    <p:extLst>
      <p:ext uri="{BB962C8B-B14F-4D97-AF65-F5344CB8AC3E}">
        <p14:creationId xmlns:p14="http://schemas.microsoft.com/office/powerpoint/2010/main" val="428320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12</a:t>
            </a:fld>
            <a:endParaRPr lang="en-CA"/>
          </a:p>
        </p:txBody>
      </p:sp>
    </p:spTree>
    <p:extLst>
      <p:ext uri="{BB962C8B-B14F-4D97-AF65-F5344CB8AC3E}">
        <p14:creationId xmlns:p14="http://schemas.microsoft.com/office/powerpoint/2010/main" val="239621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13</a:t>
            </a:fld>
            <a:endParaRPr lang="en-CA"/>
          </a:p>
        </p:txBody>
      </p:sp>
    </p:spTree>
    <p:extLst>
      <p:ext uri="{BB962C8B-B14F-4D97-AF65-F5344CB8AC3E}">
        <p14:creationId xmlns:p14="http://schemas.microsoft.com/office/powerpoint/2010/main" val="220710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FD2E7BAE-ADC8-4446-871F-52B663BFADC6}" type="slidenum">
              <a:rPr lang="en-CA" smtClean="0"/>
              <a:t>14</a:t>
            </a:fld>
            <a:endParaRPr lang="en-CA"/>
          </a:p>
        </p:txBody>
      </p:sp>
    </p:spTree>
    <p:extLst>
      <p:ext uri="{BB962C8B-B14F-4D97-AF65-F5344CB8AC3E}">
        <p14:creationId xmlns:p14="http://schemas.microsoft.com/office/powerpoint/2010/main" val="36695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FD2E7BAE-ADC8-4446-871F-52B663BFADC6}" type="slidenum">
              <a:rPr lang="en-CA" smtClean="0"/>
              <a:t>15</a:t>
            </a:fld>
            <a:endParaRPr lang="en-CA"/>
          </a:p>
        </p:txBody>
      </p:sp>
    </p:spTree>
    <p:extLst>
      <p:ext uri="{BB962C8B-B14F-4D97-AF65-F5344CB8AC3E}">
        <p14:creationId xmlns:p14="http://schemas.microsoft.com/office/powerpoint/2010/main" val="317277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E876-C4E1-1A96-5294-F2D3D875E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E8B4B09-993C-D640-1110-B95205A8E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597D25-CB26-EBDD-4C32-C35188D48473}"/>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CD3D0350-51C9-F195-2126-77E3346426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0BD9D7-0E88-BF69-73D3-ABDEAA5B0B71}"/>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304926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9E07-72DB-993C-2F92-4007825AB5F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35DDA9B-DAC4-1029-26F4-75526F097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75817-8F8D-275B-24D7-A2ED0FB1A276}"/>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ABC04BAF-F4AB-404E-357F-B759E42E77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32FB04-B196-C463-585A-27AF735AAD46}"/>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376561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C1A13-15B7-6ED9-4EC0-1BEFFD9762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4EC6C8-DBF0-F743-005A-3BECD61A2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EEFF05D-7540-8C65-E49E-0008D3866772}"/>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7D2B23C2-029F-7128-8349-7BD3E9A938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24CB56-8020-DD57-67E3-97CEE8B64887}"/>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41560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88D8-5D12-6844-7797-32694F07D3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399C28-2B15-99D0-5916-7863A2FD9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4F6E9D-3E45-40DC-345B-20A14077C232}"/>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D5ACE2EB-A7A1-93FD-788E-2939F1375E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16114E4-16B8-624E-36B3-F9AE32819F2E}"/>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328610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255-BC9A-1B34-B265-540B29963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93DA367-9207-818E-A5F5-08BC45904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829F9-7BB2-0D31-075A-1D3A0E4E1DE7}"/>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51E6253B-8968-C606-E51F-AD3E4D26FB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563A31-BC60-8E51-9A31-F98642B25B03}"/>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171849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0C94-2D5F-C236-136E-EEDA55F4681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7960B3-D79F-6A9F-FB50-F767E3537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2D52A4C-A58E-6F31-E97D-26832324F7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1767C63-43B4-6075-DE80-59D23BE25AF5}"/>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6" name="Footer Placeholder 5">
            <a:extLst>
              <a:ext uri="{FF2B5EF4-FFF2-40B4-BE49-F238E27FC236}">
                <a16:creationId xmlns:a16="http://schemas.microsoft.com/office/drawing/2014/main" id="{1C0F1245-D5EE-41CF-17C2-7A68AE6FA16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385505-946E-9092-3878-AAB73558BC35}"/>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240973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3901-E6EB-6A7F-B93B-2AE9FE1E685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AB448E-41CD-5C5E-8D5B-C74A1B901D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3BD0C-8F16-0692-28FB-F320CBF0A2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EE9B8A-7989-7947-1149-3B5929D13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23FED-4CF3-E115-9B1F-27D7C09AA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D7B68F8-004A-9F0E-6C7D-CCDB7EC9943C}"/>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8" name="Footer Placeholder 7">
            <a:extLst>
              <a:ext uri="{FF2B5EF4-FFF2-40B4-BE49-F238E27FC236}">
                <a16:creationId xmlns:a16="http://schemas.microsoft.com/office/drawing/2014/main" id="{74B30A11-09C8-FA2C-C4A1-C24E3240B8F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837CB9E-D824-18A6-9B66-C16E35D8F1CF}"/>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298556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67AE-4191-5085-B660-AD9EA62111F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533B599-5D7D-3D92-2584-5012C76F56AF}"/>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4" name="Footer Placeholder 3">
            <a:extLst>
              <a:ext uri="{FF2B5EF4-FFF2-40B4-BE49-F238E27FC236}">
                <a16:creationId xmlns:a16="http://schemas.microsoft.com/office/drawing/2014/main" id="{8B72853C-0362-0543-EA37-E463D9D220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7DC9DC3-7620-D5F7-E8F1-69BB2C8238AB}"/>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41237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FAA7C-3A9E-BA70-EC5E-4D742DABAA7D}"/>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3" name="Footer Placeholder 2">
            <a:extLst>
              <a:ext uri="{FF2B5EF4-FFF2-40B4-BE49-F238E27FC236}">
                <a16:creationId xmlns:a16="http://schemas.microsoft.com/office/drawing/2014/main" id="{2ED1B212-F775-0880-D9D6-D1EB48F2AF6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BA00362-7CF6-8E96-69CF-FEF4D8C028AB}"/>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30678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78C0-1431-AD5E-B6BF-8D012BEF2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E6BABED-6EB9-B10D-3C14-3258A69D7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851B59F-6FD7-FC6D-563C-BADE167F4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80316-8CC4-710F-0E69-675164BAF269}"/>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6" name="Footer Placeholder 5">
            <a:extLst>
              <a:ext uri="{FF2B5EF4-FFF2-40B4-BE49-F238E27FC236}">
                <a16:creationId xmlns:a16="http://schemas.microsoft.com/office/drawing/2014/main" id="{84172C55-3D3C-DA7E-B8C9-CF4DE506AC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321757-5C16-939C-5AD1-754F978F0B43}"/>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251607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A1B-AA6D-7000-5034-42F92F9E0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60A734-38EA-0BB7-C63F-0EC5695E5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4CAEBC7-0779-D6B3-C35F-B58B2109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30A52-FF4C-6457-4CFD-D9791FFF8D74}"/>
              </a:ext>
            </a:extLst>
          </p:cNvPr>
          <p:cNvSpPr>
            <a:spLocks noGrp="1"/>
          </p:cNvSpPr>
          <p:nvPr>
            <p:ph type="dt" sz="half" idx="10"/>
          </p:nvPr>
        </p:nvSpPr>
        <p:spPr/>
        <p:txBody>
          <a:bodyPr/>
          <a:lstStyle/>
          <a:p>
            <a:fld id="{21B00D40-E407-4CB2-A695-E125AD0CC2CD}" type="datetimeFigureOut">
              <a:rPr lang="en-CA" smtClean="0"/>
              <a:t>2024-06-04</a:t>
            </a:fld>
            <a:endParaRPr lang="en-CA"/>
          </a:p>
        </p:txBody>
      </p:sp>
      <p:sp>
        <p:nvSpPr>
          <p:cNvPr id="6" name="Footer Placeholder 5">
            <a:extLst>
              <a:ext uri="{FF2B5EF4-FFF2-40B4-BE49-F238E27FC236}">
                <a16:creationId xmlns:a16="http://schemas.microsoft.com/office/drawing/2014/main" id="{ABC5903B-F6E4-9BD8-7888-337AB18D14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2642AB-98C6-0D21-280D-9A22983C1E5B}"/>
              </a:ext>
            </a:extLst>
          </p:cNvPr>
          <p:cNvSpPr>
            <a:spLocks noGrp="1"/>
          </p:cNvSpPr>
          <p:nvPr>
            <p:ph type="sldNum" sz="quarter" idx="12"/>
          </p:nvPr>
        </p:nvSpPr>
        <p:spPr/>
        <p:txBody>
          <a:bodyPr/>
          <a:lstStyle/>
          <a:p>
            <a:fld id="{5486F958-EF69-4B4C-8D80-6A2E907CB513}" type="slidenum">
              <a:rPr lang="en-CA" smtClean="0"/>
              <a:t>‹#›</a:t>
            </a:fld>
            <a:endParaRPr lang="en-CA"/>
          </a:p>
        </p:txBody>
      </p:sp>
    </p:spTree>
    <p:extLst>
      <p:ext uri="{BB962C8B-B14F-4D97-AF65-F5344CB8AC3E}">
        <p14:creationId xmlns:p14="http://schemas.microsoft.com/office/powerpoint/2010/main" val="245705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29333-2A7F-6848-1E26-4CA852F0A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5D83979-F11C-F4F5-257D-9B87768FB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3E315A-B8BB-5138-B966-0C6FDA7DB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0D40-E407-4CB2-A695-E125AD0CC2CD}" type="datetimeFigureOut">
              <a:rPr lang="en-CA" smtClean="0"/>
              <a:t>2024-06-04</a:t>
            </a:fld>
            <a:endParaRPr lang="en-CA"/>
          </a:p>
        </p:txBody>
      </p:sp>
      <p:sp>
        <p:nvSpPr>
          <p:cNvPr id="5" name="Footer Placeholder 4">
            <a:extLst>
              <a:ext uri="{FF2B5EF4-FFF2-40B4-BE49-F238E27FC236}">
                <a16:creationId xmlns:a16="http://schemas.microsoft.com/office/drawing/2014/main" id="{9B6D8FDA-23E8-3644-7E1A-82A663B46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5F69043-F351-5830-FB00-C3B9D8AB0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6F958-EF69-4B4C-8D80-6A2E907CB513}" type="slidenum">
              <a:rPr lang="en-CA" smtClean="0"/>
              <a:t>‹#›</a:t>
            </a:fld>
            <a:endParaRPr lang="en-CA"/>
          </a:p>
        </p:txBody>
      </p:sp>
    </p:spTree>
    <p:extLst>
      <p:ext uri="{BB962C8B-B14F-4D97-AF65-F5344CB8AC3E}">
        <p14:creationId xmlns:p14="http://schemas.microsoft.com/office/powerpoint/2010/main" val="350191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06055" y="2126402"/>
            <a:ext cx="3668233" cy="1415772"/>
          </a:xfrm>
          <a:prstGeom prst="rect">
            <a:avLst/>
          </a:prstGeom>
          <a:noFill/>
        </p:spPr>
        <p:txBody>
          <a:bodyPr wrap="square" rtlCol="0">
            <a:spAutoFit/>
          </a:bodyPr>
          <a:lstStyle/>
          <a:p>
            <a:r>
              <a:rPr lang="en-CA" sz="3200" b="1" dirty="0"/>
              <a:t>Advance SAS Project</a:t>
            </a:r>
          </a:p>
          <a:p>
            <a:endParaRPr lang="en-CA" dirty="0"/>
          </a:p>
          <a:p>
            <a:r>
              <a:rPr lang="en-CA" dirty="0"/>
              <a:t>Dataset - Heart Disease</a:t>
            </a:r>
          </a:p>
          <a:p>
            <a:r>
              <a:rPr lang="en-CA"/>
              <a:t>(Classification Model)</a:t>
            </a:r>
            <a:endParaRPr lang="en-CA" dirty="0"/>
          </a:p>
        </p:txBody>
      </p:sp>
      <p:pic>
        <p:nvPicPr>
          <p:cNvPr id="3" name="Picture 2">
            <a:extLst>
              <a:ext uri="{FF2B5EF4-FFF2-40B4-BE49-F238E27FC236}">
                <a16:creationId xmlns:a16="http://schemas.microsoft.com/office/drawing/2014/main" id="{3DA93100-3E90-8556-83EC-E4868D86B20E}"/>
              </a:ext>
            </a:extLst>
          </p:cNvPr>
          <p:cNvPicPr>
            <a:picLocks noChangeAspect="1"/>
          </p:cNvPicPr>
          <p:nvPr/>
        </p:nvPicPr>
        <p:blipFill>
          <a:blip r:embed="rId2"/>
          <a:stretch>
            <a:fillRect/>
          </a:stretch>
        </p:blipFill>
        <p:spPr>
          <a:xfrm>
            <a:off x="4859079" y="1290245"/>
            <a:ext cx="7332921" cy="4277510"/>
          </a:xfrm>
          <a:prstGeom prst="rect">
            <a:avLst/>
          </a:prstGeom>
        </p:spPr>
      </p:pic>
      <p:sp>
        <p:nvSpPr>
          <p:cNvPr id="5" name="TextBox 4">
            <a:extLst>
              <a:ext uri="{FF2B5EF4-FFF2-40B4-BE49-F238E27FC236}">
                <a16:creationId xmlns:a16="http://schemas.microsoft.com/office/drawing/2014/main" id="{98549A7A-1294-6C9D-3EF7-C9F72F60B477}"/>
              </a:ext>
            </a:extLst>
          </p:cNvPr>
          <p:cNvSpPr txBox="1"/>
          <p:nvPr/>
        </p:nvSpPr>
        <p:spPr>
          <a:xfrm>
            <a:off x="8803759" y="5904718"/>
            <a:ext cx="3388241" cy="646331"/>
          </a:xfrm>
          <a:prstGeom prst="rect">
            <a:avLst/>
          </a:prstGeom>
          <a:noFill/>
        </p:spPr>
        <p:txBody>
          <a:bodyPr wrap="square" rtlCol="0">
            <a:spAutoFit/>
          </a:bodyPr>
          <a:lstStyle/>
          <a:p>
            <a:r>
              <a:rPr lang="en-CA" dirty="0"/>
              <a:t>Instructor: </a:t>
            </a:r>
            <a:r>
              <a:rPr lang="en-CA" i="0" dirty="0">
                <a:solidFill>
                  <a:srgbClr val="1F1F1F"/>
                </a:solidFill>
                <a:effectLst/>
                <a:highlight>
                  <a:srgbClr val="FFFFFF"/>
                </a:highlight>
                <a:latin typeface="Google Sans"/>
              </a:rPr>
              <a:t>Sun Makosso Kallyth</a:t>
            </a:r>
            <a:endParaRPr lang="en-CA" dirty="0"/>
          </a:p>
          <a:p>
            <a:r>
              <a:rPr lang="en-CA" dirty="0"/>
              <a:t>Presented by: Bindiya Singh</a:t>
            </a:r>
          </a:p>
        </p:txBody>
      </p:sp>
    </p:spTree>
    <p:extLst>
      <p:ext uri="{BB962C8B-B14F-4D97-AF65-F5344CB8AC3E}">
        <p14:creationId xmlns:p14="http://schemas.microsoft.com/office/powerpoint/2010/main" val="261040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Heart Disease v/s </a:t>
            </a:r>
            <a:r>
              <a:rPr lang="en-CA" sz="2000" b="1" dirty="0" err="1"/>
              <a:t>ExerciseAngina</a:t>
            </a:r>
            <a:endParaRPr lang="en-CA" sz="2000" dirty="0"/>
          </a:p>
        </p:txBody>
      </p:sp>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sp>
        <p:nvSpPr>
          <p:cNvPr id="11" name="TextBox 10">
            <a:extLst>
              <a:ext uri="{FF2B5EF4-FFF2-40B4-BE49-F238E27FC236}">
                <a16:creationId xmlns:a16="http://schemas.microsoft.com/office/drawing/2014/main" id="{2AB8D1CE-7713-410F-C24D-D3C2016A9E58}"/>
              </a:ext>
            </a:extLst>
          </p:cNvPr>
          <p:cNvSpPr txBox="1"/>
          <p:nvPr/>
        </p:nvSpPr>
        <p:spPr>
          <a:xfrm>
            <a:off x="735106" y="5138616"/>
            <a:ext cx="5504329" cy="1231106"/>
          </a:xfrm>
          <a:prstGeom prst="rect">
            <a:avLst/>
          </a:prstGeom>
          <a:noFill/>
        </p:spPr>
        <p:txBody>
          <a:bodyPr wrap="square" rtlCol="0">
            <a:spAutoFit/>
          </a:bodyPr>
          <a:lstStyle/>
          <a:p>
            <a:r>
              <a:rPr lang="en-CA" sz="1400" dirty="0"/>
              <a:t>Insights:</a:t>
            </a:r>
          </a:p>
          <a:p>
            <a:endParaRPr lang="en-CA" sz="1800" dirty="0">
              <a:solidFill>
                <a:srgbClr val="008000"/>
              </a:solidFill>
              <a:latin typeface="Courier New" panose="02070309020205020404" pitchFamily="49" charset="0"/>
            </a:endParaRPr>
          </a:p>
          <a:p>
            <a:r>
              <a:rPr lang="en-US" sz="1400" b="0" i="0" dirty="0">
                <a:solidFill>
                  <a:srgbClr val="0D0D0D"/>
                </a:solidFill>
                <a:effectLst/>
                <a:highlight>
                  <a:srgbClr val="FFFFFF"/>
                </a:highlight>
                <a:latin typeface="ui-sans-serif"/>
              </a:rPr>
              <a:t>The statistical analysis shows a significant association between Exercise Angina and heart disease. </a:t>
            </a:r>
            <a:r>
              <a:rPr lang="en-US" sz="1400" dirty="0">
                <a:solidFill>
                  <a:srgbClr val="0D0D0D"/>
                </a:solidFill>
                <a:highlight>
                  <a:srgbClr val="FFFFFF"/>
                </a:highlight>
                <a:latin typeface="ui-sans-serif"/>
              </a:rPr>
              <a:t>Individuals with Exercise Angina are likely to get Heart Disease.</a:t>
            </a:r>
          </a:p>
        </p:txBody>
      </p:sp>
      <p:pic>
        <p:nvPicPr>
          <p:cNvPr id="3" name="Picture 2">
            <a:extLst>
              <a:ext uri="{FF2B5EF4-FFF2-40B4-BE49-F238E27FC236}">
                <a16:creationId xmlns:a16="http://schemas.microsoft.com/office/drawing/2014/main" id="{EB286513-3FDB-70B2-2542-BC256206BAC3}"/>
              </a:ext>
            </a:extLst>
          </p:cNvPr>
          <p:cNvPicPr>
            <a:picLocks noChangeAspect="1"/>
          </p:cNvPicPr>
          <p:nvPr/>
        </p:nvPicPr>
        <p:blipFill>
          <a:blip r:embed="rId2"/>
          <a:stretch>
            <a:fillRect/>
          </a:stretch>
        </p:blipFill>
        <p:spPr>
          <a:xfrm>
            <a:off x="6417617" y="2087621"/>
            <a:ext cx="4268315" cy="3207783"/>
          </a:xfrm>
          <a:prstGeom prst="rect">
            <a:avLst/>
          </a:prstGeom>
        </p:spPr>
      </p:pic>
      <p:pic>
        <p:nvPicPr>
          <p:cNvPr id="8" name="Picture 7">
            <a:extLst>
              <a:ext uri="{FF2B5EF4-FFF2-40B4-BE49-F238E27FC236}">
                <a16:creationId xmlns:a16="http://schemas.microsoft.com/office/drawing/2014/main" id="{8EFBD19A-4641-71A5-D804-3E01C5283927}"/>
              </a:ext>
            </a:extLst>
          </p:cNvPr>
          <p:cNvPicPr>
            <a:picLocks noChangeAspect="1"/>
          </p:cNvPicPr>
          <p:nvPr/>
        </p:nvPicPr>
        <p:blipFill>
          <a:blip r:embed="rId3"/>
          <a:stretch>
            <a:fillRect/>
          </a:stretch>
        </p:blipFill>
        <p:spPr>
          <a:xfrm>
            <a:off x="2133700" y="2087621"/>
            <a:ext cx="2216754" cy="2941579"/>
          </a:xfrm>
          <a:prstGeom prst="rect">
            <a:avLst/>
          </a:prstGeom>
        </p:spPr>
      </p:pic>
    </p:spTree>
    <p:extLst>
      <p:ext uri="{BB962C8B-B14F-4D97-AF65-F5344CB8AC3E}">
        <p14:creationId xmlns:p14="http://schemas.microsoft.com/office/powerpoint/2010/main" val="36080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Heart Disease v/s ST_Slope</a:t>
            </a:r>
            <a:endParaRPr lang="en-CA" sz="2000" dirty="0"/>
          </a:p>
        </p:txBody>
      </p:sp>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sp>
        <p:nvSpPr>
          <p:cNvPr id="11" name="TextBox 10">
            <a:extLst>
              <a:ext uri="{FF2B5EF4-FFF2-40B4-BE49-F238E27FC236}">
                <a16:creationId xmlns:a16="http://schemas.microsoft.com/office/drawing/2014/main" id="{2AB8D1CE-7713-410F-C24D-D3C2016A9E58}"/>
              </a:ext>
            </a:extLst>
          </p:cNvPr>
          <p:cNvSpPr txBox="1"/>
          <p:nvPr/>
        </p:nvSpPr>
        <p:spPr>
          <a:xfrm>
            <a:off x="735106" y="5138616"/>
            <a:ext cx="5504329" cy="1446550"/>
          </a:xfrm>
          <a:prstGeom prst="rect">
            <a:avLst/>
          </a:prstGeom>
          <a:noFill/>
        </p:spPr>
        <p:txBody>
          <a:bodyPr wrap="square" rtlCol="0">
            <a:spAutoFit/>
          </a:bodyPr>
          <a:lstStyle/>
          <a:p>
            <a:r>
              <a:rPr lang="en-CA" sz="1400" dirty="0"/>
              <a:t>Insights:</a:t>
            </a:r>
          </a:p>
          <a:p>
            <a:endParaRPr lang="en-CA" sz="1800" dirty="0">
              <a:solidFill>
                <a:srgbClr val="008000"/>
              </a:solidFill>
              <a:latin typeface="Courier New" panose="02070309020205020404" pitchFamily="49" charset="0"/>
            </a:endParaRPr>
          </a:p>
          <a:p>
            <a:r>
              <a:rPr lang="en-US" sz="1400" b="0" i="0" dirty="0">
                <a:solidFill>
                  <a:srgbClr val="0D0D0D"/>
                </a:solidFill>
                <a:effectLst/>
                <a:highlight>
                  <a:srgbClr val="FFFFFF"/>
                </a:highlight>
                <a:latin typeface="ui-sans-serif"/>
              </a:rPr>
              <a:t>The statistical analysis shows a significant association between </a:t>
            </a:r>
            <a:r>
              <a:rPr lang="en-US" sz="1400" dirty="0"/>
              <a:t>Heart disease and ST_Slope and are highly associated with each other. The chart indicates that individuals who fall in “Flat“ category have  higher percentage of heart disease as compared to other categories. </a:t>
            </a:r>
          </a:p>
        </p:txBody>
      </p:sp>
      <p:pic>
        <p:nvPicPr>
          <p:cNvPr id="5" name="Picture 4">
            <a:extLst>
              <a:ext uri="{FF2B5EF4-FFF2-40B4-BE49-F238E27FC236}">
                <a16:creationId xmlns:a16="http://schemas.microsoft.com/office/drawing/2014/main" id="{69FF2D57-6B64-294C-5C9F-6D9579F2E26D}"/>
              </a:ext>
            </a:extLst>
          </p:cNvPr>
          <p:cNvPicPr>
            <a:picLocks noChangeAspect="1"/>
          </p:cNvPicPr>
          <p:nvPr/>
        </p:nvPicPr>
        <p:blipFill>
          <a:blip r:embed="rId2"/>
          <a:stretch>
            <a:fillRect/>
          </a:stretch>
        </p:blipFill>
        <p:spPr>
          <a:xfrm>
            <a:off x="6485074" y="1882436"/>
            <a:ext cx="4492206" cy="3326807"/>
          </a:xfrm>
          <a:prstGeom prst="rect">
            <a:avLst/>
          </a:prstGeom>
        </p:spPr>
      </p:pic>
      <p:pic>
        <p:nvPicPr>
          <p:cNvPr id="7" name="Picture 6">
            <a:extLst>
              <a:ext uri="{FF2B5EF4-FFF2-40B4-BE49-F238E27FC236}">
                <a16:creationId xmlns:a16="http://schemas.microsoft.com/office/drawing/2014/main" id="{0227EC48-AE7B-9A2D-4AC2-D1EA521C3D06}"/>
              </a:ext>
            </a:extLst>
          </p:cNvPr>
          <p:cNvPicPr>
            <a:picLocks noChangeAspect="1"/>
          </p:cNvPicPr>
          <p:nvPr/>
        </p:nvPicPr>
        <p:blipFill>
          <a:blip r:embed="rId3"/>
          <a:stretch>
            <a:fillRect/>
          </a:stretch>
        </p:blipFill>
        <p:spPr>
          <a:xfrm>
            <a:off x="1734545" y="2074174"/>
            <a:ext cx="2895851" cy="1905165"/>
          </a:xfrm>
          <a:prstGeom prst="rect">
            <a:avLst/>
          </a:prstGeom>
        </p:spPr>
      </p:pic>
    </p:spTree>
    <p:extLst>
      <p:ext uri="{BB962C8B-B14F-4D97-AF65-F5344CB8AC3E}">
        <p14:creationId xmlns:p14="http://schemas.microsoft.com/office/powerpoint/2010/main" val="346544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Correlation Heatmap</a:t>
            </a:r>
            <a:endParaRPr lang="en-CA" sz="2000" dirty="0"/>
          </a:p>
        </p:txBody>
      </p:sp>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sp>
        <p:nvSpPr>
          <p:cNvPr id="11" name="TextBox 10">
            <a:extLst>
              <a:ext uri="{FF2B5EF4-FFF2-40B4-BE49-F238E27FC236}">
                <a16:creationId xmlns:a16="http://schemas.microsoft.com/office/drawing/2014/main" id="{2AB8D1CE-7713-410F-C24D-D3C2016A9E58}"/>
              </a:ext>
            </a:extLst>
          </p:cNvPr>
          <p:cNvSpPr txBox="1"/>
          <p:nvPr/>
        </p:nvSpPr>
        <p:spPr>
          <a:xfrm>
            <a:off x="533837" y="2830292"/>
            <a:ext cx="5709619" cy="2092881"/>
          </a:xfrm>
          <a:prstGeom prst="rect">
            <a:avLst/>
          </a:prstGeom>
          <a:noFill/>
        </p:spPr>
        <p:txBody>
          <a:bodyPr wrap="square" rtlCol="0">
            <a:spAutoFit/>
          </a:bodyPr>
          <a:lstStyle/>
          <a:p>
            <a:r>
              <a:rPr lang="en-CA" sz="1400" dirty="0"/>
              <a:t>Insights:</a:t>
            </a:r>
          </a:p>
          <a:p>
            <a:endParaRPr lang="en-CA" sz="1800" dirty="0">
              <a:solidFill>
                <a:srgbClr val="008000"/>
              </a:solidFill>
            </a:endParaRPr>
          </a:p>
          <a:p>
            <a:r>
              <a:rPr lang="en-US" sz="1400" b="0" i="0" dirty="0">
                <a:solidFill>
                  <a:srgbClr val="0D0D0D"/>
                </a:solidFill>
                <a:effectLst/>
                <a:highlight>
                  <a:srgbClr val="FFFFFF"/>
                </a:highlight>
              </a:rPr>
              <a:t>Low correlation of Age with RestingBP and Oldpeak, but moderate inverse correlation with MaxHR. </a:t>
            </a:r>
          </a:p>
          <a:p>
            <a:endParaRPr lang="en-US" sz="1400" dirty="0"/>
          </a:p>
          <a:p>
            <a:r>
              <a:rPr lang="en-US" sz="1400" b="0" i="0" dirty="0">
                <a:solidFill>
                  <a:srgbClr val="0D0D0D"/>
                </a:solidFill>
                <a:effectLst/>
                <a:highlight>
                  <a:srgbClr val="FFFFFF"/>
                </a:highlight>
              </a:rPr>
              <a:t>Low correlation of Cholesterol with MaxHR and RestingBP. </a:t>
            </a:r>
          </a:p>
          <a:p>
            <a:endParaRPr lang="en-US" sz="1400" dirty="0">
              <a:solidFill>
                <a:srgbClr val="0D0D0D"/>
              </a:solidFill>
              <a:highlight>
                <a:srgbClr val="FFFFFF"/>
              </a:highlight>
            </a:endParaRPr>
          </a:p>
          <a:p>
            <a:r>
              <a:rPr lang="en-US" sz="1400" b="0" i="0" dirty="0">
                <a:solidFill>
                  <a:srgbClr val="0D0D0D"/>
                </a:solidFill>
                <a:effectLst/>
                <a:highlight>
                  <a:srgbClr val="FFFFFF"/>
                </a:highlight>
              </a:rPr>
              <a:t>Overall none of the variables are highly correlated with each other.</a:t>
            </a:r>
          </a:p>
          <a:p>
            <a:endParaRPr lang="en-US" sz="1400" dirty="0"/>
          </a:p>
        </p:txBody>
      </p:sp>
      <p:pic>
        <p:nvPicPr>
          <p:cNvPr id="3" name="Picture 2">
            <a:extLst>
              <a:ext uri="{FF2B5EF4-FFF2-40B4-BE49-F238E27FC236}">
                <a16:creationId xmlns:a16="http://schemas.microsoft.com/office/drawing/2014/main" id="{2810F87B-F6ED-7E55-0CE2-7A98EA4B77FF}"/>
              </a:ext>
            </a:extLst>
          </p:cNvPr>
          <p:cNvPicPr>
            <a:picLocks noChangeAspect="1"/>
          </p:cNvPicPr>
          <p:nvPr/>
        </p:nvPicPr>
        <p:blipFill>
          <a:blip r:embed="rId3"/>
          <a:stretch>
            <a:fillRect/>
          </a:stretch>
        </p:blipFill>
        <p:spPr>
          <a:xfrm>
            <a:off x="6332666" y="2122360"/>
            <a:ext cx="5709620" cy="4246266"/>
          </a:xfrm>
          <a:prstGeom prst="rect">
            <a:avLst/>
          </a:prstGeom>
        </p:spPr>
      </p:pic>
    </p:spTree>
    <p:extLst>
      <p:ext uri="{BB962C8B-B14F-4D97-AF65-F5344CB8AC3E}">
        <p14:creationId xmlns:p14="http://schemas.microsoft.com/office/powerpoint/2010/main" val="144999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87601" y="299239"/>
            <a:ext cx="10354233" cy="461665"/>
          </a:xfrm>
          <a:prstGeom prst="rect">
            <a:avLst/>
          </a:prstGeom>
          <a:noFill/>
        </p:spPr>
        <p:txBody>
          <a:bodyPr wrap="square" rtlCol="0">
            <a:spAutoFit/>
          </a:bodyPr>
          <a:lstStyle/>
          <a:p>
            <a:pPr algn="ctr"/>
            <a:r>
              <a:rPr lang="en-CA" sz="2400" b="1" dirty="0"/>
              <a:t>Model Building, Evaluation and Selection</a:t>
            </a:r>
            <a:endParaRPr lang="en-CA" sz="2400" dirty="0"/>
          </a:p>
        </p:txBody>
      </p:sp>
      <p:sp>
        <p:nvSpPr>
          <p:cNvPr id="11" name="TextBox 10">
            <a:extLst>
              <a:ext uri="{FF2B5EF4-FFF2-40B4-BE49-F238E27FC236}">
                <a16:creationId xmlns:a16="http://schemas.microsoft.com/office/drawing/2014/main" id="{2AB8D1CE-7713-410F-C24D-D3C2016A9E58}"/>
              </a:ext>
            </a:extLst>
          </p:cNvPr>
          <p:cNvSpPr txBox="1"/>
          <p:nvPr/>
        </p:nvSpPr>
        <p:spPr>
          <a:xfrm>
            <a:off x="453922" y="5504957"/>
            <a:ext cx="11268025" cy="1446550"/>
          </a:xfrm>
          <a:prstGeom prst="rect">
            <a:avLst/>
          </a:prstGeom>
          <a:noFill/>
        </p:spPr>
        <p:txBody>
          <a:bodyPr wrap="square" rtlCol="0">
            <a:spAutoFit/>
          </a:bodyPr>
          <a:lstStyle/>
          <a:p>
            <a:r>
              <a:rPr lang="en-CA" sz="1400" dirty="0"/>
              <a:t>Insights:</a:t>
            </a:r>
          </a:p>
          <a:p>
            <a:endParaRPr lang="en-CA" sz="1400" dirty="0"/>
          </a:p>
          <a:p>
            <a:r>
              <a:rPr lang="en-US" sz="1400" dirty="0"/>
              <a:t>The higher AUC value of 0.9383 for your model indicates that, on average, it has a stronger ability to correctly classify individuals compared to the work test data. The scores are close to each other is a good sign to go ahead with the model.</a:t>
            </a:r>
            <a:endParaRPr lang="en-CA" sz="1400" dirty="0"/>
          </a:p>
          <a:p>
            <a:endParaRPr lang="en-CA" sz="1800" dirty="0">
              <a:solidFill>
                <a:srgbClr val="008000"/>
              </a:solidFill>
              <a:latin typeface="Courier New" panose="02070309020205020404" pitchFamily="49" charset="0"/>
            </a:endParaRPr>
          </a:p>
          <a:p>
            <a:endParaRPr lang="en-US" sz="1400" dirty="0"/>
          </a:p>
        </p:txBody>
      </p:sp>
      <p:pic>
        <p:nvPicPr>
          <p:cNvPr id="7" name="Picture 6">
            <a:extLst>
              <a:ext uri="{FF2B5EF4-FFF2-40B4-BE49-F238E27FC236}">
                <a16:creationId xmlns:a16="http://schemas.microsoft.com/office/drawing/2014/main" id="{41C85989-A28E-655D-ECDE-81713CEDDBC8}"/>
              </a:ext>
            </a:extLst>
          </p:cNvPr>
          <p:cNvPicPr>
            <a:picLocks noChangeAspect="1"/>
          </p:cNvPicPr>
          <p:nvPr/>
        </p:nvPicPr>
        <p:blipFill>
          <a:blip r:embed="rId3"/>
          <a:stretch>
            <a:fillRect/>
          </a:stretch>
        </p:blipFill>
        <p:spPr>
          <a:xfrm>
            <a:off x="1059870" y="1645702"/>
            <a:ext cx="3422481" cy="3374567"/>
          </a:xfrm>
          <a:prstGeom prst="rect">
            <a:avLst/>
          </a:prstGeom>
        </p:spPr>
      </p:pic>
      <p:pic>
        <p:nvPicPr>
          <p:cNvPr id="9" name="Picture 8">
            <a:extLst>
              <a:ext uri="{FF2B5EF4-FFF2-40B4-BE49-F238E27FC236}">
                <a16:creationId xmlns:a16="http://schemas.microsoft.com/office/drawing/2014/main" id="{54B78563-9EF3-67B1-ABF2-40B7F170ABB4}"/>
              </a:ext>
            </a:extLst>
          </p:cNvPr>
          <p:cNvPicPr>
            <a:picLocks noChangeAspect="1"/>
          </p:cNvPicPr>
          <p:nvPr/>
        </p:nvPicPr>
        <p:blipFill>
          <a:blip r:embed="rId4"/>
          <a:stretch>
            <a:fillRect/>
          </a:stretch>
        </p:blipFill>
        <p:spPr>
          <a:xfrm>
            <a:off x="7278182" y="1645702"/>
            <a:ext cx="3504778" cy="3448249"/>
          </a:xfrm>
          <a:prstGeom prst="rect">
            <a:avLst/>
          </a:prstGeom>
        </p:spPr>
      </p:pic>
      <p:sp>
        <p:nvSpPr>
          <p:cNvPr id="12" name="TextBox 11">
            <a:extLst>
              <a:ext uri="{FF2B5EF4-FFF2-40B4-BE49-F238E27FC236}">
                <a16:creationId xmlns:a16="http://schemas.microsoft.com/office/drawing/2014/main" id="{CED85663-3524-038A-803D-93E1F4B3D5D1}"/>
              </a:ext>
            </a:extLst>
          </p:cNvPr>
          <p:cNvSpPr txBox="1"/>
          <p:nvPr/>
        </p:nvSpPr>
        <p:spPr>
          <a:xfrm>
            <a:off x="4587734" y="833971"/>
            <a:ext cx="2175360" cy="369332"/>
          </a:xfrm>
          <a:prstGeom prst="rect">
            <a:avLst/>
          </a:prstGeom>
          <a:noFill/>
        </p:spPr>
        <p:txBody>
          <a:bodyPr wrap="square" rtlCol="0">
            <a:spAutoFit/>
          </a:bodyPr>
          <a:lstStyle/>
          <a:p>
            <a:pPr algn="ctr"/>
            <a:r>
              <a:rPr lang="en-CA" b="1" dirty="0"/>
              <a:t>Logistic Regression</a:t>
            </a:r>
          </a:p>
        </p:txBody>
      </p:sp>
    </p:spTree>
    <p:extLst>
      <p:ext uri="{BB962C8B-B14F-4D97-AF65-F5344CB8AC3E}">
        <p14:creationId xmlns:p14="http://schemas.microsoft.com/office/powerpoint/2010/main" val="32630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87601" y="299239"/>
            <a:ext cx="10354233" cy="461665"/>
          </a:xfrm>
          <a:prstGeom prst="rect">
            <a:avLst/>
          </a:prstGeom>
          <a:noFill/>
        </p:spPr>
        <p:txBody>
          <a:bodyPr wrap="square" rtlCol="0">
            <a:spAutoFit/>
          </a:bodyPr>
          <a:lstStyle/>
          <a:p>
            <a:pPr algn="ctr"/>
            <a:r>
              <a:rPr lang="en-CA" sz="2400" b="1" dirty="0"/>
              <a:t>Model Building and Evaluation</a:t>
            </a:r>
            <a:endParaRPr lang="en-CA" sz="2400" dirty="0"/>
          </a:p>
        </p:txBody>
      </p:sp>
      <p:sp>
        <p:nvSpPr>
          <p:cNvPr id="12" name="TextBox 11">
            <a:extLst>
              <a:ext uri="{FF2B5EF4-FFF2-40B4-BE49-F238E27FC236}">
                <a16:creationId xmlns:a16="http://schemas.microsoft.com/office/drawing/2014/main" id="{CED85663-3524-038A-803D-93E1F4B3D5D1}"/>
              </a:ext>
            </a:extLst>
          </p:cNvPr>
          <p:cNvSpPr txBox="1"/>
          <p:nvPr/>
        </p:nvSpPr>
        <p:spPr>
          <a:xfrm>
            <a:off x="4613633" y="983467"/>
            <a:ext cx="2964734" cy="738664"/>
          </a:xfrm>
          <a:prstGeom prst="rect">
            <a:avLst/>
          </a:prstGeom>
          <a:noFill/>
        </p:spPr>
        <p:txBody>
          <a:bodyPr wrap="square" rtlCol="0">
            <a:spAutoFit/>
          </a:bodyPr>
          <a:lstStyle/>
          <a:p>
            <a:pPr algn="ctr"/>
            <a:r>
              <a:rPr lang="en-CA" sz="2400" b="1" dirty="0"/>
              <a:t>Logistic Regression</a:t>
            </a:r>
          </a:p>
          <a:p>
            <a:pPr algn="ctr"/>
            <a:r>
              <a:rPr lang="en-CA" b="1" dirty="0"/>
              <a:t>Confusion Matrix</a:t>
            </a:r>
          </a:p>
        </p:txBody>
      </p:sp>
      <p:pic>
        <p:nvPicPr>
          <p:cNvPr id="5" name="Picture 4">
            <a:extLst>
              <a:ext uri="{FF2B5EF4-FFF2-40B4-BE49-F238E27FC236}">
                <a16:creationId xmlns:a16="http://schemas.microsoft.com/office/drawing/2014/main" id="{17F94318-8618-0B7D-DA68-B2D84CAD21E1}"/>
              </a:ext>
            </a:extLst>
          </p:cNvPr>
          <p:cNvPicPr>
            <a:picLocks noChangeAspect="1"/>
          </p:cNvPicPr>
          <p:nvPr/>
        </p:nvPicPr>
        <p:blipFill>
          <a:blip r:embed="rId3"/>
          <a:stretch>
            <a:fillRect/>
          </a:stretch>
        </p:blipFill>
        <p:spPr>
          <a:xfrm>
            <a:off x="5754692" y="1944693"/>
            <a:ext cx="5387141" cy="3605083"/>
          </a:xfrm>
          <a:prstGeom prst="rect">
            <a:avLst/>
          </a:prstGeom>
        </p:spPr>
      </p:pic>
      <p:sp>
        <p:nvSpPr>
          <p:cNvPr id="7" name="TextBox 6">
            <a:extLst>
              <a:ext uri="{FF2B5EF4-FFF2-40B4-BE49-F238E27FC236}">
                <a16:creationId xmlns:a16="http://schemas.microsoft.com/office/drawing/2014/main" id="{7E2E85E6-AEE9-D1D7-CDFB-D0DCD16C4941}"/>
              </a:ext>
            </a:extLst>
          </p:cNvPr>
          <p:cNvSpPr txBox="1"/>
          <p:nvPr/>
        </p:nvSpPr>
        <p:spPr>
          <a:xfrm>
            <a:off x="2025906" y="3018221"/>
            <a:ext cx="3512261" cy="1107996"/>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0D0D0D"/>
                </a:solidFill>
                <a:effectLst/>
                <a:highlight>
                  <a:srgbClr val="FFFFFF"/>
                </a:highlight>
                <a:latin typeface="ui-sans-serif"/>
              </a:rPr>
              <a:t>Precision: 0.8472</a:t>
            </a:r>
          </a:p>
          <a:p>
            <a:pPr algn="l">
              <a:buFont typeface="Arial" panose="020B0604020202020204" pitchFamily="34" charset="0"/>
              <a:buChar char="•"/>
            </a:pPr>
            <a:r>
              <a:rPr lang="en-US" sz="1200" b="0" i="0" dirty="0">
                <a:solidFill>
                  <a:srgbClr val="0D0D0D"/>
                </a:solidFill>
                <a:effectLst/>
                <a:highlight>
                  <a:srgbClr val="FFFFFF"/>
                </a:highlight>
                <a:latin typeface="ui-sans-serif"/>
              </a:rPr>
              <a:t>Recall: 0.8714</a:t>
            </a:r>
          </a:p>
          <a:p>
            <a:pPr algn="l">
              <a:buFont typeface="Arial" panose="020B0604020202020204" pitchFamily="34" charset="0"/>
              <a:buChar char="•"/>
            </a:pPr>
            <a:r>
              <a:rPr lang="en-US" sz="1200" b="0" i="0" dirty="0">
                <a:solidFill>
                  <a:srgbClr val="0D0D0D"/>
                </a:solidFill>
                <a:effectLst/>
                <a:highlight>
                  <a:srgbClr val="FFFFFF"/>
                </a:highlight>
                <a:latin typeface="ui-sans-serif"/>
              </a:rPr>
              <a:t>Accuracy: 0.8873</a:t>
            </a:r>
          </a:p>
          <a:p>
            <a:pPr algn="l">
              <a:buFont typeface="Arial" panose="020B0604020202020204" pitchFamily="34" charset="0"/>
              <a:buChar char="•"/>
            </a:pPr>
            <a:r>
              <a:rPr lang="en-US" sz="1200" b="0" i="0" dirty="0">
                <a:solidFill>
                  <a:srgbClr val="0D0D0D"/>
                </a:solidFill>
                <a:effectLst/>
                <a:highlight>
                  <a:srgbClr val="FFFFFF"/>
                </a:highlight>
                <a:latin typeface="ui-sans-serif"/>
              </a:rPr>
              <a:t>F1 Score: 0.8591</a:t>
            </a:r>
          </a:p>
          <a:p>
            <a:endParaRPr lang="en-CA" dirty="0"/>
          </a:p>
        </p:txBody>
      </p:sp>
      <p:sp>
        <p:nvSpPr>
          <p:cNvPr id="2" name="TextBox 1">
            <a:extLst>
              <a:ext uri="{FF2B5EF4-FFF2-40B4-BE49-F238E27FC236}">
                <a16:creationId xmlns:a16="http://schemas.microsoft.com/office/drawing/2014/main" id="{A3E675EC-AC20-F8D8-D2F4-6A0FCC5330E9}"/>
              </a:ext>
            </a:extLst>
          </p:cNvPr>
          <p:cNvSpPr txBox="1"/>
          <p:nvPr/>
        </p:nvSpPr>
        <p:spPr>
          <a:xfrm>
            <a:off x="949570" y="5805889"/>
            <a:ext cx="9935095" cy="738664"/>
          </a:xfrm>
          <a:prstGeom prst="rect">
            <a:avLst/>
          </a:prstGeom>
          <a:noFill/>
        </p:spPr>
        <p:txBody>
          <a:bodyPr wrap="square" rtlCol="0">
            <a:spAutoFit/>
          </a:bodyPr>
          <a:lstStyle/>
          <a:p>
            <a:r>
              <a:rPr lang="en-CA" sz="1400" dirty="0"/>
              <a:t>Insights: </a:t>
            </a:r>
            <a:br>
              <a:rPr lang="en-CA" sz="1400" dirty="0"/>
            </a:br>
            <a:r>
              <a:rPr lang="en-US" sz="1400" dirty="0"/>
              <a:t>Overall, the performance metrics collectively suggest that the model is performing reasonably well in predicting heart disease, with a good balance between precision and recall, and a high overall accuracy</a:t>
            </a:r>
            <a:endParaRPr lang="en-CA" sz="1400" dirty="0"/>
          </a:p>
        </p:txBody>
      </p:sp>
    </p:spTree>
    <p:extLst>
      <p:ext uri="{BB962C8B-B14F-4D97-AF65-F5344CB8AC3E}">
        <p14:creationId xmlns:p14="http://schemas.microsoft.com/office/powerpoint/2010/main" val="59387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87601" y="299239"/>
            <a:ext cx="10354233" cy="461665"/>
          </a:xfrm>
          <a:prstGeom prst="rect">
            <a:avLst/>
          </a:prstGeom>
          <a:noFill/>
        </p:spPr>
        <p:txBody>
          <a:bodyPr wrap="square" rtlCol="0">
            <a:spAutoFit/>
          </a:bodyPr>
          <a:lstStyle/>
          <a:p>
            <a:pPr algn="ctr"/>
            <a:r>
              <a:rPr lang="en-CA" sz="2400" b="1" dirty="0"/>
              <a:t>Feature Importance</a:t>
            </a:r>
            <a:endParaRPr lang="en-CA" sz="2400" dirty="0"/>
          </a:p>
        </p:txBody>
      </p:sp>
      <p:pic>
        <p:nvPicPr>
          <p:cNvPr id="3" name="Picture 2">
            <a:extLst>
              <a:ext uri="{FF2B5EF4-FFF2-40B4-BE49-F238E27FC236}">
                <a16:creationId xmlns:a16="http://schemas.microsoft.com/office/drawing/2014/main" id="{05310F22-AA56-AB91-3CB0-8FD82CCCB766}"/>
              </a:ext>
            </a:extLst>
          </p:cNvPr>
          <p:cNvPicPr>
            <a:picLocks noChangeAspect="1"/>
          </p:cNvPicPr>
          <p:nvPr/>
        </p:nvPicPr>
        <p:blipFill>
          <a:blip r:embed="rId3"/>
          <a:stretch>
            <a:fillRect/>
          </a:stretch>
        </p:blipFill>
        <p:spPr>
          <a:xfrm>
            <a:off x="8088090" y="967653"/>
            <a:ext cx="3887945" cy="3008908"/>
          </a:xfrm>
          <a:prstGeom prst="rect">
            <a:avLst/>
          </a:prstGeom>
        </p:spPr>
      </p:pic>
      <p:pic>
        <p:nvPicPr>
          <p:cNvPr id="5" name="Picture 4">
            <a:extLst>
              <a:ext uri="{FF2B5EF4-FFF2-40B4-BE49-F238E27FC236}">
                <a16:creationId xmlns:a16="http://schemas.microsoft.com/office/drawing/2014/main" id="{64B7941D-F4DA-A537-CC46-CB5C0F77059B}"/>
              </a:ext>
            </a:extLst>
          </p:cNvPr>
          <p:cNvPicPr>
            <a:picLocks noChangeAspect="1"/>
          </p:cNvPicPr>
          <p:nvPr/>
        </p:nvPicPr>
        <p:blipFill>
          <a:blip r:embed="rId4"/>
          <a:stretch>
            <a:fillRect/>
          </a:stretch>
        </p:blipFill>
        <p:spPr>
          <a:xfrm>
            <a:off x="5037888" y="1207710"/>
            <a:ext cx="2467666" cy="2232026"/>
          </a:xfrm>
          <a:prstGeom prst="rect">
            <a:avLst/>
          </a:prstGeom>
        </p:spPr>
      </p:pic>
      <p:sp>
        <p:nvSpPr>
          <p:cNvPr id="7" name="TextBox 6">
            <a:extLst>
              <a:ext uri="{FF2B5EF4-FFF2-40B4-BE49-F238E27FC236}">
                <a16:creationId xmlns:a16="http://schemas.microsoft.com/office/drawing/2014/main" id="{7D1F6F6F-2209-C13F-572E-DEE7095BE69D}"/>
              </a:ext>
            </a:extLst>
          </p:cNvPr>
          <p:cNvSpPr txBox="1"/>
          <p:nvPr/>
        </p:nvSpPr>
        <p:spPr>
          <a:xfrm>
            <a:off x="3387455" y="4219659"/>
            <a:ext cx="6606935" cy="2339102"/>
          </a:xfrm>
          <a:prstGeom prst="rect">
            <a:avLst/>
          </a:prstGeom>
          <a:noFill/>
        </p:spPr>
        <p:txBody>
          <a:bodyPr wrap="square" rtlCol="0">
            <a:spAutoFit/>
          </a:bodyPr>
          <a:lstStyle/>
          <a:p>
            <a:r>
              <a:rPr lang="en-CA" b="1" dirty="0"/>
              <a:t>Important Features impacting target variable ( Heart Disease = 1)</a:t>
            </a:r>
            <a:r>
              <a:rPr lang="en-CA" dirty="0"/>
              <a:t>:</a:t>
            </a:r>
          </a:p>
          <a:p>
            <a:endParaRPr lang="en-CA" sz="1600" dirty="0"/>
          </a:p>
          <a:p>
            <a:r>
              <a:rPr lang="en-CA" sz="1400" dirty="0">
                <a:latin typeface="Courier New" panose="02070309020205020404" pitchFamily="49" charset="0"/>
              </a:rPr>
              <a:t>ST_Slope – Flat and Down	</a:t>
            </a:r>
          </a:p>
          <a:p>
            <a:r>
              <a:rPr lang="en-CA" sz="1400" dirty="0">
                <a:latin typeface="Courier New" panose="02070309020205020404" pitchFamily="49" charset="0"/>
              </a:rPr>
              <a:t>ChestPainType(ASY) - Asymptomatic       </a:t>
            </a:r>
          </a:p>
          <a:p>
            <a:r>
              <a:rPr lang="en-CA" sz="1400" dirty="0">
                <a:latin typeface="Courier New" panose="02070309020205020404" pitchFamily="49" charset="0"/>
              </a:rPr>
              <a:t>Sex - Male</a:t>
            </a:r>
          </a:p>
          <a:p>
            <a:r>
              <a:rPr lang="en-CA" sz="1400" dirty="0">
                <a:latin typeface="Courier New" panose="02070309020205020404" pitchFamily="49" charset="0"/>
              </a:rPr>
              <a:t>FastingBS</a:t>
            </a:r>
          </a:p>
          <a:p>
            <a:r>
              <a:rPr lang="en-CA" sz="1400" dirty="0">
                <a:latin typeface="Courier New" panose="02070309020205020404" pitchFamily="49" charset="0"/>
              </a:rPr>
              <a:t>Exercise Angina</a:t>
            </a:r>
          </a:p>
          <a:p>
            <a:r>
              <a:rPr lang="en-CA" sz="1400" dirty="0">
                <a:latin typeface="Courier New" panose="02070309020205020404" pitchFamily="49" charset="0"/>
              </a:rPr>
              <a:t>Oldpeak (ST depression)</a:t>
            </a:r>
          </a:p>
          <a:p>
            <a:r>
              <a:rPr lang="en-CA" sz="1400" dirty="0">
                <a:latin typeface="Courier New" panose="02070309020205020404" pitchFamily="49" charset="0"/>
              </a:rPr>
              <a:t>Age</a:t>
            </a:r>
          </a:p>
          <a:p>
            <a:r>
              <a:rPr lang="en-CA" sz="1400" dirty="0">
                <a:latin typeface="Courier New" panose="02070309020205020404" pitchFamily="49" charset="0"/>
              </a:rPr>
              <a:t>Cholesterol</a:t>
            </a:r>
          </a:p>
        </p:txBody>
      </p:sp>
      <p:pic>
        <p:nvPicPr>
          <p:cNvPr id="6" name="Picture 5">
            <a:extLst>
              <a:ext uri="{FF2B5EF4-FFF2-40B4-BE49-F238E27FC236}">
                <a16:creationId xmlns:a16="http://schemas.microsoft.com/office/drawing/2014/main" id="{EB31CC5F-1B40-E897-BABA-3F255EFB72C8}"/>
              </a:ext>
            </a:extLst>
          </p:cNvPr>
          <p:cNvPicPr>
            <a:picLocks noChangeAspect="1"/>
          </p:cNvPicPr>
          <p:nvPr/>
        </p:nvPicPr>
        <p:blipFill>
          <a:blip r:embed="rId5"/>
          <a:stretch>
            <a:fillRect/>
          </a:stretch>
        </p:blipFill>
        <p:spPr>
          <a:xfrm>
            <a:off x="539979" y="1101874"/>
            <a:ext cx="3804121" cy="2740466"/>
          </a:xfrm>
          <a:prstGeom prst="rect">
            <a:avLst/>
          </a:prstGeom>
        </p:spPr>
      </p:pic>
    </p:spTree>
    <p:extLst>
      <p:ext uri="{BB962C8B-B14F-4D97-AF65-F5344CB8AC3E}">
        <p14:creationId xmlns:p14="http://schemas.microsoft.com/office/powerpoint/2010/main" val="388753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830131" y="981762"/>
            <a:ext cx="10354233" cy="461665"/>
          </a:xfrm>
          <a:prstGeom prst="rect">
            <a:avLst/>
          </a:prstGeom>
          <a:noFill/>
        </p:spPr>
        <p:txBody>
          <a:bodyPr wrap="square" rtlCol="0">
            <a:spAutoFit/>
          </a:bodyPr>
          <a:lstStyle/>
          <a:p>
            <a:pPr algn="ctr"/>
            <a:r>
              <a:rPr lang="en-CA" sz="2400" b="1" dirty="0"/>
              <a:t>Conclusion</a:t>
            </a:r>
            <a:endParaRPr lang="en-CA" sz="2400" dirty="0"/>
          </a:p>
        </p:txBody>
      </p:sp>
      <p:sp>
        <p:nvSpPr>
          <p:cNvPr id="2" name="TextBox 1">
            <a:extLst>
              <a:ext uri="{FF2B5EF4-FFF2-40B4-BE49-F238E27FC236}">
                <a16:creationId xmlns:a16="http://schemas.microsoft.com/office/drawing/2014/main" id="{2A567506-82C3-648B-2E5D-D8817396DBA9}"/>
              </a:ext>
            </a:extLst>
          </p:cNvPr>
          <p:cNvSpPr txBox="1"/>
          <p:nvPr/>
        </p:nvSpPr>
        <p:spPr>
          <a:xfrm>
            <a:off x="1344058" y="2307788"/>
            <a:ext cx="9840306" cy="2062103"/>
          </a:xfrm>
          <a:prstGeom prst="rect">
            <a:avLst/>
          </a:prstGeom>
          <a:noFill/>
        </p:spPr>
        <p:txBody>
          <a:bodyPr wrap="square" rtlCol="0">
            <a:spAutoFit/>
          </a:bodyPr>
          <a:lstStyle/>
          <a:p>
            <a:r>
              <a:rPr lang="en-US" sz="1600" b="0" i="0" dirty="0">
                <a:solidFill>
                  <a:srgbClr val="0D0D0D"/>
                </a:solidFill>
                <a:effectLst/>
                <a:highlight>
                  <a:srgbClr val="FFFFFF"/>
                </a:highlight>
                <a:latin typeface="ui-sans-serif"/>
              </a:rPr>
              <a:t>Based on the findings, it's evident that various factors play a crucial role in the likelihood of developing heart disease. Older age, being male, asymptomatic chest pain, elevated fasting blood sugar levels, experiencing exercise-induced angina, higher levels of oldpeak (ST depression), and flat ST segments are all associated with increased odds of heart disease. These findings underscore the importance of considering multiple risk factors when assessing an individual's risk of developing heart disease. By addressing these factors through preventive measures and targeted interventions, it may be possible to mitigate the risk and improve cardiovascular health outcomes. Additional research and clinical studies are needed to delve into the complex interactions among these factors and devise more efficacious approaches for preventing and treating heart disease.</a:t>
            </a:r>
            <a:endParaRPr lang="en-CA" sz="1600" dirty="0"/>
          </a:p>
        </p:txBody>
      </p:sp>
    </p:spTree>
    <p:extLst>
      <p:ext uri="{BB962C8B-B14F-4D97-AF65-F5344CB8AC3E}">
        <p14:creationId xmlns:p14="http://schemas.microsoft.com/office/powerpoint/2010/main" val="41656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918883" y="594950"/>
            <a:ext cx="10354233" cy="461665"/>
          </a:xfrm>
          <a:prstGeom prst="rect">
            <a:avLst/>
          </a:prstGeom>
          <a:noFill/>
        </p:spPr>
        <p:txBody>
          <a:bodyPr wrap="square" rtlCol="0">
            <a:spAutoFit/>
          </a:bodyPr>
          <a:lstStyle/>
          <a:p>
            <a:pPr algn="ctr"/>
            <a:r>
              <a:rPr lang="en-CA" sz="2400" b="1" dirty="0"/>
              <a:t>Recommendations</a:t>
            </a:r>
            <a:endParaRPr lang="en-CA" sz="2400" dirty="0"/>
          </a:p>
        </p:txBody>
      </p:sp>
      <p:graphicFrame>
        <p:nvGraphicFramePr>
          <p:cNvPr id="5" name="Table 4">
            <a:extLst>
              <a:ext uri="{FF2B5EF4-FFF2-40B4-BE49-F238E27FC236}">
                <a16:creationId xmlns:a16="http://schemas.microsoft.com/office/drawing/2014/main" id="{F062A8F5-3193-E56F-4858-47AEE15E90C6}"/>
              </a:ext>
            </a:extLst>
          </p:cNvPr>
          <p:cNvGraphicFramePr>
            <a:graphicFrameLocks noGrp="1"/>
          </p:cNvGraphicFramePr>
          <p:nvPr>
            <p:extLst>
              <p:ext uri="{D42A27DB-BD31-4B8C-83A1-F6EECF244321}">
                <p14:modId xmlns:p14="http://schemas.microsoft.com/office/powerpoint/2010/main" val="377062317"/>
              </p:ext>
            </p:extLst>
          </p:nvPr>
        </p:nvGraphicFramePr>
        <p:xfrm>
          <a:off x="1253066" y="1481667"/>
          <a:ext cx="9855200" cy="4550550"/>
        </p:xfrm>
        <a:graphic>
          <a:graphicData uri="http://schemas.openxmlformats.org/drawingml/2006/table">
            <a:tbl>
              <a:tblPr firstRow="1" bandRow="1">
                <a:tableStyleId>{5C22544A-7EE6-4342-B048-85BDC9FD1C3A}</a:tableStyleId>
              </a:tblPr>
              <a:tblGrid>
                <a:gridCol w="3699934">
                  <a:extLst>
                    <a:ext uri="{9D8B030D-6E8A-4147-A177-3AD203B41FA5}">
                      <a16:colId xmlns:a16="http://schemas.microsoft.com/office/drawing/2014/main" val="2988315180"/>
                    </a:ext>
                  </a:extLst>
                </a:gridCol>
                <a:gridCol w="6155266">
                  <a:extLst>
                    <a:ext uri="{9D8B030D-6E8A-4147-A177-3AD203B41FA5}">
                      <a16:colId xmlns:a16="http://schemas.microsoft.com/office/drawing/2014/main" val="2488933866"/>
                    </a:ext>
                  </a:extLst>
                </a:gridCol>
              </a:tblGrid>
              <a:tr h="344310">
                <a:tc>
                  <a:txBody>
                    <a:bodyPr/>
                    <a:lstStyle/>
                    <a:p>
                      <a:pPr marL="0" algn="ctr" defTabSz="914400" rtl="0" eaLnBrk="1" latinLnBrk="0" hangingPunct="1"/>
                      <a:r>
                        <a:rPr lang="en-CA" sz="1600" b="1" kern="1200" dirty="0">
                          <a:solidFill>
                            <a:schemeClr val="lt1"/>
                          </a:solidFill>
                          <a:latin typeface="+mn-lt"/>
                          <a:ea typeface="+mn-ea"/>
                          <a:cs typeface="+mn-cs"/>
                        </a:rPr>
                        <a:t>Heading</a:t>
                      </a:r>
                    </a:p>
                  </a:txBody>
                  <a:tcPr>
                    <a:solidFill>
                      <a:schemeClr val="tx2">
                        <a:lumMod val="75000"/>
                      </a:schemeClr>
                    </a:solidFill>
                  </a:tcPr>
                </a:tc>
                <a:tc>
                  <a:txBody>
                    <a:bodyPr/>
                    <a:lstStyle/>
                    <a:p>
                      <a:pPr algn="ctr"/>
                      <a:r>
                        <a:rPr lang="en-CA" sz="1600" dirty="0"/>
                        <a:t>Description</a:t>
                      </a:r>
                    </a:p>
                  </a:txBody>
                  <a:tcPr>
                    <a:solidFill>
                      <a:schemeClr val="tx2">
                        <a:lumMod val="75000"/>
                      </a:schemeClr>
                    </a:solidFill>
                  </a:tcPr>
                </a:tc>
                <a:extLst>
                  <a:ext uri="{0D108BD9-81ED-4DB2-BD59-A6C34878D82A}">
                    <a16:rowId xmlns:a16="http://schemas.microsoft.com/office/drawing/2014/main" val="546961227"/>
                  </a:ext>
                </a:extLst>
              </a:tr>
              <a:tr h="386645">
                <a:tc>
                  <a:txBody>
                    <a:bodyPr/>
                    <a:lstStyle/>
                    <a:p>
                      <a:r>
                        <a:rPr lang="en-US" sz="1400" b="1" dirty="0"/>
                        <a:t>Risk Assessment and Screening Programs</a:t>
                      </a:r>
                      <a:endParaRPr lang="en-CA" sz="1400" b="1" dirty="0"/>
                    </a:p>
                  </a:txBody>
                  <a:tcPr>
                    <a:solidFill>
                      <a:schemeClr val="accent3">
                        <a:lumMod val="40000"/>
                        <a:lumOff val="60000"/>
                      </a:schemeClr>
                    </a:solidFill>
                  </a:tcPr>
                </a:tc>
                <a:tc>
                  <a:txBody>
                    <a:bodyPr/>
                    <a:lstStyle/>
                    <a:p>
                      <a:r>
                        <a:rPr lang="en-US" sz="1200" dirty="0"/>
                        <a:t>Implement comprehensive risk assessment and screening programs to identify individuals at higher risk of heart disease based on factors such as age, sex, chest pain type, cholesterol levels, fasting blood sugar levels, and exercise-induced angina. Regular screenings can help detect risk factors early and initiate appropriate interventions.</a:t>
                      </a:r>
                      <a:endParaRPr lang="en-CA" sz="1200" dirty="0"/>
                    </a:p>
                  </a:txBody>
                  <a:tcPr>
                    <a:solidFill>
                      <a:schemeClr val="accent1">
                        <a:lumMod val="40000"/>
                        <a:lumOff val="60000"/>
                      </a:schemeClr>
                    </a:solidFill>
                  </a:tcPr>
                </a:tc>
                <a:extLst>
                  <a:ext uri="{0D108BD9-81ED-4DB2-BD59-A6C34878D82A}">
                    <a16:rowId xmlns:a16="http://schemas.microsoft.com/office/drawing/2014/main" val="2528452051"/>
                  </a:ext>
                </a:extLst>
              </a:tr>
              <a:tr h="386645">
                <a:tc>
                  <a:txBody>
                    <a:bodyPr/>
                    <a:lstStyle/>
                    <a:p>
                      <a:pPr marL="0" algn="l" defTabSz="914400" rtl="0" eaLnBrk="1" latinLnBrk="0" hangingPunct="1"/>
                      <a:r>
                        <a:rPr lang="en-CA" sz="1400" b="1" kern="1200" dirty="0">
                          <a:solidFill>
                            <a:schemeClr val="dk1"/>
                          </a:solidFill>
                          <a:latin typeface="+mn-lt"/>
                          <a:ea typeface="+mn-ea"/>
                          <a:cs typeface="+mn-cs"/>
                        </a:rPr>
                        <a:t>Patient Education and Lifestyle Modifications</a:t>
                      </a:r>
                    </a:p>
                  </a:txBody>
                  <a:tcPr>
                    <a:solidFill>
                      <a:schemeClr val="accent3">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Provide education to patients about the modifiable risk factors for heart disease, such as maintaining a healthy diet, regular physical activity, smoking cessation, and managing blood sugar and cholesterol levels. Encourage lifestyle modifications to reduce the risk of developing heart disease.</a:t>
                      </a:r>
                      <a:endParaRPr lang="en-CA" sz="1200" kern="1200" dirty="0">
                        <a:solidFill>
                          <a:schemeClr val="dk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4042962148"/>
                  </a:ext>
                </a:extLst>
              </a:tr>
              <a:tr h="386645">
                <a:tc>
                  <a:txBody>
                    <a:bodyPr/>
                    <a:lstStyle/>
                    <a:p>
                      <a:pPr marL="0" algn="l" defTabSz="914400" rtl="0" eaLnBrk="1" latinLnBrk="0" hangingPunct="1"/>
                      <a:r>
                        <a:rPr lang="en-CA" sz="1400" b="1" kern="1200" dirty="0">
                          <a:solidFill>
                            <a:schemeClr val="dk1"/>
                          </a:solidFill>
                          <a:latin typeface="+mn-lt"/>
                          <a:ea typeface="+mn-ea"/>
                          <a:cs typeface="+mn-cs"/>
                        </a:rPr>
                        <a:t>Tailored Treatment Plans</a:t>
                      </a:r>
                    </a:p>
                  </a:txBody>
                  <a:tcPr>
                    <a:solidFill>
                      <a:schemeClr val="accent3">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Develop personalized treatment plans for patients based on their specific risk factors and medical history. Consider integrating multidisciplinary approaches involving cardiologists, endocrinologists, dietitians, and exercise physiologists to provide comprehensive care.</a:t>
                      </a:r>
                      <a:endParaRPr lang="en-CA" sz="1200" kern="1200" dirty="0">
                        <a:solidFill>
                          <a:schemeClr val="dk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1323510255"/>
                  </a:ext>
                </a:extLst>
              </a:tr>
              <a:tr h="386645">
                <a:tc>
                  <a:txBody>
                    <a:bodyPr/>
                    <a:lstStyle/>
                    <a:p>
                      <a:pPr marL="0" algn="l" defTabSz="914400" rtl="0" eaLnBrk="1" latinLnBrk="0" hangingPunct="1"/>
                      <a:r>
                        <a:rPr lang="en-CA" sz="1400" b="1" kern="1200" dirty="0">
                          <a:solidFill>
                            <a:schemeClr val="dk1"/>
                          </a:solidFill>
                          <a:latin typeface="+mn-lt"/>
                          <a:ea typeface="+mn-ea"/>
                          <a:cs typeface="+mn-cs"/>
                        </a:rPr>
                        <a:t>Monitoring and Follow-Up</a:t>
                      </a:r>
                    </a:p>
                  </a:txBody>
                  <a:tcPr>
                    <a:solidFill>
                      <a:schemeClr val="accent3">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Implement systems for ongoing monitoring and follow-up of patients with known risk factors for heart disease. Regular check-ups, lab tests, and diagnostic procedures can help track changes in risk factors and adjust treatment plans accordingly</a:t>
                      </a:r>
                      <a:endParaRPr lang="en-CA" sz="1200" kern="1200" dirty="0">
                        <a:solidFill>
                          <a:schemeClr val="dk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1403860497"/>
                  </a:ext>
                </a:extLst>
              </a:tr>
              <a:tr h="386645">
                <a:tc>
                  <a:txBody>
                    <a:bodyPr/>
                    <a:lstStyle/>
                    <a:p>
                      <a:pPr marL="0" algn="l" defTabSz="914400" rtl="0" eaLnBrk="1" latinLnBrk="0" hangingPunct="1"/>
                      <a:r>
                        <a:rPr lang="en-CA" sz="1400" b="1" kern="1200" dirty="0">
                          <a:solidFill>
                            <a:schemeClr val="dk1"/>
                          </a:solidFill>
                          <a:latin typeface="+mn-lt"/>
                          <a:ea typeface="+mn-ea"/>
                          <a:cs typeface="+mn-cs"/>
                        </a:rPr>
                        <a:t>Research and Innovation</a:t>
                      </a:r>
                    </a:p>
                  </a:txBody>
                  <a:tcPr>
                    <a:solidFill>
                      <a:schemeClr val="accent3">
                        <a:lumMod val="40000"/>
                        <a:lumOff val="60000"/>
                      </a:schemeClr>
                    </a:solidFill>
                  </a:tcPr>
                </a:tc>
                <a:tc>
                  <a:txBody>
                    <a:bodyPr/>
                    <a:lstStyle/>
                    <a:p>
                      <a:pPr marL="0" algn="l" defTabSz="914400" rtl="0" eaLnBrk="1" latinLnBrk="0" hangingPunct="1"/>
                      <a:r>
                        <a:rPr lang="en-US" sz="1200" kern="1200" dirty="0">
                          <a:solidFill>
                            <a:schemeClr val="dk1"/>
                          </a:solidFill>
                          <a:latin typeface="+mn-lt"/>
                          <a:ea typeface="+mn-ea"/>
                          <a:cs typeface="+mn-cs"/>
                        </a:rPr>
                        <a:t>Support research initiatives aimed at better understanding the mechanisms underlying heart disease and identifying novel therapeutic targets. Invest in innovative technologies and diagnostic tools for early detection and prevention of heart disease.</a:t>
                      </a:r>
                      <a:endParaRPr lang="en-CA" sz="1200" kern="1200" dirty="0">
                        <a:solidFill>
                          <a:schemeClr val="dk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90585855"/>
                  </a:ext>
                </a:extLst>
              </a:tr>
              <a:tr h="386645">
                <a:tc>
                  <a:txBody>
                    <a:bodyPr/>
                    <a:lstStyle/>
                    <a:p>
                      <a:pPr marL="0" algn="l" defTabSz="914400" rtl="0" eaLnBrk="1" latinLnBrk="0" hangingPunct="1"/>
                      <a:r>
                        <a:rPr lang="en-CA" sz="1400" b="1" kern="1200" dirty="0">
                          <a:solidFill>
                            <a:schemeClr val="dk1"/>
                          </a:solidFill>
                          <a:latin typeface="+mn-lt"/>
                          <a:ea typeface="+mn-ea"/>
                          <a:cs typeface="+mn-cs"/>
                        </a:rPr>
                        <a:t>Collaboration and Partnerships</a:t>
                      </a:r>
                    </a:p>
                  </a:txBody>
                  <a:tcPr>
                    <a:solidFill>
                      <a:schemeClr val="accent3">
                        <a:lumMod val="40000"/>
                        <a:lumOff val="60000"/>
                      </a:schemeClr>
                    </a:solidFill>
                  </a:tcPr>
                </a:tc>
                <a:tc>
                  <a:txBody>
                    <a:bodyPr/>
                    <a:lstStyle/>
                    <a:p>
                      <a:pPr marL="0" algn="l" defTabSz="914400" rtl="0" eaLnBrk="1" latinLnBrk="0" hangingPunct="1"/>
                      <a:r>
                        <a:rPr lang="en-US" sz="1200" dirty="0"/>
                        <a:t>Foster collaborations with community organizations, primary care providers, and other healthcare institutions to promote cardiovascular health initiatives, raise awareness, and reach underserved populations</a:t>
                      </a:r>
                      <a:endParaRPr lang="en-CA" sz="1200" kern="1200" dirty="0">
                        <a:solidFill>
                          <a:schemeClr val="dk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2809452977"/>
                  </a:ext>
                </a:extLst>
              </a:tr>
            </a:tbl>
          </a:graphicData>
        </a:graphic>
      </p:graphicFrame>
    </p:spTree>
    <p:extLst>
      <p:ext uri="{BB962C8B-B14F-4D97-AF65-F5344CB8AC3E}">
        <p14:creationId xmlns:p14="http://schemas.microsoft.com/office/powerpoint/2010/main" val="35556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0A4C4-33C0-970F-8617-DF37CB5C9243}"/>
              </a:ext>
            </a:extLst>
          </p:cNvPr>
          <p:cNvSpPr txBox="1"/>
          <p:nvPr/>
        </p:nvSpPr>
        <p:spPr>
          <a:xfrm>
            <a:off x="2505075" y="2600325"/>
            <a:ext cx="6962775" cy="461665"/>
          </a:xfrm>
          <a:prstGeom prst="rect">
            <a:avLst/>
          </a:prstGeom>
          <a:noFill/>
        </p:spPr>
        <p:txBody>
          <a:bodyPr wrap="square" rtlCol="0">
            <a:spAutoFit/>
          </a:bodyPr>
          <a:lstStyle/>
          <a:p>
            <a:pPr algn="ctr"/>
            <a:r>
              <a:rPr lang="en-CA" sz="2400" dirty="0"/>
              <a:t>Thank you </a:t>
            </a:r>
          </a:p>
        </p:txBody>
      </p:sp>
    </p:spTree>
    <p:extLst>
      <p:ext uri="{BB962C8B-B14F-4D97-AF65-F5344CB8AC3E}">
        <p14:creationId xmlns:p14="http://schemas.microsoft.com/office/powerpoint/2010/main" val="233071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977154" y="293433"/>
            <a:ext cx="9968752" cy="461665"/>
          </a:xfrm>
          <a:prstGeom prst="rect">
            <a:avLst/>
          </a:prstGeom>
          <a:noFill/>
        </p:spPr>
        <p:txBody>
          <a:bodyPr wrap="square" rtlCol="0">
            <a:spAutoFit/>
          </a:bodyPr>
          <a:lstStyle/>
          <a:p>
            <a:pPr algn="ctr"/>
            <a:r>
              <a:rPr lang="en-CA" sz="2400" b="1" dirty="0"/>
              <a:t>Index</a:t>
            </a:r>
            <a:r>
              <a:rPr lang="en-CA" sz="2400" dirty="0"/>
              <a:t> </a:t>
            </a:r>
          </a:p>
        </p:txBody>
      </p:sp>
      <p:sp>
        <p:nvSpPr>
          <p:cNvPr id="2" name="TextBox 1">
            <a:extLst>
              <a:ext uri="{FF2B5EF4-FFF2-40B4-BE49-F238E27FC236}">
                <a16:creationId xmlns:a16="http://schemas.microsoft.com/office/drawing/2014/main" id="{174AA32D-7DE7-D046-8E8D-0E7767A29D63}"/>
              </a:ext>
            </a:extLst>
          </p:cNvPr>
          <p:cNvSpPr txBox="1"/>
          <p:nvPr/>
        </p:nvSpPr>
        <p:spPr>
          <a:xfrm>
            <a:off x="1398494" y="1120589"/>
            <a:ext cx="6804212" cy="4801314"/>
          </a:xfrm>
          <a:prstGeom prst="rect">
            <a:avLst/>
          </a:prstGeom>
          <a:noFill/>
        </p:spPr>
        <p:txBody>
          <a:bodyPr wrap="square" rtlCol="0">
            <a:spAutoFit/>
          </a:bodyPr>
          <a:lstStyle/>
          <a:p>
            <a:r>
              <a:rPr lang="en-CA" dirty="0"/>
              <a:t>Introduction</a:t>
            </a:r>
          </a:p>
          <a:p>
            <a:endParaRPr lang="en-CA" dirty="0"/>
          </a:p>
          <a:p>
            <a:r>
              <a:rPr lang="en-CA" dirty="0"/>
              <a:t>Description of Dataset</a:t>
            </a:r>
          </a:p>
          <a:p>
            <a:endParaRPr lang="en-CA" dirty="0"/>
          </a:p>
          <a:p>
            <a:r>
              <a:rPr lang="en-CA" dirty="0"/>
              <a:t>Business Questions and Hypothesis</a:t>
            </a:r>
          </a:p>
          <a:p>
            <a:endParaRPr lang="en-CA" dirty="0"/>
          </a:p>
          <a:p>
            <a:r>
              <a:rPr lang="en-CA" dirty="0"/>
              <a:t>Data Analysis</a:t>
            </a:r>
          </a:p>
          <a:p>
            <a:endParaRPr lang="en-CA" dirty="0"/>
          </a:p>
          <a:p>
            <a:r>
              <a:rPr lang="en-CA" dirty="0"/>
              <a:t>Correlation Matrix</a:t>
            </a:r>
          </a:p>
          <a:p>
            <a:endParaRPr lang="en-CA" dirty="0"/>
          </a:p>
          <a:p>
            <a:r>
              <a:rPr lang="en-CA" dirty="0"/>
              <a:t>Model Building , Evaluation and Selection</a:t>
            </a:r>
          </a:p>
          <a:p>
            <a:endParaRPr lang="en-CA" dirty="0"/>
          </a:p>
          <a:p>
            <a:pPr marL="742950" lvl="1" indent="-285750">
              <a:buFont typeface="Arial" panose="020B0604020202020204" pitchFamily="34" charset="0"/>
              <a:buChar char="•"/>
            </a:pPr>
            <a:r>
              <a:rPr lang="en-CA" dirty="0"/>
              <a:t>ROC-AUC Curve</a:t>
            </a:r>
          </a:p>
          <a:p>
            <a:pPr marL="742950" lvl="1" indent="-285750">
              <a:buFont typeface="Arial" panose="020B0604020202020204" pitchFamily="34" charset="0"/>
              <a:buChar char="•"/>
            </a:pPr>
            <a:r>
              <a:rPr lang="en-CA" dirty="0"/>
              <a:t>Confusion Matrix </a:t>
            </a:r>
          </a:p>
          <a:p>
            <a:pPr marL="742950" lvl="1" indent="-285750">
              <a:buFont typeface="Arial" panose="020B0604020202020204" pitchFamily="34" charset="0"/>
              <a:buChar char="•"/>
            </a:pPr>
            <a:r>
              <a:rPr lang="en-CA" dirty="0"/>
              <a:t>Feature Importance</a:t>
            </a:r>
          </a:p>
          <a:p>
            <a:pPr marL="742950" lvl="1" indent="-285750">
              <a:buFont typeface="Arial" panose="020B0604020202020204" pitchFamily="34" charset="0"/>
              <a:buChar char="•"/>
            </a:pPr>
            <a:endParaRPr lang="en-CA" dirty="0"/>
          </a:p>
          <a:p>
            <a:r>
              <a:rPr lang="en-CA" dirty="0"/>
              <a:t>Conclusion</a:t>
            </a:r>
          </a:p>
        </p:txBody>
      </p:sp>
    </p:spTree>
    <p:extLst>
      <p:ext uri="{BB962C8B-B14F-4D97-AF65-F5344CB8AC3E}">
        <p14:creationId xmlns:p14="http://schemas.microsoft.com/office/powerpoint/2010/main" val="424366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ACEF7-043C-B600-7190-DD162FCDA4A7}"/>
              </a:ext>
            </a:extLst>
          </p:cNvPr>
          <p:cNvSpPr txBox="1"/>
          <p:nvPr/>
        </p:nvSpPr>
        <p:spPr>
          <a:xfrm>
            <a:off x="2778642" y="265815"/>
            <a:ext cx="6634716" cy="461665"/>
          </a:xfrm>
          <a:prstGeom prst="rect">
            <a:avLst/>
          </a:prstGeom>
          <a:noFill/>
        </p:spPr>
        <p:txBody>
          <a:bodyPr wrap="square" rtlCol="0">
            <a:spAutoFit/>
          </a:bodyPr>
          <a:lstStyle/>
          <a:p>
            <a:pPr algn="ctr"/>
            <a:r>
              <a:rPr lang="en-CA" sz="2400" b="1" dirty="0"/>
              <a:t>Introduction</a:t>
            </a:r>
          </a:p>
        </p:txBody>
      </p:sp>
      <p:sp>
        <p:nvSpPr>
          <p:cNvPr id="3" name="TextBox 2">
            <a:extLst>
              <a:ext uri="{FF2B5EF4-FFF2-40B4-BE49-F238E27FC236}">
                <a16:creationId xmlns:a16="http://schemas.microsoft.com/office/drawing/2014/main" id="{41D4EF90-CA9C-B0BD-A270-B12257E390EF}"/>
              </a:ext>
            </a:extLst>
          </p:cNvPr>
          <p:cNvSpPr txBox="1"/>
          <p:nvPr/>
        </p:nvSpPr>
        <p:spPr>
          <a:xfrm>
            <a:off x="1465817" y="896624"/>
            <a:ext cx="9260366" cy="6211316"/>
          </a:xfrm>
          <a:prstGeom prst="rect">
            <a:avLst/>
          </a:prstGeom>
          <a:noFill/>
        </p:spPr>
        <p:txBody>
          <a:bodyPr wrap="square" rtlCol="0">
            <a:spAutoFit/>
          </a:bodyPr>
          <a:lstStyle/>
          <a:p>
            <a:r>
              <a:rPr lang="en-US" sz="1400" dirty="0">
                <a:solidFill>
                  <a:srgbClr val="3C4043"/>
                </a:solidFill>
                <a:latin typeface="Calibri" panose="020F0502020204030204" pitchFamily="34" charset="0"/>
                <a:ea typeface="Calibri" panose="020F0502020204030204" pitchFamily="34" charset="0"/>
                <a:cs typeface="Times New Roman" panose="02020603050405020304" pitchFamily="18" charset="0"/>
              </a:rPr>
              <a:t>Heart disease is one of the biggest cause of mortality among the population of the world. Prediction of cardiovascular disease is regarded as one of the most important subjects in the section of clinical data analysis. The amount of data in the healthcare industry is huge. Data mining turns the large collection of raw healthcare data into information that can help to make informed decisions and predictions.</a:t>
            </a:r>
            <a:endParaRPr lang="en-CA" sz="1400" dirty="0">
              <a:solidFill>
                <a:srgbClr val="3C4043"/>
              </a:solidFill>
              <a:latin typeface="Calibri" panose="020F0502020204030204" pitchFamily="34" charset="0"/>
              <a:ea typeface="Calibri" panose="020F0502020204030204" pitchFamily="34" charset="0"/>
              <a:cs typeface="Times New Roman" panose="02020603050405020304" pitchFamily="18" charset="0"/>
            </a:endParaRPr>
          </a:p>
          <a:p>
            <a:endParaRPr lang="en-CA" dirty="0"/>
          </a:p>
          <a:p>
            <a:r>
              <a:rPr lang="en-CA" sz="1400" b="1" u="sng" dirty="0"/>
              <a:t>Dataset Attributes:</a:t>
            </a:r>
          </a:p>
          <a:p>
            <a:endParaRPr lang="en-CA" dirty="0"/>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Age (Num)</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 age of the patient [years]</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Sex</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(Char): sex of the patient [M: Male, F: Female]</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ChestPainType</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(Char): chest pain type [TA: Typical Angina, ATA: Atypical Angina, NAP: Non-Anginal Pain, ASY: Asymptomatic]</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RestingBP</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(Num): resting blood pressure [mm Hg]</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Cholesterol</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(Num): serum cholesterol [mm/dl]</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FastingBS</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(Num/Discrete): fasting blood sugar [1: if FastingBS &gt; 120 mg/dl, 0: otherwise]</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RestingECG</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(Char): resting electrocardiogram results [Normal: Normal, ST: having ST-T wave abnormality (T wave inversions and/or ST elevation or depression of &gt; 0.05 mV), LVH: showing probable or definite left ventricular hypertrophy by Estes' criteria]</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MaxHR</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(Num): maximum heart rate achieved [Numeric value between 60 and 202]</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Exercise Angina</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(Char): exercise-induced angina [Y: Yes, N: No]</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Oldpeak</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(Num): oldpeak = ST [Numeric value measured in depression]</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ST_Slope</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(Char): the slope of the peak exercise ST segment [Up: upsloping, Flat: flat, Down: down sloping]</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spcAft>
                <a:spcPts val="300"/>
              </a:spcAft>
              <a:buFont typeface="Symbol" panose="05050102010706020507" pitchFamily="18" charset="2"/>
              <a:buChar char=""/>
            </a:pPr>
            <a:r>
              <a:rPr lang="en-US" sz="1400" b="1"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Heart Disease</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(Target Variable) </a:t>
            </a:r>
            <a:r>
              <a:rPr lang="en-US" sz="14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output class [1: heart disease, 0: Normal]</a:t>
            </a:r>
            <a:endParaRPr lang="en-CA" sz="14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43107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35104" y="3982786"/>
            <a:ext cx="10354233" cy="400110"/>
          </a:xfrm>
          <a:prstGeom prst="rect">
            <a:avLst/>
          </a:prstGeom>
          <a:noFill/>
        </p:spPr>
        <p:txBody>
          <a:bodyPr wrap="square" rtlCol="0">
            <a:spAutoFit/>
          </a:bodyPr>
          <a:lstStyle/>
          <a:p>
            <a:pPr algn="ctr"/>
            <a:r>
              <a:rPr lang="en-CA" sz="2000" b="1" dirty="0"/>
              <a:t>Business Questions and Hypothesis</a:t>
            </a:r>
            <a:r>
              <a:rPr lang="en-CA" sz="2000" dirty="0"/>
              <a:t> </a:t>
            </a:r>
          </a:p>
        </p:txBody>
      </p:sp>
      <p:sp>
        <p:nvSpPr>
          <p:cNvPr id="2" name="TextBox 1">
            <a:extLst>
              <a:ext uri="{FF2B5EF4-FFF2-40B4-BE49-F238E27FC236}">
                <a16:creationId xmlns:a16="http://schemas.microsoft.com/office/drawing/2014/main" id="{174AA32D-7DE7-D046-8E8D-0E7767A29D63}"/>
              </a:ext>
            </a:extLst>
          </p:cNvPr>
          <p:cNvSpPr txBox="1"/>
          <p:nvPr/>
        </p:nvSpPr>
        <p:spPr>
          <a:xfrm>
            <a:off x="735104" y="4580452"/>
            <a:ext cx="10882657" cy="1877437"/>
          </a:xfrm>
          <a:prstGeom prst="rect">
            <a:avLst/>
          </a:prstGeom>
          <a:noFill/>
        </p:spPr>
        <p:txBody>
          <a:bodyPr wrap="square" rtlCol="0">
            <a:spAutoFit/>
          </a:bodyPr>
          <a:lstStyle/>
          <a:p>
            <a:pPr marL="342900" indent="-342900">
              <a:buFont typeface="+mj-lt"/>
              <a:buAutoNum type="arabicPeriod"/>
            </a:pPr>
            <a:r>
              <a:rPr lang="en-US" sz="1400" dirty="0"/>
              <a:t>What factors (such as age, sex, chest pain type, blood pressure) are associated with the presence of heart disease (Heart Disease = 1)?</a:t>
            </a:r>
          </a:p>
          <a:p>
            <a:pPr marL="342900" indent="-342900">
              <a:buFont typeface="+mj-lt"/>
              <a:buAutoNum type="arabicPeriod"/>
            </a:pPr>
            <a:endParaRPr lang="en-US" sz="1400" dirty="0"/>
          </a:p>
          <a:p>
            <a:pPr marL="342900" indent="-342900">
              <a:buFont typeface="+mj-lt"/>
              <a:buAutoNum type="arabicPeriod"/>
            </a:pPr>
            <a:r>
              <a:rPr lang="en-US" sz="1400" dirty="0"/>
              <a:t>Can we predict the likelihood of heart disease based on the given patient characteristics (Age, Sex, ChestPainType)?</a:t>
            </a:r>
          </a:p>
          <a:p>
            <a:pPr marL="342900" indent="-342900">
              <a:buFont typeface="+mj-lt"/>
              <a:buAutoNum type="arabicPeriod"/>
            </a:pPr>
            <a:endParaRPr lang="en-US" sz="1400" dirty="0"/>
          </a:p>
          <a:p>
            <a:pPr marL="342900" indent="-342900">
              <a:buFont typeface="+mj-lt"/>
              <a:buAutoNum type="arabicPeriod"/>
            </a:pPr>
            <a:r>
              <a:rPr lang="en-US" sz="1400" dirty="0"/>
              <a:t>How does exercise-induced angina (Exercise Angina) relate to the presence of heart disease?</a:t>
            </a:r>
          </a:p>
          <a:p>
            <a:pPr marL="342900" indent="-342900">
              <a:buFont typeface="+mj-lt"/>
              <a:buAutoNum type="arabicPeriod"/>
            </a:pPr>
            <a:endParaRPr lang="en-US" sz="1400" dirty="0"/>
          </a:p>
          <a:p>
            <a:pPr marL="342900" indent="-342900">
              <a:buFont typeface="+mj-lt"/>
              <a:buAutoNum type="arabicPeriod"/>
            </a:pPr>
            <a:r>
              <a:rPr lang="en-US" sz="1400" dirty="0"/>
              <a:t>Is there a correlation between resting electrocardiogram results (RestingECG) and the occurrence of heart disease?</a:t>
            </a:r>
            <a:endParaRPr lang="en-CA" sz="1400" dirty="0"/>
          </a:p>
          <a:p>
            <a:endParaRPr lang="en-CA" dirty="0"/>
          </a:p>
        </p:txBody>
      </p:sp>
      <p:sp>
        <p:nvSpPr>
          <p:cNvPr id="3" name="TextBox 2">
            <a:extLst>
              <a:ext uri="{FF2B5EF4-FFF2-40B4-BE49-F238E27FC236}">
                <a16:creationId xmlns:a16="http://schemas.microsoft.com/office/drawing/2014/main" id="{537E9674-D717-BF3A-CAEA-623B941257AD}"/>
              </a:ext>
            </a:extLst>
          </p:cNvPr>
          <p:cNvSpPr txBox="1"/>
          <p:nvPr/>
        </p:nvSpPr>
        <p:spPr>
          <a:xfrm>
            <a:off x="735104" y="476632"/>
            <a:ext cx="10550963" cy="3308598"/>
          </a:xfrm>
          <a:prstGeom prst="rect">
            <a:avLst/>
          </a:prstGeom>
          <a:noFill/>
        </p:spPr>
        <p:txBody>
          <a:bodyPr wrap="square" rtlCol="0">
            <a:spAutoFit/>
          </a:bodyPr>
          <a:lstStyle/>
          <a:p>
            <a:pPr algn="ctr"/>
            <a:r>
              <a:rPr lang="en-CA" sz="2000" b="1" dirty="0"/>
              <a:t>Objective</a:t>
            </a:r>
          </a:p>
          <a:p>
            <a:endParaRPr lang="en-CA" b="1" dirty="0"/>
          </a:p>
          <a:p>
            <a:pPr marL="342900" lvl="0" indent="-342900">
              <a:spcBef>
                <a:spcPts val="600"/>
              </a:spcBef>
              <a:spcAft>
                <a:spcPts val="600"/>
              </a:spcAft>
              <a:buFont typeface="+mj-lt"/>
              <a:buAutoNum type="arabicPeriod"/>
            </a:pPr>
            <a:r>
              <a:rPr lang="en-US" sz="1400" b="1"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 review the current landscape of heart disease prediction</a:t>
            </a:r>
            <a:r>
              <a:rPr lang="en-US" sz="1400"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We will examine existing risk assessment tools, clinical guidelines, and predictive models utilized in cardiovascular risk stratification.</a:t>
            </a:r>
            <a:endParaRPr lang="en-CA" sz="1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Font typeface="+mj-lt"/>
              <a:buAutoNum type="arabicPeriod"/>
            </a:pPr>
            <a:r>
              <a:rPr lang="en-US" sz="1400" b="1"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 explore predictive analytics methodologies</a:t>
            </a:r>
            <a:r>
              <a:rPr lang="en-US" sz="1400"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We will delve into the principles of predictive modeling, including data preprocessing, feature selection, model development, and evaluation techniques specific to heart disease prediction.</a:t>
            </a:r>
            <a:endParaRPr lang="en-CA" sz="1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Font typeface="+mj-lt"/>
              <a:buAutoNum type="arabicPeriod"/>
            </a:pPr>
            <a:r>
              <a:rPr lang="en-US" sz="1400" b="1"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 evaluate the performance of predictive models</a:t>
            </a:r>
            <a:r>
              <a:rPr lang="en-US" sz="1400"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Through a comparative analysis of various machine learning algorithms and predictive models, we will assess their accuracy, sensitivity, specificity, and clinical utility in predicting heart disease risk.</a:t>
            </a:r>
            <a:endParaRPr lang="en-CA" sz="1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Font typeface="+mj-lt"/>
              <a:buAutoNum type="arabicPeriod"/>
            </a:pPr>
            <a:r>
              <a:rPr lang="en-US" sz="1400" b="1"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 discuss implications for clinical practice and future directions</a:t>
            </a:r>
            <a:r>
              <a:rPr lang="en-US" sz="1400"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We will discuss the implications of predictive analytics in preventive cardiology, clinical decision support, and population health management, as well as potential avenues for future research and innovation</a:t>
            </a:r>
            <a:endParaRPr lang="en-CA" sz="1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Font typeface="+mj-lt"/>
              <a:buAutoNum type="arabicPeriod"/>
            </a:pPr>
            <a:r>
              <a:rPr lang="en-US" sz="1400" b="1"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To generate list of variables impacting target variable</a:t>
            </a:r>
            <a:r>
              <a:rPr lang="en-US" sz="1400" dirty="0">
                <a:solidFill>
                  <a:srgbClr val="0D0D0D"/>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t>
            </a:r>
            <a:endParaRPr lang="en-CA" sz="1400" dirty="0">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9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97860" y="643056"/>
            <a:ext cx="10354233" cy="461665"/>
          </a:xfrm>
          <a:prstGeom prst="rect">
            <a:avLst/>
          </a:prstGeom>
          <a:noFill/>
        </p:spPr>
        <p:txBody>
          <a:bodyPr wrap="square" rtlCol="0">
            <a:spAutoFit/>
          </a:bodyPr>
          <a:lstStyle/>
          <a:p>
            <a:pPr algn="ctr"/>
            <a:r>
              <a:rPr lang="en-CA" sz="2400" b="1" dirty="0"/>
              <a:t>Dataset Imported in SAS Environment</a:t>
            </a:r>
            <a:endParaRPr lang="en-CA" sz="2400" dirty="0"/>
          </a:p>
        </p:txBody>
      </p:sp>
      <p:pic>
        <p:nvPicPr>
          <p:cNvPr id="5" name="Picture 4">
            <a:extLst>
              <a:ext uri="{FF2B5EF4-FFF2-40B4-BE49-F238E27FC236}">
                <a16:creationId xmlns:a16="http://schemas.microsoft.com/office/drawing/2014/main" id="{C154DDA5-CB6B-9113-C291-EBCB4D3B3F9E}"/>
              </a:ext>
            </a:extLst>
          </p:cNvPr>
          <p:cNvPicPr>
            <a:picLocks noChangeAspect="1"/>
          </p:cNvPicPr>
          <p:nvPr/>
        </p:nvPicPr>
        <p:blipFill>
          <a:blip r:embed="rId3"/>
          <a:stretch>
            <a:fillRect/>
          </a:stretch>
        </p:blipFill>
        <p:spPr>
          <a:xfrm>
            <a:off x="947583" y="1448555"/>
            <a:ext cx="10296834" cy="3697186"/>
          </a:xfrm>
          <a:prstGeom prst="rect">
            <a:avLst/>
          </a:prstGeom>
        </p:spPr>
      </p:pic>
    </p:spTree>
    <p:extLst>
      <p:ext uri="{BB962C8B-B14F-4D97-AF65-F5344CB8AC3E}">
        <p14:creationId xmlns:p14="http://schemas.microsoft.com/office/powerpoint/2010/main" val="33739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797860" y="643056"/>
            <a:ext cx="10354233" cy="461665"/>
          </a:xfrm>
          <a:prstGeom prst="rect">
            <a:avLst/>
          </a:prstGeom>
          <a:noFill/>
        </p:spPr>
        <p:txBody>
          <a:bodyPr wrap="square" rtlCol="0">
            <a:spAutoFit/>
          </a:bodyPr>
          <a:lstStyle/>
          <a:p>
            <a:pPr algn="ctr"/>
            <a:r>
              <a:rPr lang="en-CA" sz="2400" b="1" dirty="0"/>
              <a:t>Descriptive Portion of Dataset</a:t>
            </a:r>
            <a:endParaRPr lang="en-CA" sz="2400" dirty="0"/>
          </a:p>
        </p:txBody>
      </p:sp>
      <p:pic>
        <p:nvPicPr>
          <p:cNvPr id="7" name="Picture 6">
            <a:extLst>
              <a:ext uri="{FF2B5EF4-FFF2-40B4-BE49-F238E27FC236}">
                <a16:creationId xmlns:a16="http://schemas.microsoft.com/office/drawing/2014/main" id="{DED15DCF-72A6-AF91-8490-139A851E6C2E}"/>
              </a:ext>
            </a:extLst>
          </p:cNvPr>
          <p:cNvPicPr>
            <a:picLocks noChangeAspect="1"/>
          </p:cNvPicPr>
          <p:nvPr/>
        </p:nvPicPr>
        <p:blipFill>
          <a:blip r:embed="rId3"/>
          <a:stretch>
            <a:fillRect/>
          </a:stretch>
        </p:blipFill>
        <p:spPr>
          <a:xfrm>
            <a:off x="1446751" y="1904867"/>
            <a:ext cx="4649249" cy="2909179"/>
          </a:xfrm>
          <a:prstGeom prst="rect">
            <a:avLst/>
          </a:prstGeom>
        </p:spPr>
      </p:pic>
      <p:pic>
        <p:nvPicPr>
          <p:cNvPr id="9" name="Picture 8">
            <a:extLst>
              <a:ext uri="{FF2B5EF4-FFF2-40B4-BE49-F238E27FC236}">
                <a16:creationId xmlns:a16="http://schemas.microsoft.com/office/drawing/2014/main" id="{36B48CBA-B158-BCE6-FDD1-112760C4E8B8}"/>
              </a:ext>
            </a:extLst>
          </p:cNvPr>
          <p:cNvPicPr>
            <a:picLocks noChangeAspect="1"/>
          </p:cNvPicPr>
          <p:nvPr/>
        </p:nvPicPr>
        <p:blipFill>
          <a:blip r:embed="rId4"/>
          <a:stretch>
            <a:fillRect/>
          </a:stretch>
        </p:blipFill>
        <p:spPr>
          <a:xfrm>
            <a:off x="6770762" y="1904867"/>
            <a:ext cx="3269605" cy="3563603"/>
          </a:xfrm>
          <a:prstGeom prst="rect">
            <a:avLst/>
          </a:prstGeom>
        </p:spPr>
      </p:pic>
    </p:spTree>
    <p:extLst>
      <p:ext uri="{BB962C8B-B14F-4D97-AF65-F5344CB8AC3E}">
        <p14:creationId xmlns:p14="http://schemas.microsoft.com/office/powerpoint/2010/main" val="145414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Target Variable – Heart Disease</a:t>
            </a:r>
            <a:endParaRPr lang="en-CA" sz="2000" dirty="0"/>
          </a:p>
        </p:txBody>
      </p:sp>
      <p:pic>
        <p:nvPicPr>
          <p:cNvPr id="6" name="Picture 5">
            <a:extLst>
              <a:ext uri="{FF2B5EF4-FFF2-40B4-BE49-F238E27FC236}">
                <a16:creationId xmlns:a16="http://schemas.microsoft.com/office/drawing/2014/main" id="{8A601221-3DFC-5FD4-209C-6708CC4A07F3}"/>
              </a:ext>
            </a:extLst>
          </p:cNvPr>
          <p:cNvPicPr>
            <a:picLocks noChangeAspect="1"/>
          </p:cNvPicPr>
          <p:nvPr/>
        </p:nvPicPr>
        <p:blipFill>
          <a:blip r:embed="rId3"/>
          <a:stretch>
            <a:fillRect/>
          </a:stretch>
        </p:blipFill>
        <p:spPr>
          <a:xfrm>
            <a:off x="903919" y="2379771"/>
            <a:ext cx="3947502" cy="1539373"/>
          </a:xfrm>
          <a:prstGeom prst="rect">
            <a:avLst/>
          </a:prstGeom>
        </p:spPr>
      </p:pic>
      <p:sp>
        <p:nvSpPr>
          <p:cNvPr id="7" name="TextBox 6">
            <a:extLst>
              <a:ext uri="{FF2B5EF4-FFF2-40B4-BE49-F238E27FC236}">
                <a16:creationId xmlns:a16="http://schemas.microsoft.com/office/drawing/2014/main" id="{F14E6EBB-201B-83AE-81C7-ABDF8389B0B6}"/>
              </a:ext>
            </a:extLst>
          </p:cNvPr>
          <p:cNvSpPr txBox="1"/>
          <p:nvPr/>
        </p:nvSpPr>
        <p:spPr>
          <a:xfrm>
            <a:off x="1353671" y="4518212"/>
            <a:ext cx="3397624" cy="461665"/>
          </a:xfrm>
          <a:prstGeom prst="rect">
            <a:avLst/>
          </a:prstGeom>
          <a:noFill/>
        </p:spPr>
        <p:txBody>
          <a:bodyPr wrap="square" rtlCol="0">
            <a:spAutoFit/>
          </a:bodyPr>
          <a:lstStyle/>
          <a:p>
            <a:r>
              <a:rPr lang="en-CA" sz="1200" dirty="0"/>
              <a:t>0- Individuals without Heart Disease</a:t>
            </a:r>
          </a:p>
          <a:p>
            <a:r>
              <a:rPr lang="en-CA" sz="1200" dirty="0"/>
              <a:t>1- Individuals with Heart Disease</a:t>
            </a:r>
          </a:p>
        </p:txBody>
      </p:sp>
      <p:pic>
        <p:nvPicPr>
          <p:cNvPr id="9" name="Picture 8">
            <a:extLst>
              <a:ext uri="{FF2B5EF4-FFF2-40B4-BE49-F238E27FC236}">
                <a16:creationId xmlns:a16="http://schemas.microsoft.com/office/drawing/2014/main" id="{F52499B0-2261-16F8-CA73-01B4ECB698E0}"/>
              </a:ext>
            </a:extLst>
          </p:cNvPr>
          <p:cNvPicPr>
            <a:picLocks noChangeAspect="1"/>
          </p:cNvPicPr>
          <p:nvPr/>
        </p:nvPicPr>
        <p:blipFill>
          <a:blip r:embed="rId4"/>
          <a:stretch>
            <a:fillRect/>
          </a:stretch>
        </p:blipFill>
        <p:spPr>
          <a:xfrm>
            <a:off x="6008153" y="2243167"/>
            <a:ext cx="5067739" cy="3756986"/>
          </a:xfrm>
          <a:prstGeom prst="rect">
            <a:avLst/>
          </a:prstGeom>
        </p:spPr>
      </p:pic>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spTree>
    <p:extLst>
      <p:ext uri="{BB962C8B-B14F-4D97-AF65-F5344CB8AC3E}">
        <p14:creationId xmlns:p14="http://schemas.microsoft.com/office/powerpoint/2010/main" val="380175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Heart Disease v/s RestingBP </a:t>
            </a:r>
            <a:endParaRPr lang="en-CA" sz="2000" dirty="0"/>
          </a:p>
        </p:txBody>
      </p:sp>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pic>
        <p:nvPicPr>
          <p:cNvPr id="3" name="Picture 2">
            <a:extLst>
              <a:ext uri="{FF2B5EF4-FFF2-40B4-BE49-F238E27FC236}">
                <a16:creationId xmlns:a16="http://schemas.microsoft.com/office/drawing/2014/main" id="{BD045D61-DE23-F6A8-03FA-AC1814BB9FED}"/>
              </a:ext>
            </a:extLst>
          </p:cNvPr>
          <p:cNvPicPr>
            <a:picLocks noChangeAspect="1"/>
          </p:cNvPicPr>
          <p:nvPr/>
        </p:nvPicPr>
        <p:blipFill>
          <a:blip r:embed="rId3"/>
          <a:stretch>
            <a:fillRect/>
          </a:stretch>
        </p:blipFill>
        <p:spPr>
          <a:xfrm>
            <a:off x="6437113" y="2330437"/>
            <a:ext cx="5037257" cy="3756986"/>
          </a:xfrm>
          <a:prstGeom prst="rect">
            <a:avLst/>
          </a:prstGeom>
        </p:spPr>
      </p:pic>
      <p:pic>
        <p:nvPicPr>
          <p:cNvPr id="8" name="Picture 7">
            <a:extLst>
              <a:ext uri="{FF2B5EF4-FFF2-40B4-BE49-F238E27FC236}">
                <a16:creationId xmlns:a16="http://schemas.microsoft.com/office/drawing/2014/main" id="{1F7AFA47-EBC6-8C1E-3847-18E37C5ECCA6}"/>
              </a:ext>
            </a:extLst>
          </p:cNvPr>
          <p:cNvPicPr>
            <a:picLocks noChangeAspect="1"/>
          </p:cNvPicPr>
          <p:nvPr/>
        </p:nvPicPr>
        <p:blipFill>
          <a:blip r:embed="rId4"/>
          <a:stretch>
            <a:fillRect/>
          </a:stretch>
        </p:blipFill>
        <p:spPr>
          <a:xfrm>
            <a:off x="1865662" y="2402833"/>
            <a:ext cx="2705334" cy="1806097"/>
          </a:xfrm>
          <a:prstGeom prst="rect">
            <a:avLst/>
          </a:prstGeom>
        </p:spPr>
      </p:pic>
      <p:sp>
        <p:nvSpPr>
          <p:cNvPr id="11" name="TextBox 10">
            <a:extLst>
              <a:ext uri="{FF2B5EF4-FFF2-40B4-BE49-F238E27FC236}">
                <a16:creationId xmlns:a16="http://schemas.microsoft.com/office/drawing/2014/main" id="{2AB8D1CE-7713-410F-C24D-D3C2016A9E58}"/>
              </a:ext>
            </a:extLst>
          </p:cNvPr>
          <p:cNvSpPr txBox="1"/>
          <p:nvPr/>
        </p:nvSpPr>
        <p:spPr>
          <a:xfrm>
            <a:off x="762000" y="4939553"/>
            <a:ext cx="5504329" cy="1446550"/>
          </a:xfrm>
          <a:prstGeom prst="rect">
            <a:avLst/>
          </a:prstGeom>
          <a:noFill/>
        </p:spPr>
        <p:txBody>
          <a:bodyPr wrap="square" rtlCol="0">
            <a:spAutoFit/>
          </a:bodyPr>
          <a:lstStyle/>
          <a:p>
            <a:r>
              <a:rPr lang="en-CA" sz="1400" dirty="0"/>
              <a:t>Insights:</a:t>
            </a:r>
          </a:p>
          <a:p>
            <a:endParaRPr lang="en-CA" sz="1800" dirty="0">
              <a:solidFill>
                <a:srgbClr val="008000"/>
              </a:solidFill>
              <a:latin typeface="Courier New" panose="02070309020205020404" pitchFamily="49" charset="0"/>
            </a:endParaRPr>
          </a:p>
          <a:p>
            <a:r>
              <a:rPr lang="en-US" sz="1400" b="0" i="0" dirty="0">
                <a:solidFill>
                  <a:srgbClr val="0D0D0D"/>
                </a:solidFill>
                <a:effectLst/>
                <a:highlight>
                  <a:srgbClr val="FFFFFF"/>
                </a:highlight>
                <a:latin typeface="ui-sans-serif"/>
              </a:rPr>
              <a:t>The statistical analysis shows a significant association between </a:t>
            </a:r>
            <a:r>
              <a:rPr lang="en-US" sz="1400" dirty="0"/>
              <a:t>Heart disease and RestingBP and are highly associated with each other. The chart indicates that individuals who fall in "ASY“ category have  higher percentage of heart disease as compared to other categories. </a:t>
            </a:r>
          </a:p>
        </p:txBody>
      </p:sp>
    </p:spTree>
    <p:extLst>
      <p:ext uri="{BB962C8B-B14F-4D97-AF65-F5344CB8AC3E}">
        <p14:creationId xmlns:p14="http://schemas.microsoft.com/office/powerpoint/2010/main" val="369993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3FEFA-FF34-DF14-2DA9-5CC557EC9904}"/>
              </a:ext>
            </a:extLst>
          </p:cNvPr>
          <p:cNvSpPr txBox="1"/>
          <p:nvPr/>
        </p:nvSpPr>
        <p:spPr>
          <a:xfrm>
            <a:off x="623047" y="1319275"/>
            <a:ext cx="10354233" cy="400110"/>
          </a:xfrm>
          <a:prstGeom prst="rect">
            <a:avLst/>
          </a:prstGeom>
          <a:noFill/>
        </p:spPr>
        <p:txBody>
          <a:bodyPr wrap="square" rtlCol="0">
            <a:spAutoFit/>
          </a:bodyPr>
          <a:lstStyle/>
          <a:p>
            <a:pPr algn="ctr"/>
            <a:r>
              <a:rPr lang="en-CA" sz="2000" b="1" dirty="0"/>
              <a:t>Heart Disease v/s Sex</a:t>
            </a:r>
            <a:endParaRPr lang="en-CA" sz="2000" dirty="0"/>
          </a:p>
        </p:txBody>
      </p:sp>
      <p:sp>
        <p:nvSpPr>
          <p:cNvPr id="10" name="TextBox 9">
            <a:extLst>
              <a:ext uri="{FF2B5EF4-FFF2-40B4-BE49-F238E27FC236}">
                <a16:creationId xmlns:a16="http://schemas.microsoft.com/office/drawing/2014/main" id="{CB73E38D-FBD0-B1A8-0B01-65A080556C7F}"/>
              </a:ext>
            </a:extLst>
          </p:cNvPr>
          <p:cNvSpPr txBox="1"/>
          <p:nvPr/>
        </p:nvSpPr>
        <p:spPr>
          <a:xfrm>
            <a:off x="4482351" y="489374"/>
            <a:ext cx="2635623" cy="461665"/>
          </a:xfrm>
          <a:prstGeom prst="rect">
            <a:avLst/>
          </a:prstGeom>
          <a:noFill/>
        </p:spPr>
        <p:txBody>
          <a:bodyPr wrap="square" rtlCol="0">
            <a:spAutoFit/>
          </a:bodyPr>
          <a:lstStyle/>
          <a:p>
            <a:pPr algn="ctr"/>
            <a:r>
              <a:rPr lang="en-CA" sz="2400" b="1" dirty="0"/>
              <a:t>Data Analysis</a:t>
            </a:r>
          </a:p>
        </p:txBody>
      </p:sp>
      <p:sp>
        <p:nvSpPr>
          <p:cNvPr id="11" name="TextBox 10">
            <a:extLst>
              <a:ext uri="{FF2B5EF4-FFF2-40B4-BE49-F238E27FC236}">
                <a16:creationId xmlns:a16="http://schemas.microsoft.com/office/drawing/2014/main" id="{2AB8D1CE-7713-410F-C24D-D3C2016A9E58}"/>
              </a:ext>
            </a:extLst>
          </p:cNvPr>
          <p:cNvSpPr txBox="1"/>
          <p:nvPr/>
        </p:nvSpPr>
        <p:spPr>
          <a:xfrm>
            <a:off x="762000" y="4939553"/>
            <a:ext cx="5504329" cy="1231106"/>
          </a:xfrm>
          <a:prstGeom prst="rect">
            <a:avLst/>
          </a:prstGeom>
          <a:noFill/>
        </p:spPr>
        <p:txBody>
          <a:bodyPr wrap="square" rtlCol="0">
            <a:spAutoFit/>
          </a:bodyPr>
          <a:lstStyle/>
          <a:p>
            <a:r>
              <a:rPr lang="en-CA" sz="1400" dirty="0"/>
              <a:t>Insights:</a:t>
            </a:r>
          </a:p>
          <a:p>
            <a:endParaRPr lang="en-CA" sz="1800" dirty="0">
              <a:solidFill>
                <a:srgbClr val="008000"/>
              </a:solidFill>
              <a:latin typeface="Courier New" panose="02070309020205020404" pitchFamily="49" charset="0"/>
            </a:endParaRPr>
          </a:p>
          <a:p>
            <a:r>
              <a:rPr lang="en-US" sz="1400" b="0" i="0" dirty="0">
                <a:solidFill>
                  <a:srgbClr val="0D0D0D"/>
                </a:solidFill>
                <a:effectLst/>
                <a:highlight>
                  <a:srgbClr val="FFFFFF"/>
                </a:highlight>
                <a:latin typeface="ui-sans-serif"/>
              </a:rPr>
              <a:t>The statistical analysis shows a significant association between sex and heart disease, with males having a higher observed frequency of heart disease compared to females.</a:t>
            </a:r>
            <a:endParaRPr lang="en-US" sz="1400" dirty="0"/>
          </a:p>
        </p:txBody>
      </p:sp>
      <p:pic>
        <p:nvPicPr>
          <p:cNvPr id="5" name="Picture 4">
            <a:extLst>
              <a:ext uri="{FF2B5EF4-FFF2-40B4-BE49-F238E27FC236}">
                <a16:creationId xmlns:a16="http://schemas.microsoft.com/office/drawing/2014/main" id="{AEE901B0-F547-FD41-D418-EE347B2759AB}"/>
              </a:ext>
            </a:extLst>
          </p:cNvPr>
          <p:cNvPicPr>
            <a:picLocks noChangeAspect="1"/>
          </p:cNvPicPr>
          <p:nvPr/>
        </p:nvPicPr>
        <p:blipFill>
          <a:blip r:embed="rId2"/>
          <a:stretch>
            <a:fillRect/>
          </a:stretch>
        </p:blipFill>
        <p:spPr>
          <a:xfrm>
            <a:off x="6909332" y="2181846"/>
            <a:ext cx="4001721" cy="3028995"/>
          </a:xfrm>
          <a:prstGeom prst="rect">
            <a:avLst/>
          </a:prstGeom>
        </p:spPr>
      </p:pic>
      <p:pic>
        <p:nvPicPr>
          <p:cNvPr id="7" name="Picture 6">
            <a:extLst>
              <a:ext uri="{FF2B5EF4-FFF2-40B4-BE49-F238E27FC236}">
                <a16:creationId xmlns:a16="http://schemas.microsoft.com/office/drawing/2014/main" id="{200D5879-6894-04AA-4FD9-949FC065726C}"/>
              </a:ext>
            </a:extLst>
          </p:cNvPr>
          <p:cNvPicPr>
            <a:picLocks noChangeAspect="1"/>
          </p:cNvPicPr>
          <p:nvPr/>
        </p:nvPicPr>
        <p:blipFill>
          <a:blip r:embed="rId3"/>
          <a:stretch>
            <a:fillRect/>
          </a:stretch>
        </p:blipFill>
        <p:spPr>
          <a:xfrm>
            <a:off x="2220661" y="2214445"/>
            <a:ext cx="2091362" cy="2725108"/>
          </a:xfrm>
          <a:prstGeom prst="rect">
            <a:avLst/>
          </a:prstGeom>
        </p:spPr>
      </p:pic>
    </p:spTree>
    <p:extLst>
      <p:ext uri="{BB962C8B-B14F-4D97-AF65-F5344CB8AC3E}">
        <p14:creationId xmlns:p14="http://schemas.microsoft.com/office/powerpoint/2010/main" val="359514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1430</Words>
  <Application>Microsoft Office PowerPoint</Application>
  <PresentationFormat>Widescreen</PresentationFormat>
  <Paragraphs>144</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Calibri Light</vt:lpstr>
      <vt:lpstr>Courier New</vt:lpstr>
      <vt:lpstr>Google Sans</vt:lpstr>
      <vt:lpstr>Symbol</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99</cp:revision>
  <dcterms:created xsi:type="dcterms:W3CDTF">2024-05-29T23:52:40Z</dcterms:created>
  <dcterms:modified xsi:type="dcterms:W3CDTF">2024-06-04T17:45:20Z</dcterms:modified>
</cp:coreProperties>
</file>