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2" r:id="rId2"/>
    <p:sldId id="257" r:id="rId3"/>
    <p:sldId id="259" r:id="rId4"/>
    <p:sldId id="260" r:id="rId5"/>
    <p:sldId id="287" r:id="rId6"/>
    <p:sldId id="261" r:id="rId7"/>
    <p:sldId id="284" r:id="rId8"/>
    <p:sldId id="285" r:id="rId9"/>
    <p:sldId id="274" r:id="rId10"/>
    <p:sldId id="275" r:id="rId11"/>
    <p:sldId id="276" r:id="rId12"/>
    <p:sldId id="289" r:id="rId13"/>
    <p:sldId id="277" r:id="rId14"/>
    <p:sldId id="279" r:id="rId15"/>
    <p:sldId id="290" r:id="rId16"/>
    <p:sldId id="278" r:id="rId17"/>
    <p:sldId id="288" r:id="rId18"/>
    <p:sldId id="286" r:id="rId19"/>
    <p:sldId id="273" r:id="rId20"/>
    <p:sldId id="280"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83"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1A8CB-F59E-4AF5-999B-EBC2AFF35B7B}" type="datetimeFigureOut">
              <a:rPr lang="en-CA" smtClean="0"/>
              <a:t>2024-07-12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F3A26-98CD-4A89-838F-39969DED61B9}" type="slidenum">
              <a:rPr lang="en-CA" smtClean="0"/>
              <a:t>‹#›</a:t>
            </a:fld>
            <a:endParaRPr lang="en-CA"/>
          </a:p>
        </p:txBody>
      </p:sp>
    </p:spTree>
    <p:extLst>
      <p:ext uri="{BB962C8B-B14F-4D97-AF65-F5344CB8AC3E}">
        <p14:creationId xmlns:p14="http://schemas.microsoft.com/office/powerpoint/2010/main" val="347476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1</a:t>
            </a:fld>
            <a:endParaRPr lang="en-CA"/>
          </a:p>
        </p:txBody>
      </p:sp>
    </p:spTree>
    <p:extLst>
      <p:ext uri="{BB962C8B-B14F-4D97-AF65-F5344CB8AC3E}">
        <p14:creationId xmlns:p14="http://schemas.microsoft.com/office/powerpoint/2010/main" val="48645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40C28"/>
              </a:solidFill>
              <a:effectLst/>
              <a:highlight>
                <a:srgbClr val="FFFFFF"/>
              </a:highlight>
              <a:latin typeface="Google Sans"/>
            </a:endParaRPr>
          </a:p>
        </p:txBody>
      </p:sp>
      <p:sp>
        <p:nvSpPr>
          <p:cNvPr id="4" name="Slide Number Placeholder 3"/>
          <p:cNvSpPr>
            <a:spLocks noGrp="1"/>
          </p:cNvSpPr>
          <p:nvPr>
            <p:ph type="sldNum" sz="quarter" idx="5"/>
          </p:nvPr>
        </p:nvSpPr>
        <p:spPr/>
        <p:txBody>
          <a:bodyPr/>
          <a:lstStyle/>
          <a:p>
            <a:fld id="{E99F3A26-98CD-4A89-838F-39969DED61B9}" type="slidenum">
              <a:rPr lang="en-CA" smtClean="0"/>
              <a:t>13</a:t>
            </a:fld>
            <a:endParaRPr lang="en-CA"/>
          </a:p>
        </p:txBody>
      </p:sp>
    </p:spTree>
    <p:extLst>
      <p:ext uri="{BB962C8B-B14F-4D97-AF65-F5344CB8AC3E}">
        <p14:creationId xmlns:p14="http://schemas.microsoft.com/office/powerpoint/2010/main" val="228905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14</a:t>
            </a:fld>
            <a:endParaRPr lang="en-CA"/>
          </a:p>
        </p:txBody>
      </p:sp>
    </p:spTree>
    <p:extLst>
      <p:ext uri="{BB962C8B-B14F-4D97-AF65-F5344CB8AC3E}">
        <p14:creationId xmlns:p14="http://schemas.microsoft.com/office/powerpoint/2010/main" val="2480836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16</a:t>
            </a:fld>
            <a:endParaRPr lang="en-CA"/>
          </a:p>
        </p:txBody>
      </p:sp>
    </p:spTree>
    <p:extLst>
      <p:ext uri="{BB962C8B-B14F-4D97-AF65-F5344CB8AC3E}">
        <p14:creationId xmlns:p14="http://schemas.microsoft.com/office/powerpoint/2010/main" val="396057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18</a:t>
            </a:fld>
            <a:endParaRPr lang="en-CA"/>
          </a:p>
        </p:txBody>
      </p:sp>
    </p:spTree>
    <p:extLst>
      <p:ext uri="{BB962C8B-B14F-4D97-AF65-F5344CB8AC3E}">
        <p14:creationId xmlns:p14="http://schemas.microsoft.com/office/powerpoint/2010/main" val="364435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40C28"/>
              </a:solidFill>
              <a:effectLst/>
              <a:highlight>
                <a:srgbClr val="FFFFFF"/>
              </a:highlight>
              <a:latin typeface="Google Sans"/>
            </a:endParaRPr>
          </a:p>
          <a:p>
            <a:endParaRPr lang="en-CA" dirty="0"/>
          </a:p>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19</a:t>
            </a:fld>
            <a:endParaRPr lang="en-CA"/>
          </a:p>
        </p:txBody>
      </p:sp>
    </p:spTree>
    <p:extLst>
      <p:ext uri="{BB962C8B-B14F-4D97-AF65-F5344CB8AC3E}">
        <p14:creationId xmlns:p14="http://schemas.microsoft.com/office/powerpoint/2010/main" val="2426003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20</a:t>
            </a:fld>
            <a:endParaRPr lang="en-CA"/>
          </a:p>
        </p:txBody>
      </p:sp>
    </p:spTree>
    <p:extLst>
      <p:ext uri="{BB962C8B-B14F-4D97-AF65-F5344CB8AC3E}">
        <p14:creationId xmlns:p14="http://schemas.microsoft.com/office/powerpoint/2010/main" val="2737774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21</a:t>
            </a:fld>
            <a:endParaRPr lang="en-CA"/>
          </a:p>
        </p:txBody>
      </p:sp>
    </p:spTree>
    <p:extLst>
      <p:ext uri="{BB962C8B-B14F-4D97-AF65-F5344CB8AC3E}">
        <p14:creationId xmlns:p14="http://schemas.microsoft.com/office/powerpoint/2010/main" val="1921907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4</a:t>
            </a:fld>
            <a:endParaRPr lang="en-CA"/>
          </a:p>
        </p:txBody>
      </p:sp>
    </p:spTree>
    <p:extLst>
      <p:ext uri="{BB962C8B-B14F-4D97-AF65-F5344CB8AC3E}">
        <p14:creationId xmlns:p14="http://schemas.microsoft.com/office/powerpoint/2010/main" val="1677306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6</a:t>
            </a:fld>
            <a:endParaRPr lang="en-CA"/>
          </a:p>
        </p:txBody>
      </p:sp>
    </p:spTree>
    <p:extLst>
      <p:ext uri="{BB962C8B-B14F-4D97-AF65-F5344CB8AC3E}">
        <p14:creationId xmlns:p14="http://schemas.microsoft.com/office/powerpoint/2010/main" val="238253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7</a:t>
            </a:fld>
            <a:endParaRPr lang="en-CA"/>
          </a:p>
        </p:txBody>
      </p:sp>
    </p:spTree>
    <p:extLst>
      <p:ext uri="{BB962C8B-B14F-4D97-AF65-F5344CB8AC3E}">
        <p14:creationId xmlns:p14="http://schemas.microsoft.com/office/powerpoint/2010/main" val="2289767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8</a:t>
            </a:fld>
            <a:endParaRPr lang="en-CA"/>
          </a:p>
        </p:txBody>
      </p:sp>
    </p:spTree>
    <p:extLst>
      <p:ext uri="{BB962C8B-B14F-4D97-AF65-F5344CB8AC3E}">
        <p14:creationId xmlns:p14="http://schemas.microsoft.com/office/powerpoint/2010/main" val="73247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9</a:t>
            </a:fld>
            <a:endParaRPr lang="en-CA"/>
          </a:p>
        </p:txBody>
      </p:sp>
    </p:spTree>
    <p:extLst>
      <p:ext uri="{BB962C8B-B14F-4D97-AF65-F5344CB8AC3E}">
        <p14:creationId xmlns:p14="http://schemas.microsoft.com/office/powerpoint/2010/main" val="3106816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10</a:t>
            </a:fld>
            <a:endParaRPr lang="en-CA"/>
          </a:p>
        </p:txBody>
      </p:sp>
    </p:spTree>
    <p:extLst>
      <p:ext uri="{BB962C8B-B14F-4D97-AF65-F5344CB8AC3E}">
        <p14:creationId xmlns:p14="http://schemas.microsoft.com/office/powerpoint/2010/main" val="68615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11</a:t>
            </a:fld>
            <a:endParaRPr lang="en-CA"/>
          </a:p>
        </p:txBody>
      </p:sp>
    </p:spTree>
    <p:extLst>
      <p:ext uri="{BB962C8B-B14F-4D97-AF65-F5344CB8AC3E}">
        <p14:creationId xmlns:p14="http://schemas.microsoft.com/office/powerpoint/2010/main" val="2181782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99F3A26-98CD-4A89-838F-39969DED61B9}" type="slidenum">
              <a:rPr lang="en-CA" smtClean="0"/>
              <a:t>12</a:t>
            </a:fld>
            <a:endParaRPr lang="en-CA"/>
          </a:p>
        </p:txBody>
      </p:sp>
    </p:spTree>
    <p:extLst>
      <p:ext uri="{BB962C8B-B14F-4D97-AF65-F5344CB8AC3E}">
        <p14:creationId xmlns:p14="http://schemas.microsoft.com/office/powerpoint/2010/main" val="248808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061A-8193-DD69-53D0-9DD5B1E7C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097994-F29C-2098-DAF8-315FFB229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68A5094-4017-0F7A-C55C-B1CA903A5581}"/>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5" name="Footer Placeholder 4">
            <a:extLst>
              <a:ext uri="{FF2B5EF4-FFF2-40B4-BE49-F238E27FC236}">
                <a16:creationId xmlns:a16="http://schemas.microsoft.com/office/drawing/2014/main" id="{A889C593-63A3-B452-462B-D3B7B3AA96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FFF6BD5-DD48-661B-BF87-4F905DD2E1B1}"/>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350241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6FA3-F09A-13D2-4DE8-1F179564E1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C9662F8-4609-2FAD-1854-08139117A7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898DB29-8AB2-6C51-0FAE-1D604BB541E6}"/>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5" name="Footer Placeholder 4">
            <a:extLst>
              <a:ext uri="{FF2B5EF4-FFF2-40B4-BE49-F238E27FC236}">
                <a16:creationId xmlns:a16="http://schemas.microsoft.com/office/drawing/2014/main" id="{FD603B55-6C8B-2B7A-20DC-BB9F0BD6B9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3C4BE3-40B1-BDA4-7CAC-017F86D29887}"/>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130614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D54BAC-3A2C-F0CB-D30B-1B90E3EE94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580F6FF-8630-14B5-E5E7-82F9C89AB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FBAE635-A30A-A8CA-6006-BA86C9A03A8D}"/>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5" name="Footer Placeholder 4">
            <a:extLst>
              <a:ext uri="{FF2B5EF4-FFF2-40B4-BE49-F238E27FC236}">
                <a16:creationId xmlns:a16="http://schemas.microsoft.com/office/drawing/2014/main" id="{1BD8A11F-7447-2864-E718-C8893A88E2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C53728-A743-89E1-01F7-57747759D5E8}"/>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212065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9CDB-B7D0-0399-D6D7-28E1317271A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8B524FF-5239-E23D-3DDB-2540C2C3EA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423012B-1C65-5CE3-579B-2AC663FCDCC0}"/>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5" name="Footer Placeholder 4">
            <a:extLst>
              <a:ext uri="{FF2B5EF4-FFF2-40B4-BE49-F238E27FC236}">
                <a16:creationId xmlns:a16="http://schemas.microsoft.com/office/drawing/2014/main" id="{2D5426B3-DEC1-45F1-381F-16583878FB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0CEAE0-B483-6BD6-DC02-5486B03078FA}"/>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140537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AFDE-F996-5EB9-132B-2932D2576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3BCDF6E-A2B5-B2A1-F5F8-CBA63FB2B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47C22-9083-9EBC-33AF-7BC11FD0F9AE}"/>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5" name="Footer Placeholder 4">
            <a:extLst>
              <a:ext uri="{FF2B5EF4-FFF2-40B4-BE49-F238E27FC236}">
                <a16:creationId xmlns:a16="http://schemas.microsoft.com/office/drawing/2014/main" id="{4F5BC715-A8F4-4A89-8A40-0778601143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18DA81-CA75-3709-ED3E-FAF5062CC46E}"/>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82153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49B0-90F2-0D3D-1ADC-AE6E60B1926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E90BED9-E9B5-B59E-4162-D1179C607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4BC6107-1235-84F8-A60C-3D5FB2507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7637B5E-F2B9-0E43-C2F3-CFADF702C36C}"/>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6" name="Footer Placeholder 5">
            <a:extLst>
              <a:ext uri="{FF2B5EF4-FFF2-40B4-BE49-F238E27FC236}">
                <a16:creationId xmlns:a16="http://schemas.microsoft.com/office/drawing/2014/main" id="{B4A28241-E044-06FA-BD28-30E95A0B0D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4D722B-7C2D-093E-12DA-6EDBFAE05BDD}"/>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175547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4D1-D879-3042-C0EE-FD50327FC71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FDE9C09-C2DA-0B05-8596-4D57D662D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5E1938-3DEF-7B55-888D-DECE03D755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CA195A-7ACC-5F6E-9B67-A982EBF84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30959-5F23-1865-2A7B-E35309665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8934EC6-28C7-5639-DE2E-509193B6361A}"/>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8" name="Footer Placeholder 7">
            <a:extLst>
              <a:ext uri="{FF2B5EF4-FFF2-40B4-BE49-F238E27FC236}">
                <a16:creationId xmlns:a16="http://schemas.microsoft.com/office/drawing/2014/main" id="{B483DD4A-91DC-DA09-758A-0EDD442D607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8353DC6-B15B-D578-3462-07A5873BCB3D}"/>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399254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FC88-91D8-F538-EB17-24D93739E72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07BFC9E-262B-BF06-FE28-57DC07D63991}"/>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4" name="Footer Placeholder 3">
            <a:extLst>
              <a:ext uri="{FF2B5EF4-FFF2-40B4-BE49-F238E27FC236}">
                <a16:creationId xmlns:a16="http://schemas.microsoft.com/office/drawing/2014/main" id="{CB95DF04-9A5F-E3B6-72A2-256D89B4BA2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446BEFF-2826-90E3-200A-124B4BE427B7}"/>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176582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2256F2-1607-DFDA-DEDA-9368497EAAED}"/>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3" name="Footer Placeholder 2">
            <a:extLst>
              <a:ext uri="{FF2B5EF4-FFF2-40B4-BE49-F238E27FC236}">
                <a16:creationId xmlns:a16="http://schemas.microsoft.com/office/drawing/2014/main" id="{992D6777-B657-579C-31E8-712B53D3013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15BAB3A-1B2F-D70D-3C47-CD55C7EB33E7}"/>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388921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ADC3-9DE3-01A5-DB51-2D97A10A7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E42A428-9FBF-62C8-53DD-075B82A24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6577ACC-51EF-B0D3-C84F-196324D20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0613B-774B-9D2A-472A-BE9C0F0CCE3C}"/>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6" name="Footer Placeholder 5">
            <a:extLst>
              <a:ext uri="{FF2B5EF4-FFF2-40B4-BE49-F238E27FC236}">
                <a16:creationId xmlns:a16="http://schemas.microsoft.com/office/drawing/2014/main" id="{259ED3B8-509D-4C9C-D5A6-ACA1996A54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2FB9D2F-97E9-40D0-6889-E5205203ED44}"/>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265849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E98B-C0C1-DBFE-3C5D-52A1F5A19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BC7953F-69CE-A164-1598-B4CC068FE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FB8AF14-9DF1-4AD8-AF44-090F5C599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E281C-1DFE-BE49-7A8D-CFEC27B854F3}"/>
              </a:ext>
            </a:extLst>
          </p:cNvPr>
          <p:cNvSpPr>
            <a:spLocks noGrp="1"/>
          </p:cNvSpPr>
          <p:nvPr>
            <p:ph type="dt" sz="half" idx="10"/>
          </p:nvPr>
        </p:nvSpPr>
        <p:spPr/>
        <p:txBody>
          <a:bodyPr/>
          <a:lstStyle/>
          <a:p>
            <a:fld id="{BD139870-53F3-4173-9AA6-6B9572E474B5}" type="datetimeFigureOut">
              <a:rPr lang="en-CA" smtClean="0"/>
              <a:t>2024-07-12</a:t>
            </a:fld>
            <a:endParaRPr lang="en-CA"/>
          </a:p>
        </p:txBody>
      </p:sp>
      <p:sp>
        <p:nvSpPr>
          <p:cNvPr id="6" name="Footer Placeholder 5">
            <a:extLst>
              <a:ext uri="{FF2B5EF4-FFF2-40B4-BE49-F238E27FC236}">
                <a16:creationId xmlns:a16="http://schemas.microsoft.com/office/drawing/2014/main" id="{635D711B-93D4-C987-D4BE-8BFCB649BC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0DAB64D-E2AF-AE0C-B6C5-0BB8A84C62C0}"/>
              </a:ext>
            </a:extLst>
          </p:cNvPr>
          <p:cNvSpPr>
            <a:spLocks noGrp="1"/>
          </p:cNvSpPr>
          <p:nvPr>
            <p:ph type="sldNum" sz="quarter" idx="12"/>
          </p:nvPr>
        </p:nvSpPr>
        <p:spPr/>
        <p:txBody>
          <a:bodyPr/>
          <a:lstStyle/>
          <a:p>
            <a:fld id="{60F18241-C283-4ED2-B5A9-07CA31628DBD}" type="slidenum">
              <a:rPr lang="en-CA" smtClean="0"/>
              <a:t>‹#›</a:t>
            </a:fld>
            <a:endParaRPr lang="en-CA"/>
          </a:p>
        </p:txBody>
      </p:sp>
    </p:spTree>
    <p:extLst>
      <p:ext uri="{BB962C8B-B14F-4D97-AF65-F5344CB8AC3E}">
        <p14:creationId xmlns:p14="http://schemas.microsoft.com/office/powerpoint/2010/main" val="1769159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E8C77E-70B5-0B32-470F-43B02EAED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496A72B-0DA9-EEC7-7C14-238916D16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247323-B117-0A10-17EB-DEEDBB116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39870-53F3-4173-9AA6-6B9572E474B5}" type="datetimeFigureOut">
              <a:rPr lang="en-CA" smtClean="0"/>
              <a:t>2024-07-12</a:t>
            </a:fld>
            <a:endParaRPr lang="en-CA"/>
          </a:p>
        </p:txBody>
      </p:sp>
      <p:sp>
        <p:nvSpPr>
          <p:cNvPr id="5" name="Footer Placeholder 4">
            <a:extLst>
              <a:ext uri="{FF2B5EF4-FFF2-40B4-BE49-F238E27FC236}">
                <a16:creationId xmlns:a16="http://schemas.microsoft.com/office/drawing/2014/main" id="{CCCE3EAA-9021-FCE6-02C4-8E764891C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983762D-34AD-9524-264B-DA9B849EBE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18241-C283-4ED2-B5A9-07CA31628DBD}" type="slidenum">
              <a:rPr lang="en-CA" smtClean="0"/>
              <a:t>‹#›</a:t>
            </a:fld>
            <a:endParaRPr lang="en-CA"/>
          </a:p>
        </p:txBody>
      </p:sp>
    </p:spTree>
    <p:extLst>
      <p:ext uri="{BB962C8B-B14F-4D97-AF65-F5344CB8AC3E}">
        <p14:creationId xmlns:p14="http://schemas.microsoft.com/office/powerpoint/2010/main" val="416405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100000">
              <a:schemeClr val="accent3">
                <a:lumMod val="30000"/>
                <a:lumOff val="70000"/>
              </a:schemeClr>
            </a:gs>
          </a:gsLst>
          <a:lin ang="135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BD478F-645B-39A7-B48D-6BBED9C52232}"/>
              </a:ext>
            </a:extLst>
          </p:cNvPr>
          <p:cNvSpPr txBox="1"/>
          <p:nvPr/>
        </p:nvSpPr>
        <p:spPr>
          <a:xfrm>
            <a:off x="304800" y="1981200"/>
            <a:ext cx="3774141" cy="1846659"/>
          </a:xfrm>
          <a:prstGeom prst="rect">
            <a:avLst/>
          </a:prstGeom>
          <a:noFill/>
        </p:spPr>
        <p:txBody>
          <a:bodyPr wrap="square" rtlCol="0">
            <a:spAutoFit/>
          </a:bodyPr>
          <a:lstStyle/>
          <a:p>
            <a:pPr algn="ctr"/>
            <a:r>
              <a:rPr lang="en-CA" sz="2400" dirty="0">
                <a:latin typeface="Arial Black" panose="020B0A04020102020204" pitchFamily="34" charset="0"/>
              </a:rPr>
              <a:t>Cloud Computing and Big Data Analytics Project </a:t>
            </a:r>
          </a:p>
          <a:p>
            <a:endParaRPr lang="en-CA" sz="2400" dirty="0">
              <a:latin typeface="Rockwell Extra Bold" panose="02060903040505020403" pitchFamily="18" charset="0"/>
            </a:endParaRPr>
          </a:p>
          <a:p>
            <a:pPr algn="ctr"/>
            <a:r>
              <a:rPr lang="en-CA" dirty="0"/>
              <a:t>Dataset – </a:t>
            </a:r>
            <a:r>
              <a:rPr lang="en-CA"/>
              <a:t>Loan Approval</a:t>
            </a:r>
            <a:endParaRPr lang="en-CA" dirty="0"/>
          </a:p>
        </p:txBody>
      </p:sp>
      <p:sp>
        <p:nvSpPr>
          <p:cNvPr id="8" name="TextBox 7">
            <a:extLst>
              <a:ext uri="{FF2B5EF4-FFF2-40B4-BE49-F238E27FC236}">
                <a16:creationId xmlns:a16="http://schemas.microsoft.com/office/drawing/2014/main" id="{0061DA0B-E577-2E09-DCF1-C086CF819E85}"/>
              </a:ext>
            </a:extLst>
          </p:cNvPr>
          <p:cNvSpPr txBox="1"/>
          <p:nvPr/>
        </p:nvSpPr>
        <p:spPr>
          <a:xfrm>
            <a:off x="6669742" y="5454151"/>
            <a:ext cx="3926541" cy="646331"/>
          </a:xfrm>
          <a:prstGeom prst="rect">
            <a:avLst/>
          </a:prstGeom>
          <a:noFill/>
        </p:spPr>
        <p:txBody>
          <a:bodyPr wrap="square" rtlCol="0">
            <a:spAutoFit/>
          </a:bodyPr>
          <a:lstStyle/>
          <a:p>
            <a:pPr algn="r"/>
            <a:r>
              <a:rPr lang="en-CA" b="1" dirty="0">
                <a:solidFill>
                  <a:schemeClr val="bg1"/>
                </a:solidFill>
              </a:rPr>
              <a:t>Instructor:</a:t>
            </a:r>
          </a:p>
          <a:p>
            <a:pPr algn="r"/>
            <a:r>
              <a:rPr lang="en-CA" b="1" dirty="0">
                <a:solidFill>
                  <a:schemeClr val="bg1"/>
                </a:solidFill>
              </a:rPr>
              <a:t>                              Group no 7:</a:t>
            </a:r>
            <a:r>
              <a:rPr lang="en-CA" dirty="0">
                <a:solidFill>
                  <a:schemeClr val="bg1"/>
                </a:solidFill>
              </a:rPr>
              <a:t>	</a:t>
            </a:r>
          </a:p>
        </p:txBody>
      </p:sp>
      <p:pic>
        <p:nvPicPr>
          <p:cNvPr id="3" name="Picture 2">
            <a:extLst>
              <a:ext uri="{FF2B5EF4-FFF2-40B4-BE49-F238E27FC236}">
                <a16:creationId xmlns:a16="http://schemas.microsoft.com/office/drawing/2014/main" id="{D4E1EFBE-6AEC-98DA-244A-A064643785E0}"/>
              </a:ext>
            </a:extLst>
          </p:cNvPr>
          <p:cNvPicPr>
            <a:picLocks noChangeAspect="1"/>
          </p:cNvPicPr>
          <p:nvPr/>
        </p:nvPicPr>
        <p:blipFill>
          <a:blip r:embed="rId3"/>
          <a:stretch>
            <a:fillRect/>
          </a:stretch>
        </p:blipFill>
        <p:spPr>
          <a:xfrm>
            <a:off x="4360127" y="0"/>
            <a:ext cx="7738946" cy="6858000"/>
          </a:xfrm>
          <a:prstGeom prst="rect">
            <a:avLst/>
          </a:prstGeom>
        </p:spPr>
      </p:pic>
      <p:sp>
        <p:nvSpPr>
          <p:cNvPr id="4" name="TextBox 3">
            <a:extLst>
              <a:ext uri="{FF2B5EF4-FFF2-40B4-BE49-F238E27FC236}">
                <a16:creationId xmlns:a16="http://schemas.microsoft.com/office/drawing/2014/main" id="{D1CA10EE-8F9E-8A4C-8AC6-21D480FE5302}"/>
              </a:ext>
            </a:extLst>
          </p:cNvPr>
          <p:cNvSpPr txBox="1"/>
          <p:nvPr/>
        </p:nvSpPr>
        <p:spPr>
          <a:xfrm>
            <a:off x="2486721" y="5684983"/>
            <a:ext cx="1873406" cy="461665"/>
          </a:xfrm>
          <a:prstGeom prst="rect">
            <a:avLst/>
          </a:prstGeom>
          <a:noFill/>
        </p:spPr>
        <p:txBody>
          <a:bodyPr wrap="square" rtlCol="0">
            <a:spAutoFit/>
          </a:bodyPr>
          <a:lstStyle/>
          <a:p>
            <a:r>
              <a:rPr lang="en-CA" sz="1200" dirty="0"/>
              <a:t>Instructor:  Mahnaz Nia</a:t>
            </a:r>
          </a:p>
          <a:p>
            <a:r>
              <a:rPr lang="en-CA" sz="1200" dirty="0"/>
              <a:t>Presented By</a:t>
            </a:r>
            <a:r>
              <a:rPr lang="en-CA" sz="1200"/>
              <a:t>: Bindiya</a:t>
            </a:r>
            <a:endParaRPr lang="en-CA" sz="1200" dirty="0"/>
          </a:p>
        </p:txBody>
      </p:sp>
    </p:spTree>
    <p:extLst>
      <p:ext uri="{BB962C8B-B14F-4D97-AF65-F5344CB8AC3E}">
        <p14:creationId xmlns:p14="http://schemas.microsoft.com/office/powerpoint/2010/main" val="74486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696547" y="96360"/>
            <a:ext cx="6466115" cy="584775"/>
          </a:xfrm>
          <a:prstGeom prst="rect">
            <a:avLst/>
          </a:prstGeom>
          <a:noFill/>
        </p:spPr>
        <p:txBody>
          <a:bodyPr wrap="square" rtlCol="0">
            <a:spAutoFit/>
          </a:bodyPr>
          <a:lstStyle/>
          <a:p>
            <a:pPr algn="ctr"/>
            <a:r>
              <a:rPr lang="en-CA" sz="3200" b="1" dirty="0"/>
              <a:t>Data Analysis</a:t>
            </a:r>
          </a:p>
        </p:txBody>
      </p:sp>
      <p:sp>
        <p:nvSpPr>
          <p:cNvPr id="3" name="TextBox 2">
            <a:extLst>
              <a:ext uri="{FF2B5EF4-FFF2-40B4-BE49-F238E27FC236}">
                <a16:creationId xmlns:a16="http://schemas.microsoft.com/office/drawing/2014/main" id="{00012F69-A487-A1DE-6D9C-28C7946CE651}"/>
              </a:ext>
            </a:extLst>
          </p:cNvPr>
          <p:cNvSpPr txBox="1"/>
          <p:nvPr/>
        </p:nvSpPr>
        <p:spPr>
          <a:xfrm>
            <a:off x="672714" y="885431"/>
            <a:ext cx="9004041" cy="369332"/>
          </a:xfrm>
          <a:prstGeom prst="rect">
            <a:avLst/>
          </a:prstGeom>
          <a:noFill/>
        </p:spPr>
        <p:txBody>
          <a:bodyPr wrap="square" rtlCol="0">
            <a:spAutoFit/>
          </a:bodyPr>
          <a:lstStyle/>
          <a:p>
            <a:r>
              <a:rPr lang="en-CA" dirty="0"/>
              <a:t>Loan Amount v/s Luxury_assets_value</a:t>
            </a:r>
            <a:endParaRPr lang="en-CA" b="1" dirty="0"/>
          </a:p>
        </p:txBody>
      </p:sp>
      <p:pic>
        <p:nvPicPr>
          <p:cNvPr id="6" name="Picture 5">
            <a:extLst>
              <a:ext uri="{FF2B5EF4-FFF2-40B4-BE49-F238E27FC236}">
                <a16:creationId xmlns:a16="http://schemas.microsoft.com/office/drawing/2014/main" id="{71FB6224-EC41-AAA0-27B8-42D621070942}"/>
              </a:ext>
            </a:extLst>
          </p:cNvPr>
          <p:cNvPicPr>
            <a:picLocks noChangeAspect="1"/>
          </p:cNvPicPr>
          <p:nvPr/>
        </p:nvPicPr>
        <p:blipFill>
          <a:blip r:embed="rId3"/>
          <a:stretch>
            <a:fillRect/>
          </a:stretch>
        </p:blipFill>
        <p:spPr>
          <a:xfrm>
            <a:off x="920346" y="1741929"/>
            <a:ext cx="10752752" cy="3909399"/>
          </a:xfrm>
          <a:prstGeom prst="rect">
            <a:avLst/>
          </a:prstGeom>
        </p:spPr>
      </p:pic>
      <p:sp>
        <p:nvSpPr>
          <p:cNvPr id="7" name="TextBox 6">
            <a:extLst>
              <a:ext uri="{FF2B5EF4-FFF2-40B4-BE49-F238E27FC236}">
                <a16:creationId xmlns:a16="http://schemas.microsoft.com/office/drawing/2014/main" id="{F371FC5E-6307-338D-D77A-5A37F94FB38B}"/>
              </a:ext>
            </a:extLst>
          </p:cNvPr>
          <p:cNvSpPr txBox="1"/>
          <p:nvPr/>
        </p:nvSpPr>
        <p:spPr>
          <a:xfrm>
            <a:off x="850935" y="5972569"/>
            <a:ext cx="9405684" cy="615553"/>
          </a:xfrm>
          <a:prstGeom prst="rect">
            <a:avLst/>
          </a:prstGeom>
          <a:noFill/>
        </p:spPr>
        <p:txBody>
          <a:bodyPr wrap="square" rtlCol="0">
            <a:spAutoFit/>
          </a:bodyPr>
          <a:lstStyle/>
          <a:p>
            <a:r>
              <a:rPr lang="en-CA" sz="1600" dirty="0"/>
              <a:t>High linear correlation between luxury asset value of the applicants and the loan amount applied for </a:t>
            </a:r>
          </a:p>
          <a:p>
            <a:endParaRPr lang="en-CA" dirty="0"/>
          </a:p>
        </p:txBody>
      </p:sp>
    </p:spTree>
    <p:extLst>
      <p:ext uri="{BB962C8B-B14F-4D97-AF65-F5344CB8AC3E}">
        <p14:creationId xmlns:p14="http://schemas.microsoft.com/office/powerpoint/2010/main" val="231856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696547" y="96360"/>
            <a:ext cx="6466115" cy="584775"/>
          </a:xfrm>
          <a:prstGeom prst="rect">
            <a:avLst/>
          </a:prstGeom>
          <a:noFill/>
        </p:spPr>
        <p:txBody>
          <a:bodyPr wrap="square" rtlCol="0">
            <a:spAutoFit/>
          </a:bodyPr>
          <a:lstStyle/>
          <a:p>
            <a:pPr algn="ctr"/>
            <a:r>
              <a:rPr lang="en-CA" sz="3200" b="1" dirty="0"/>
              <a:t>Data Analysis</a:t>
            </a:r>
          </a:p>
        </p:txBody>
      </p:sp>
      <p:sp>
        <p:nvSpPr>
          <p:cNvPr id="3" name="TextBox 2">
            <a:extLst>
              <a:ext uri="{FF2B5EF4-FFF2-40B4-BE49-F238E27FC236}">
                <a16:creationId xmlns:a16="http://schemas.microsoft.com/office/drawing/2014/main" id="{00012F69-A487-A1DE-6D9C-28C7946CE651}"/>
              </a:ext>
            </a:extLst>
          </p:cNvPr>
          <p:cNvSpPr txBox="1"/>
          <p:nvPr/>
        </p:nvSpPr>
        <p:spPr>
          <a:xfrm>
            <a:off x="672714" y="885431"/>
            <a:ext cx="9004041" cy="369332"/>
          </a:xfrm>
          <a:prstGeom prst="rect">
            <a:avLst/>
          </a:prstGeom>
          <a:noFill/>
        </p:spPr>
        <p:txBody>
          <a:bodyPr wrap="square" rtlCol="0">
            <a:spAutoFit/>
          </a:bodyPr>
          <a:lstStyle/>
          <a:p>
            <a:r>
              <a:rPr lang="en-CA" dirty="0"/>
              <a:t>Loan Amount v/s </a:t>
            </a:r>
            <a:r>
              <a:rPr lang="en-CA" dirty="0" err="1"/>
              <a:t>bank_asset_value</a:t>
            </a:r>
            <a:endParaRPr lang="en-CA" b="1" dirty="0"/>
          </a:p>
        </p:txBody>
      </p:sp>
      <p:sp>
        <p:nvSpPr>
          <p:cNvPr id="7" name="TextBox 6">
            <a:extLst>
              <a:ext uri="{FF2B5EF4-FFF2-40B4-BE49-F238E27FC236}">
                <a16:creationId xmlns:a16="http://schemas.microsoft.com/office/drawing/2014/main" id="{0A365D87-BE9E-6B1A-A603-84189B11C3CF}"/>
              </a:ext>
            </a:extLst>
          </p:cNvPr>
          <p:cNvSpPr txBox="1"/>
          <p:nvPr/>
        </p:nvSpPr>
        <p:spPr>
          <a:xfrm>
            <a:off x="1080553" y="6110868"/>
            <a:ext cx="7461281" cy="615553"/>
          </a:xfrm>
          <a:prstGeom prst="rect">
            <a:avLst/>
          </a:prstGeom>
          <a:noFill/>
        </p:spPr>
        <p:txBody>
          <a:bodyPr wrap="square" rtlCol="0">
            <a:spAutoFit/>
          </a:bodyPr>
          <a:lstStyle/>
          <a:p>
            <a:r>
              <a:rPr lang="en-CA" sz="1600" dirty="0"/>
              <a:t>Moderate Linear Correlation between loan amount and residential_asset_value</a:t>
            </a:r>
          </a:p>
          <a:p>
            <a:endParaRPr lang="en-CA" dirty="0"/>
          </a:p>
        </p:txBody>
      </p:sp>
      <p:pic>
        <p:nvPicPr>
          <p:cNvPr id="6" name="Picture 5">
            <a:extLst>
              <a:ext uri="{FF2B5EF4-FFF2-40B4-BE49-F238E27FC236}">
                <a16:creationId xmlns:a16="http://schemas.microsoft.com/office/drawing/2014/main" id="{90458228-582A-AD14-6222-0E18E8D3E061}"/>
              </a:ext>
            </a:extLst>
          </p:cNvPr>
          <p:cNvPicPr>
            <a:picLocks noChangeAspect="1"/>
          </p:cNvPicPr>
          <p:nvPr/>
        </p:nvPicPr>
        <p:blipFill>
          <a:blip r:embed="rId3"/>
          <a:stretch>
            <a:fillRect/>
          </a:stretch>
        </p:blipFill>
        <p:spPr>
          <a:xfrm>
            <a:off x="1080553" y="1648802"/>
            <a:ext cx="10211685" cy="4229467"/>
          </a:xfrm>
          <a:prstGeom prst="rect">
            <a:avLst/>
          </a:prstGeom>
        </p:spPr>
      </p:pic>
    </p:spTree>
    <p:extLst>
      <p:ext uri="{BB962C8B-B14F-4D97-AF65-F5344CB8AC3E}">
        <p14:creationId xmlns:p14="http://schemas.microsoft.com/office/powerpoint/2010/main" val="410074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F1A3F-36BF-4608-36A4-B04E0D56144E}"/>
              </a:ext>
            </a:extLst>
          </p:cNvPr>
          <p:cNvSpPr txBox="1"/>
          <p:nvPr/>
        </p:nvSpPr>
        <p:spPr>
          <a:xfrm>
            <a:off x="2647666" y="327546"/>
            <a:ext cx="7492621" cy="368490"/>
          </a:xfrm>
          <a:prstGeom prst="rect">
            <a:avLst/>
          </a:prstGeom>
          <a:noFill/>
        </p:spPr>
        <p:txBody>
          <a:bodyPr wrap="square" rtlCol="0">
            <a:spAutoFit/>
          </a:bodyPr>
          <a:lstStyle/>
          <a:p>
            <a:pPr algn="ctr"/>
            <a:r>
              <a:rPr lang="en-CA" b="1" dirty="0"/>
              <a:t>Model Building</a:t>
            </a:r>
          </a:p>
        </p:txBody>
      </p:sp>
      <p:pic>
        <p:nvPicPr>
          <p:cNvPr id="6" name="Picture 5">
            <a:extLst>
              <a:ext uri="{FF2B5EF4-FFF2-40B4-BE49-F238E27FC236}">
                <a16:creationId xmlns:a16="http://schemas.microsoft.com/office/drawing/2014/main" id="{5464E240-3782-7806-B66B-865332D693D3}"/>
              </a:ext>
            </a:extLst>
          </p:cNvPr>
          <p:cNvPicPr>
            <a:picLocks noChangeAspect="1"/>
          </p:cNvPicPr>
          <p:nvPr/>
        </p:nvPicPr>
        <p:blipFill>
          <a:blip r:embed="rId3"/>
          <a:stretch>
            <a:fillRect/>
          </a:stretch>
        </p:blipFill>
        <p:spPr>
          <a:xfrm>
            <a:off x="3000483" y="974839"/>
            <a:ext cx="6191033" cy="5555615"/>
          </a:xfrm>
          <a:prstGeom prst="rect">
            <a:avLst/>
          </a:prstGeom>
        </p:spPr>
      </p:pic>
    </p:spTree>
    <p:extLst>
      <p:ext uri="{BB962C8B-B14F-4D97-AF65-F5344CB8AC3E}">
        <p14:creationId xmlns:p14="http://schemas.microsoft.com/office/powerpoint/2010/main" val="282163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317241" y="96360"/>
            <a:ext cx="11709918" cy="2185214"/>
          </a:xfrm>
          <a:prstGeom prst="rect">
            <a:avLst/>
          </a:prstGeom>
          <a:noFill/>
        </p:spPr>
        <p:txBody>
          <a:bodyPr wrap="square" rtlCol="0">
            <a:spAutoFit/>
          </a:bodyPr>
          <a:lstStyle/>
          <a:p>
            <a:pPr algn="ctr"/>
            <a:r>
              <a:rPr lang="en-CA" sz="3200" b="1" dirty="0"/>
              <a:t>Model Evaluation</a:t>
            </a:r>
          </a:p>
          <a:p>
            <a:pPr algn="ctr"/>
            <a:r>
              <a:rPr lang="en-CA" sz="2400" b="1" dirty="0"/>
              <a:t>Automated ML -VotingEnsemble Model</a:t>
            </a:r>
          </a:p>
          <a:p>
            <a:endParaRPr lang="en-CA" sz="2000" b="1" dirty="0"/>
          </a:p>
          <a:p>
            <a:r>
              <a:rPr lang="en-CA" sz="2000" b="1" dirty="0"/>
              <a:t> </a:t>
            </a:r>
          </a:p>
          <a:p>
            <a:r>
              <a:rPr lang="en-CA" sz="2000" b="1" dirty="0"/>
              <a:t>Best Model Summary</a:t>
            </a:r>
          </a:p>
          <a:p>
            <a:r>
              <a:rPr lang="en-CA" sz="2000" b="1" dirty="0"/>
              <a:t>Methodology: 60%-20%Train validation Split/20% Train test split</a:t>
            </a:r>
          </a:p>
        </p:txBody>
      </p:sp>
      <p:pic>
        <p:nvPicPr>
          <p:cNvPr id="6" name="Picture 5">
            <a:extLst>
              <a:ext uri="{FF2B5EF4-FFF2-40B4-BE49-F238E27FC236}">
                <a16:creationId xmlns:a16="http://schemas.microsoft.com/office/drawing/2014/main" id="{2DE114B5-303F-CB55-02C8-C2683FF3DDC5}"/>
              </a:ext>
            </a:extLst>
          </p:cNvPr>
          <p:cNvPicPr>
            <a:picLocks noChangeAspect="1"/>
          </p:cNvPicPr>
          <p:nvPr/>
        </p:nvPicPr>
        <p:blipFill>
          <a:blip r:embed="rId3"/>
          <a:stretch>
            <a:fillRect/>
          </a:stretch>
        </p:blipFill>
        <p:spPr>
          <a:xfrm>
            <a:off x="4134977" y="2862784"/>
            <a:ext cx="3581633" cy="2073964"/>
          </a:xfrm>
          <a:prstGeom prst="rect">
            <a:avLst/>
          </a:prstGeom>
        </p:spPr>
      </p:pic>
      <p:pic>
        <p:nvPicPr>
          <p:cNvPr id="8" name="Picture 7">
            <a:extLst>
              <a:ext uri="{FF2B5EF4-FFF2-40B4-BE49-F238E27FC236}">
                <a16:creationId xmlns:a16="http://schemas.microsoft.com/office/drawing/2014/main" id="{91075EC5-2FA1-3D50-459E-F947B86D2D65}"/>
              </a:ext>
            </a:extLst>
          </p:cNvPr>
          <p:cNvPicPr>
            <a:picLocks noChangeAspect="1"/>
          </p:cNvPicPr>
          <p:nvPr/>
        </p:nvPicPr>
        <p:blipFill>
          <a:blip r:embed="rId4"/>
          <a:stretch>
            <a:fillRect/>
          </a:stretch>
        </p:blipFill>
        <p:spPr>
          <a:xfrm>
            <a:off x="7947014" y="2810012"/>
            <a:ext cx="3635055" cy="2179509"/>
          </a:xfrm>
          <a:prstGeom prst="rect">
            <a:avLst/>
          </a:prstGeom>
        </p:spPr>
      </p:pic>
      <p:pic>
        <p:nvPicPr>
          <p:cNvPr id="4" name="Picture 3">
            <a:extLst>
              <a:ext uri="{FF2B5EF4-FFF2-40B4-BE49-F238E27FC236}">
                <a16:creationId xmlns:a16="http://schemas.microsoft.com/office/drawing/2014/main" id="{3D971A9C-CFDF-A76F-C205-856258634AED}"/>
              </a:ext>
            </a:extLst>
          </p:cNvPr>
          <p:cNvPicPr>
            <a:picLocks noChangeAspect="1"/>
          </p:cNvPicPr>
          <p:nvPr/>
        </p:nvPicPr>
        <p:blipFill>
          <a:blip r:embed="rId5"/>
          <a:stretch>
            <a:fillRect/>
          </a:stretch>
        </p:blipFill>
        <p:spPr>
          <a:xfrm>
            <a:off x="2944850" y="5365748"/>
            <a:ext cx="6454699" cy="1272650"/>
          </a:xfrm>
          <a:prstGeom prst="rect">
            <a:avLst/>
          </a:prstGeom>
        </p:spPr>
      </p:pic>
      <p:pic>
        <p:nvPicPr>
          <p:cNvPr id="7" name="Picture 6">
            <a:extLst>
              <a:ext uri="{FF2B5EF4-FFF2-40B4-BE49-F238E27FC236}">
                <a16:creationId xmlns:a16="http://schemas.microsoft.com/office/drawing/2014/main" id="{9DAC37EB-71C0-5E3B-4E77-5D841BE3EF8C}"/>
              </a:ext>
            </a:extLst>
          </p:cNvPr>
          <p:cNvPicPr>
            <a:picLocks noChangeAspect="1"/>
          </p:cNvPicPr>
          <p:nvPr/>
        </p:nvPicPr>
        <p:blipFill>
          <a:blip r:embed="rId6"/>
          <a:stretch>
            <a:fillRect/>
          </a:stretch>
        </p:blipFill>
        <p:spPr>
          <a:xfrm>
            <a:off x="609931" y="2810012"/>
            <a:ext cx="3214936" cy="2179509"/>
          </a:xfrm>
          <a:prstGeom prst="rect">
            <a:avLst/>
          </a:prstGeom>
        </p:spPr>
      </p:pic>
    </p:spTree>
    <p:extLst>
      <p:ext uri="{BB962C8B-B14F-4D97-AF65-F5344CB8AC3E}">
        <p14:creationId xmlns:p14="http://schemas.microsoft.com/office/powerpoint/2010/main" val="108323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696547" y="328167"/>
            <a:ext cx="7081935" cy="1508105"/>
          </a:xfrm>
          <a:prstGeom prst="rect">
            <a:avLst/>
          </a:prstGeom>
          <a:noFill/>
        </p:spPr>
        <p:txBody>
          <a:bodyPr wrap="square" rtlCol="0">
            <a:spAutoFit/>
          </a:bodyPr>
          <a:lstStyle/>
          <a:p>
            <a:pPr algn="ctr"/>
            <a:r>
              <a:rPr lang="en-CA" sz="3200" b="1" dirty="0"/>
              <a:t>Overfitting Analysis</a:t>
            </a:r>
          </a:p>
          <a:p>
            <a:pPr algn="ctr"/>
            <a:r>
              <a:rPr lang="en-CA" sz="2800" b="1" dirty="0"/>
              <a:t>AutomatedML-VotingEnsemble Model</a:t>
            </a:r>
          </a:p>
          <a:p>
            <a:pPr algn="ctr"/>
            <a:endParaRPr lang="en-CA" sz="3200" b="1" dirty="0"/>
          </a:p>
        </p:txBody>
      </p:sp>
      <p:sp>
        <p:nvSpPr>
          <p:cNvPr id="3" name="TextBox 2">
            <a:extLst>
              <a:ext uri="{FF2B5EF4-FFF2-40B4-BE49-F238E27FC236}">
                <a16:creationId xmlns:a16="http://schemas.microsoft.com/office/drawing/2014/main" id="{00012F69-A487-A1DE-6D9C-28C7946CE651}"/>
              </a:ext>
            </a:extLst>
          </p:cNvPr>
          <p:cNvSpPr txBox="1"/>
          <p:nvPr/>
        </p:nvSpPr>
        <p:spPr>
          <a:xfrm>
            <a:off x="774441" y="1306286"/>
            <a:ext cx="9004041" cy="369332"/>
          </a:xfrm>
          <a:prstGeom prst="rect">
            <a:avLst/>
          </a:prstGeom>
          <a:noFill/>
        </p:spPr>
        <p:txBody>
          <a:bodyPr wrap="square" rtlCol="0">
            <a:spAutoFit/>
          </a:bodyPr>
          <a:lstStyle/>
          <a:p>
            <a:endParaRPr lang="en-CA" dirty="0"/>
          </a:p>
        </p:txBody>
      </p:sp>
      <p:sp>
        <p:nvSpPr>
          <p:cNvPr id="17" name="TextBox 16">
            <a:extLst>
              <a:ext uri="{FF2B5EF4-FFF2-40B4-BE49-F238E27FC236}">
                <a16:creationId xmlns:a16="http://schemas.microsoft.com/office/drawing/2014/main" id="{15A0B21D-674B-33F5-9B09-6201AD975D33}"/>
              </a:ext>
            </a:extLst>
          </p:cNvPr>
          <p:cNvSpPr txBox="1"/>
          <p:nvPr/>
        </p:nvSpPr>
        <p:spPr>
          <a:xfrm>
            <a:off x="1948798" y="2088976"/>
            <a:ext cx="3327663" cy="369332"/>
          </a:xfrm>
          <a:prstGeom prst="rect">
            <a:avLst/>
          </a:prstGeom>
          <a:noFill/>
        </p:spPr>
        <p:txBody>
          <a:bodyPr wrap="square" rtlCol="0">
            <a:spAutoFit/>
          </a:bodyPr>
          <a:lstStyle/>
          <a:p>
            <a:pPr algn="ctr"/>
            <a:r>
              <a:rPr lang="en-CA" dirty="0"/>
              <a:t>Test Dataset</a:t>
            </a:r>
          </a:p>
        </p:txBody>
      </p:sp>
      <p:sp>
        <p:nvSpPr>
          <p:cNvPr id="18" name="TextBox 17">
            <a:extLst>
              <a:ext uri="{FF2B5EF4-FFF2-40B4-BE49-F238E27FC236}">
                <a16:creationId xmlns:a16="http://schemas.microsoft.com/office/drawing/2014/main" id="{465C0D44-6FED-ED6C-097F-8B15EEFDD803}"/>
              </a:ext>
            </a:extLst>
          </p:cNvPr>
          <p:cNvSpPr txBox="1"/>
          <p:nvPr/>
        </p:nvSpPr>
        <p:spPr>
          <a:xfrm>
            <a:off x="8120363" y="2070962"/>
            <a:ext cx="3327663" cy="369332"/>
          </a:xfrm>
          <a:prstGeom prst="rect">
            <a:avLst/>
          </a:prstGeom>
          <a:noFill/>
        </p:spPr>
        <p:txBody>
          <a:bodyPr wrap="square" rtlCol="0">
            <a:spAutoFit/>
          </a:bodyPr>
          <a:lstStyle/>
          <a:p>
            <a:pPr algn="ctr"/>
            <a:r>
              <a:rPr lang="en-CA" dirty="0"/>
              <a:t>Train-Validation Dataset</a:t>
            </a:r>
          </a:p>
        </p:txBody>
      </p:sp>
      <p:pic>
        <p:nvPicPr>
          <p:cNvPr id="5" name="Picture 4">
            <a:extLst>
              <a:ext uri="{FF2B5EF4-FFF2-40B4-BE49-F238E27FC236}">
                <a16:creationId xmlns:a16="http://schemas.microsoft.com/office/drawing/2014/main" id="{62C2B2EA-21DA-CB47-BF05-2A257978B942}"/>
              </a:ext>
            </a:extLst>
          </p:cNvPr>
          <p:cNvPicPr>
            <a:picLocks noChangeAspect="1"/>
          </p:cNvPicPr>
          <p:nvPr/>
        </p:nvPicPr>
        <p:blipFill>
          <a:blip r:embed="rId3"/>
          <a:stretch>
            <a:fillRect/>
          </a:stretch>
        </p:blipFill>
        <p:spPr>
          <a:xfrm>
            <a:off x="8066085" y="3856873"/>
            <a:ext cx="3267271" cy="2203958"/>
          </a:xfrm>
          <a:prstGeom prst="rect">
            <a:avLst/>
          </a:prstGeom>
        </p:spPr>
      </p:pic>
      <p:pic>
        <p:nvPicPr>
          <p:cNvPr id="11" name="Picture 10">
            <a:extLst>
              <a:ext uri="{FF2B5EF4-FFF2-40B4-BE49-F238E27FC236}">
                <a16:creationId xmlns:a16="http://schemas.microsoft.com/office/drawing/2014/main" id="{2B060E12-FEF8-08DA-099B-C2E17C9FDFAB}"/>
              </a:ext>
            </a:extLst>
          </p:cNvPr>
          <p:cNvPicPr>
            <a:picLocks noChangeAspect="1"/>
          </p:cNvPicPr>
          <p:nvPr/>
        </p:nvPicPr>
        <p:blipFill>
          <a:blip r:embed="rId4"/>
          <a:stretch>
            <a:fillRect/>
          </a:stretch>
        </p:blipFill>
        <p:spPr>
          <a:xfrm>
            <a:off x="2108143" y="3906871"/>
            <a:ext cx="3168318" cy="2103961"/>
          </a:xfrm>
          <a:prstGeom prst="rect">
            <a:avLst/>
          </a:prstGeom>
        </p:spPr>
      </p:pic>
      <p:pic>
        <p:nvPicPr>
          <p:cNvPr id="8" name="Picture 7">
            <a:extLst>
              <a:ext uri="{FF2B5EF4-FFF2-40B4-BE49-F238E27FC236}">
                <a16:creationId xmlns:a16="http://schemas.microsoft.com/office/drawing/2014/main" id="{B678054C-C702-4DCB-AED0-98454A0EE61B}"/>
              </a:ext>
            </a:extLst>
          </p:cNvPr>
          <p:cNvPicPr>
            <a:picLocks noChangeAspect="1"/>
          </p:cNvPicPr>
          <p:nvPr/>
        </p:nvPicPr>
        <p:blipFill>
          <a:blip r:embed="rId5"/>
          <a:stretch>
            <a:fillRect/>
          </a:stretch>
        </p:blipFill>
        <p:spPr>
          <a:xfrm>
            <a:off x="9120388" y="2613429"/>
            <a:ext cx="1158664" cy="1164155"/>
          </a:xfrm>
          <a:prstGeom prst="rect">
            <a:avLst/>
          </a:prstGeom>
        </p:spPr>
      </p:pic>
      <p:pic>
        <p:nvPicPr>
          <p:cNvPr id="10" name="Picture 9">
            <a:extLst>
              <a:ext uri="{FF2B5EF4-FFF2-40B4-BE49-F238E27FC236}">
                <a16:creationId xmlns:a16="http://schemas.microsoft.com/office/drawing/2014/main" id="{7993A6D6-9DA7-10F5-8438-ADAA18A03571}"/>
              </a:ext>
            </a:extLst>
          </p:cNvPr>
          <p:cNvPicPr>
            <a:picLocks noChangeAspect="1"/>
          </p:cNvPicPr>
          <p:nvPr/>
        </p:nvPicPr>
        <p:blipFill>
          <a:blip r:embed="rId6"/>
          <a:stretch>
            <a:fillRect/>
          </a:stretch>
        </p:blipFill>
        <p:spPr>
          <a:xfrm>
            <a:off x="2937161" y="2613429"/>
            <a:ext cx="1158665" cy="1169753"/>
          </a:xfrm>
          <a:prstGeom prst="rect">
            <a:avLst/>
          </a:prstGeom>
        </p:spPr>
      </p:pic>
    </p:spTree>
    <p:extLst>
      <p:ext uri="{BB962C8B-B14F-4D97-AF65-F5344CB8AC3E}">
        <p14:creationId xmlns:p14="http://schemas.microsoft.com/office/powerpoint/2010/main" val="346434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500DE-99BE-17F9-7CB9-0AEFD96F8D39}"/>
              </a:ext>
            </a:extLst>
          </p:cNvPr>
          <p:cNvSpPr txBox="1"/>
          <p:nvPr/>
        </p:nvSpPr>
        <p:spPr>
          <a:xfrm>
            <a:off x="228601" y="262595"/>
            <a:ext cx="11231216" cy="369332"/>
          </a:xfrm>
          <a:prstGeom prst="rect">
            <a:avLst/>
          </a:prstGeom>
          <a:noFill/>
        </p:spPr>
        <p:txBody>
          <a:bodyPr wrap="square" rtlCol="0">
            <a:spAutoFit/>
          </a:bodyPr>
          <a:lstStyle/>
          <a:p>
            <a:pPr algn="ctr"/>
            <a:r>
              <a:rPr lang="en-CA" b="1" dirty="0"/>
              <a:t>Testing Model with Dummy data </a:t>
            </a:r>
          </a:p>
        </p:txBody>
      </p:sp>
      <p:pic>
        <p:nvPicPr>
          <p:cNvPr id="4" name="Picture 3">
            <a:extLst>
              <a:ext uri="{FF2B5EF4-FFF2-40B4-BE49-F238E27FC236}">
                <a16:creationId xmlns:a16="http://schemas.microsoft.com/office/drawing/2014/main" id="{89F782F4-EFB8-0535-1C4D-A7CA678167AF}"/>
              </a:ext>
            </a:extLst>
          </p:cNvPr>
          <p:cNvPicPr>
            <a:picLocks noChangeAspect="1"/>
          </p:cNvPicPr>
          <p:nvPr/>
        </p:nvPicPr>
        <p:blipFill>
          <a:blip r:embed="rId2"/>
          <a:stretch>
            <a:fillRect/>
          </a:stretch>
        </p:blipFill>
        <p:spPr>
          <a:xfrm>
            <a:off x="3379305" y="760857"/>
            <a:ext cx="6390239" cy="6016342"/>
          </a:xfrm>
          <a:prstGeom prst="rect">
            <a:avLst/>
          </a:prstGeom>
        </p:spPr>
      </p:pic>
    </p:spTree>
    <p:extLst>
      <p:ext uri="{BB962C8B-B14F-4D97-AF65-F5344CB8AC3E}">
        <p14:creationId xmlns:p14="http://schemas.microsoft.com/office/powerpoint/2010/main" val="86296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475968" y="88207"/>
            <a:ext cx="7350420" cy="1015663"/>
          </a:xfrm>
          <a:prstGeom prst="rect">
            <a:avLst/>
          </a:prstGeom>
          <a:noFill/>
        </p:spPr>
        <p:txBody>
          <a:bodyPr wrap="square" rtlCol="0">
            <a:spAutoFit/>
          </a:bodyPr>
          <a:lstStyle/>
          <a:p>
            <a:pPr algn="ctr"/>
            <a:r>
              <a:rPr lang="en-CA" sz="3200" b="1" dirty="0"/>
              <a:t>Feature Importance</a:t>
            </a:r>
          </a:p>
          <a:p>
            <a:pPr algn="ctr"/>
            <a:r>
              <a:rPr lang="en-CA" sz="2800" b="1" dirty="0"/>
              <a:t>AutomatedML-VotingEnsemble</a:t>
            </a:r>
          </a:p>
        </p:txBody>
      </p:sp>
      <p:sp>
        <p:nvSpPr>
          <p:cNvPr id="3" name="TextBox 2">
            <a:extLst>
              <a:ext uri="{FF2B5EF4-FFF2-40B4-BE49-F238E27FC236}">
                <a16:creationId xmlns:a16="http://schemas.microsoft.com/office/drawing/2014/main" id="{00012F69-A487-A1DE-6D9C-28C7946CE651}"/>
              </a:ext>
            </a:extLst>
          </p:cNvPr>
          <p:cNvSpPr txBox="1"/>
          <p:nvPr/>
        </p:nvSpPr>
        <p:spPr>
          <a:xfrm>
            <a:off x="1427583" y="1493574"/>
            <a:ext cx="9004041" cy="923330"/>
          </a:xfrm>
          <a:prstGeom prst="rect">
            <a:avLst/>
          </a:prstGeom>
          <a:noFill/>
        </p:spPr>
        <p:txBody>
          <a:bodyPr wrap="square" rtlCol="0">
            <a:spAutoFit/>
          </a:bodyPr>
          <a:lstStyle/>
          <a:p>
            <a:r>
              <a:rPr lang="en-CA" dirty="0"/>
              <a:t>Top 5 Features impacting Target variable :</a:t>
            </a:r>
          </a:p>
          <a:p>
            <a:endParaRPr lang="en-CA" dirty="0"/>
          </a:p>
          <a:p>
            <a:endParaRPr lang="en-CA" dirty="0"/>
          </a:p>
        </p:txBody>
      </p:sp>
      <p:pic>
        <p:nvPicPr>
          <p:cNvPr id="6" name="Picture 5">
            <a:extLst>
              <a:ext uri="{FF2B5EF4-FFF2-40B4-BE49-F238E27FC236}">
                <a16:creationId xmlns:a16="http://schemas.microsoft.com/office/drawing/2014/main" id="{626BC28F-F8D3-D475-D9E6-D4557E524E72}"/>
              </a:ext>
            </a:extLst>
          </p:cNvPr>
          <p:cNvPicPr>
            <a:picLocks noChangeAspect="1"/>
          </p:cNvPicPr>
          <p:nvPr/>
        </p:nvPicPr>
        <p:blipFill>
          <a:blip r:embed="rId3"/>
          <a:stretch>
            <a:fillRect/>
          </a:stretch>
        </p:blipFill>
        <p:spPr>
          <a:xfrm>
            <a:off x="1427583" y="2149872"/>
            <a:ext cx="7300593" cy="3779848"/>
          </a:xfrm>
          <a:prstGeom prst="rect">
            <a:avLst/>
          </a:prstGeom>
        </p:spPr>
      </p:pic>
      <p:pic>
        <p:nvPicPr>
          <p:cNvPr id="5" name="Picture 4">
            <a:extLst>
              <a:ext uri="{FF2B5EF4-FFF2-40B4-BE49-F238E27FC236}">
                <a16:creationId xmlns:a16="http://schemas.microsoft.com/office/drawing/2014/main" id="{87F8850B-D4D3-F590-5C9F-9E02F5E1F70E}"/>
              </a:ext>
            </a:extLst>
          </p:cNvPr>
          <p:cNvPicPr>
            <a:picLocks noChangeAspect="1"/>
          </p:cNvPicPr>
          <p:nvPr/>
        </p:nvPicPr>
        <p:blipFill>
          <a:blip r:embed="rId4"/>
          <a:stretch>
            <a:fillRect/>
          </a:stretch>
        </p:blipFill>
        <p:spPr>
          <a:xfrm>
            <a:off x="9350589" y="2917728"/>
            <a:ext cx="2552921" cy="2217612"/>
          </a:xfrm>
          <a:prstGeom prst="rect">
            <a:avLst/>
          </a:prstGeom>
        </p:spPr>
      </p:pic>
    </p:spTree>
    <p:extLst>
      <p:ext uri="{BB962C8B-B14F-4D97-AF65-F5344CB8AC3E}">
        <p14:creationId xmlns:p14="http://schemas.microsoft.com/office/powerpoint/2010/main" val="4024967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75BD22-35CE-D991-E8E1-2052E8118F45}"/>
              </a:ext>
            </a:extLst>
          </p:cNvPr>
          <p:cNvSpPr/>
          <p:nvPr/>
        </p:nvSpPr>
        <p:spPr>
          <a:xfrm>
            <a:off x="245327" y="988080"/>
            <a:ext cx="1722863" cy="26977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CA" sz="1400" dirty="0">
                <a:ln w="0"/>
                <a:solidFill>
                  <a:schemeClr val="tx1"/>
                </a:solidFill>
                <a:effectLst>
                  <a:outerShdw blurRad="38100" dist="19050" dir="2700000" algn="tl" rotWithShape="0">
                    <a:schemeClr val="dk1">
                      <a:alpha val="40000"/>
                    </a:schemeClr>
                  </a:outerShdw>
                </a:effectLst>
              </a:rPr>
              <a:t>Total 13 Variables </a:t>
            </a:r>
          </a:p>
        </p:txBody>
      </p:sp>
      <p:sp>
        <p:nvSpPr>
          <p:cNvPr id="2" name="TextBox 1">
            <a:extLst>
              <a:ext uri="{FF2B5EF4-FFF2-40B4-BE49-F238E27FC236}">
                <a16:creationId xmlns:a16="http://schemas.microsoft.com/office/drawing/2014/main" id="{EAC609D7-E466-00DE-9308-8EF356330D9B}"/>
              </a:ext>
            </a:extLst>
          </p:cNvPr>
          <p:cNvSpPr txBox="1"/>
          <p:nvPr/>
        </p:nvSpPr>
        <p:spPr>
          <a:xfrm>
            <a:off x="2430964" y="95528"/>
            <a:ext cx="7103327" cy="892552"/>
          </a:xfrm>
          <a:prstGeom prst="rect">
            <a:avLst/>
          </a:prstGeom>
          <a:noFill/>
        </p:spPr>
        <p:txBody>
          <a:bodyPr wrap="square" rtlCol="0">
            <a:spAutoFit/>
          </a:bodyPr>
          <a:lstStyle/>
          <a:p>
            <a:pPr algn="ctr"/>
            <a:r>
              <a:rPr lang="en-CA" sz="2800" b="1" dirty="0"/>
              <a:t>Data Preprocessing Steps</a:t>
            </a:r>
          </a:p>
          <a:p>
            <a:pPr algn="ctr"/>
            <a:r>
              <a:rPr lang="en-CA" sz="2400" b="1" dirty="0"/>
              <a:t>Pipeline Model Building</a:t>
            </a:r>
          </a:p>
        </p:txBody>
      </p:sp>
      <p:sp>
        <p:nvSpPr>
          <p:cNvPr id="7" name="Rectangle 6">
            <a:extLst>
              <a:ext uri="{FF2B5EF4-FFF2-40B4-BE49-F238E27FC236}">
                <a16:creationId xmlns:a16="http://schemas.microsoft.com/office/drawing/2014/main" id="{C85B9CE3-3B39-1BEC-F528-556F5F68EAF7}"/>
              </a:ext>
            </a:extLst>
          </p:cNvPr>
          <p:cNvSpPr/>
          <p:nvPr/>
        </p:nvSpPr>
        <p:spPr>
          <a:xfrm>
            <a:off x="1934737" y="1876007"/>
            <a:ext cx="1854812" cy="26977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CA" sz="1400" dirty="0">
                <a:ln w="0"/>
                <a:solidFill>
                  <a:schemeClr val="tx1"/>
                </a:solidFill>
                <a:effectLst>
                  <a:outerShdw blurRad="38100" dist="19050" dir="2700000" algn="tl" rotWithShape="0">
                    <a:schemeClr val="dk1">
                      <a:alpha val="40000"/>
                    </a:schemeClr>
                  </a:outerShdw>
                </a:effectLst>
              </a:rPr>
              <a:t>12 Variables selected</a:t>
            </a:r>
          </a:p>
        </p:txBody>
      </p:sp>
      <p:sp>
        <p:nvSpPr>
          <p:cNvPr id="9" name="Rectangle 8">
            <a:extLst>
              <a:ext uri="{FF2B5EF4-FFF2-40B4-BE49-F238E27FC236}">
                <a16:creationId xmlns:a16="http://schemas.microsoft.com/office/drawing/2014/main" id="{FA11F408-A28E-5247-B5E6-4AD638CB7EAD}"/>
              </a:ext>
            </a:extLst>
          </p:cNvPr>
          <p:cNvSpPr/>
          <p:nvPr/>
        </p:nvSpPr>
        <p:spPr>
          <a:xfrm>
            <a:off x="7592123" y="4005910"/>
            <a:ext cx="2600092" cy="3182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CA" sz="1400" dirty="0">
                <a:ln w="0"/>
                <a:solidFill>
                  <a:schemeClr val="tx1"/>
                </a:solidFill>
                <a:effectLst>
                  <a:outerShdw blurRad="38100" dist="19050" dir="2700000" algn="tl" rotWithShape="0">
                    <a:schemeClr val="dk1">
                      <a:alpha val="40000"/>
                    </a:schemeClr>
                  </a:outerShdw>
                </a:effectLst>
              </a:rPr>
              <a:t>2 Variables </a:t>
            </a:r>
            <a:r>
              <a:rPr lang="en-CA" sz="1400">
                <a:ln w="0"/>
                <a:solidFill>
                  <a:schemeClr val="tx1"/>
                </a:solidFill>
                <a:effectLst>
                  <a:outerShdw blurRad="38100" dist="19050" dir="2700000" algn="tl" rotWithShape="0">
                    <a:schemeClr val="dk1">
                      <a:alpha val="40000"/>
                    </a:schemeClr>
                  </a:outerShdw>
                </a:effectLst>
              </a:rPr>
              <a:t>- One </a:t>
            </a:r>
            <a:r>
              <a:rPr lang="en-CA" sz="1400" dirty="0">
                <a:ln w="0"/>
                <a:solidFill>
                  <a:schemeClr val="tx1"/>
                </a:solidFill>
                <a:effectLst>
                  <a:outerShdw blurRad="38100" dist="19050" dir="2700000" algn="tl" rotWithShape="0">
                    <a:schemeClr val="dk1">
                      <a:alpha val="40000"/>
                    </a:schemeClr>
                  </a:outerShdw>
                </a:effectLst>
              </a:rPr>
              <a:t>Hot Encoded </a:t>
            </a:r>
          </a:p>
        </p:txBody>
      </p:sp>
      <p:sp>
        <p:nvSpPr>
          <p:cNvPr id="11" name="Rectangle 10">
            <a:extLst>
              <a:ext uri="{FF2B5EF4-FFF2-40B4-BE49-F238E27FC236}">
                <a16:creationId xmlns:a16="http://schemas.microsoft.com/office/drawing/2014/main" id="{A64DAF4D-9C52-4CD3-B62D-EE735816B6B2}"/>
              </a:ext>
            </a:extLst>
          </p:cNvPr>
          <p:cNvSpPr/>
          <p:nvPr/>
        </p:nvSpPr>
        <p:spPr>
          <a:xfrm>
            <a:off x="9746167" y="4838846"/>
            <a:ext cx="1791615" cy="26977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sz="1400" dirty="0">
                <a:ln w="0"/>
                <a:solidFill>
                  <a:schemeClr val="tx1"/>
                </a:solidFill>
                <a:effectLst>
                  <a:outerShdw blurRad="38100" dist="19050" dir="2700000" algn="tl" rotWithShape="0">
                    <a:schemeClr val="dk1">
                      <a:alpha val="40000"/>
                    </a:schemeClr>
                  </a:outerShdw>
                </a:effectLst>
              </a:rPr>
              <a:t>Normalised Data </a:t>
            </a:r>
          </a:p>
        </p:txBody>
      </p:sp>
      <p:sp>
        <p:nvSpPr>
          <p:cNvPr id="13" name="Rectangle 12">
            <a:extLst>
              <a:ext uri="{FF2B5EF4-FFF2-40B4-BE49-F238E27FC236}">
                <a16:creationId xmlns:a16="http://schemas.microsoft.com/office/drawing/2014/main" id="{FE4B6962-2EC2-FBE8-7FAC-A2D7A320C4B2}"/>
              </a:ext>
            </a:extLst>
          </p:cNvPr>
          <p:cNvSpPr/>
          <p:nvPr/>
        </p:nvSpPr>
        <p:spPr>
          <a:xfrm>
            <a:off x="9840951" y="5874851"/>
            <a:ext cx="1968190" cy="5482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CA" sz="1400" dirty="0"/>
              <a:t>Model built with 11 variables </a:t>
            </a:r>
          </a:p>
        </p:txBody>
      </p:sp>
      <p:sp>
        <p:nvSpPr>
          <p:cNvPr id="15" name="Arrow: Down 14">
            <a:extLst>
              <a:ext uri="{FF2B5EF4-FFF2-40B4-BE49-F238E27FC236}">
                <a16:creationId xmlns:a16="http://schemas.microsoft.com/office/drawing/2014/main" id="{85BFA974-D879-8C83-D727-ECEC2CC72540}"/>
              </a:ext>
            </a:extLst>
          </p:cNvPr>
          <p:cNvSpPr/>
          <p:nvPr/>
        </p:nvSpPr>
        <p:spPr>
          <a:xfrm>
            <a:off x="1828801" y="1406066"/>
            <a:ext cx="211873" cy="2697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124167E4-CD1A-EC28-E415-62C59522BB07}"/>
              </a:ext>
            </a:extLst>
          </p:cNvPr>
          <p:cNvSpPr/>
          <p:nvPr/>
        </p:nvSpPr>
        <p:spPr>
          <a:xfrm>
            <a:off x="3789548" y="2630118"/>
            <a:ext cx="2193080" cy="26977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CA" sz="1400" dirty="0">
                <a:ln w="0"/>
                <a:solidFill>
                  <a:schemeClr val="tx1"/>
                </a:solidFill>
                <a:effectLst>
                  <a:outerShdw blurRad="38100" dist="19050" dir="2700000" algn="tl" rotWithShape="0">
                    <a:schemeClr val="dk1">
                      <a:alpha val="40000"/>
                    </a:schemeClr>
                  </a:outerShdw>
                </a:effectLst>
              </a:rPr>
              <a:t>Removed Duplicate Rows</a:t>
            </a:r>
          </a:p>
        </p:txBody>
      </p:sp>
      <p:sp>
        <p:nvSpPr>
          <p:cNvPr id="19" name="Rectangle 18">
            <a:extLst>
              <a:ext uri="{FF2B5EF4-FFF2-40B4-BE49-F238E27FC236}">
                <a16:creationId xmlns:a16="http://schemas.microsoft.com/office/drawing/2014/main" id="{452690CE-3740-3366-512E-0EAC7037DD1F}"/>
              </a:ext>
            </a:extLst>
          </p:cNvPr>
          <p:cNvSpPr/>
          <p:nvPr/>
        </p:nvSpPr>
        <p:spPr>
          <a:xfrm>
            <a:off x="5780053" y="3308423"/>
            <a:ext cx="1996065" cy="2411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CA" sz="1400" dirty="0">
                <a:ln w="0"/>
                <a:solidFill>
                  <a:schemeClr val="tx1"/>
                </a:solidFill>
                <a:effectLst>
                  <a:outerShdw blurRad="38100" dist="19050" dir="2700000" algn="tl" rotWithShape="0">
                    <a:schemeClr val="dk1">
                      <a:alpha val="40000"/>
                    </a:schemeClr>
                  </a:outerShdw>
                </a:effectLst>
              </a:rPr>
              <a:t>Cleaned Missing Data</a:t>
            </a:r>
          </a:p>
        </p:txBody>
      </p:sp>
      <p:sp>
        <p:nvSpPr>
          <p:cNvPr id="23" name="Arrow: Down 22">
            <a:extLst>
              <a:ext uri="{FF2B5EF4-FFF2-40B4-BE49-F238E27FC236}">
                <a16:creationId xmlns:a16="http://schemas.microsoft.com/office/drawing/2014/main" id="{228F6D42-A6DA-FD8C-8D6A-98E403AADBDA}"/>
              </a:ext>
            </a:extLst>
          </p:cNvPr>
          <p:cNvSpPr/>
          <p:nvPr/>
        </p:nvSpPr>
        <p:spPr>
          <a:xfrm>
            <a:off x="10554608" y="5299379"/>
            <a:ext cx="211873" cy="3847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4B8B0D6D-49AF-E0B9-E2BD-332D55C4B010}"/>
              </a:ext>
            </a:extLst>
          </p:cNvPr>
          <p:cNvSpPr/>
          <p:nvPr/>
        </p:nvSpPr>
        <p:spPr>
          <a:xfrm>
            <a:off x="3683612" y="2251534"/>
            <a:ext cx="211873" cy="2697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C0B0D763-D064-69F0-A0E3-EB2EB5616810}"/>
              </a:ext>
            </a:extLst>
          </p:cNvPr>
          <p:cNvSpPr/>
          <p:nvPr/>
        </p:nvSpPr>
        <p:spPr>
          <a:xfrm>
            <a:off x="5716836" y="2967617"/>
            <a:ext cx="211873" cy="2697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Arrow: Down 26">
            <a:extLst>
              <a:ext uri="{FF2B5EF4-FFF2-40B4-BE49-F238E27FC236}">
                <a16:creationId xmlns:a16="http://schemas.microsoft.com/office/drawing/2014/main" id="{9A741B5C-BE3A-DA9D-03C1-9885D976C4B3}"/>
              </a:ext>
            </a:extLst>
          </p:cNvPr>
          <p:cNvSpPr/>
          <p:nvPr/>
        </p:nvSpPr>
        <p:spPr>
          <a:xfrm>
            <a:off x="7564245" y="3642853"/>
            <a:ext cx="211873" cy="2697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Arrow: Down 27">
            <a:extLst>
              <a:ext uri="{FF2B5EF4-FFF2-40B4-BE49-F238E27FC236}">
                <a16:creationId xmlns:a16="http://schemas.microsoft.com/office/drawing/2014/main" id="{6522EA13-AF36-0DBB-55B7-6229BE87BB49}"/>
              </a:ext>
            </a:extLst>
          </p:cNvPr>
          <p:cNvSpPr/>
          <p:nvPr/>
        </p:nvSpPr>
        <p:spPr>
          <a:xfrm>
            <a:off x="9735015" y="4431559"/>
            <a:ext cx="211873" cy="2697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380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317241" y="96360"/>
            <a:ext cx="11709918" cy="1323439"/>
          </a:xfrm>
          <a:prstGeom prst="rect">
            <a:avLst/>
          </a:prstGeom>
          <a:noFill/>
        </p:spPr>
        <p:txBody>
          <a:bodyPr wrap="square" rtlCol="0">
            <a:spAutoFit/>
          </a:bodyPr>
          <a:lstStyle/>
          <a:p>
            <a:r>
              <a:rPr lang="en-CA" sz="3200" b="1" dirty="0"/>
              <a:t>Analysis – Pipeline</a:t>
            </a:r>
          </a:p>
          <a:p>
            <a:r>
              <a:rPr lang="en-CA" sz="2400" b="1" dirty="0"/>
              <a:t>  </a:t>
            </a:r>
          </a:p>
          <a:p>
            <a:r>
              <a:rPr lang="en-CA" sz="2400" b="1" dirty="0"/>
              <a:t>Boosted Decision Tree Model :</a:t>
            </a:r>
          </a:p>
        </p:txBody>
      </p:sp>
      <p:sp>
        <p:nvSpPr>
          <p:cNvPr id="3" name="TextBox 2">
            <a:extLst>
              <a:ext uri="{FF2B5EF4-FFF2-40B4-BE49-F238E27FC236}">
                <a16:creationId xmlns:a16="http://schemas.microsoft.com/office/drawing/2014/main" id="{00012F69-A487-A1DE-6D9C-28C7946CE651}"/>
              </a:ext>
            </a:extLst>
          </p:cNvPr>
          <p:cNvSpPr txBox="1"/>
          <p:nvPr/>
        </p:nvSpPr>
        <p:spPr>
          <a:xfrm>
            <a:off x="774441" y="1306286"/>
            <a:ext cx="9004041" cy="369332"/>
          </a:xfrm>
          <a:prstGeom prst="rect">
            <a:avLst/>
          </a:prstGeom>
          <a:noFill/>
        </p:spPr>
        <p:txBody>
          <a:bodyPr wrap="square" rtlCol="0">
            <a:spAutoFit/>
          </a:bodyPr>
          <a:lstStyle/>
          <a:p>
            <a:endParaRPr lang="en-CA" dirty="0"/>
          </a:p>
        </p:txBody>
      </p:sp>
      <p:pic>
        <p:nvPicPr>
          <p:cNvPr id="6" name="Picture 5">
            <a:extLst>
              <a:ext uri="{FF2B5EF4-FFF2-40B4-BE49-F238E27FC236}">
                <a16:creationId xmlns:a16="http://schemas.microsoft.com/office/drawing/2014/main" id="{342537CC-5B69-5D6A-C47E-B5A4163DD8C1}"/>
              </a:ext>
            </a:extLst>
          </p:cNvPr>
          <p:cNvPicPr>
            <a:picLocks noChangeAspect="1"/>
          </p:cNvPicPr>
          <p:nvPr/>
        </p:nvPicPr>
        <p:blipFill>
          <a:blip r:embed="rId3"/>
          <a:stretch>
            <a:fillRect/>
          </a:stretch>
        </p:blipFill>
        <p:spPr>
          <a:xfrm>
            <a:off x="6303937" y="405230"/>
            <a:ext cx="3701511" cy="6047539"/>
          </a:xfrm>
          <a:prstGeom prst="rect">
            <a:avLst/>
          </a:prstGeom>
        </p:spPr>
      </p:pic>
      <p:sp>
        <p:nvSpPr>
          <p:cNvPr id="5" name="TextBox 4">
            <a:extLst>
              <a:ext uri="{FF2B5EF4-FFF2-40B4-BE49-F238E27FC236}">
                <a16:creationId xmlns:a16="http://schemas.microsoft.com/office/drawing/2014/main" id="{22054B4B-7503-A1A3-2159-B3F2F28BEE45}"/>
              </a:ext>
            </a:extLst>
          </p:cNvPr>
          <p:cNvSpPr txBox="1"/>
          <p:nvPr/>
        </p:nvSpPr>
        <p:spPr>
          <a:xfrm>
            <a:off x="317241" y="1661322"/>
            <a:ext cx="6094140" cy="646331"/>
          </a:xfrm>
          <a:prstGeom prst="rect">
            <a:avLst/>
          </a:prstGeom>
          <a:noFill/>
        </p:spPr>
        <p:txBody>
          <a:bodyPr wrap="square">
            <a:spAutoFit/>
          </a:bodyPr>
          <a:lstStyle/>
          <a:p>
            <a:r>
              <a:rPr lang="en-CA" dirty="0"/>
              <a:t>Methodology :</a:t>
            </a:r>
          </a:p>
          <a:p>
            <a:r>
              <a:rPr lang="en-CA" dirty="0"/>
              <a:t>70%-30% Train Test split</a:t>
            </a:r>
          </a:p>
        </p:txBody>
      </p:sp>
    </p:spTree>
    <p:extLst>
      <p:ext uri="{BB962C8B-B14F-4D97-AF65-F5344CB8AC3E}">
        <p14:creationId xmlns:p14="http://schemas.microsoft.com/office/powerpoint/2010/main" val="661370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696547" y="96360"/>
            <a:ext cx="6466115" cy="1569660"/>
          </a:xfrm>
          <a:prstGeom prst="rect">
            <a:avLst/>
          </a:prstGeom>
          <a:noFill/>
        </p:spPr>
        <p:txBody>
          <a:bodyPr wrap="square" rtlCol="0">
            <a:spAutoFit/>
          </a:bodyPr>
          <a:lstStyle/>
          <a:p>
            <a:pPr algn="ctr"/>
            <a:r>
              <a:rPr lang="en-CA" sz="3200" b="1" dirty="0"/>
              <a:t>Model Evaluation</a:t>
            </a:r>
          </a:p>
          <a:p>
            <a:pPr algn="ctr"/>
            <a:r>
              <a:rPr lang="en-CA" sz="3200" b="1" dirty="0"/>
              <a:t>Pipeline - Boosted_Decision_Tree </a:t>
            </a:r>
          </a:p>
          <a:p>
            <a:pPr algn="ctr"/>
            <a:endParaRPr lang="en-CA" sz="3200" b="1" dirty="0"/>
          </a:p>
        </p:txBody>
      </p:sp>
      <p:sp>
        <p:nvSpPr>
          <p:cNvPr id="3" name="TextBox 2">
            <a:extLst>
              <a:ext uri="{FF2B5EF4-FFF2-40B4-BE49-F238E27FC236}">
                <a16:creationId xmlns:a16="http://schemas.microsoft.com/office/drawing/2014/main" id="{00012F69-A487-A1DE-6D9C-28C7946CE651}"/>
              </a:ext>
            </a:extLst>
          </p:cNvPr>
          <p:cNvSpPr txBox="1"/>
          <p:nvPr/>
        </p:nvSpPr>
        <p:spPr>
          <a:xfrm>
            <a:off x="774441" y="1306286"/>
            <a:ext cx="9004041" cy="369332"/>
          </a:xfrm>
          <a:prstGeom prst="rect">
            <a:avLst/>
          </a:prstGeom>
          <a:noFill/>
        </p:spPr>
        <p:txBody>
          <a:bodyPr wrap="square" rtlCol="0">
            <a:spAutoFit/>
          </a:bodyPr>
          <a:lstStyle/>
          <a:p>
            <a:endParaRPr lang="en-CA" dirty="0"/>
          </a:p>
        </p:txBody>
      </p:sp>
      <p:pic>
        <p:nvPicPr>
          <p:cNvPr id="6" name="Picture 5">
            <a:extLst>
              <a:ext uri="{FF2B5EF4-FFF2-40B4-BE49-F238E27FC236}">
                <a16:creationId xmlns:a16="http://schemas.microsoft.com/office/drawing/2014/main" id="{FDC710B2-5908-B6F8-F498-5D1B77DBEFCD}"/>
              </a:ext>
            </a:extLst>
          </p:cNvPr>
          <p:cNvPicPr>
            <a:picLocks noChangeAspect="1"/>
          </p:cNvPicPr>
          <p:nvPr/>
        </p:nvPicPr>
        <p:blipFill>
          <a:blip r:embed="rId3"/>
          <a:stretch>
            <a:fillRect/>
          </a:stretch>
        </p:blipFill>
        <p:spPr>
          <a:xfrm>
            <a:off x="3478827" y="1406647"/>
            <a:ext cx="5683835" cy="5196001"/>
          </a:xfrm>
          <a:prstGeom prst="rect">
            <a:avLst/>
          </a:prstGeom>
        </p:spPr>
      </p:pic>
    </p:spTree>
    <p:extLst>
      <p:ext uri="{BB962C8B-B14F-4D97-AF65-F5344CB8AC3E}">
        <p14:creationId xmlns:p14="http://schemas.microsoft.com/office/powerpoint/2010/main" val="307853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174032" y="270588"/>
            <a:ext cx="6466115" cy="584775"/>
          </a:xfrm>
          <a:prstGeom prst="rect">
            <a:avLst/>
          </a:prstGeom>
          <a:noFill/>
        </p:spPr>
        <p:txBody>
          <a:bodyPr wrap="square" rtlCol="0">
            <a:spAutoFit/>
          </a:bodyPr>
          <a:lstStyle/>
          <a:p>
            <a:pPr algn="ctr"/>
            <a:r>
              <a:rPr lang="en-CA" sz="3200" b="1" dirty="0"/>
              <a:t>Index</a:t>
            </a:r>
          </a:p>
        </p:txBody>
      </p:sp>
      <p:sp>
        <p:nvSpPr>
          <p:cNvPr id="3" name="TextBox 2">
            <a:extLst>
              <a:ext uri="{FF2B5EF4-FFF2-40B4-BE49-F238E27FC236}">
                <a16:creationId xmlns:a16="http://schemas.microsoft.com/office/drawing/2014/main" id="{00012F69-A487-A1DE-6D9C-28C7946CE651}"/>
              </a:ext>
            </a:extLst>
          </p:cNvPr>
          <p:cNvSpPr txBox="1"/>
          <p:nvPr/>
        </p:nvSpPr>
        <p:spPr>
          <a:xfrm>
            <a:off x="905070" y="1576874"/>
            <a:ext cx="9004041" cy="4247317"/>
          </a:xfrm>
          <a:prstGeom prst="rect">
            <a:avLst/>
          </a:prstGeom>
          <a:noFill/>
        </p:spPr>
        <p:txBody>
          <a:bodyPr wrap="square" rtlCol="0">
            <a:spAutoFit/>
          </a:bodyPr>
          <a:lstStyle/>
          <a:p>
            <a:r>
              <a:rPr lang="en-CA" dirty="0"/>
              <a:t>Introduction</a:t>
            </a:r>
          </a:p>
          <a:p>
            <a:r>
              <a:rPr lang="en-CA" dirty="0"/>
              <a:t>Loan Dataset</a:t>
            </a:r>
          </a:p>
          <a:p>
            <a:pPr marL="1200150" lvl="2" indent="-285750">
              <a:buFont typeface="Arial" panose="020B0604020202020204" pitchFamily="34" charset="0"/>
              <a:buChar char="•"/>
            </a:pPr>
            <a:r>
              <a:rPr lang="en-CA" dirty="0"/>
              <a:t>Introduction</a:t>
            </a:r>
          </a:p>
          <a:p>
            <a:pPr marL="1200150" lvl="2" indent="-285750">
              <a:buFont typeface="Arial" panose="020B0604020202020204" pitchFamily="34" charset="0"/>
              <a:buChar char="•"/>
            </a:pPr>
            <a:r>
              <a:rPr lang="en-CA" dirty="0"/>
              <a:t>Description of Dataset</a:t>
            </a:r>
          </a:p>
          <a:p>
            <a:pPr marL="1200150" lvl="2" indent="-285750">
              <a:buFont typeface="Arial" panose="020B0604020202020204" pitchFamily="34" charset="0"/>
              <a:buChar char="•"/>
            </a:pPr>
            <a:r>
              <a:rPr lang="en-CA" dirty="0"/>
              <a:t>Problem Statement</a:t>
            </a:r>
          </a:p>
          <a:p>
            <a:pPr marL="1200150" lvl="2" indent="-285750">
              <a:buFont typeface="Arial" panose="020B0604020202020204" pitchFamily="34" charset="0"/>
              <a:buChar char="•"/>
            </a:pPr>
            <a:r>
              <a:rPr lang="en-CA" dirty="0"/>
              <a:t>Hypothesis</a:t>
            </a:r>
          </a:p>
          <a:p>
            <a:pPr marL="1200150" lvl="2" indent="-285750">
              <a:buFont typeface="Arial" panose="020B0604020202020204" pitchFamily="34" charset="0"/>
              <a:buChar char="•"/>
            </a:pPr>
            <a:r>
              <a:rPr lang="en-CA" dirty="0"/>
              <a:t>Objective of Analysis</a:t>
            </a:r>
          </a:p>
          <a:p>
            <a:r>
              <a:rPr lang="en-CA" dirty="0"/>
              <a:t>Data Analysis</a:t>
            </a:r>
          </a:p>
          <a:p>
            <a:r>
              <a:rPr lang="en-CA" dirty="0"/>
              <a:t>Model Building </a:t>
            </a:r>
          </a:p>
          <a:p>
            <a:r>
              <a:rPr lang="en-CA" dirty="0"/>
              <a:t>Model Evaluation</a:t>
            </a:r>
          </a:p>
          <a:p>
            <a:r>
              <a:rPr lang="en-CA" dirty="0"/>
              <a:t>Overfitting Analysis</a:t>
            </a:r>
          </a:p>
          <a:p>
            <a:r>
              <a:rPr lang="en-CA" dirty="0"/>
              <a:t>Feature Importance</a:t>
            </a:r>
          </a:p>
          <a:p>
            <a:r>
              <a:rPr lang="en-CA" dirty="0"/>
              <a:t>Conclusion</a:t>
            </a:r>
          </a:p>
          <a:p>
            <a:endParaRPr lang="en-CA" dirty="0"/>
          </a:p>
          <a:p>
            <a:r>
              <a:rPr lang="en-CA" dirty="0"/>
              <a:t> </a:t>
            </a:r>
          </a:p>
        </p:txBody>
      </p:sp>
    </p:spTree>
    <p:extLst>
      <p:ext uri="{BB962C8B-B14F-4D97-AF65-F5344CB8AC3E}">
        <p14:creationId xmlns:p14="http://schemas.microsoft.com/office/powerpoint/2010/main" val="349735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730000" y="96360"/>
            <a:ext cx="6466115" cy="584775"/>
          </a:xfrm>
          <a:prstGeom prst="rect">
            <a:avLst/>
          </a:prstGeom>
          <a:noFill/>
        </p:spPr>
        <p:txBody>
          <a:bodyPr wrap="square" rtlCol="0">
            <a:spAutoFit/>
          </a:bodyPr>
          <a:lstStyle/>
          <a:p>
            <a:pPr algn="ctr"/>
            <a:r>
              <a:rPr lang="en-CA" sz="3200" b="1" dirty="0"/>
              <a:t>Conclusion</a:t>
            </a:r>
          </a:p>
        </p:txBody>
      </p:sp>
      <p:sp>
        <p:nvSpPr>
          <p:cNvPr id="4" name="TextBox 3">
            <a:extLst>
              <a:ext uri="{FF2B5EF4-FFF2-40B4-BE49-F238E27FC236}">
                <a16:creationId xmlns:a16="http://schemas.microsoft.com/office/drawing/2014/main" id="{3192DAC4-DA7D-AC00-1A3D-25E7C7A8093A}"/>
              </a:ext>
            </a:extLst>
          </p:cNvPr>
          <p:cNvSpPr txBox="1"/>
          <p:nvPr/>
        </p:nvSpPr>
        <p:spPr>
          <a:xfrm>
            <a:off x="1003610" y="1170878"/>
            <a:ext cx="10181063" cy="5324535"/>
          </a:xfrm>
          <a:prstGeom prst="rect">
            <a:avLst/>
          </a:prstGeom>
          <a:noFill/>
        </p:spPr>
        <p:txBody>
          <a:bodyPr wrap="square" rtlCol="0">
            <a:spAutoFit/>
          </a:bodyPr>
          <a:lstStyle/>
          <a:p>
            <a:pPr fontAlgn="base"/>
            <a:r>
              <a:rPr lang="en-CA" sz="1400" b="1" dirty="0">
                <a:solidFill>
                  <a:schemeClr val="bg2">
                    <a:lumMod val="25000"/>
                  </a:schemeClr>
                </a:solidFill>
                <a:highlight>
                  <a:srgbClr val="FFFFFF"/>
                </a:highlight>
                <a:latin typeface="Times New Roman" panose="02020603050405020304" pitchFamily="18" charset="0"/>
              </a:rPr>
              <a:t>CIBIL Score: </a:t>
            </a:r>
            <a:r>
              <a:rPr lang="en-CA" sz="1400" dirty="0">
                <a:solidFill>
                  <a:schemeClr val="bg2">
                    <a:lumMod val="25000"/>
                  </a:schemeClr>
                </a:solidFill>
                <a:highlight>
                  <a:srgbClr val="FFFFFF"/>
                </a:highlight>
                <a:latin typeface="Times New Roman" panose="02020603050405020304" pitchFamily="18" charset="0"/>
              </a:rPr>
              <a:t>The CIBIL score reflects the creditworthiness of the applicant and their repayment history. A higher score indicates lower risk, making it a crucial factor in the decision-making process</a:t>
            </a:r>
            <a:r>
              <a:rPr lang="en-US" sz="1400" dirty="0">
                <a:solidFill>
                  <a:schemeClr val="bg2">
                    <a:lumMod val="25000"/>
                  </a:schemeClr>
                </a:solidFill>
                <a:highlight>
                  <a:srgbClr val="FFFFFF"/>
                </a:highlight>
                <a:latin typeface="Times New Roman" panose="02020603050405020304" pitchFamily="18" charset="0"/>
              </a:rPr>
              <a:t> 	</a:t>
            </a:r>
          </a:p>
          <a:p>
            <a:pPr marL="742950" lvl="1" indent="-285750" fontAlgn="base">
              <a:buFont typeface="Arial" panose="020B0604020202020204" pitchFamily="34" charset="0"/>
              <a:buChar char="•"/>
            </a:pPr>
            <a:r>
              <a:rPr lang="en-CA" sz="1400" dirty="0">
                <a:solidFill>
                  <a:schemeClr val="bg2">
                    <a:lumMod val="25000"/>
                  </a:schemeClr>
                </a:solidFill>
                <a:highlight>
                  <a:srgbClr val="FFFFFF"/>
                </a:highlight>
                <a:latin typeface="Times New Roman" panose="02020603050405020304" pitchFamily="18" charset="0"/>
              </a:rPr>
              <a:t>Applicants with higher CIBIL scores are more likely to have their loans approved due to lower associated risk</a:t>
            </a:r>
            <a:r>
              <a:rPr lang="en-US" sz="1400" dirty="0">
                <a:solidFill>
                  <a:schemeClr val="bg2">
                    <a:lumMod val="25000"/>
                  </a:schemeClr>
                </a:solidFill>
                <a:highlight>
                  <a:srgbClr val="FFFFFF"/>
                </a:highlight>
                <a:latin typeface="Times New Roman" panose="02020603050405020304" pitchFamily="18" charset="0"/>
              </a:rPr>
              <a:t> </a:t>
            </a:r>
          </a:p>
          <a:p>
            <a:pPr fontAlgn="base"/>
            <a:r>
              <a:rPr lang="en-US" sz="1400" dirty="0">
                <a:solidFill>
                  <a:schemeClr val="bg2">
                    <a:lumMod val="25000"/>
                  </a:schemeClr>
                </a:solidFill>
                <a:highlight>
                  <a:srgbClr val="FFFFFF"/>
                </a:highlight>
                <a:latin typeface="Times New Roman" panose="02020603050405020304" pitchFamily="18" charset="0"/>
              </a:rPr>
              <a:t> </a:t>
            </a:r>
          </a:p>
          <a:p>
            <a:pPr fontAlgn="base"/>
            <a:r>
              <a:rPr lang="en-CA" sz="1400" b="1" dirty="0">
                <a:solidFill>
                  <a:schemeClr val="bg2">
                    <a:lumMod val="25000"/>
                  </a:schemeClr>
                </a:solidFill>
                <a:highlight>
                  <a:srgbClr val="FFFFFF"/>
                </a:highlight>
                <a:latin typeface="Times New Roman" panose="02020603050405020304" pitchFamily="18" charset="0"/>
              </a:rPr>
              <a:t>Loan Term: </a:t>
            </a:r>
            <a:r>
              <a:rPr lang="en-CA" sz="1400" dirty="0">
                <a:solidFill>
                  <a:schemeClr val="bg2">
                    <a:lumMod val="25000"/>
                  </a:schemeClr>
                </a:solidFill>
                <a:highlight>
                  <a:srgbClr val="FFFFFF"/>
                </a:highlight>
                <a:latin typeface="Times New Roman" panose="02020603050405020304" pitchFamily="18" charset="0"/>
              </a:rPr>
              <a:t>The duration of the loan term influences the repayment schedule and the overall risk exposure for the lender. Longer loan terms may indicate higher risk due to extended repayment periods</a:t>
            </a:r>
            <a:r>
              <a:rPr lang="en-US" sz="1400" dirty="0">
                <a:solidFill>
                  <a:schemeClr val="bg2">
                    <a:lumMod val="25000"/>
                  </a:schemeClr>
                </a:solidFill>
                <a:highlight>
                  <a:srgbClr val="FFFFFF"/>
                </a:highlight>
                <a:latin typeface="Times New Roman" panose="02020603050405020304" pitchFamily="18" charset="0"/>
              </a:rPr>
              <a:t> </a:t>
            </a:r>
          </a:p>
          <a:p>
            <a:pPr marL="742950" lvl="1" indent="-285750" fontAlgn="base">
              <a:buFont typeface="Arial" panose="020B0604020202020204" pitchFamily="34" charset="0"/>
              <a:buChar char="•"/>
            </a:pPr>
            <a:r>
              <a:rPr lang="en-CA" sz="1400" dirty="0">
                <a:solidFill>
                  <a:schemeClr val="bg2">
                    <a:lumMod val="25000"/>
                  </a:schemeClr>
                </a:solidFill>
                <a:highlight>
                  <a:srgbClr val="FFFFFF"/>
                </a:highlight>
                <a:latin typeface="Times New Roman" panose="02020603050405020304" pitchFamily="18" charset="0"/>
              </a:rPr>
              <a:t>While not as critical as the CIBIL score, the loan term affects the decision, with shorter terms possibly being favored due to reduced risk</a:t>
            </a:r>
            <a:r>
              <a:rPr lang="en-US" sz="1400" dirty="0">
                <a:solidFill>
                  <a:schemeClr val="bg2">
                    <a:lumMod val="25000"/>
                  </a:schemeClr>
                </a:solidFill>
                <a:highlight>
                  <a:srgbClr val="FFFFFF"/>
                </a:highlight>
                <a:latin typeface="Times New Roman" panose="02020603050405020304" pitchFamily="18" charset="0"/>
              </a:rPr>
              <a:t> </a:t>
            </a:r>
          </a:p>
          <a:p>
            <a:pPr fontAlgn="base"/>
            <a:r>
              <a:rPr lang="en-US" sz="1400" dirty="0">
                <a:solidFill>
                  <a:schemeClr val="bg2">
                    <a:lumMod val="25000"/>
                  </a:schemeClr>
                </a:solidFill>
                <a:highlight>
                  <a:srgbClr val="FFFFFF"/>
                </a:highlight>
                <a:latin typeface="Times New Roman" panose="02020603050405020304" pitchFamily="18" charset="0"/>
              </a:rPr>
              <a:t> </a:t>
            </a:r>
          </a:p>
          <a:p>
            <a:pPr fontAlgn="base"/>
            <a:r>
              <a:rPr lang="en-CA" sz="1400" b="1" dirty="0">
                <a:solidFill>
                  <a:schemeClr val="bg2">
                    <a:lumMod val="25000"/>
                  </a:schemeClr>
                </a:solidFill>
                <a:highlight>
                  <a:srgbClr val="FFFFFF"/>
                </a:highlight>
                <a:latin typeface="Times New Roman" panose="02020603050405020304" pitchFamily="18" charset="0"/>
              </a:rPr>
              <a:t>Loan Amount: </a:t>
            </a:r>
            <a:r>
              <a:rPr lang="en-CA" sz="1400" dirty="0">
                <a:solidFill>
                  <a:schemeClr val="bg2">
                    <a:lumMod val="25000"/>
                  </a:schemeClr>
                </a:solidFill>
                <a:highlight>
                  <a:srgbClr val="FFFFFF"/>
                </a:highlight>
                <a:latin typeface="Times New Roman" panose="02020603050405020304" pitchFamily="18" charset="0"/>
              </a:rPr>
              <a:t>The amount of the loan directly impacts the level of financial commitment and risk for both the borrower and the lender. Larger loan amounts carry higher risk</a:t>
            </a:r>
            <a:r>
              <a:rPr lang="en-US" sz="1400" dirty="0">
                <a:solidFill>
                  <a:schemeClr val="bg2">
                    <a:lumMod val="25000"/>
                  </a:schemeClr>
                </a:solidFill>
                <a:highlight>
                  <a:srgbClr val="FFFFFF"/>
                </a:highlight>
                <a:latin typeface="Times New Roman" panose="02020603050405020304" pitchFamily="18" charset="0"/>
              </a:rPr>
              <a:t> </a:t>
            </a:r>
          </a:p>
          <a:p>
            <a:pPr marL="742950" lvl="1" indent="-285750" fontAlgn="base">
              <a:buFont typeface="Arial" panose="020B0604020202020204" pitchFamily="34" charset="0"/>
              <a:buChar char="•"/>
            </a:pPr>
            <a:r>
              <a:rPr lang="en-CA" sz="1400" dirty="0">
                <a:solidFill>
                  <a:schemeClr val="bg2">
                    <a:lumMod val="25000"/>
                  </a:schemeClr>
                </a:solidFill>
                <a:highlight>
                  <a:srgbClr val="FFFFFF"/>
                </a:highlight>
                <a:latin typeface="Times New Roman" panose="02020603050405020304" pitchFamily="18" charset="0"/>
              </a:rPr>
              <a:t>Loan amounts are a significant consideration, with smaller loans being potentially more favorable due to reduced risk exposure</a:t>
            </a:r>
            <a:r>
              <a:rPr lang="en-US" sz="1400" dirty="0">
                <a:solidFill>
                  <a:schemeClr val="bg2">
                    <a:lumMod val="25000"/>
                  </a:schemeClr>
                </a:solidFill>
                <a:highlight>
                  <a:srgbClr val="FFFFFF"/>
                </a:highlight>
                <a:latin typeface="Times New Roman" panose="02020603050405020304" pitchFamily="18" charset="0"/>
              </a:rPr>
              <a:t> </a:t>
            </a:r>
          </a:p>
          <a:p>
            <a:pPr fontAlgn="base"/>
            <a:r>
              <a:rPr lang="en-US" sz="1400" dirty="0">
                <a:solidFill>
                  <a:schemeClr val="bg2">
                    <a:lumMod val="25000"/>
                  </a:schemeClr>
                </a:solidFill>
                <a:highlight>
                  <a:srgbClr val="FFFFFF"/>
                </a:highlight>
                <a:latin typeface="Times New Roman" panose="02020603050405020304" pitchFamily="18" charset="0"/>
              </a:rPr>
              <a:t> </a:t>
            </a:r>
          </a:p>
          <a:p>
            <a:pPr fontAlgn="base"/>
            <a:r>
              <a:rPr lang="en-CA" sz="1400" b="1" dirty="0">
                <a:solidFill>
                  <a:schemeClr val="bg2">
                    <a:lumMod val="25000"/>
                  </a:schemeClr>
                </a:solidFill>
                <a:highlight>
                  <a:srgbClr val="FFFFFF"/>
                </a:highlight>
                <a:latin typeface="Times New Roman" panose="02020603050405020304" pitchFamily="18" charset="0"/>
              </a:rPr>
              <a:t>Income per annum: </a:t>
            </a:r>
            <a:r>
              <a:rPr lang="en-CA" sz="1400" dirty="0">
                <a:solidFill>
                  <a:schemeClr val="bg2">
                    <a:lumMod val="25000"/>
                  </a:schemeClr>
                </a:solidFill>
                <a:highlight>
                  <a:srgbClr val="FFFFFF"/>
                </a:highlight>
                <a:latin typeface="Times New Roman" panose="02020603050405020304" pitchFamily="18" charset="0"/>
              </a:rPr>
              <a:t>The applicant's annual income is a key indicator of their ability to repay the loan. Higher incomes suggest greater repayment capacity and lower default risk</a:t>
            </a:r>
            <a:r>
              <a:rPr lang="en-US" sz="1400" dirty="0">
                <a:solidFill>
                  <a:schemeClr val="bg2">
                    <a:lumMod val="25000"/>
                  </a:schemeClr>
                </a:solidFill>
                <a:highlight>
                  <a:srgbClr val="FFFFFF"/>
                </a:highlight>
                <a:latin typeface="Times New Roman" panose="02020603050405020304" pitchFamily="18" charset="0"/>
              </a:rPr>
              <a:t> </a:t>
            </a:r>
          </a:p>
          <a:p>
            <a:pPr marL="742950" lvl="1" indent="-285750" fontAlgn="base">
              <a:buFont typeface="Arial" panose="020B0604020202020204" pitchFamily="34" charset="0"/>
              <a:buChar char="•"/>
            </a:pPr>
            <a:r>
              <a:rPr lang="en-CA" sz="1400" dirty="0">
                <a:solidFill>
                  <a:schemeClr val="bg2">
                    <a:lumMod val="25000"/>
                  </a:schemeClr>
                </a:solidFill>
                <a:highlight>
                  <a:srgbClr val="FFFFFF"/>
                </a:highlight>
                <a:latin typeface="Times New Roman" panose="02020603050405020304" pitchFamily="18" charset="0"/>
              </a:rPr>
              <a:t>Applicants with higher annual incomes are more likely to have their loans approved, as they demonstrate the financial capability to meet repayment obligations</a:t>
            </a:r>
            <a:r>
              <a:rPr lang="en-US" sz="1400" dirty="0">
                <a:solidFill>
                  <a:schemeClr val="bg2">
                    <a:lumMod val="25000"/>
                  </a:schemeClr>
                </a:solidFill>
                <a:highlight>
                  <a:srgbClr val="FFFFFF"/>
                </a:highlight>
                <a:latin typeface="Times New Roman" panose="02020603050405020304" pitchFamily="18" charset="0"/>
              </a:rPr>
              <a:t> </a:t>
            </a:r>
          </a:p>
          <a:p>
            <a:pPr algn="l" rtl="0" fontAlgn="base"/>
            <a:r>
              <a:rPr lang="en-US" sz="1400" b="0" i="0" dirty="0">
                <a:solidFill>
                  <a:srgbClr val="000000"/>
                </a:solidFill>
                <a:effectLst/>
                <a:highlight>
                  <a:srgbClr val="FFFFFF"/>
                </a:highlight>
                <a:latin typeface="Times New Roman" panose="02020603050405020304" pitchFamily="18" charset="0"/>
              </a:rPr>
              <a:t> </a:t>
            </a:r>
            <a:endParaRPr lang="en-US" sz="1400" b="0" i="0" dirty="0">
              <a:solidFill>
                <a:srgbClr val="000000"/>
              </a:solidFill>
              <a:effectLst/>
              <a:highlight>
                <a:srgbClr val="FFFFFF"/>
              </a:highlight>
              <a:latin typeface="Segoe UI" panose="020B0502040204020203" pitchFamily="34" charset="0"/>
            </a:endParaRPr>
          </a:p>
          <a:p>
            <a:pPr algn="l" rtl="0" fontAlgn="base"/>
            <a:r>
              <a:rPr lang="en-CA" sz="1400" b="1" i="0" dirty="0">
                <a:solidFill>
                  <a:schemeClr val="bg2">
                    <a:lumMod val="25000"/>
                  </a:schemeClr>
                </a:solidFill>
                <a:effectLst/>
                <a:highlight>
                  <a:srgbClr val="FFFFFF"/>
                </a:highlight>
                <a:latin typeface="Times New Roman" panose="02020603050405020304" pitchFamily="18" charset="0"/>
              </a:rPr>
              <a:t>Residential Status: </a:t>
            </a:r>
            <a:r>
              <a:rPr lang="en-CA" sz="1400" b="0" i="0" dirty="0">
                <a:solidFill>
                  <a:schemeClr val="bg2">
                    <a:lumMod val="25000"/>
                  </a:schemeClr>
                </a:solidFill>
                <a:effectLst/>
                <a:highlight>
                  <a:srgbClr val="FFFFFF"/>
                </a:highlight>
                <a:latin typeface="Times New Roman" panose="02020603050405020304" pitchFamily="18" charset="0"/>
              </a:rPr>
              <a:t>Residential assets serve as collateral and provide additional security for the lender. They indicate the applicant's financial stability and ability to mitigate risk</a:t>
            </a:r>
            <a:r>
              <a:rPr lang="en-US" sz="1400" b="0" i="0" dirty="0">
                <a:solidFill>
                  <a:schemeClr val="bg2">
                    <a:lumMod val="25000"/>
                  </a:schemeClr>
                </a:solidFill>
                <a:effectLst/>
                <a:highlight>
                  <a:srgbClr val="FFFFFF"/>
                </a:highlight>
                <a:latin typeface="Times New Roman" panose="02020603050405020304" pitchFamily="18" charset="0"/>
              </a:rPr>
              <a:t> </a:t>
            </a:r>
            <a:endParaRPr lang="en-US" sz="1400" b="0" i="0" dirty="0">
              <a:solidFill>
                <a:schemeClr val="bg2">
                  <a:lumMod val="25000"/>
                </a:schemeClr>
              </a:solidFill>
              <a:effectLst/>
              <a:highlight>
                <a:srgbClr val="FFFFFF"/>
              </a:highlight>
              <a:latin typeface="Segoe UI" panose="020B0502040204020203" pitchFamily="34" charset="0"/>
            </a:endParaRPr>
          </a:p>
          <a:p>
            <a:pPr marL="742950" lvl="1" indent="-285750" fontAlgn="base">
              <a:buFont typeface="Arial" panose="020B0604020202020204" pitchFamily="34" charset="0"/>
              <a:buChar char="•"/>
            </a:pPr>
            <a:r>
              <a:rPr lang="en-CA" sz="1400" b="0" i="0" dirty="0">
                <a:solidFill>
                  <a:schemeClr val="bg2">
                    <a:lumMod val="25000"/>
                  </a:schemeClr>
                </a:solidFill>
                <a:effectLst/>
                <a:highlight>
                  <a:srgbClr val="FFFFFF"/>
                </a:highlight>
                <a:latin typeface="Times New Roman" panose="02020603050405020304" pitchFamily="18" charset="0"/>
              </a:rPr>
              <a:t>While not as crucial as income and credit score, residential assets play a significant role, particularly in securing larger loans or mitigating risk for borderline cases</a:t>
            </a:r>
            <a:r>
              <a:rPr lang="en-US" sz="1400" b="0" i="0" dirty="0">
                <a:solidFill>
                  <a:schemeClr val="bg2">
                    <a:lumMod val="25000"/>
                  </a:schemeClr>
                </a:solidFill>
                <a:effectLst/>
                <a:highlight>
                  <a:srgbClr val="FFFFFF"/>
                </a:highlight>
                <a:latin typeface="Times New Roman" panose="02020603050405020304" pitchFamily="18" charset="0"/>
              </a:rPr>
              <a:t> </a:t>
            </a:r>
          </a:p>
          <a:p>
            <a:pPr lvl="2"/>
            <a:endParaRPr lang="en-US" sz="1400" b="0" i="0" dirty="0">
              <a:solidFill>
                <a:srgbClr val="0D0D0D"/>
              </a:solidFill>
              <a:effectLst/>
              <a:highlight>
                <a:srgbClr val="FFFFFF"/>
              </a:highlight>
              <a:latin typeface="ui-sans-serif"/>
            </a:endParaRPr>
          </a:p>
          <a:p>
            <a:pPr lvl="2"/>
            <a:endParaRPr lang="en-US" dirty="0">
              <a:solidFill>
                <a:srgbClr val="0D0D0D"/>
              </a:solidFill>
              <a:highlight>
                <a:srgbClr val="FFFFFF"/>
              </a:highlight>
              <a:latin typeface="ui-sans-serif"/>
            </a:endParaRPr>
          </a:p>
        </p:txBody>
      </p:sp>
    </p:spTree>
    <p:extLst>
      <p:ext uri="{BB962C8B-B14F-4D97-AF65-F5344CB8AC3E}">
        <p14:creationId xmlns:p14="http://schemas.microsoft.com/office/powerpoint/2010/main" val="4188835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862942" y="2335706"/>
            <a:ext cx="6466115" cy="584775"/>
          </a:xfrm>
          <a:prstGeom prst="rect">
            <a:avLst/>
          </a:prstGeom>
          <a:noFill/>
        </p:spPr>
        <p:txBody>
          <a:bodyPr wrap="square" rtlCol="0">
            <a:spAutoFit/>
          </a:bodyPr>
          <a:lstStyle/>
          <a:p>
            <a:pPr algn="ctr"/>
            <a:r>
              <a:rPr lang="en-CA" sz="3200" b="1" dirty="0"/>
              <a:t>Thank You</a:t>
            </a:r>
          </a:p>
        </p:txBody>
      </p:sp>
      <p:sp>
        <p:nvSpPr>
          <p:cNvPr id="3" name="TextBox 2">
            <a:extLst>
              <a:ext uri="{FF2B5EF4-FFF2-40B4-BE49-F238E27FC236}">
                <a16:creationId xmlns:a16="http://schemas.microsoft.com/office/drawing/2014/main" id="{00012F69-A487-A1DE-6D9C-28C7946CE651}"/>
              </a:ext>
            </a:extLst>
          </p:cNvPr>
          <p:cNvSpPr txBox="1"/>
          <p:nvPr/>
        </p:nvSpPr>
        <p:spPr>
          <a:xfrm>
            <a:off x="774441" y="1306286"/>
            <a:ext cx="9004041" cy="369332"/>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389681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720047" y="0"/>
            <a:ext cx="6466115" cy="1138773"/>
          </a:xfrm>
          <a:prstGeom prst="rect">
            <a:avLst/>
          </a:prstGeom>
          <a:noFill/>
        </p:spPr>
        <p:txBody>
          <a:bodyPr wrap="square" rtlCol="0">
            <a:spAutoFit/>
          </a:bodyPr>
          <a:lstStyle/>
          <a:p>
            <a:pPr algn="ctr"/>
            <a:r>
              <a:rPr lang="en-CA" sz="3600" b="1" dirty="0"/>
              <a:t>Loan Dataset</a:t>
            </a:r>
          </a:p>
          <a:p>
            <a:pPr algn="ctr"/>
            <a:r>
              <a:rPr lang="en-CA" sz="3200" b="1" dirty="0"/>
              <a:t>Introduction </a:t>
            </a:r>
          </a:p>
        </p:txBody>
      </p:sp>
      <p:sp>
        <p:nvSpPr>
          <p:cNvPr id="3" name="TextBox 2">
            <a:extLst>
              <a:ext uri="{FF2B5EF4-FFF2-40B4-BE49-F238E27FC236}">
                <a16:creationId xmlns:a16="http://schemas.microsoft.com/office/drawing/2014/main" id="{00012F69-A487-A1DE-6D9C-28C7946CE651}"/>
              </a:ext>
            </a:extLst>
          </p:cNvPr>
          <p:cNvSpPr txBox="1"/>
          <p:nvPr/>
        </p:nvSpPr>
        <p:spPr>
          <a:xfrm>
            <a:off x="774441" y="1306286"/>
            <a:ext cx="9004041" cy="369332"/>
          </a:xfrm>
          <a:prstGeom prst="rect">
            <a:avLst/>
          </a:prstGeom>
          <a:noFill/>
        </p:spPr>
        <p:txBody>
          <a:bodyPr wrap="square" rtlCol="0">
            <a:spAutoFit/>
          </a:bodyPr>
          <a:lstStyle/>
          <a:p>
            <a:endParaRPr lang="en-CA" dirty="0"/>
          </a:p>
        </p:txBody>
      </p:sp>
      <p:sp>
        <p:nvSpPr>
          <p:cNvPr id="4" name="TextBox 3">
            <a:extLst>
              <a:ext uri="{FF2B5EF4-FFF2-40B4-BE49-F238E27FC236}">
                <a16:creationId xmlns:a16="http://schemas.microsoft.com/office/drawing/2014/main" id="{8779CF38-3EFA-CC13-8201-7F26D3BEDA55}"/>
              </a:ext>
            </a:extLst>
          </p:cNvPr>
          <p:cNvSpPr txBox="1"/>
          <p:nvPr/>
        </p:nvSpPr>
        <p:spPr>
          <a:xfrm>
            <a:off x="653143" y="1171197"/>
            <a:ext cx="10764416" cy="2646878"/>
          </a:xfrm>
          <a:prstGeom prst="rect">
            <a:avLst/>
          </a:prstGeom>
          <a:noFill/>
        </p:spPr>
        <p:txBody>
          <a:bodyPr wrap="square" rtlCol="0">
            <a:spAutoFit/>
          </a:bodyPr>
          <a:lstStyle/>
          <a:p>
            <a:r>
              <a:rPr lang="en-CA" sz="1600" dirty="0"/>
              <a:t>The loan approval dataset is a collection of financial records and associated information used to determine the eligibility of individuals or organisations for obtaining loans from a institution. It includes various factors such as cibil score, income, employment status, loan term, loan amount, assets value, and loan status. The dataset is used in machine learning and data analysis to develop models and algorithms that predict the likelihood of the loan approval based on the features.</a:t>
            </a:r>
          </a:p>
          <a:p>
            <a:endParaRPr lang="en-CA" dirty="0"/>
          </a:p>
          <a:p>
            <a:r>
              <a:rPr lang="en-CA" sz="1600" u="sng" dirty="0"/>
              <a:t>Description of Dataset: </a:t>
            </a:r>
            <a:r>
              <a:rPr lang="en-CA" sz="1600" dirty="0"/>
              <a:t>The dataset has 4269 observations and 13 variables </a:t>
            </a:r>
          </a:p>
          <a:p>
            <a:endParaRPr lang="en-CA" sz="1600" dirty="0"/>
          </a:p>
          <a:p>
            <a:r>
              <a:rPr lang="en-CA" sz="1600" dirty="0"/>
              <a:t>			</a:t>
            </a:r>
          </a:p>
          <a:p>
            <a:endParaRPr lang="en-CA" dirty="0"/>
          </a:p>
          <a:p>
            <a:endParaRPr lang="en-CA" dirty="0"/>
          </a:p>
        </p:txBody>
      </p:sp>
      <p:pic>
        <p:nvPicPr>
          <p:cNvPr id="8" name="Picture 7">
            <a:extLst>
              <a:ext uri="{FF2B5EF4-FFF2-40B4-BE49-F238E27FC236}">
                <a16:creationId xmlns:a16="http://schemas.microsoft.com/office/drawing/2014/main" id="{E2C69566-A0CA-B5B4-90AE-04E5E2DCAAFA}"/>
              </a:ext>
            </a:extLst>
          </p:cNvPr>
          <p:cNvPicPr>
            <a:picLocks noChangeAspect="1"/>
          </p:cNvPicPr>
          <p:nvPr/>
        </p:nvPicPr>
        <p:blipFill>
          <a:blip r:embed="rId2"/>
          <a:stretch>
            <a:fillRect/>
          </a:stretch>
        </p:blipFill>
        <p:spPr>
          <a:xfrm>
            <a:off x="2731439" y="3133561"/>
            <a:ext cx="6454723" cy="3511486"/>
          </a:xfrm>
          <a:prstGeom prst="rect">
            <a:avLst/>
          </a:prstGeom>
        </p:spPr>
      </p:pic>
    </p:spTree>
    <p:extLst>
      <p:ext uri="{BB962C8B-B14F-4D97-AF65-F5344CB8AC3E}">
        <p14:creationId xmlns:p14="http://schemas.microsoft.com/office/powerpoint/2010/main" val="275517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696547" y="96360"/>
            <a:ext cx="6466115" cy="1077218"/>
          </a:xfrm>
          <a:prstGeom prst="rect">
            <a:avLst/>
          </a:prstGeom>
          <a:noFill/>
        </p:spPr>
        <p:txBody>
          <a:bodyPr wrap="square" rtlCol="0">
            <a:spAutoFit/>
          </a:bodyPr>
          <a:lstStyle/>
          <a:p>
            <a:pPr algn="ctr"/>
            <a:r>
              <a:rPr lang="en-CA" sz="3200" b="1" dirty="0"/>
              <a:t>Problem Statement, Hypothesis and Objective</a:t>
            </a:r>
          </a:p>
        </p:txBody>
      </p:sp>
      <p:sp>
        <p:nvSpPr>
          <p:cNvPr id="3" name="TextBox 2">
            <a:extLst>
              <a:ext uri="{FF2B5EF4-FFF2-40B4-BE49-F238E27FC236}">
                <a16:creationId xmlns:a16="http://schemas.microsoft.com/office/drawing/2014/main" id="{00012F69-A487-A1DE-6D9C-28C7946CE651}"/>
              </a:ext>
            </a:extLst>
          </p:cNvPr>
          <p:cNvSpPr txBox="1"/>
          <p:nvPr/>
        </p:nvSpPr>
        <p:spPr>
          <a:xfrm>
            <a:off x="774441" y="1306286"/>
            <a:ext cx="9004041" cy="369332"/>
          </a:xfrm>
          <a:prstGeom prst="rect">
            <a:avLst/>
          </a:prstGeom>
          <a:noFill/>
        </p:spPr>
        <p:txBody>
          <a:bodyPr wrap="square" rtlCol="0">
            <a:spAutoFit/>
          </a:bodyPr>
          <a:lstStyle/>
          <a:p>
            <a:endParaRPr lang="en-CA" dirty="0"/>
          </a:p>
        </p:txBody>
      </p:sp>
      <p:sp>
        <p:nvSpPr>
          <p:cNvPr id="4" name="TextBox 3">
            <a:extLst>
              <a:ext uri="{FF2B5EF4-FFF2-40B4-BE49-F238E27FC236}">
                <a16:creationId xmlns:a16="http://schemas.microsoft.com/office/drawing/2014/main" id="{8779CF38-3EFA-CC13-8201-7F26D3BEDA55}"/>
              </a:ext>
            </a:extLst>
          </p:cNvPr>
          <p:cNvSpPr txBox="1"/>
          <p:nvPr/>
        </p:nvSpPr>
        <p:spPr>
          <a:xfrm>
            <a:off x="653143" y="1330386"/>
            <a:ext cx="10764416" cy="5755422"/>
          </a:xfrm>
          <a:prstGeom prst="rect">
            <a:avLst/>
          </a:prstGeom>
          <a:noFill/>
        </p:spPr>
        <p:txBody>
          <a:bodyPr wrap="square" rtlCol="0">
            <a:spAutoFit/>
          </a:bodyPr>
          <a:lstStyle/>
          <a:p>
            <a:pPr algn="l"/>
            <a:r>
              <a:rPr lang="en-US" b="0" i="0" u="sng" dirty="0">
                <a:effectLst/>
                <a:latin typeface="Inter"/>
              </a:rPr>
              <a:t>Problem Statement:</a:t>
            </a:r>
          </a:p>
          <a:p>
            <a:pPr algn="l"/>
            <a:endParaRPr lang="en-US" b="0" i="0" dirty="0">
              <a:solidFill>
                <a:srgbClr val="3C4043"/>
              </a:solidFill>
              <a:effectLst/>
              <a:latin typeface="Inter"/>
            </a:endParaRPr>
          </a:p>
          <a:p>
            <a:pPr algn="l"/>
            <a:r>
              <a:rPr lang="en-US" sz="1600" b="0" i="0" dirty="0">
                <a:solidFill>
                  <a:srgbClr val="3C4043"/>
                </a:solidFill>
                <a:effectLst/>
                <a:latin typeface="Inter"/>
              </a:rPr>
              <a:t>Dream Housing Finance company deals in all home loans. They have a presence across all urban, semi-urban, and rural areas. Customer-first applies for a home loan after that company validates the customer eligibility for a loan.</a:t>
            </a:r>
          </a:p>
          <a:p>
            <a:pPr algn="l"/>
            <a:r>
              <a:rPr lang="en-US" sz="1600" b="0" i="0" dirty="0">
                <a:solidFill>
                  <a:srgbClr val="3C4043"/>
                </a:solidFill>
                <a:effectLst/>
                <a:latin typeface="Inter"/>
              </a:rPr>
              <a:t>The company wants to automate the loan eligibility process (real-time) based on customer detail provided while filling the online application form. These details are Gender, Marital Status, Education, Number of Dependents, Income, Loan Amount, Credit History, and others. </a:t>
            </a:r>
          </a:p>
          <a:p>
            <a:pPr algn="l"/>
            <a:endParaRPr lang="en-US" sz="1600" dirty="0">
              <a:solidFill>
                <a:srgbClr val="3C4043"/>
              </a:solidFill>
              <a:latin typeface="Inter"/>
            </a:endParaRPr>
          </a:p>
          <a:p>
            <a:pPr algn="l"/>
            <a:r>
              <a:rPr lang="en-US" sz="1600" b="0" i="0" dirty="0">
                <a:solidFill>
                  <a:srgbClr val="3C4043"/>
                </a:solidFill>
                <a:effectLst/>
                <a:latin typeface="Inter"/>
              </a:rPr>
              <a:t>To automate this process, they have given a problem to identify customers, those are eligible for loan amount so that they can specifically target these customers. </a:t>
            </a:r>
          </a:p>
          <a:p>
            <a:pPr algn="l"/>
            <a:endParaRPr lang="en-US" dirty="0">
              <a:solidFill>
                <a:srgbClr val="3C4043"/>
              </a:solidFill>
              <a:latin typeface="Inter"/>
            </a:endParaRPr>
          </a:p>
          <a:p>
            <a:pPr algn="l"/>
            <a:r>
              <a:rPr lang="en-US" u="sng" dirty="0">
                <a:latin typeface="Inter"/>
              </a:rPr>
              <a:t>Hypothesis:</a:t>
            </a:r>
          </a:p>
          <a:p>
            <a:pPr algn="l"/>
            <a:endParaRPr lang="en-US" dirty="0">
              <a:solidFill>
                <a:srgbClr val="3C4043"/>
              </a:solidFill>
              <a:latin typeface="Inter"/>
            </a:endParaRPr>
          </a:p>
          <a:p>
            <a:r>
              <a:rPr lang="en-US" sz="1600" dirty="0">
                <a:solidFill>
                  <a:srgbClr val="3C4043"/>
                </a:solidFill>
                <a:latin typeface="Inter"/>
              </a:rPr>
              <a:t>Automating the loan eligibility process using machine learning algorithms based on customer details will significantly improve the accuracy and efficiency of identifying eligible loan applicants for Dream Housing Finance Company.</a:t>
            </a:r>
          </a:p>
          <a:p>
            <a:endParaRPr lang="en-US" sz="1600" dirty="0">
              <a:solidFill>
                <a:srgbClr val="3C4043"/>
              </a:solidFill>
              <a:latin typeface="Inter"/>
            </a:endParaRPr>
          </a:p>
          <a:p>
            <a:r>
              <a:rPr lang="en-US" u="sng" dirty="0">
                <a:latin typeface="Inter"/>
              </a:rPr>
              <a:t>Objective:</a:t>
            </a:r>
          </a:p>
          <a:p>
            <a:endParaRPr lang="en-US" u="sng" dirty="0">
              <a:latin typeface="Inter"/>
            </a:endParaRPr>
          </a:p>
          <a:p>
            <a:r>
              <a:rPr lang="en-US" sz="1600" b="0" i="0" dirty="0">
                <a:solidFill>
                  <a:srgbClr val="3C4043"/>
                </a:solidFill>
                <a:effectLst/>
                <a:latin typeface="Inter"/>
              </a:rPr>
              <a:t>This Project tries to predict whether the loan will be approved for an individual or not on the basis of features such as cibil score, education level, annual income etc.</a:t>
            </a:r>
          </a:p>
          <a:p>
            <a:endParaRPr lang="en-CA" sz="1600" dirty="0">
              <a:solidFill>
                <a:srgbClr val="3C4043"/>
              </a:solidFill>
              <a:latin typeface="Inter"/>
            </a:endParaRPr>
          </a:p>
          <a:p>
            <a:endParaRPr lang="en-CA" dirty="0"/>
          </a:p>
        </p:txBody>
      </p:sp>
    </p:spTree>
    <p:extLst>
      <p:ext uri="{BB962C8B-B14F-4D97-AF65-F5344CB8AC3E}">
        <p14:creationId xmlns:p14="http://schemas.microsoft.com/office/powerpoint/2010/main" val="393161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487D1-DFF5-EB79-EE18-317AB775F6D1}"/>
              </a:ext>
            </a:extLst>
          </p:cNvPr>
          <p:cNvSpPr txBox="1"/>
          <p:nvPr/>
        </p:nvSpPr>
        <p:spPr>
          <a:xfrm>
            <a:off x="2426677" y="351692"/>
            <a:ext cx="7420708" cy="523220"/>
          </a:xfrm>
          <a:prstGeom prst="rect">
            <a:avLst/>
          </a:prstGeom>
          <a:noFill/>
        </p:spPr>
        <p:txBody>
          <a:bodyPr wrap="square" rtlCol="0">
            <a:spAutoFit/>
          </a:bodyPr>
          <a:lstStyle/>
          <a:p>
            <a:pPr algn="ctr"/>
            <a:r>
              <a:rPr lang="en-CA" sz="2800" b="1" dirty="0"/>
              <a:t>Dataset Imported in Azure Environment</a:t>
            </a:r>
          </a:p>
        </p:txBody>
      </p:sp>
      <p:pic>
        <p:nvPicPr>
          <p:cNvPr id="4" name="Picture 3">
            <a:extLst>
              <a:ext uri="{FF2B5EF4-FFF2-40B4-BE49-F238E27FC236}">
                <a16:creationId xmlns:a16="http://schemas.microsoft.com/office/drawing/2014/main" id="{E8A6C297-B134-0833-78BC-4823AB52F6D2}"/>
              </a:ext>
            </a:extLst>
          </p:cNvPr>
          <p:cNvPicPr>
            <a:picLocks noChangeAspect="1"/>
          </p:cNvPicPr>
          <p:nvPr/>
        </p:nvPicPr>
        <p:blipFill>
          <a:blip r:embed="rId2"/>
          <a:stretch>
            <a:fillRect/>
          </a:stretch>
        </p:blipFill>
        <p:spPr>
          <a:xfrm>
            <a:off x="1043354" y="1319986"/>
            <a:ext cx="10105292" cy="4218028"/>
          </a:xfrm>
          <a:prstGeom prst="rect">
            <a:avLst/>
          </a:prstGeom>
        </p:spPr>
      </p:pic>
    </p:spTree>
    <p:extLst>
      <p:ext uri="{BB962C8B-B14F-4D97-AF65-F5344CB8AC3E}">
        <p14:creationId xmlns:p14="http://schemas.microsoft.com/office/powerpoint/2010/main" val="5457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696547" y="96360"/>
            <a:ext cx="6466115" cy="584775"/>
          </a:xfrm>
          <a:prstGeom prst="rect">
            <a:avLst/>
          </a:prstGeom>
          <a:noFill/>
        </p:spPr>
        <p:txBody>
          <a:bodyPr wrap="square" rtlCol="0">
            <a:spAutoFit/>
          </a:bodyPr>
          <a:lstStyle/>
          <a:p>
            <a:pPr algn="ctr"/>
            <a:r>
              <a:rPr lang="en-CA" sz="3200" b="1" dirty="0"/>
              <a:t>Data Analysis</a:t>
            </a:r>
          </a:p>
        </p:txBody>
      </p:sp>
      <p:sp>
        <p:nvSpPr>
          <p:cNvPr id="3" name="TextBox 2">
            <a:extLst>
              <a:ext uri="{FF2B5EF4-FFF2-40B4-BE49-F238E27FC236}">
                <a16:creationId xmlns:a16="http://schemas.microsoft.com/office/drawing/2014/main" id="{00012F69-A487-A1DE-6D9C-28C7946CE651}"/>
              </a:ext>
            </a:extLst>
          </p:cNvPr>
          <p:cNvSpPr txBox="1"/>
          <p:nvPr/>
        </p:nvSpPr>
        <p:spPr>
          <a:xfrm>
            <a:off x="672714" y="885431"/>
            <a:ext cx="9004041" cy="369332"/>
          </a:xfrm>
          <a:prstGeom prst="rect">
            <a:avLst/>
          </a:prstGeom>
          <a:noFill/>
        </p:spPr>
        <p:txBody>
          <a:bodyPr wrap="square" rtlCol="0">
            <a:spAutoFit/>
          </a:bodyPr>
          <a:lstStyle/>
          <a:p>
            <a:r>
              <a:rPr lang="en-CA" dirty="0"/>
              <a:t>Target Variable : </a:t>
            </a:r>
            <a:r>
              <a:rPr lang="en-CA" b="1" dirty="0"/>
              <a:t>Loan Status</a:t>
            </a:r>
          </a:p>
        </p:txBody>
      </p:sp>
      <p:pic>
        <p:nvPicPr>
          <p:cNvPr id="7" name="Picture 6">
            <a:extLst>
              <a:ext uri="{FF2B5EF4-FFF2-40B4-BE49-F238E27FC236}">
                <a16:creationId xmlns:a16="http://schemas.microsoft.com/office/drawing/2014/main" id="{B0649958-9AC2-C441-09F2-B5D2F7DDD4EA}"/>
              </a:ext>
            </a:extLst>
          </p:cNvPr>
          <p:cNvPicPr>
            <a:picLocks noChangeAspect="1"/>
          </p:cNvPicPr>
          <p:nvPr/>
        </p:nvPicPr>
        <p:blipFill>
          <a:blip r:embed="rId3"/>
          <a:stretch>
            <a:fillRect/>
          </a:stretch>
        </p:blipFill>
        <p:spPr>
          <a:xfrm>
            <a:off x="3993484" y="1614007"/>
            <a:ext cx="7551049" cy="4006208"/>
          </a:xfrm>
          <a:prstGeom prst="rect">
            <a:avLst/>
          </a:prstGeom>
        </p:spPr>
      </p:pic>
      <p:sp>
        <p:nvSpPr>
          <p:cNvPr id="8" name="TextBox 7">
            <a:extLst>
              <a:ext uri="{FF2B5EF4-FFF2-40B4-BE49-F238E27FC236}">
                <a16:creationId xmlns:a16="http://schemas.microsoft.com/office/drawing/2014/main" id="{7FB736A3-66D4-DA01-051F-3DAF235CBAE8}"/>
              </a:ext>
            </a:extLst>
          </p:cNvPr>
          <p:cNvSpPr txBox="1"/>
          <p:nvPr/>
        </p:nvSpPr>
        <p:spPr>
          <a:xfrm>
            <a:off x="858644" y="2642839"/>
            <a:ext cx="2798956" cy="523220"/>
          </a:xfrm>
          <a:prstGeom prst="rect">
            <a:avLst/>
          </a:prstGeom>
          <a:noFill/>
        </p:spPr>
        <p:txBody>
          <a:bodyPr wrap="square" rtlCol="0">
            <a:spAutoFit/>
          </a:bodyPr>
          <a:lstStyle/>
          <a:p>
            <a:r>
              <a:rPr lang="en-CA" sz="1400" dirty="0"/>
              <a:t>Loan Request Approved: 62%</a:t>
            </a:r>
          </a:p>
          <a:p>
            <a:r>
              <a:rPr lang="en-CA" sz="1400" dirty="0"/>
              <a:t>Loan Request Rejected:   38%</a:t>
            </a:r>
          </a:p>
        </p:txBody>
      </p:sp>
    </p:spTree>
    <p:extLst>
      <p:ext uri="{BB962C8B-B14F-4D97-AF65-F5344CB8AC3E}">
        <p14:creationId xmlns:p14="http://schemas.microsoft.com/office/powerpoint/2010/main" val="283681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696547" y="96360"/>
            <a:ext cx="6466115" cy="584775"/>
          </a:xfrm>
          <a:prstGeom prst="rect">
            <a:avLst/>
          </a:prstGeom>
          <a:noFill/>
        </p:spPr>
        <p:txBody>
          <a:bodyPr wrap="square" rtlCol="0">
            <a:spAutoFit/>
          </a:bodyPr>
          <a:lstStyle/>
          <a:p>
            <a:pPr algn="ctr"/>
            <a:r>
              <a:rPr lang="en-CA" sz="3200" b="1" dirty="0"/>
              <a:t>Data Analysis</a:t>
            </a:r>
          </a:p>
        </p:txBody>
      </p:sp>
      <p:sp>
        <p:nvSpPr>
          <p:cNvPr id="3" name="TextBox 2">
            <a:extLst>
              <a:ext uri="{FF2B5EF4-FFF2-40B4-BE49-F238E27FC236}">
                <a16:creationId xmlns:a16="http://schemas.microsoft.com/office/drawing/2014/main" id="{00012F69-A487-A1DE-6D9C-28C7946CE651}"/>
              </a:ext>
            </a:extLst>
          </p:cNvPr>
          <p:cNvSpPr txBox="1"/>
          <p:nvPr/>
        </p:nvSpPr>
        <p:spPr>
          <a:xfrm>
            <a:off x="672714" y="885431"/>
            <a:ext cx="10032457" cy="369332"/>
          </a:xfrm>
          <a:prstGeom prst="rect">
            <a:avLst/>
          </a:prstGeom>
          <a:noFill/>
        </p:spPr>
        <p:txBody>
          <a:bodyPr wrap="square" rtlCol="0">
            <a:spAutoFit/>
          </a:bodyPr>
          <a:lstStyle/>
          <a:p>
            <a:pPr algn="ctr"/>
            <a:r>
              <a:rPr lang="en-CA" b="1" dirty="0"/>
              <a:t>Loan term v/s Loan Status </a:t>
            </a:r>
          </a:p>
        </p:txBody>
      </p:sp>
      <p:sp>
        <p:nvSpPr>
          <p:cNvPr id="7" name="TextBox 6">
            <a:extLst>
              <a:ext uri="{FF2B5EF4-FFF2-40B4-BE49-F238E27FC236}">
                <a16:creationId xmlns:a16="http://schemas.microsoft.com/office/drawing/2014/main" id="{0A365D87-BE9E-6B1A-A603-84189B11C3CF}"/>
              </a:ext>
            </a:extLst>
          </p:cNvPr>
          <p:cNvSpPr txBox="1"/>
          <p:nvPr/>
        </p:nvSpPr>
        <p:spPr>
          <a:xfrm>
            <a:off x="691194" y="5972569"/>
            <a:ext cx="10524410" cy="830997"/>
          </a:xfrm>
          <a:prstGeom prst="rect">
            <a:avLst/>
          </a:prstGeom>
          <a:noFill/>
        </p:spPr>
        <p:txBody>
          <a:bodyPr wrap="square" rtlCol="0">
            <a:spAutoFit/>
          </a:bodyPr>
          <a:lstStyle/>
          <a:p>
            <a:r>
              <a:rPr lang="en-CA" sz="1600" dirty="0"/>
              <a:t>Insight:</a:t>
            </a:r>
          </a:p>
          <a:p>
            <a:r>
              <a:rPr lang="en-CA" sz="1600" dirty="0"/>
              <a:t>Maximum applicants has opted 10-12 years as a loan term, on further analysis we analysed that Maximum Applicants who had opted loan term of 2-5 years and 6-9 years got their loan approved as compared to all others categories.</a:t>
            </a:r>
          </a:p>
        </p:txBody>
      </p:sp>
      <p:pic>
        <p:nvPicPr>
          <p:cNvPr id="9" name="Picture 8">
            <a:extLst>
              <a:ext uri="{FF2B5EF4-FFF2-40B4-BE49-F238E27FC236}">
                <a16:creationId xmlns:a16="http://schemas.microsoft.com/office/drawing/2014/main" id="{03402831-6918-4877-0B3E-C766661A3AAE}"/>
              </a:ext>
            </a:extLst>
          </p:cNvPr>
          <p:cNvPicPr>
            <a:picLocks noChangeAspect="1"/>
          </p:cNvPicPr>
          <p:nvPr/>
        </p:nvPicPr>
        <p:blipFill>
          <a:blip r:embed="rId3"/>
          <a:stretch>
            <a:fillRect/>
          </a:stretch>
        </p:blipFill>
        <p:spPr>
          <a:xfrm>
            <a:off x="5929604" y="1637840"/>
            <a:ext cx="5558717" cy="3899399"/>
          </a:xfrm>
          <a:prstGeom prst="rect">
            <a:avLst/>
          </a:prstGeom>
        </p:spPr>
      </p:pic>
      <p:pic>
        <p:nvPicPr>
          <p:cNvPr id="11" name="Picture 10">
            <a:extLst>
              <a:ext uri="{FF2B5EF4-FFF2-40B4-BE49-F238E27FC236}">
                <a16:creationId xmlns:a16="http://schemas.microsoft.com/office/drawing/2014/main" id="{13480E18-6B48-30DF-B58D-CF8C737496D3}"/>
              </a:ext>
            </a:extLst>
          </p:cNvPr>
          <p:cNvPicPr>
            <a:picLocks noChangeAspect="1"/>
          </p:cNvPicPr>
          <p:nvPr/>
        </p:nvPicPr>
        <p:blipFill>
          <a:blip r:embed="rId4"/>
          <a:stretch>
            <a:fillRect/>
          </a:stretch>
        </p:blipFill>
        <p:spPr>
          <a:xfrm>
            <a:off x="395164" y="1677563"/>
            <a:ext cx="5243531" cy="3859675"/>
          </a:xfrm>
          <a:prstGeom prst="rect">
            <a:avLst/>
          </a:prstGeom>
        </p:spPr>
      </p:pic>
      <p:sp>
        <p:nvSpPr>
          <p:cNvPr id="12" name="Rectangle 11">
            <a:extLst>
              <a:ext uri="{FF2B5EF4-FFF2-40B4-BE49-F238E27FC236}">
                <a16:creationId xmlns:a16="http://schemas.microsoft.com/office/drawing/2014/main" id="{BB5192BE-A54B-EA34-7F11-702DDCF20658}"/>
              </a:ext>
            </a:extLst>
          </p:cNvPr>
          <p:cNvSpPr/>
          <p:nvPr/>
        </p:nvSpPr>
        <p:spPr>
          <a:xfrm>
            <a:off x="10094419" y="4801691"/>
            <a:ext cx="223024" cy="122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35C9DBE-4D69-85A3-F723-F9D7B8C0F1D2}"/>
              </a:ext>
            </a:extLst>
          </p:cNvPr>
          <p:cNvSpPr/>
          <p:nvPr/>
        </p:nvSpPr>
        <p:spPr>
          <a:xfrm>
            <a:off x="10094419" y="5053468"/>
            <a:ext cx="223024" cy="12266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301E7719-76B1-6C78-AB8C-9251D3BDF686}"/>
              </a:ext>
            </a:extLst>
          </p:cNvPr>
          <p:cNvSpPr txBox="1"/>
          <p:nvPr/>
        </p:nvSpPr>
        <p:spPr>
          <a:xfrm>
            <a:off x="10507014" y="4732218"/>
            <a:ext cx="981307" cy="261610"/>
          </a:xfrm>
          <a:prstGeom prst="rect">
            <a:avLst/>
          </a:prstGeom>
          <a:noFill/>
        </p:spPr>
        <p:txBody>
          <a:bodyPr wrap="square" rtlCol="0">
            <a:spAutoFit/>
          </a:bodyPr>
          <a:lstStyle/>
          <a:p>
            <a:r>
              <a:rPr lang="en-CA" sz="1100" dirty="0"/>
              <a:t>Approved</a:t>
            </a:r>
          </a:p>
        </p:txBody>
      </p:sp>
      <p:sp>
        <p:nvSpPr>
          <p:cNvPr id="15" name="TextBox 14">
            <a:extLst>
              <a:ext uri="{FF2B5EF4-FFF2-40B4-BE49-F238E27FC236}">
                <a16:creationId xmlns:a16="http://schemas.microsoft.com/office/drawing/2014/main" id="{F3F68188-AB24-81EA-8522-28D13B6AB7AC}"/>
              </a:ext>
            </a:extLst>
          </p:cNvPr>
          <p:cNvSpPr txBox="1"/>
          <p:nvPr/>
        </p:nvSpPr>
        <p:spPr>
          <a:xfrm>
            <a:off x="10507014" y="4976368"/>
            <a:ext cx="981307" cy="261610"/>
          </a:xfrm>
          <a:prstGeom prst="rect">
            <a:avLst/>
          </a:prstGeom>
          <a:noFill/>
        </p:spPr>
        <p:txBody>
          <a:bodyPr wrap="square" rtlCol="0">
            <a:spAutoFit/>
          </a:bodyPr>
          <a:lstStyle/>
          <a:p>
            <a:r>
              <a:rPr lang="en-CA" sz="1100" dirty="0"/>
              <a:t>Rejected</a:t>
            </a:r>
          </a:p>
        </p:txBody>
      </p:sp>
    </p:spTree>
    <p:extLst>
      <p:ext uri="{BB962C8B-B14F-4D97-AF65-F5344CB8AC3E}">
        <p14:creationId xmlns:p14="http://schemas.microsoft.com/office/powerpoint/2010/main" val="40160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696547" y="96360"/>
            <a:ext cx="6466115" cy="584775"/>
          </a:xfrm>
          <a:prstGeom prst="rect">
            <a:avLst/>
          </a:prstGeom>
          <a:noFill/>
        </p:spPr>
        <p:txBody>
          <a:bodyPr wrap="square" rtlCol="0">
            <a:spAutoFit/>
          </a:bodyPr>
          <a:lstStyle/>
          <a:p>
            <a:pPr algn="ctr"/>
            <a:r>
              <a:rPr lang="en-CA" sz="3200" b="1" dirty="0"/>
              <a:t>Data Analysis</a:t>
            </a:r>
          </a:p>
        </p:txBody>
      </p:sp>
      <p:sp>
        <p:nvSpPr>
          <p:cNvPr id="3" name="TextBox 2">
            <a:extLst>
              <a:ext uri="{FF2B5EF4-FFF2-40B4-BE49-F238E27FC236}">
                <a16:creationId xmlns:a16="http://schemas.microsoft.com/office/drawing/2014/main" id="{00012F69-A487-A1DE-6D9C-28C7946CE651}"/>
              </a:ext>
            </a:extLst>
          </p:cNvPr>
          <p:cNvSpPr txBox="1"/>
          <p:nvPr/>
        </p:nvSpPr>
        <p:spPr>
          <a:xfrm>
            <a:off x="672714" y="885431"/>
            <a:ext cx="10032457" cy="369332"/>
          </a:xfrm>
          <a:prstGeom prst="rect">
            <a:avLst/>
          </a:prstGeom>
          <a:noFill/>
        </p:spPr>
        <p:txBody>
          <a:bodyPr wrap="square" rtlCol="0">
            <a:spAutoFit/>
          </a:bodyPr>
          <a:lstStyle/>
          <a:p>
            <a:pPr algn="ctr"/>
            <a:r>
              <a:rPr lang="en-CA" b="1" dirty="0"/>
              <a:t>Cibil Score v/s Loan Status </a:t>
            </a:r>
          </a:p>
        </p:txBody>
      </p:sp>
      <p:sp>
        <p:nvSpPr>
          <p:cNvPr id="7" name="TextBox 6">
            <a:extLst>
              <a:ext uri="{FF2B5EF4-FFF2-40B4-BE49-F238E27FC236}">
                <a16:creationId xmlns:a16="http://schemas.microsoft.com/office/drawing/2014/main" id="{0A365D87-BE9E-6B1A-A603-84189B11C3CF}"/>
              </a:ext>
            </a:extLst>
          </p:cNvPr>
          <p:cNvSpPr txBox="1"/>
          <p:nvPr/>
        </p:nvSpPr>
        <p:spPr>
          <a:xfrm>
            <a:off x="368862" y="6003872"/>
            <a:ext cx="11764537" cy="830997"/>
          </a:xfrm>
          <a:prstGeom prst="rect">
            <a:avLst/>
          </a:prstGeom>
          <a:noFill/>
        </p:spPr>
        <p:txBody>
          <a:bodyPr wrap="square" rtlCol="0">
            <a:spAutoFit/>
          </a:bodyPr>
          <a:lstStyle/>
          <a:p>
            <a:r>
              <a:rPr lang="en-CA" sz="1600" dirty="0"/>
              <a:t>All applicants equally fall in cibil score categories but on further analysis we found that , applicants having cibil score more than 540 have their loan application approved as compared to one with cibil score between 300 to 539. Cibil score is one of the most important factor to be considered. </a:t>
            </a:r>
          </a:p>
        </p:txBody>
      </p:sp>
      <p:pic>
        <p:nvPicPr>
          <p:cNvPr id="5" name="Picture 4">
            <a:extLst>
              <a:ext uri="{FF2B5EF4-FFF2-40B4-BE49-F238E27FC236}">
                <a16:creationId xmlns:a16="http://schemas.microsoft.com/office/drawing/2014/main" id="{6FF623DB-1F1E-73C2-7CAA-1CD1D6B1C981}"/>
              </a:ext>
            </a:extLst>
          </p:cNvPr>
          <p:cNvPicPr>
            <a:picLocks noChangeAspect="1"/>
          </p:cNvPicPr>
          <p:nvPr/>
        </p:nvPicPr>
        <p:blipFill>
          <a:blip r:embed="rId3"/>
          <a:stretch>
            <a:fillRect/>
          </a:stretch>
        </p:blipFill>
        <p:spPr>
          <a:xfrm>
            <a:off x="6766743" y="1953416"/>
            <a:ext cx="4558071" cy="3243052"/>
          </a:xfrm>
          <a:prstGeom prst="rect">
            <a:avLst/>
          </a:prstGeom>
        </p:spPr>
      </p:pic>
      <p:pic>
        <p:nvPicPr>
          <p:cNvPr id="8" name="Picture 7">
            <a:extLst>
              <a:ext uri="{FF2B5EF4-FFF2-40B4-BE49-F238E27FC236}">
                <a16:creationId xmlns:a16="http://schemas.microsoft.com/office/drawing/2014/main" id="{C60603DA-BA3B-E708-FA22-D03DB2ED598F}"/>
              </a:ext>
            </a:extLst>
          </p:cNvPr>
          <p:cNvPicPr>
            <a:picLocks noChangeAspect="1"/>
          </p:cNvPicPr>
          <p:nvPr/>
        </p:nvPicPr>
        <p:blipFill>
          <a:blip r:embed="rId4"/>
          <a:stretch>
            <a:fillRect/>
          </a:stretch>
        </p:blipFill>
        <p:spPr>
          <a:xfrm>
            <a:off x="972726" y="1953415"/>
            <a:ext cx="4926687" cy="3351805"/>
          </a:xfrm>
          <a:prstGeom prst="rect">
            <a:avLst/>
          </a:prstGeom>
        </p:spPr>
      </p:pic>
      <p:sp>
        <p:nvSpPr>
          <p:cNvPr id="10" name="Rectangle 9">
            <a:extLst>
              <a:ext uri="{FF2B5EF4-FFF2-40B4-BE49-F238E27FC236}">
                <a16:creationId xmlns:a16="http://schemas.microsoft.com/office/drawing/2014/main" id="{FB987FA3-6C89-D677-CFA7-BF99E13E69E4}"/>
              </a:ext>
            </a:extLst>
          </p:cNvPr>
          <p:cNvSpPr/>
          <p:nvPr/>
        </p:nvSpPr>
        <p:spPr>
          <a:xfrm>
            <a:off x="10103005" y="4656112"/>
            <a:ext cx="223024" cy="122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970A7E9-4254-9E28-D0A6-7A05CEA729D3}"/>
              </a:ext>
            </a:extLst>
          </p:cNvPr>
          <p:cNvSpPr/>
          <p:nvPr/>
        </p:nvSpPr>
        <p:spPr>
          <a:xfrm>
            <a:off x="10103005" y="4968868"/>
            <a:ext cx="223024" cy="12266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5C3FB80-9CAD-07DB-4FA2-502657137EFA}"/>
              </a:ext>
            </a:extLst>
          </p:cNvPr>
          <p:cNvSpPr txBox="1"/>
          <p:nvPr/>
        </p:nvSpPr>
        <p:spPr>
          <a:xfrm>
            <a:off x="10459844" y="4586639"/>
            <a:ext cx="981307" cy="261610"/>
          </a:xfrm>
          <a:prstGeom prst="rect">
            <a:avLst/>
          </a:prstGeom>
          <a:noFill/>
        </p:spPr>
        <p:txBody>
          <a:bodyPr wrap="square" rtlCol="0">
            <a:spAutoFit/>
          </a:bodyPr>
          <a:lstStyle/>
          <a:p>
            <a:r>
              <a:rPr lang="en-CA" sz="1100" dirty="0"/>
              <a:t>Approved</a:t>
            </a:r>
          </a:p>
        </p:txBody>
      </p:sp>
      <p:sp>
        <p:nvSpPr>
          <p:cNvPr id="14" name="TextBox 13">
            <a:extLst>
              <a:ext uri="{FF2B5EF4-FFF2-40B4-BE49-F238E27FC236}">
                <a16:creationId xmlns:a16="http://schemas.microsoft.com/office/drawing/2014/main" id="{DCF550F3-5A12-C250-F38A-98096AED0A90}"/>
              </a:ext>
            </a:extLst>
          </p:cNvPr>
          <p:cNvSpPr txBox="1"/>
          <p:nvPr/>
        </p:nvSpPr>
        <p:spPr>
          <a:xfrm>
            <a:off x="10459843" y="4893511"/>
            <a:ext cx="981307" cy="261610"/>
          </a:xfrm>
          <a:prstGeom prst="rect">
            <a:avLst/>
          </a:prstGeom>
          <a:noFill/>
        </p:spPr>
        <p:txBody>
          <a:bodyPr wrap="square" rtlCol="0">
            <a:spAutoFit/>
          </a:bodyPr>
          <a:lstStyle/>
          <a:p>
            <a:r>
              <a:rPr lang="en-CA" sz="1100" dirty="0"/>
              <a:t>Rejected</a:t>
            </a:r>
          </a:p>
        </p:txBody>
      </p:sp>
    </p:spTree>
    <p:extLst>
      <p:ext uri="{BB962C8B-B14F-4D97-AF65-F5344CB8AC3E}">
        <p14:creationId xmlns:p14="http://schemas.microsoft.com/office/powerpoint/2010/main" val="62215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4B804-4418-BC66-AD3C-6280F68A1D51}"/>
              </a:ext>
            </a:extLst>
          </p:cNvPr>
          <p:cNvSpPr txBox="1"/>
          <p:nvPr/>
        </p:nvSpPr>
        <p:spPr>
          <a:xfrm>
            <a:off x="2696547" y="96360"/>
            <a:ext cx="6466115" cy="584775"/>
          </a:xfrm>
          <a:prstGeom prst="rect">
            <a:avLst/>
          </a:prstGeom>
          <a:noFill/>
        </p:spPr>
        <p:txBody>
          <a:bodyPr wrap="square" rtlCol="0">
            <a:spAutoFit/>
          </a:bodyPr>
          <a:lstStyle/>
          <a:p>
            <a:pPr algn="ctr"/>
            <a:r>
              <a:rPr lang="en-CA" sz="3200" b="1" dirty="0"/>
              <a:t>Data Analysis</a:t>
            </a:r>
          </a:p>
        </p:txBody>
      </p:sp>
      <p:sp>
        <p:nvSpPr>
          <p:cNvPr id="3" name="TextBox 2">
            <a:extLst>
              <a:ext uri="{FF2B5EF4-FFF2-40B4-BE49-F238E27FC236}">
                <a16:creationId xmlns:a16="http://schemas.microsoft.com/office/drawing/2014/main" id="{00012F69-A487-A1DE-6D9C-28C7946CE651}"/>
              </a:ext>
            </a:extLst>
          </p:cNvPr>
          <p:cNvSpPr txBox="1"/>
          <p:nvPr/>
        </p:nvSpPr>
        <p:spPr>
          <a:xfrm>
            <a:off x="672714" y="885431"/>
            <a:ext cx="9004041" cy="369332"/>
          </a:xfrm>
          <a:prstGeom prst="rect">
            <a:avLst/>
          </a:prstGeom>
          <a:noFill/>
        </p:spPr>
        <p:txBody>
          <a:bodyPr wrap="square" rtlCol="0">
            <a:spAutoFit/>
          </a:bodyPr>
          <a:lstStyle/>
          <a:p>
            <a:r>
              <a:rPr lang="en-CA" dirty="0"/>
              <a:t>Income v/s Loan Amount </a:t>
            </a:r>
            <a:endParaRPr lang="en-CA" b="1" dirty="0"/>
          </a:p>
        </p:txBody>
      </p:sp>
      <p:pic>
        <p:nvPicPr>
          <p:cNvPr id="5" name="Picture 4">
            <a:extLst>
              <a:ext uri="{FF2B5EF4-FFF2-40B4-BE49-F238E27FC236}">
                <a16:creationId xmlns:a16="http://schemas.microsoft.com/office/drawing/2014/main" id="{C7B6C2DD-B0EA-76CD-48DB-E3FFDA58A328}"/>
              </a:ext>
            </a:extLst>
          </p:cNvPr>
          <p:cNvPicPr>
            <a:picLocks noChangeAspect="1"/>
          </p:cNvPicPr>
          <p:nvPr/>
        </p:nvPicPr>
        <p:blipFill>
          <a:blip r:embed="rId3"/>
          <a:stretch>
            <a:fillRect/>
          </a:stretch>
        </p:blipFill>
        <p:spPr>
          <a:xfrm>
            <a:off x="738675" y="1700856"/>
            <a:ext cx="10714649" cy="3924640"/>
          </a:xfrm>
          <a:prstGeom prst="rect">
            <a:avLst/>
          </a:prstGeom>
        </p:spPr>
      </p:pic>
      <p:sp>
        <p:nvSpPr>
          <p:cNvPr id="6" name="TextBox 5">
            <a:extLst>
              <a:ext uri="{FF2B5EF4-FFF2-40B4-BE49-F238E27FC236}">
                <a16:creationId xmlns:a16="http://schemas.microsoft.com/office/drawing/2014/main" id="{39E7D118-5D32-68F5-F78B-50E8934EB692}"/>
              </a:ext>
            </a:extLst>
          </p:cNvPr>
          <p:cNvSpPr txBox="1"/>
          <p:nvPr/>
        </p:nvSpPr>
        <p:spPr>
          <a:xfrm>
            <a:off x="882618" y="6055112"/>
            <a:ext cx="10714650" cy="338554"/>
          </a:xfrm>
          <a:prstGeom prst="rect">
            <a:avLst/>
          </a:prstGeom>
          <a:noFill/>
        </p:spPr>
        <p:txBody>
          <a:bodyPr wrap="square" rtlCol="0">
            <a:spAutoFit/>
          </a:bodyPr>
          <a:lstStyle/>
          <a:p>
            <a:r>
              <a:rPr lang="en-CA" sz="1600" dirty="0"/>
              <a:t>High linear correlation between income of the applicants and loan amount applied for. </a:t>
            </a:r>
          </a:p>
        </p:txBody>
      </p:sp>
    </p:spTree>
    <p:extLst>
      <p:ext uri="{BB962C8B-B14F-4D97-AF65-F5344CB8AC3E}">
        <p14:creationId xmlns:p14="http://schemas.microsoft.com/office/powerpoint/2010/main" val="293621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1820</TotalTime>
  <Words>970</Words>
  <Application>Microsoft Office PowerPoint</Application>
  <PresentationFormat>Widescreen</PresentationFormat>
  <Paragraphs>134</Paragraphs>
  <Slides>21</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Black</vt:lpstr>
      <vt:lpstr>Calibri</vt:lpstr>
      <vt:lpstr>Calibri Light</vt:lpstr>
      <vt:lpstr>Google Sans</vt:lpstr>
      <vt:lpstr>Inter</vt:lpstr>
      <vt:lpstr>Rockwell Extra Bold</vt:lpstr>
      <vt:lpstr>Segoe UI</vt:lpstr>
      <vt:lpstr>Times New Roman</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Bindiya Singh</dc:creator>
  <cp:lastModifiedBy>Bindiya Singh</cp:lastModifiedBy>
  <cp:revision>112</cp:revision>
  <dcterms:created xsi:type="dcterms:W3CDTF">2024-05-25T16:03:22Z</dcterms:created>
  <dcterms:modified xsi:type="dcterms:W3CDTF">2024-07-12T18:37:06Z</dcterms:modified>
</cp:coreProperties>
</file>