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8"/>
  </p:notesMasterIdLst>
  <p:sldIdLst>
    <p:sldId id="256" r:id="rId2"/>
    <p:sldId id="257" r:id="rId3"/>
    <p:sldId id="261" r:id="rId4"/>
    <p:sldId id="281" r:id="rId5"/>
    <p:sldId id="274" r:id="rId6"/>
    <p:sldId id="266" r:id="rId7"/>
    <p:sldId id="268" r:id="rId8"/>
    <p:sldId id="269" r:id="rId9"/>
    <p:sldId id="275" r:id="rId10"/>
    <p:sldId id="258" r:id="rId11"/>
    <p:sldId id="276" r:id="rId12"/>
    <p:sldId id="272" r:id="rId13"/>
    <p:sldId id="260" r:id="rId14"/>
    <p:sldId id="273" r:id="rId15"/>
    <p:sldId id="28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0803" autoAdjust="0"/>
  </p:normalViewPr>
  <p:slideViewPr>
    <p:cSldViewPr snapToGrid="0">
      <p:cViewPr varScale="1">
        <p:scale>
          <a:sx n="69" d="100"/>
          <a:sy n="69" d="100"/>
        </p:scale>
        <p:origin x="20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9DCEA5FC-4640-45AF-B712-7A4FD94AEF0D}">
      <dgm:prSet phldrT="[Text]" custT="1"/>
      <dgm:spPr>
        <a:solidFill>
          <a:schemeClr val="accent4">
            <a:lumMod val="50000"/>
          </a:schemeClr>
        </a:solidFill>
        <a:ln>
          <a:solidFill>
            <a:schemeClr val="bg1"/>
          </a:solidFill>
        </a:ln>
      </dgm:spPr>
      <dgm:t>
        <a:bodyPr/>
        <a:lstStyle/>
        <a:p>
          <a:r>
            <a:rPr lang="en-US" sz="1200" b="1" dirty="0"/>
            <a:t>Data Cleaning</a:t>
          </a:r>
          <a:endParaRPr lang="en-US" sz="1200" dirty="0"/>
        </a:p>
      </dgm:t>
    </dgm:pt>
    <dgm:pt modelId="{929A5FD9-0612-4B79-9B59-C3C36D34A069}" type="parTrans" cxnId="{DBD99269-D7F7-4B47-B17B-A5AE402751D9}">
      <dgm:prSet/>
      <dgm:spPr/>
      <dgm:t>
        <a:bodyPr/>
        <a:lstStyle/>
        <a:p>
          <a:endParaRPr lang="en-US"/>
        </a:p>
      </dgm:t>
    </dgm:pt>
    <dgm:pt modelId="{0A99745B-BB5C-49B3-A782-8DB57641F6C9}" type="sibTrans" cxnId="{DBD99269-D7F7-4B47-B17B-A5AE402751D9}">
      <dgm:prSet/>
      <dgm:spPr/>
      <dgm:t>
        <a:bodyPr/>
        <a:lstStyle/>
        <a:p>
          <a:endParaRPr lang="en-US"/>
        </a:p>
      </dgm:t>
    </dgm:pt>
    <dgm:pt modelId="{831701CF-77C7-46C0-A913-8CC39517BAB8}">
      <dgm:prSet phldrT="[Text]" custT="1"/>
      <dgm:spPr/>
      <dgm:t>
        <a:bodyPr/>
        <a:lstStyle/>
        <a:p>
          <a:pPr>
            <a:buFont typeface="Arial" panose="020B0604020202020204" pitchFamily="34" charset="0"/>
            <a:buNone/>
          </a:pPr>
          <a:r>
            <a:rPr lang="en-US" sz="1400" dirty="0">
              <a:solidFill>
                <a:schemeClr val="bg1"/>
              </a:solidFill>
            </a:rPr>
            <a:t>14 Features</a:t>
          </a:r>
        </a:p>
      </dgm:t>
    </dgm:pt>
    <dgm:pt modelId="{13FBC60D-3EA6-4496-BA97-C1AE8C7F8961}" type="parTrans" cxnId="{39A11E5C-7A57-4117-A6DF-36000C29509C}">
      <dgm:prSet/>
      <dgm:spPr/>
      <dgm:t>
        <a:bodyPr/>
        <a:lstStyle/>
        <a:p>
          <a:endParaRPr lang="en-US"/>
        </a:p>
      </dgm:t>
    </dgm:pt>
    <dgm:pt modelId="{75156CDF-E17B-4DAD-AE37-EA44D7F37090}" type="sibTrans" cxnId="{39A11E5C-7A57-4117-A6DF-36000C29509C}">
      <dgm:prSet/>
      <dgm:spPr/>
      <dgm:t>
        <a:bodyPr/>
        <a:lstStyle/>
        <a:p>
          <a:endParaRPr lang="en-US"/>
        </a:p>
      </dgm:t>
    </dgm:pt>
    <dgm:pt modelId="{096A9AF0-0DAE-4EB3-B448-4501DA034F4A}">
      <dgm:prSet phldrT="[Text]" custT="1"/>
      <dgm:spPr>
        <a:solidFill>
          <a:schemeClr val="accent4">
            <a:lumMod val="50000"/>
          </a:schemeClr>
        </a:solidFill>
        <a:ln>
          <a:solidFill>
            <a:schemeClr val="bg1"/>
          </a:solidFill>
        </a:ln>
      </dgm:spPr>
      <dgm:t>
        <a:bodyPr/>
        <a:lstStyle/>
        <a:p>
          <a:r>
            <a:rPr lang="en-US" sz="1200" b="1" dirty="0"/>
            <a:t>Data Normalization</a:t>
          </a:r>
          <a:endParaRPr lang="en-US" sz="1200" dirty="0"/>
        </a:p>
      </dgm:t>
    </dgm:pt>
    <dgm:pt modelId="{8CE6ABD6-768E-42C8-9029-C3B5F278B21C}" type="parTrans" cxnId="{CA0753BD-DB60-4D68-8486-5B376B839B26}">
      <dgm:prSet/>
      <dgm:spPr/>
      <dgm:t>
        <a:bodyPr/>
        <a:lstStyle/>
        <a:p>
          <a:endParaRPr lang="en-US"/>
        </a:p>
      </dgm:t>
    </dgm:pt>
    <dgm:pt modelId="{6B0D7DA9-E6ED-4137-9716-F48BF62327A8}" type="sibTrans" cxnId="{CA0753BD-DB60-4D68-8486-5B376B839B26}">
      <dgm:prSet/>
      <dgm:spPr/>
      <dgm:t>
        <a:bodyPr/>
        <a:lstStyle/>
        <a:p>
          <a:endParaRPr lang="en-US"/>
        </a:p>
      </dgm:t>
    </dgm:pt>
    <dgm:pt modelId="{CA6B1BA0-B2FC-48AD-8EDA-F4AAA4AF2782}">
      <dgm:prSet custT="1"/>
      <dgm:spPr>
        <a:solidFill>
          <a:schemeClr val="accent4">
            <a:lumMod val="50000"/>
          </a:schemeClr>
        </a:solidFill>
        <a:ln>
          <a:solidFill>
            <a:schemeClr val="bg1"/>
          </a:solidFill>
        </a:ln>
      </dgm:spPr>
      <dgm:t>
        <a:bodyPr/>
        <a:lstStyle/>
        <a:p>
          <a:r>
            <a:rPr lang="en-US" sz="1200" b="1" dirty="0"/>
            <a:t>Data Binning</a:t>
          </a:r>
          <a:endParaRPr lang="en-US" sz="1200" dirty="0"/>
        </a:p>
      </dgm:t>
    </dgm:pt>
    <dgm:pt modelId="{D7D3AA07-BCB9-4212-A556-E90870FB1413}" type="parTrans" cxnId="{CD6B6EE8-3813-4EF1-BFEC-C005A3326D63}">
      <dgm:prSet/>
      <dgm:spPr/>
      <dgm:t>
        <a:bodyPr/>
        <a:lstStyle/>
        <a:p>
          <a:endParaRPr lang="en-US"/>
        </a:p>
      </dgm:t>
    </dgm:pt>
    <dgm:pt modelId="{39FB540D-D808-4040-9A37-0AC474C0212F}" type="sibTrans" cxnId="{CD6B6EE8-3813-4EF1-BFEC-C005A3326D63}">
      <dgm:prSet/>
      <dgm:spPr/>
      <dgm:t>
        <a:bodyPr/>
        <a:lstStyle/>
        <a:p>
          <a:endParaRPr lang="en-US"/>
        </a:p>
      </dgm:t>
    </dgm:pt>
    <dgm:pt modelId="{92921081-529B-4D1C-83A4-C416BB4C5224}">
      <dgm:prSet custT="1"/>
      <dgm:spPr/>
      <dgm:t>
        <a:bodyPr/>
        <a:lstStyle/>
        <a:p>
          <a:pPr>
            <a:buFont typeface="Arial" panose="020B0604020202020204" pitchFamily="34" charset="0"/>
            <a:buNone/>
          </a:pPr>
          <a:r>
            <a:rPr lang="en-US" sz="1400" dirty="0">
              <a:solidFill>
                <a:schemeClr val="bg1"/>
              </a:solidFill>
            </a:rPr>
            <a:t>4 Features </a:t>
          </a:r>
        </a:p>
      </dgm:t>
    </dgm:pt>
    <dgm:pt modelId="{5AD2C2F8-A1D7-469B-93D8-B578BEFE51F8}" type="parTrans" cxnId="{B05C4C7C-FEB8-4825-98A0-C38D3021918A}">
      <dgm:prSet/>
      <dgm:spPr/>
      <dgm:t>
        <a:bodyPr/>
        <a:lstStyle/>
        <a:p>
          <a:endParaRPr lang="en-US"/>
        </a:p>
      </dgm:t>
    </dgm:pt>
    <dgm:pt modelId="{ECC13403-1F53-4ED4-AE4F-334EEC7C8710}" type="sibTrans" cxnId="{B05C4C7C-FEB8-4825-98A0-C38D3021918A}">
      <dgm:prSet/>
      <dgm:spPr/>
      <dgm:t>
        <a:bodyPr/>
        <a:lstStyle/>
        <a:p>
          <a:endParaRPr lang="en-US"/>
        </a:p>
      </dgm:t>
    </dgm:pt>
    <dgm:pt modelId="{3CB04A44-4013-4CA7-90FD-29AFC3C15E37}">
      <dgm:prSet custT="1"/>
      <dgm:spPr/>
      <dgm:t>
        <a:bodyPr/>
        <a:lstStyle/>
        <a:p>
          <a:r>
            <a:rPr lang="en-US" sz="1400" dirty="0">
              <a:solidFill>
                <a:schemeClr val="bg1"/>
              </a:solidFill>
            </a:rPr>
            <a:t>4 Features</a:t>
          </a:r>
        </a:p>
      </dgm:t>
    </dgm:pt>
    <dgm:pt modelId="{ECEE936A-E3CC-4209-BECC-1CD0C85A2B72}" type="parTrans" cxnId="{24A8F052-3377-4BA4-8C62-CCF5039C85D7}">
      <dgm:prSet/>
      <dgm:spPr/>
      <dgm:t>
        <a:bodyPr/>
        <a:lstStyle/>
        <a:p>
          <a:endParaRPr lang="en-US"/>
        </a:p>
      </dgm:t>
    </dgm:pt>
    <dgm:pt modelId="{D7A8F7A0-47A3-4464-B3B7-E0806DF46627}" type="sibTrans" cxnId="{24A8F052-3377-4BA4-8C62-CCF5039C85D7}">
      <dgm:prSet/>
      <dgm:spPr/>
      <dgm:t>
        <a:bodyPr/>
        <a:lstStyle/>
        <a:p>
          <a:endParaRPr lang="en-US"/>
        </a:p>
      </dgm:t>
    </dgm:pt>
    <dgm:pt modelId="{212ADAAB-D5CB-4BBC-8DAF-7340FD334994}">
      <dgm:prSet custT="1"/>
      <dgm:spPr>
        <a:solidFill>
          <a:schemeClr val="accent4">
            <a:lumMod val="50000"/>
          </a:schemeClr>
        </a:solidFill>
        <a:ln>
          <a:solidFill>
            <a:schemeClr val="bg1"/>
          </a:solidFill>
        </a:ln>
      </dgm:spPr>
      <dgm:t>
        <a:bodyPr/>
        <a:lstStyle/>
        <a:p>
          <a:r>
            <a:rPr lang="en-US" sz="1200" b="1" dirty="0"/>
            <a:t>Data Transformation</a:t>
          </a:r>
          <a:endParaRPr lang="en-US" sz="1200" dirty="0"/>
        </a:p>
      </dgm:t>
    </dgm:pt>
    <dgm:pt modelId="{45F6D312-A686-491E-95E3-EFB9640CC472}" type="parTrans" cxnId="{C8C7266C-2A0C-476A-85B3-F12BE2521F4C}">
      <dgm:prSet/>
      <dgm:spPr/>
      <dgm:t>
        <a:bodyPr/>
        <a:lstStyle/>
        <a:p>
          <a:endParaRPr lang="en-US"/>
        </a:p>
      </dgm:t>
    </dgm:pt>
    <dgm:pt modelId="{AB2787E4-2A8B-428D-A4AE-2B14DCFFC4E7}" type="sibTrans" cxnId="{C8C7266C-2A0C-476A-85B3-F12BE2521F4C}">
      <dgm:prSet/>
      <dgm:spPr/>
      <dgm:t>
        <a:bodyPr/>
        <a:lstStyle/>
        <a:p>
          <a:endParaRPr lang="en-US"/>
        </a:p>
      </dgm:t>
    </dgm:pt>
    <dgm:pt modelId="{2AEE5C11-34AE-4EB7-8907-9BED418EA471}">
      <dgm:prSet custT="1"/>
      <dgm:spPr/>
      <dgm:t>
        <a:bodyPr/>
        <a:lstStyle/>
        <a:p>
          <a:r>
            <a:rPr lang="en-US" sz="1400" dirty="0">
              <a:solidFill>
                <a:schemeClr val="bg1"/>
              </a:solidFill>
            </a:rPr>
            <a:t>2 Features</a:t>
          </a:r>
        </a:p>
      </dgm:t>
    </dgm:pt>
    <dgm:pt modelId="{2E14AD1F-C7EA-45AE-ADC0-0EE92A6516CB}" type="parTrans" cxnId="{DD687B5C-28C8-4088-99B8-D375C5FDAE4A}">
      <dgm:prSet/>
      <dgm:spPr/>
      <dgm:t>
        <a:bodyPr/>
        <a:lstStyle/>
        <a:p>
          <a:endParaRPr lang="en-US"/>
        </a:p>
      </dgm:t>
    </dgm:pt>
    <dgm:pt modelId="{F36FDDA0-6B91-47CB-8114-B6F076E55FC8}" type="sibTrans" cxnId="{DD687B5C-28C8-4088-99B8-D375C5FDAE4A}">
      <dgm:prSet/>
      <dgm:spPr/>
      <dgm:t>
        <a:bodyPr/>
        <a:lstStyle/>
        <a:p>
          <a:endParaRPr lang="en-US"/>
        </a:p>
      </dgm:t>
    </dgm:pt>
    <dgm:pt modelId="{4EA069F3-397F-40D5-94A6-32C3E355C277}">
      <dgm:prSet custT="1"/>
      <dgm:spPr>
        <a:solidFill>
          <a:schemeClr val="accent4">
            <a:lumMod val="50000"/>
          </a:schemeClr>
        </a:solidFill>
        <a:ln>
          <a:solidFill>
            <a:schemeClr val="bg1"/>
          </a:solidFill>
        </a:ln>
      </dgm:spPr>
      <dgm:t>
        <a:bodyPr anchor="ctr"/>
        <a:lstStyle/>
        <a:p>
          <a:r>
            <a:rPr lang="en-US" sz="1100" i="1" kern="1200" dirty="0">
              <a:solidFill>
                <a:schemeClr val="tx1">
                  <a:lumMod val="75000"/>
                  <a:lumOff val="25000"/>
                </a:schemeClr>
              </a:solidFill>
            </a:rPr>
            <a:t>Dropped Irrelevant Features</a:t>
          </a:r>
          <a:endParaRPr lang="en-US" sz="1200" b="1" kern="1200" dirty="0">
            <a:solidFill>
              <a:prstClr val="white"/>
            </a:solidFill>
            <a:latin typeface="Corbel"/>
            <a:ea typeface="+mn-ea"/>
            <a:cs typeface="+mn-cs"/>
          </a:endParaRPr>
        </a:p>
      </dgm:t>
    </dgm:pt>
    <dgm:pt modelId="{2F99115B-608E-4E08-A503-B74879A76D07}" type="parTrans" cxnId="{BC5A70C8-9D97-4922-BCDB-6316D191C527}">
      <dgm:prSet/>
      <dgm:spPr/>
      <dgm:t>
        <a:bodyPr/>
        <a:lstStyle/>
        <a:p>
          <a:endParaRPr lang="en-US"/>
        </a:p>
      </dgm:t>
    </dgm:pt>
    <dgm:pt modelId="{E94D5EF7-F47C-476C-A5FE-1C35261B578A}" type="sibTrans" cxnId="{BC5A70C8-9D97-4922-BCDB-6316D191C527}">
      <dgm:prSet/>
      <dgm:spPr/>
      <dgm:t>
        <a:bodyPr/>
        <a:lstStyle/>
        <a:p>
          <a:endParaRPr lang="en-US"/>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5" custScaleX="113879" custScaleY="118352"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5">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5"/>
      <dgm:spPr>
        <a:noFill/>
        <a:ln w="3175" cap="flat" cmpd="sng" algn="ctr">
          <a:solidFill>
            <a:schemeClr val="bg1">
              <a:lumMod val="75000"/>
            </a:schemeClr>
          </a:solidFill>
          <a:prstDash val="solid"/>
          <a:miter lim="800000"/>
        </a:ln>
        <a:effectLst/>
      </dgm:spPr>
    </dgm:pt>
    <dgm:pt modelId="{8EB8A2AD-C798-4FAE-A825-A5BF2B46E920}" type="pres">
      <dgm:prSet presAssocID="{9DCEA5FC-4640-45AF-B712-7A4FD94AEF0D}" presName="ConnectLineEnd" presStyleLbl="node1" presStyleIdx="0" presStyleCnt="5"/>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4"/>
      <dgm:spPr>
        <a:ln>
          <a:solidFill>
            <a:schemeClr val="bg1"/>
          </a:solidFill>
        </a:ln>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5" custScaleX="198019" custScaleY="118564" custLinFactNeighborY="-7783">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5">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5"/>
      <dgm:spPr>
        <a:noFill/>
        <a:ln w="3175" cap="flat" cmpd="sng" algn="ctr">
          <a:solidFill>
            <a:schemeClr val="bg1">
              <a:lumMod val="75000"/>
            </a:schemeClr>
          </a:solidFill>
          <a:prstDash val="solid"/>
          <a:miter lim="800000"/>
        </a:ln>
        <a:effectLst/>
      </dgm:spPr>
    </dgm:pt>
    <dgm:pt modelId="{ED452210-013D-4950-8789-E67FF76A5191}" type="pres">
      <dgm:prSet presAssocID="{096A9AF0-0DAE-4EB3-B448-4501DA034F4A}" presName="ConnectLineEnd" presStyleLbl="node1" presStyleIdx="1" presStyleCnt="5"/>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4"/>
      <dgm:spPr>
        <a:ln>
          <a:solidFill>
            <a:schemeClr val="bg1"/>
          </a:solidFill>
        </a:ln>
      </dgm:spPr>
    </dgm:pt>
    <dgm:pt modelId="{5EC57B89-EB0A-47F5-87BE-6948A805F68F}" type="pres">
      <dgm:prSet presAssocID="{4EA069F3-397F-40D5-94A6-32C3E355C277}" presName="composite" presStyleCnt="0"/>
      <dgm:spPr/>
    </dgm:pt>
    <dgm:pt modelId="{623526E8-1E2F-405F-8680-CFF9965C3242}" type="pres">
      <dgm:prSet presAssocID="{4EA069F3-397F-40D5-94A6-32C3E355C277}" presName="Parent1" presStyleLbl="alignNode1" presStyleIdx="2" presStyleCnt="5" custScaleX="152440" custScaleY="119846">
        <dgm:presLayoutVars>
          <dgm:chMax val="1"/>
          <dgm:chPref val="1"/>
          <dgm:bulletEnabled val="1"/>
        </dgm:presLayoutVars>
      </dgm:prSet>
      <dgm:spPr/>
    </dgm:pt>
    <dgm:pt modelId="{35F99502-CCD1-4EA1-82AB-B10595476B9E}" type="pres">
      <dgm:prSet presAssocID="{4EA069F3-397F-40D5-94A6-32C3E355C277}" presName="Childtext1" presStyleLbl="revTx" presStyleIdx="2" presStyleCnt="5">
        <dgm:presLayoutVars>
          <dgm:chMax val="0"/>
          <dgm:chPref val="0"/>
          <dgm:bulletEnabled/>
        </dgm:presLayoutVars>
      </dgm:prSet>
      <dgm:spPr/>
    </dgm:pt>
    <dgm:pt modelId="{712D1C5C-23A4-49EA-A29A-0E3534586830}" type="pres">
      <dgm:prSet presAssocID="{4EA069F3-397F-40D5-94A6-32C3E355C277}" presName="ConnectLine" presStyleLbl="sibTrans1D1" presStyleIdx="2" presStyleCnt="5"/>
      <dgm:spPr>
        <a:noFill/>
        <a:ln w="12700" cap="flat" cmpd="sng" algn="ctr">
          <a:solidFill>
            <a:schemeClr val="accent1">
              <a:hueOff val="0"/>
              <a:satOff val="0"/>
              <a:lumOff val="0"/>
              <a:alphaOff val="0"/>
            </a:schemeClr>
          </a:solidFill>
          <a:prstDash val="dash"/>
          <a:miter lim="800000"/>
        </a:ln>
        <a:effectLst/>
      </dgm:spPr>
    </dgm:pt>
    <dgm:pt modelId="{76CF793C-27F0-4019-B59F-F3DE8DD9A82E}" type="pres">
      <dgm:prSet presAssocID="{4EA069F3-397F-40D5-94A6-32C3E355C277}" presName="ConnectLineEnd" presStyleLbl="node1" presStyleIdx="2" presStyleCnt="5"/>
      <dgm:spPr/>
    </dgm:pt>
    <dgm:pt modelId="{A50C5EF4-BFA9-489F-A71B-D345005CCC78}" type="pres">
      <dgm:prSet presAssocID="{4EA069F3-397F-40D5-94A6-32C3E355C277}" presName="EmptyPane" presStyleCnt="0"/>
      <dgm:spPr/>
    </dgm:pt>
    <dgm:pt modelId="{D2AE5096-599B-4870-B9D0-0C8C0707F1DD}" type="pres">
      <dgm:prSet presAssocID="{E94D5EF7-F47C-476C-A5FE-1C35261B578A}" presName="spaceBetweenRectangles" presStyleLbl="fgAcc1" presStyleIdx="2" presStyleCnt="4"/>
      <dgm:spPr>
        <a:ln>
          <a:solidFill>
            <a:schemeClr val="bg1"/>
          </a:solidFill>
        </a:ln>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3" presStyleCnt="5" custScaleX="125654" custScaleY="122519" custLinFactNeighborX="8066" custLinFactNeighborY="-14292">
        <dgm:presLayoutVars>
          <dgm:chMax val="1"/>
          <dgm:chPref val="1"/>
          <dgm:bulletEnabled val="1"/>
        </dgm:presLayoutVars>
      </dgm:prSet>
      <dgm:spPr/>
    </dgm:pt>
    <dgm:pt modelId="{DF1E9D22-47D4-4C5C-A257-E840FAA8C83A}" type="pres">
      <dgm:prSet presAssocID="{CA6B1BA0-B2FC-48AD-8EDA-F4AAA4AF2782}" presName="Childtext1" presStyleLbl="revTx" presStyleIdx="3" presStyleCnt="5">
        <dgm:presLayoutVars>
          <dgm:chMax val="0"/>
          <dgm:chPref val="0"/>
          <dgm:bulletEnabled/>
        </dgm:presLayoutVars>
      </dgm:prSet>
      <dgm:spPr/>
    </dgm:pt>
    <dgm:pt modelId="{92880EB9-9372-4E08-BB3E-D5E2CB324333}" type="pres">
      <dgm:prSet presAssocID="{CA6B1BA0-B2FC-48AD-8EDA-F4AAA4AF2782}" presName="ConnectLine" presStyleLbl="sibTrans1D1" presStyleIdx="3" presStyleCnt="5"/>
      <dgm:spPr>
        <a:noFill/>
        <a:ln w="3175" cap="flat" cmpd="sng" algn="ctr">
          <a:solidFill>
            <a:schemeClr val="bg1">
              <a:lumMod val="75000"/>
            </a:schemeClr>
          </a:solidFill>
          <a:prstDash val="solid"/>
          <a:miter lim="800000"/>
        </a:ln>
        <a:effectLst/>
      </dgm:spPr>
    </dgm:pt>
    <dgm:pt modelId="{D7FE156B-76E4-4ED6-9666-E3256FB28C4F}" type="pres">
      <dgm:prSet presAssocID="{CA6B1BA0-B2FC-48AD-8EDA-F4AAA4AF2782}" presName="ConnectLineEnd" presStyleLbl="node1" presStyleIdx="3" presStyleCnt="5"/>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3" presStyleCnt="4"/>
      <dgm:spPr>
        <a:ln>
          <a:solidFill>
            <a:schemeClr val="bg1"/>
          </a:solidFill>
        </a:ln>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4" presStyleCnt="5" custFlipHor="1" custScaleX="190118" custScaleY="124705">
        <dgm:presLayoutVars>
          <dgm:chMax val="1"/>
          <dgm:chPref val="1"/>
          <dgm:bulletEnabled val="1"/>
        </dgm:presLayoutVars>
      </dgm:prSet>
      <dgm:spPr/>
    </dgm:pt>
    <dgm:pt modelId="{0E2E4126-B6A8-45C5-B2C7-2C06AD6E18E7}" type="pres">
      <dgm:prSet presAssocID="{212ADAAB-D5CB-4BBC-8DAF-7340FD334994}" presName="Childtext1" presStyleLbl="revTx" presStyleIdx="4" presStyleCnt="5">
        <dgm:presLayoutVars>
          <dgm:chMax val="0"/>
          <dgm:chPref val="0"/>
          <dgm:bulletEnabled/>
        </dgm:presLayoutVars>
      </dgm:prSet>
      <dgm:spPr/>
    </dgm:pt>
    <dgm:pt modelId="{B02DD85E-7A61-4DD2-A857-0D2584C55ACD}" type="pres">
      <dgm:prSet presAssocID="{212ADAAB-D5CB-4BBC-8DAF-7340FD334994}" presName="ConnectLine" presStyleLbl="sibTrans1D1" presStyleIdx="4" presStyleCnt="5"/>
      <dgm:spPr>
        <a:noFill/>
        <a:ln w="3175" cap="flat" cmpd="sng" algn="ctr">
          <a:solidFill>
            <a:schemeClr val="bg1">
              <a:lumMod val="75000"/>
            </a:schemeClr>
          </a:solidFill>
          <a:prstDash val="solid"/>
          <a:miter lim="800000"/>
        </a:ln>
        <a:effectLst/>
      </dgm:spPr>
    </dgm:pt>
    <dgm:pt modelId="{757D6E7A-7B8C-43BB-9A7E-6BCB0BB03C8B}" type="pres">
      <dgm:prSet presAssocID="{212ADAAB-D5CB-4BBC-8DAF-7340FD334994}" presName="ConnectLineEnd" presStyleLbl="node1" presStyleIdx="4" presStyleCnt="5"/>
      <dgm:spPr>
        <a:prstGeom prst="diamond">
          <a:avLst/>
        </a:prstGeom>
      </dgm:spPr>
    </dgm:pt>
    <dgm:pt modelId="{F4EF4540-492F-432D-AEDA-0F6BBA74C599}" type="pres">
      <dgm:prSet presAssocID="{212ADAAB-D5CB-4BBC-8DAF-7340FD334994}"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C8C7266C-2A0C-476A-85B3-F12BE2521F4C}" srcId="{63085546-7C7C-4B3E-ABEB-2669F1A65FB2}" destId="{212ADAAB-D5CB-4BBC-8DAF-7340FD334994}" srcOrd="4" destOrd="0" parTransId="{45F6D312-A686-491E-95E3-EFB9640CC472}" sibTransId="{AB2787E4-2A8B-428D-A4AE-2B14DCFFC4E7}"/>
    <dgm:cxn modelId="{1B50EE4E-3826-444E-8B9D-5F67F469E452}" type="presOf" srcId="{2AEE5C11-34AE-4EB7-8907-9BED418EA471}" destId="{0E2E4126-B6A8-45C5-B2C7-2C06AD6E18E7}"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7C019CA9-E785-4FD0-B6E6-6DE82D1BCD48}" type="presOf" srcId="{63085546-7C7C-4B3E-ABEB-2669F1A65FB2}" destId="{5F921152-9384-47DF-B8E9-E72D0C53A843}" srcOrd="0" destOrd="0" presId="urn:microsoft.com/office/officeart/2016/7/layout/HexagonTimeline"/>
    <dgm:cxn modelId="{728405AA-A843-4B1B-8940-8280F8140E8D}" type="presOf" srcId="{212ADAAB-D5CB-4BBC-8DAF-7340FD334994}" destId="{8DBE84BD-A0B9-479B-AE95-04F7EA15E9E9}" srcOrd="0" destOrd="0" presId="urn:microsoft.com/office/officeart/2016/7/layout/HexagonTimeline"/>
    <dgm:cxn modelId="{CA0753BD-DB60-4D68-8486-5B376B839B26}" srcId="{63085546-7C7C-4B3E-ABEB-2669F1A65FB2}" destId="{096A9AF0-0DAE-4EB3-B448-4501DA034F4A}" srcOrd="1" destOrd="0" parTransId="{8CE6ABD6-768E-42C8-9029-C3B5F278B21C}" sibTransId="{6B0D7DA9-E6ED-4137-9716-F48BF62327A8}"/>
    <dgm:cxn modelId="{65A71FBE-36FC-4F02-9560-43113D787E8C}" type="presOf" srcId="{4EA069F3-397F-40D5-94A6-32C3E355C277}" destId="{623526E8-1E2F-405F-8680-CFF9965C3242}" srcOrd="0" destOrd="0" presId="urn:microsoft.com/office/officeart/2016/7/layout/HexagonTimeline"/>
    <dgm:cxn modelId="{034872BF-2E92-417D-8304-30BAD2E78E48}" type="presOf" srcId="{831701CF-77C7-46C0-A913-8CC39517BAB8}" destId="{E20F6FBA-79EE-464D-B80B-A2452E8154E8}" srcOrd="0" destOrd="0" presId="urn:microsoft.com/office/officeart/2016/7/layout/HexagonTimeline"/>
    <dgm:cxn modelId="{BC5A70C8-9D97-4922-BCDB-6316D191C527}" srcId="{63085546-7C7C-4B3E-ABEB-2669F1A65FB2}" destId="{4EA069F3-397F-40D5-94A6-32C3E355C277}" srcOrd="2"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DCCEA2F5-5666-4D94-A961-3336DD7C0A8B}" type="presParOf" srcId="{5F921152-9384-47DF-B8E9-E72D0C53A843}" destId="{5EC57B89-EB0A-47F5-87BE-6948A805F68F}" srcOrd="4" destOrd="0" presId="urn:microsoft.com/office/officeart/2016/7/layout/HexagonTimeline"/>
    <dgm:cxn modelId="{464E3DA8-F26D-4ED8-A6D2-4D8CA6D18C8B}" type="presParOf" srcId="{5EC57B89-EB0A-47F5-87BE-6948A805F68F}" destId="{623526E8-1E2F-405F-8680-CFF9965C3242}" srcOrd="0" destOrd="0" presId="urn:microsoft.com/office/officeart/2016/7/layout/HexagonTimeline"/>
    <dgm:cxn modelId="{A3287DF9-9FC5-4195-9117-308E8B933D8D}" type="presParOf" srcId="{5EC57B89-EB0A-47F5-87BE-6948A805F68F}" destId="{35F99502-CCD1-4EA1-82AB-B10595476B9E}" srcOrd="1" destOrd="0" presId="urn:microsoft.com/office/officeart/2016/7/layout/HexagonTimeline"/>
    <dgm:cxn modelId="{225127C0-ADF1-422A-9490-7C477DF873AB}" type="presParOf" srcId="{5EC57B89-EB0A-47F5-87BE-6948A805F68F}" destId="{712D1C5C-23A4-49EA-A29A-0E3534586830}" srcOrd="2" destOrd="0" presId="urn:microsoft.com/office/officeart/2016/7/layout/HexagonTimeline"/>
    <dgm:cxn modelId="{7770D2EB-7E03-456B-B7D5-3548CE078E32}" type="presParOf" srcId="{5EC57B89-EB0A-47F5-87BE-6948A805F68F}" destId="{76CF793C-27F0-4019-B59F-F3DE8DD9A82E}" srcOrd="3" destOrd="0" presId="urn:microsoft.com/office/officeart/2016/7/layout/HexagonTimeline"/>
    <dgm:cxn modelId="{02F666E7-8A1D-4F5F-8D09-4C8A18EAFB46}" type="presParOf" srcId="{5EC57B89-EB0A-47F5-87BE-6948A805F68F}" destId="{A50C5EF4-BFA9-489F-A71B-D345005CCC78}" srcOrd="4" destOrd="0" presId="urn:microsoft.com/office/officeart/2016/7/layout/HexagonTimeline"/>
    <dgm:cxn modelId="{9E3FE1B3-68CE-4848-8258-5B3812CA20A1}" type="presParOf" srcId="{5F921152-9384-47DF-B8E9-E72D0C53A843}" destId="{D2AE5096-599B-4870-B9D0-0C8C0707F1DD}" srcOrd="5" destOrd="0" presId="urn:microsoft.com/office/officeart/2016/7/layout/HexagonTimeline"/>
    <dgm:cxn modelId="{7E611E94-A46A-4A1B-A539-4492927E7F2A}" type="presParOf" srcId="{5F921152-9384-47DF-B8E9-E72D0C53A843}" destId="{65AA0B6E-245D-4872-981C-37F4EBA3AF9C}" srcOrd="6"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7" destOrd="0" presId="urn:microsoft.com/office/officeart/2016/7/layout/HexagonTimeline"/>
    <dgm:cxn modelId="{EB250998-2F3E-4430-998E-F8694DD19956}" type="presParOf" srcId="{5F921152-9384-47DF-B8E9-E72D0C53A843}" destId="{7E52F4CE-F4E0-4771-BB16-4DEE741514C7}" srcOrd="8" destOrd="0" presId="urn:microsoft.com/office/officeart/2016/7/layout/HexagonTimeline"/>
    <dgm:cxn modelId="{C8817A0B-2E96-489C-AC93-8164DADD67E8}" type="presParOf" srcId="{7E52F4CE-F4E0-4771-BB16-4DEE741514C7}" destId="{8DBE84BD-A0B9-479B-AE95-04F7EA15E9E9}" srcOrd="0" destOrd="0" presId="urn:microsoft.com/office/officeart/2016/7/layout/HexagonTimeline"/>
    <dgm:cxn modelId="{DB83264D-6914-4B30-8092-93EF7369D280}" type="presParOf" srcId="{7E52F4CE-F4E0-4771-BB16-4DEE741514C7}" destId="{0E2E4126-B6A8-45C5-B2C7-2C06AD6E18E7}" srcOrd="1" destOrd="0" presId="urn:microsoft.com/office/officeart/2016/7/layout/HexagonTimeline"/>
    <dgm:cxn modelId="{17742777-4C85-4881-BE50-0FB4D8D2A6F2}" type="presParOf" srcId="{7E52F4CE-F4E0-4771-BB16-4DEE741514C7}" destId="{B02DD85E-7A61-4DD2-A857-0D2584C55ACD}" srcOrd="2" destOrd="0" presId="urn:microsoft.com/office/officeart/2016/7/layout/HexagonTimeline"/>
    <dgm:cxn modelId="{B091E1E3-9C5A-4503-935B-067A29BD3746}" type="presParOf" srcId="{7E52F4CE-F4E0-4771-BB16-4DEE741514C7}" destId="{757D6E7A-7B8C-43BB-9A7E-6BCB0BB03C8B}" srcOrd="3" destOrd="0" presId="urn:microsoft.com/office/officeart/2016/7/layout/HexagonTimeline"/>
    <dgm:cxn modelId="{3ABA3EB4-AD6B-48D6-AD3D-E2C4E56BECCE}" type="presParOf" srcId="{7E52F4CE-F4E0-4771-BB16-4DEE741514C7}" destId="{F4EF4540-492F-432D-AEDA-0F6BBA74C599}"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33639" y="1518814"/>
          <a:ext cx="1198548" cy="509360"/>
        </a:xfrm>
        <a:prstGeom prst="homePlate">
          <a:avLst>
            <a:gd name="adj" fmla="val 4000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Data Cleaning</a:t>
          </a:r>
          <a:endParaRPr lang="en-US" sz="1200" kern="1200" dirty="0"/>
        </a:p>
      </dsp:txBody>
      <dsp:txXfrm>
        <a:off x="233639" y="1518814"/>
        <a:ext cx="1096676" cy="509360"/>
      </dsp:txXfrm>
    </dsp:sp>
    <dsp:sp modelId="{E20F6FBA-79EE-464D-B80B-A2452E8154E8}">
      <dsp:nvSpPr>
        <dsp:cNvPr id="0" name=""/>
        <dsp:cNvSpPr/>
      </dsp:nvSpPr>
      <dsp:spPr>
        <a:xfrm>
          <a:off x="588" y="-125056"/>
          <a:ext cx="1664650" cy="1358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solidFill>
                <a:schemeClr val="bg1"/>
              </a:solidFill>
            </a:rPr>
            <a:t>14 Features</a:t>
          </a:r>
        </a:p>
      </dsp:txBody>
      <dsp:txXfrm>
        <a:off x="588" y="-125056"/>
        <a:ext cx="1664650" cy="1358294"/>
      </dsp:txXfrm>
    </dsp:sp>
    <dsp:sp modelId="{B83DEA66-1806-4316-857B-546C6C0ABDBC}">
      <dsp:nvSpPr>
        <dsp:cNvPr id="0" name=""/>
        <dsp:cNvSpPr/>
      </dsp:nvSpPr>
      <dsp:spPr>
        <a:xfrm rot="33516">
          <a:off x="1432172" y="1776605"/>
          <a:ext cx="638323" cy="0"/>
        </a:xfrm>
        <a:custGeom>
          <a:avLst/>
          <a:gdLst/>
          <a:ahLst/>
          <a:cxnLst/>
          <a:rect l="0" t="0" r="0" b="0"/>
          <a:pathLst>
            <a:path>
              <a:moveTo>
                <a:pt x="0" y="0"/>
              </a:moveTo>
              <a:lnTo>
                <a:pt x="638323" y="0"/>
              </a:lnTo>
            </a:path>
          </a:pathLst>
        </a:custGeom>
        <a:no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832913" y="1166747"/>
          <a:ext cx="0" cy="424467"/>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792070" y="1121345"/>
          <a:ext cx="81684" cy="84893"/>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070480" y="1524581"/>
          <a:ext cx="2084101" cy="510272"/>
        </a:xfrm>
        <a:prstGeom prst="hexagon">
          <a:avLst>
            <a:gd name="adj" fmla="val 40000"/>
            <a:gd name="vf" fmla="val 11547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Data Normalization</a:t>
          </a:r>
          <a:endParaRPr lang="en-US" sz="1200" kern="1200" dirty="0"/>
        </a:p>
      </dsp:txBody>
      <dsp:txXfrm>
        <a:off x="2312191" y="1583762"/>
        <a:ext cx="1600679" cy="391910"/>
      </dsp:txXfrm>
    </dsp:sp>
    <dsp:sp modelId="{B8BEE52E-BB32-4A29-889D-98418E8AEC2C}">
      <dsp:nvSpPr>
        <dsp:cNvPr id="0" name=""/>
        <dsp:cNvSpPr/>
      </dsp:nvSpPr>
      <dsp:spPr>
        <a:xfrm>
          <a:off x="1665238" y="2318756"/>
          <a:ext cx="2894584" cy="1360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solidFill>
                <a:schemeClr val="bg1"/>
              </a:solidFill>
            </a:rPr>
            <a:t>4 Features </a:t>
          </a:r>
        </a:p>
      </dsp:txBody>
      <dsp:txXfrm>
        <a:off x="1665238" y="2318756"/>
        <a:ext cx="2894584" cy="1360727"/>
      </dsp:txXfrm>
    </dsp:sp>
    <dsp:sp modelId="{740E9D1E-0907-4886-B962-E6A42470EA9E}">
      <dsp:nvSpPr>
        <dsp:cNvPr id="0" name=""/>
        <dsp:cNvSpPr/>
      </dsp:nvSpPr>
      <dsp:spPr>
        <a:xfrm rot="21562467">
          <a:off x="4154560" y="1775802"/>
          <a:ext cx="717249" cy="0"/>
        </a:xfrm>
        <a:custGeom>
          <a:avLst/>
          <a:gdLst/>
          <a:ahLst/>
          <a:cxnLst/>
          <a:rect l="0" t="0" r="0" b="0"/>
          <a:pathLst>
            <a:path>
              <a:moveTo>
                <a:pt x="0" y="0"/>
              </a:moveTo>
              <a:lnTo>
                <a:pt x="717249" y="0"/>
              </a:lnTo>
            </a:path>
          </a:pathLst>
        </a:custGeom>
        <a:no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3112531" y="1961616"/>
          <a:ext cx="0" cy="425227"/>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3041511" y="2346896"/>
          <a:ext cx="142038" cy="85045"/>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3526E8-1E2F-405F-8680-CFF9965C3242}">
      <dsp:nvSpPr>
        <dsp:cNvPr id="0" name=""/>
        <dsp:cNvSpPr/>
      </dsp:nvSpPr>
      <dsp:spPr>
        <a:xfrm>
          <a:off x="4871788" y="1513991"/>
          <a:ext cx="1604393" cy="515790"/>
        </a:xfrm>
        <a:prstGeom prst="hexagon">
          <a:avLst>
            <a:gd name="adj" fmla="val 40000"/>
            <a:gd name="vf" fmla="val 11547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i="1" kern="1200" dirty="0">
              <a:solidFill>
                <a:schemeClr val="tx1">
                  <a:lumMod val="75000"/>
                  <a:lumOff val="25000"/>
                </a:schemeClr>
              </a:solidFill>
            </a:rPr>
            <a:t>Dropped Irrelevant Features</a:t>
          </a:r>
          <a:endParaRPr lang="en-US" sz="1200" b="1" kern="1200" dirty="0">
            <a:solidFill>
              <a:prstClr val="white"/>
            </a:solidFill>
            <a:latin typeface="Corbel"/>
            <a:ea typeface="+mn-ea"/>
            <a:cs typeface="+mn-cs"/>
          </a:endParaRPr>
        </a:p>
      </dsp:txBody>
      <dsp:txXfrm>
        <a:off x="5074259" y="1579083"/>
        <a:ext cx="1199451" cy="385606"/>
      </dsp:txXfrm>
    </dsp:sp>
    <dsp:sp modelId="{35F99502-CCD1-4EA1-82AB-B10595476B9E}">
      <dsp:nvSpPr>
        <dsp:cNvPr id="0" name=""/>
        <dsp:cNvSpPr/>
      </dsp:nvSpPr>
      <dsp:spPr>
        <a:xfrm>
          <a:off x="4559823" y="-135236"/>
          <a:ext cx="2228324" cy="1375440"/>
        </a:xfrm>
        <a:prstGeom prst="rect">
          <a:avLst/>
        </a:prstGeom>
        <a:noFill/>
        <a:ln>
          <a:noFill/>
        </a:ln>
        <a:effectLst/>
      </dsp:spPr>
      <dsp:style>
        <a:lnRef idx="0">
          <a:scrgbClr r="0" g="0" b="0"/>
        </a:lnRef>
        <a:fillRef idx="0">
          <a:scrgbClr r="0" g="0" b="0"/>
        </a:fillRef>
        <a:effectRef idx="0">
          <a:scrgbClr r="0" g="0" b="0"/>
        </a:effectRef>
        <a:fontRef idx="minor"/>
      </dsp:style>
    </dsp:sp>
    <dsp:sp modelId="{D2AE5096-599B-4870-B9D0-0C8C0707F1DD}">
      <dsp:nvSpPr>
        <dsp:cNvPr id="0" name=""/>
        <dsp:cNvSpPr/>
      </dsp:nvSpPr>
      <dsp:spPr>
        <a:xfrm rot="21516296">
          <a:off x="6476085" y="1763923"/>
          <a:ext cx="654200" cy="0"/>
        </a:xfrm>
        <a:custGeom>
          <a:avLst/>
          <a:gdLst/>
          <a:ahLst/>
          <a:cxnLst/>
          <a:rect l="0" t="0" r="0" b="0"/>
          <a:pathLst>
            <a:path>
              <a:moveTo>
                <a:pt x="0" y="0"/>
              </a:moveTo>
              <a:lnTo>
                <a:pt x="654200" y="0"/>
              </a:lnTo>
            </a:path>
          </a:pathLst>
        </a:custGeom>
        <a:no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712D1C5C-23A4-49EA-A29A-0E3534586830}">
      <dsp:nvSpPr>
        <dsp:cNvPr id="0" name=""/>
        <dsp:cNvSpPr/>
      </dsp:nvSpPr>
      <dsp:spPr>
        <a:xfrm>
          <a:off x="5673985" y="1162461"/>
          <a:ext cx="0" cy="4298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6CF793C-27F0-4019-B59F-F3DE8DD9A82E}">
      <dsp:nvSpPr>
        <dsp:cNvPr id="0" name=""/>
        <dsp:cNvSpPr/>
      </dsp:nvSpPr>
      <dsp:spPr>
        <a:xfrm>
          <a:off x="5619313" y="1119202"/>
          <a:ext cx="109344" cy="8596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7130188" y="1492312"/>
          <a:ext cx="1322477" cy="527294"/>
        </a:xfrm>
        <a:prstGeom prst="hexagon">
          <a:avLst>
            <a:gd name="adj" fmla="val 40000"/>
            <a:gd name="vf" fmla="val 11547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Data Binning</a:t>
          </a:r>
          <a:endParaRPr lang="en-US" sz="1200" kern="1200" dirty="0"/>
        </a:p>
      </dsp:txBody>
      <dsp:txXfrm>
        <a:off x="7310700" y="1564285"/>
        <a:ext cx="961453" cy="383348"/>
      </dsp:txXfrm>
    </dsp:sp>
    <dsp:sp modelId="{DF1E9D22-47D4-4C5C-A257-E840FAA8C83A}">
      <dsp:nvSpPr>
        <dsp:cNvPr id="0" name=""/>
        <dsp:cNvSpPr/>
      </dsp:nvSpPr>
      <dsp:spPr>
        <a:xfrm>
          <a:off x="6873040" y="2272303"/>
          <a:ext cx="1836774" cy="140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dirty="0">
              <a:solidFill>
                <a:schemeClr val="bg1"/>
              </a:solidFill>
            </a:rPr>
            <a:t>4 Features</a:t>
          </a:r>
        </a:p>
      </dsp:txBody>
      <dsp:txXfrm>
        <a:off x="6873040" y="2272303"/>
        <a:ext cx="1836774" cy="1406118"/>
      </dsp:txXfrm>
    </dsp:sp>
    <dsp:sp modelId="{78779B33-F697-45A1-8947-238C6735CAD7}">
      <dsp:nvSpPr>
        <dsp:cNvPr id="0" name=""/>
        <dsp:cNvSpPr/>
      </dsp:nvSpPr>
      <dsp:spPr>
        <a:xfrm rot="65517">
          <a:off x="8452614" y="1761309"/>
          <a:ext cx="561430" cy="0"/>
        </a:xfrm>
        <a:custGeom>
          <a:avLst/>
          <a:gdLst/>
          <a:ahLst/>
          <a:cxnLst/>
          <a:rect l="0" t="0" r="0" b="0"/>
          <a:pathLst>
            <a:path>
              <a:moveTo>
                <a:pt x="0" y="0"/>
              </a:moveTo>
              <a:lnTo>
                <a:pt x="561430" y="0"/>
              </a:lnTo>
            </a:path>
          </a:pathLst>
        </a:custGeom>
        <a:no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7791427" y="1930766"/>
          <a:ext cx="0" cy="439411"/>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7746361" y="2321720"/>
          <a:ext cx="90131" cy="87882"/>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rot="10800000" flipH="1">
          <a:off x="9013994" y="1498307"/>
          <a:ext cx="2000944" cy="536702"/>
        </a:xfrm>
        <a:prstGeom prst="homePlate">
          <a:avLst>
            <a:gd name="adj" fmla="val 4000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Data Transformation</a:t>
          </a:r>
          <a:endParaRPr lang="en-US" sz="1200" kern="1200" dirty="0"/>
        </a:p>
      </dsp:txBody>
      <dsp:txXfrm rot="10800000">
        <a:off x="9013994" y="1498307"/>
        <a:ext cx="1893604" cy="536702"/>
      </dsp:txXfrm>
    </dsp:sp>
    <dsp:sp modelId="{0E2E4126-B6A8-45C5-B2C7-2C06AD6E18E7}">
      <dsp:nvSpPr>
        <dsp:cNvPr id="0" name=""/>
        <dsp:cNvSpPr/>
      </dsp:nvSpPr>
      <dsp:spPr>
        <a:xfrm flipH="1">
          <a:off x="8624921" y="-168347"/>
          <a:ext cx="2779090" cy="143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dirty="0">
              <a:solidFill>
                <a:schemeClr val="bg1"/>
              </a:solidFill>
            </a:rPr>
            <a:t>2 Features</a:t>
          </a:r>
        </a:p>
      </dsp:txBody>
      <dsp:txXfrm>
        <a:off x="8624921" y="-168347"/>
        <a:ext cx="2779090" cy="1431206"/>
      </dsp:txXfrm>
    </dsp:sp>
    <dsp:sp modelId="{B02DD85E-7A61-4DD2-A857-0D2584C55ACD}">
      <dsp:nvSpPr>
        <dsp:cNvPr id="0" name=""/>
        <dsp:cNvSpPr/>
      </dsp:nvSpPr>
      <dsp:spPr>
        <a:xfrm flipH="1">
          <a:off x="10014466" y="1148520"/>
          <a:ext cx="0" cy="447251"/>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flipH="1">
          <a:off x="9946281" y="1112232"/>
          <a:ext cx="136370" cy="89450"/>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F807A-F74B-4DBF-9A06-9B4E74058280}" type="datetimeFigureOut">
              <a:rPr lang="en-CA" smtClean="0"/>
              <a:t>2024-03-05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01E7-C500-4165-9A84-990ACBCA87F8}" type="slidenum">
              <a:rPr lang="en-CA" smtClean="0"/>
              <a:t>‹#›</a:t>
            </a:fld>
            <a:endParaRPr lang="en-CA"/>
          </a:p>
        </p:txBody>
      </p:sp>
    </p:spTree>
    <p:extLst>
      <p:ext uri="{BB962C8B-B14F-4D97-AF65-F5344CB8AC3E}">
        <p14:creationId xmlns:p14="http://schemas.microsoft.com/office/powerpoint/2010/main" val="114571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2</a:t>
            </a:fld>
            <a:endParaRPr lang="en-CA"/>
          </a:p>
        </p:txBody>
      </p:sp>
    </p:spTree>
    <p:extLst>
      <p:ext uri="{BB962C8B-B14F-4D97-AF65-F5344CB8AC3E}">
        <p14:creationId xmlns:p14="http://schemas.microsoft.com/office/powerpoint/2010/main" val="1599314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11</a:t>
            </a:fld>
            <a:endParaRPr lang="en-CA"/>
          </a:p>
        </p:txBody>
      </p:sp>
    </p:spTree>
    <p:extLst>
      <p:ext uri="{BB962C8B-B14F-4D97-AF65-F5344CB8AC3E}">
        <p14:creationId xmlns:p14="http://schemas.microsoft.com/office/powerpoint/2010/main" val="132586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3</a:t>
            </a:fld>
            <a:endParaRPr lang="en-CA"/>
          </a:p>
        </p:txBody>
      </p:sp>
    </p:spTree>
    <p:extLst>
      <p:ext uri="{BB962C8B-B14F-4D97-AF65-F5344CB8AC3E}">
        <p14:creationId xmlns:p14="http://schemas.microsoft.com/office/powerpoint/2010/main" val="36151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4</a:t>
            </a:fld>
            <a:endParaRPr lang="en-CA"/>
          </a:p>
        </p:txBody>
      </p:sp>
    </p:spTree>
    <p:extLst>
      <p:ext uri="{BB962C8B-B14F-4D97-AF65-F5344CB8AC3E}">
        <p14:creationId xmlns:p14="http://schemas.microsoft.com/office/powerpoint/2010/main" val="427216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5</a:t>
            </a:fld>
            <a:endParaRPr lang="en-CA"/>
          </a:p>
        </p:txBody>
      </p:sp>
    </p:spTree>
    <p:extLst>
      <p:ext uri="{BB962C8B-B14F-4D97-AF65-F5344CB8AC3E}">
        <p14:creationId xmlns:p14="http://schemas.microsoft.com/office/powerpoint/2010/main" val="293543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lumMod val="65000"/>
                  <a:lumOff val="35000"/>
                </a:schemeClr>
              </a:solidFill>
            </a:endParaRPr>
          </a:p>
        </p:txBody>
      </p:sp>
      <p:sp>
        <p:nvSpPr>
          <p:cNvPr id="4" name="Slide Number Placeholder 3"/>
          <p:cNvSpPr>
            <a:spLocks noGrp="1"/>
          </p:cNvSpPr>
          <p:nvPr>
            <p:ph type="sldNum" sz="quarter" idx="5"/>
          </p:nvPr>
        </p:nvSpPr>
        <p:spPr/>
        <p:txBody>
          <a:bodyPr/>
          <a:lstStyle/>
          <a:p>
            <a:fld id="{385A01E7-C500-4165-9A84-990ACBCA87F8}" type="slidenum">
              <a:rPr lang="en-CA" smtClean="0"/>
              <a:t>6</a:t>
            </a:fld>
            <a:endParaRPr lang="en-CA"/>
          </a:p>
        </p:txBody>
      </p:sp>
    </p:spTree>
    <p:extLst>
      <p:ext uri="{BB962C8B-B14F-4D97-AF65-F5344CB8AC3E}">
        <p14:creationId xmlns:p14="http://schemas.microsoft.com/office/powerpoint/2010/main" val="8130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solidFill>
                  <a:srgbClr val="0D0D0D"/>
                </a:solidFill>
                <a:effectLst/>
                <a:latin typeface="Söhne"/>
              </a:rPr>
              <a:t> </a:t>
            </a:r>
            <a:endParaRPr lang="en-CA" dirty="0"/>
          </a:p>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7</a:t>
            </a:fld>
            <a:endParaRPr lang="en-CA"/>
          </a:p>
        </p:txBody>
      </p:sp>
    </p:spTree>
    <p:extLst>
      <p:ext uri="{BB962C8B-B14F-4D97-AF65-F5344CB8AC3E}">
        <p14:creationId xmlns:p14="http://schemas.microsoft.com/office/powerpoint/2010/main" val="99385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8</a:t>
            </a:fld>
            <a:endParaRPr lang="en-CA"/>
          </a:p>
        </p:txBody>
      </p:sp>
    </p:spTree>
    <p:extLst>
      <p:ext uri="{BB962C8B-B14F-4D97-AF65-F5344CB8AC3E}">
        <p14:creationId xmlns:p14="http://schemas.microsoft.com/office/powerpoint/2010/main" val="298333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9</a:t>
            </a:fld>
            <a:endParaRPr lang="en-CA"/>
          </a:p>
        </p:txBody>
      </p:sp>
    </p:spTree>
    <p:extLst>
      <p:ext uri="{BB962C8B-B14F-4D97-AF65-F5344CB8AC3E}">
        <p14:creationId xmlns:p14="http://schemas.microsoft.com/office/powerpoint/2010/main" val="1790141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10</a:t>
            </a:fld>
            <a:endParaRPr lang="en-CA"/>
          </a:p>
        </p:txBody>
      </p:sp>
    </p:spTree>
    <p:extLst>
      <p:ext uri="{BB962C8B-B14F-4D97-AF65-F5344CB8AC3E}">
        <p14:creationId xmlns:p14="http://schemas.microsoft.com/office/powerpoint/2010/main" val="40241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5973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89442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321726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526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8154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2024-03-05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3464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2024-03-05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53674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93558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0919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5382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289FD-E796-46FD-8772-69743D01CC10}"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1285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289FD-E796-46FD-8772-69743D01CC10}"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26176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289FD-E796-46FD-8772-69743D01CC10}" type="datetimeFigureOut">
              <a:rPr lang="en-CA" smtClean="0"/>
              <a:t>2024-03-05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48440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4289FD-E796-46FD-8772-69743D01CC10}" type="datetimeFigureOut">
              <a:rPr lang="en-CA" smtClean="0"/>
              <a:t>2024-03-05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584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289FD-E796-46FD-8772-69743D01CC10}" type="datetimeFigureOut">
              <a:rPr lang="en-CA" smtClean="0"/>
              <a:t>2024-03-05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64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4643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779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gs>
            <a:gs pos="65000">
              <a:schemeClr val="tx1"/>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4289FD-E796-46FD-8772-69743D01CC10}" type="datetimeFigureOut">
              <a:rPr lang="en-CA" smtClean="0"/>
              <a:t>2024-03-05</a:t>
            </a:fld>
            <a:endParaRPr lang="en-C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EA9B22-5ECD-48F8-B137-23DE014065A4}" type="slidenum">
              <a:rPr lang="en-CA" smtClean="0"/>
              <a:t>‹#›</a:t>
            </a:fld>
            <a:endParaRPr lang="en-CA"/>
          </a:p>
        </p:txBody>
      </p:sp>
    </p:spTree>
    <p:extLst>
      <p:ext uri="{BB962C8B-B14F-4D97-AF65-F5344CB8AC3E}">
        <p14:creationId xmlns:p14="http://schemas.microsoft.com/office/powerpoint/2010/main" val="140006992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4000">
              <a:schemeClr val="tx1"/>
            </a:gs>
          </a:gsLst>
          <a:lin ang="108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1F0E98-E9C6-C973-C012-8440EDF212E7}"/>
              </a:ext>
            </a:extLst>
          </p:cNvPr>
          <p:cNvPicPr>
            <a:picLocks noChangeAspect="1"/>
          </p:cNvPicPr>
          <p:nvPr/>
        </p:nvPicPr>
        <p:blipFill>
          <a:blip r:embed="rId2"/>
          <a:stretch>
            <a:fillRect/>
          </a:stretch>
        </p:blipFill>
        <p:spPr>
          <a:xfrm>
            <a:off x="4355184" y="1"/>
            <a:ext cx="7836817" cy="6858000"/>
          </a:xfrm>
          <a:prstGeom prst="rect">
            <a:avLst/>
          </a:prstGeom>
        </p:spPr>
      </p:pic>
      <p:sp>
        <p:nvSpPr>
          <p:cNvPr id="6" name="TextBox 5">
            <a:extLst>
              <a:ext uri="{FF2B5EF4-FFF2-40B4-BE49-F238E27FC236}">
                <a16:creationId xmlns:a16="http://schemas.microsoft.com/office/drawing/2014/main" id="{4E48CC1C-B5F8-4779-F735-5E4099DD8442}"/>
              </a:ext>
            </a:extLst>
          </p:cNvPr>
          <p:cNvSpPr txBox="1"/>
          <p:nvPr/>
        </p:nvSpPr>
        <p:spPr>
          <a:xfrm>
            <a:off x="75415" y="1621410"/>
            <a:ext cx="4279769" cy="3539430"/>
          </a:xfrm>
          <a:prstGeom prst="rect">
            <a:avLst/>
          </a:prstGeom>
          <a:noFill/>
        </p:spPr>
        <p:txBody>
          <a:bodyPr wrap="square" rtlCol="0">
            <a:spAutoFit/>
          </a:bodyPr>
          <a:lstStyle/>
          <a:p>
            <a:pPr algn="ctr"/>
            <a:r>
              <a:rPr lang="en-CA" sz="4000"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rPr>
              <a:t>Machine Learning and </a:t>
            </a:r>
          </a:p>
          <a:p>
            <a:pPr algn="ctr"/>
            <a:r>
              <a:rPr lang="en-CA" sz="4000"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rPr>
              <a:t>Deep Learning Project</a:t>
            </a:r>
          </a:p>
          <a:p>
            <a:pPr algn="ctr"/>
            <a:endParaRPr lang="en-CA" sz="1400"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endParaRPr>
          </a:p>
          <a:p>
            <a:pPr algn="ctr"/>
            <a:r>
              <a:rPr lang="en-CA"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rPr>
              <a:t>Bank’s Churn Dataset</a:t>
            </a:r>
          </a:p>
          <a:p>
            <a:endParaRPr lang="en-CA" sz="1600" dirty="0">
              <a:latin typeface="Bernard MT Condensed" panose="02050806060905020404" pitchFamily="18" charset="0"/>
              <a:ea typeface="Calibri Light" panose="020F0302020204030204" pitchFamily="34" charset="0"/>
              <a:cs typeface="Calibri Light" panose="020F0302020204030204" pitchFamily="34" charset="0"/>
            </a:endParaRPr>
          </a:p>
          <a:p>
            <a:r>
              <a:rPr lang="en-CA" sz="1600" dirty="0">
                <a:latin typeface="Bernard MT Condensed" panose="02050806060905020404" pitchFamily="18" charset="0"/>
                <a:ea typeface="Calibri Light" panose="020F0302020204030204" pitchFamily="34" charset="0"/>
                <a:cs typeface="Calibri Light" panose="020F0302020204030204" pitchFamily="34" charset="0"/>
              </a:rPr>
              <a:t>					</a:t>
            </a:r>
            <a:r>
              <a:rPr lang="en-CA" sz="1600" dirty="0">
                <a:solidFill>
                  <a:srgbClr val="FFC000"/>
                </a:solidFill>
                <a:latin typeface="Bernard MT Condensed" panose="02050806060905020404" pitchFamily="18" charset="0"/>
                <a:ea typeface="Calibri Light" panose="020F0302020204030204" pitchFamily="34" charset="0"/>
                <a:cs typeface="Calibri Light" panose="020F0302020204030204" pitchFamily="34" charset="0"/>
              </a:rPr>
              <a:t>-By Bindiya Singh</a:t>
            </a:r>
          </a:p>
        </p:txBody>
      </p:sp>
    </p:spTree>
    <p:extLst>
      <p:ext uri="{BB962C8B-B14F-4D97-AF65-F5344CB8AC3E}">
        <p14:creationId xmlns:p14="http://schemas.microsoft.com/office/powerpoint/2010/main" val="310057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10A0E-69DD-A6CE-33A9-D42A3428076C}"/>
              </a:ext>
            </a:extLst>
          </p:cNvPr>
          <p:cNvSpPr txBox="1"/>
          <p:nvPr/>
        </p:nvSpPr>
        <p:spPr>
          <a:xfrm>
            <a:off x="3371654" y="197962"/>
            <a:ext cx="5448692"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Correlation Matrix</a:t>
            </a:r>
          </a:p>
        </p:txBody>
      </p:sp>
      <p:sp>
        <p:nvSpPr>
          <p:cNvPr id="6" name="TextBox 5">
            <a:extLst>
              <a:ext uri="{FF2B5EF4-FFF2-40B4-BE49-F238E27FC236}">
                <a16:creationId xmlns:a16="http://schemas.microsoft.com/office/drawing/2014/main" id="{5A39FE7E-3CF6-D3BE-511D-B1729EC1CF1C}"/>
              </a:ext>
            </a:extLst>
          </p:cNvPr>
          <p:cNvSpPr txBox="1"/>
          <p:nvPr/>
        </p:nvSpPr>
        <p:spPr>
          <a:xfrm>
            <a:off x="219959" y="1767006"/>
            <a:ext cx="3947474" cy="2431435"/>
          </a:xfrm>
          <a:prstGeom prst="rect">
            <a:avLst/>
          </a:prstGeom>
          <a:noFill/>
        </p:spPr>
        <p:txBody>
          <a:bodyPr wrap="square">
            <a:spAutoFit/>
          </a:bodyPr>
          <a:lstStyle/>
          <a:p>
            <a:r>
              <a:rPr lang="en-CA" sz="1400" u="sng" dirty="0">
                <a:solidFill>
                  <a:schemeClr val="bg1"/>
                </a:solidFill>
              </a:rPr>
              <a:t>Interpretations:</a:t>
            </a:r>
          </a:p>
          <a:p>
            <a:endParaRPr lang="en-CA" sz="1400" u="sng" dirty="0">
              <a:solidFill>
                <a:schemeClr val="bg1"/>
              </a:solidFill>
            </a:endParaRPr>
          </a:p>
          <a:p>
            <a:pPr algn="l"/>
            <a:r>
              <a:rPr lang="en-US" sz="1100" b="1" i="0" dirty="0">
                <a:solidFill>
                  <a:srgbClr val="374151"/>
                </a:solidFill>
                <a:effectLst/>
                <a:latin typeface="Söhne"/>
              </a:rPr>
              <a:t>Geography_Germany and Balance_norm:</a:t>
            </a:r>
            <a:endParaRPr lang="en-US" sz="1100" b="0" i="0" dirty="0">
              <a:solidFill>
                <a:srgbClr val="374151"/>
              </a:solidFill>
              <a:effectLst/>
              <a:latin typeface="Söhne"/>
            </a:endParaRPr>
          </a:p>
          <a:p>
            <a:pPr algn="l">
              <a:buFont typeface="Arial" panose="020B0604020202020204" pitchFamily="34" charset="0"/>
              <a:buChar char="•"/>
            </a:pPr>
            <a:r>
              <a:rPr lang="en-US" sz="1100" b="0" i="0" dirty="0">
                <a:solidFill>
                  <a:srgbClr val="374151"/>
                </a:solidFill>
                <a:effectLst/>
                <a:latin typeface="Söhne"/>
              </a:rPr>
              <a:t>Moderate positive correlation </a:t>
            </a:r>
            <a:r>
              <a:rPr lang="en-US" sz="1100" b="0" i="0" dirty="0">
                <a:solidFill>
                  <a:srgbClr val="0070C0"/>
                </a:solidFill>
                <a:effectLst/>
                <a:latin typeface="Söhne"/>
              </a:rPr>
              <a:t>(0.44): </a:t>
            </a:r>
            <a:r>
              <a:rPr lang="en-US" sz="1100" b="0" i="0" dirty="0">
                <a:solidFill>
                  <a:srgbClr val="374151"/>
                </a:solidFill>
                <a:effectLst/>
                <a:latin typeface="Söhne"/>
              </a:rPr>
              <a:t>There is a significant moderately positive correlation between the variables and indicates customers from Germany  to have higher account balance as compared to others.</a:t>
            </a:r>
            <a:endParaRPr lang="en-CA" sz="1100" u="sng" dirty="0"/>
          </a:p>
          <a:p>
            <a:endParaRPr lang="en-CA" sz="1100" u="sng" dirty="0"/>
          </a:p>
          <a:p>
            <a:pPr algn="l"/>
            <a:r>
              <a:rPr lang="en-US" sz="1100" b="1" i="0" dirty="0">
                <a:solidFill>
                  <a:srgbClr val="374151"/>
                </a:solidFill>
                <a:effectLst/>
                <a:latin typeface="Söhne"/>
              </a:rPr>
              <a:t>Balance_norm and NumOfProducts:</a:t>
            </a:r>
            <a:endParaRPr lang="en-US" sz="1100" b="0" i="0" dirty="0">
              <a:solidFill>
                <a:srgbClr val="374151"/>
              </a:solidFill>
              <a:effectLst/>
              <a:latin typeface="Söhne"/>
            </a:endParaRPr>
          </a:p>
          <a:p>
            <a:pPr algn="l">
              <a:buFont typeface="Arial" panose="020B0604020202020204" pitchFamily="34" charset="0"/>
              <a:buChar char="•"/>
            </a:pPr>
            <a:r>
              <a:rPr lang="en-US" sz="1100" b="0" i="0" dirty="0">
                <a:solidFill>
                  <a:srgbClr val="374151"/>
                </a:solidFill>
                <a:effectLst/>
                <a:latin typeface="Söhne"/>
              </a:rPr>
              <a:t>Moderate negative correlation</a:t>
            </a:r>
            <a:r>
              <a:rPr lang="en-US" sz="1100" b="0" i="0" dirty="0">
                <a:solidFill>
                  <a:srgbClr val="0070C0"/>
                </a:solidFill>
                <a:effectLst/>
                <a:latin typeface="Söhne"/>
              </a:rPr>
              <a:t>(-0.33): </a:t>
            </a:r>
            <a:r>
              <a:rPr lang="en-US" sz="1100" b="0" i="0" dirty="0">
                <a:solidFill>
                  <a:srgbClr val="374151"/>
                </a:solidFill>
                <a:effectLst/>
                <a:latin typeface="Söhne"/>
              </a:rPr>
              <a:t>These two variables are inversely related. The customers with a higher number of products have lower account balances and vice versa.</a:t>
            </a:r>
          </a:p>
          <a:p>
            <a:pPr algn="l">
              <a:buFont typeface="Arial" panose="020B0604020202020204" pitchFamily="34" charset="0"/>
              <a:buChar char="•"/>
            </a:pPr>
            <a:endParaRPr lang="en-US" sz="1400" b="0" i="0" dirty="0">
              <a:solidFill>
                <a:srgbClr val="374151"/>
              </a:solidFill>
              <a:effectLst/>
              <a:latin typeface="Söhne"/>
            </a:endParaRPr>
          </a:p>
        </p:txBody>
      </p:sp>
      <p:pic>
        <p:nvPicPr>
          <p:cNvPr id="8" name="Picture 7">
            <a:extLst>
              <a:ext uri="{FF2B5EF4-FFF2-40B4-BE49-F238E27FC236}">
                <a16:creationId xmlns:a16="http://schemas.microsoft.com/office/drawing/2014/main" id="{7CFEF89B-5256-4E57-9F5B-CCFF57F1DA3D}"/>
              </a:ext>
            </a:extLst>
          </p:cNvPr>
          <p:cNvPicPr>
            <a:picLocks noChangeAspect="1"/>
          </p:cNvPicPr>
          <p:nvPr/>
        </p:nvPicPr>
        <p:blipFill>
          <a:blip r:embed="rId3"/>
          <a:stretch>
            <a:fillRect/>
          </a:stretch>
        </p:blipFill>
        <p:spPr>
          <a:xfrm>
            <a:off x="4342553" y="1257532"/>
            <a:ext cx="7782961" cy="5237536"/>
          </a:xfrm>
          <a:prstGeom prst="rect">
            <a:avLst/>
          </a:prstGeom>
        </p:spPr>
      </p:pic>
    </p:spTree>
    <p:extLst>
      <p:ext uri="{BB962C8B-B14F-4D97-AF65-F5344CB8AC3E}">
        <p14:creationId xmlns:p14="http://schemas.microsoft.com/office/powerpoint/2010/main" val="335617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39920B-CCC5-44DC-0B27-255C354154D8}"/>
              </a:ext>
            </a:extLst>
          </p:cNvPr>
          <p:cNvPicPr>
            <a:picLocks noChangeAspect="1"/>
          </p:cNvPicPr>
          <p:nvPr/>
        </p:nvPicPr>
        <p:blipFill>
          <a:blip r:embed="rId3"/>
          <a:stretch>
            <a:fillRect/>
          </a:stretch>
        </p:blipFill>
        <p:spPr>
          <a:xfrm>
            <a:off x="707011" y="595618"/>
            <a:ext cx="10147096" cy="5441650"/>
          </a:xfrm>
          <a:prstGeom prst="rect">
            <a:avLst/>
          </a:prstGeom>
        </p:spPr>
      </p:pic>
    </p:spTree>
    <p:extLst>
      <p:ext uri="{BB962C8B-B14F-4D97-AF65-F5344CB8AC3E}">
        <p14:creationId xmlns:p14="http://schemas.microsoft.com/office/powerpoint/2010/main" val="115614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31B654-BC59-F6EA-CC0F-1AEED2436B98}"/>
              </a:ext>
            </a:extLst>
          </p:cNvPr>
          <p:cNvSpPr txBox="1"/>
          <p:nvPr/>
        </p:nvSpPr>
        <p:spPr>
          <a:xfrm>
            <a:off x="2838450" y="247977"/>
            <a:ext cx="7172326" cy="461665"/>
          </a:xfrm>
          <a:prstGeom prst="rect">
            <a:avLst/>
          </a:prstGeom>
          <a:noFill/>
        </p:spPr>
        <p:txBody>
          <a:bodyPr wrap="square" rtlCol="0">
            <a:spAutoFit/>
          </a:bodyPr>
          <a:lstStyle/>
          <a:p>
            <a:pPr algn="ctr"/>
            <a:r>
              <a:rPr lang="en-CA" sz="2400" b="1" dirty="0">
                <a:solidFill>
                  <a:schemeClr val="bg1"/>
                </a:solidFill>
                <a:effectLst>
                  <a:outerShdw blurRad="38100" dist="38100" dir="2700000" algn="tl">
                    <a:srgbClr val="000000">
                      <a:alpha val="43137"/>
                    </a:srgbClr>
                  </a:outerShdw>
                </a:effectLst>
                <a:latin typeface="+mj-lt"/>
              </a:rPr>
              <a:t>Model Training and Hyperparameter Tuning</a:t>
            </a:r>
          </a:p>
        </p:txBody>
      </p:sp>
      <p:pic>
        <p:nvPicPr>
          <p:cNvPr id="5" name="Picture 4">
            <a:extLst>
              <a:ext uri="{FF2B5EF4-FFF2-40B4-BE49-F238E27FC236}">
                <a16:creationId xmlns:a16="http://schemas.microsoft.com/office/drawing/2014/main" id="{BB3F2232-0120-9DED-722A-39B2E47C7ADE}"/>
              </a:ext>
            </a:extLst>
          </p:cNvPr>
          <p:cNvPicPr>
            <a:picLocks noChangeAspect="1"/>
          </p:cNvPicPr>
          <p:nvPr/>
        </p:nvPicPr>
        <p:blipFill>
          <a:blip r:embed="rId2"/>
          <a:stretch>
            <a:fillRect/>
          </a:stretch>
        </p:blipFill>
        <p:spPr>
          <a:xfrm>
            <a:off x="243560" y="1044730"/>
            <a:ext cx="6408700" cy="5103628"/>
          </a:xfrm>
          <a:prstGeom prst="rect">
            <a:avLst/>
          </a:prstGeom>
        </p:spPr>
      </p:pic>
      <p:pic>
        <p:nvPicPr>
          <p:cNvPr id="8" name="Picture 7">
            <a:extLst>
              <a:ext uri="{FF2B5EF4-FFF2-40B4-BE49-F238E27FC236}">
                <a16:creationId xmlns:a16="http://schemas.microsoft.com/office/drawing/2014/main" id="{599E34A1-059D-69EA-C4F4-4E3850BA535E}"/>
              </a:ext>
            </a:extLst>
          </p:cNvPr>
          <p:cNvPicPr>
            <a:picLocks noChangeAspect="1"/>
          </p:cNvPicPr>
          <p:nvPr/>
        </p:nvPicPr>
        <p:blipFill>
          <a:blip r:embed="rId3"/>
          <a:stretch>
            <a:fillRect/>
          </a:stretch>
        </p:blipFill>
        <p:spPr>
          <a:xfrm>
            <a:off x="6652260" y="1070608"/>
            <a:ext cx="5396865" cy="5077750"/>
          </a:xfrm>
          <a:prstGeom prst="rect">
            <a:avLst/>
          </a:prstGeom>
        </p:spPr>
      </p:pic>
    </p:spTree>
    <p:extLst>
      <p:ext uri="{BB962C8B-B14F-4D97-AF65-F5344CB8AC3E}">
        <p14:creationId xmlns:p14="http://schemas.microsoft.com/office/powerpoint/2010/main" val="284328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630C4-34B1-5B1F-F5B5-005578B2A210}"/>
              </a:ext>
            </a:extLst>
          </p:cNvPr>
          <p:cNvSpPr txBox="1"/>
          <p:nvPr/>
        </p:nvSpPr>
        <p:spPr>
          <a:xfrm>
            <a:off x="3607323" y="282804"/>
            <a:ext cx="4977353"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Model Evaluation</a:t>
            </a:r>
            <a:r>
              <a:rPr lang="en-CA" sz="2800" dirty="0">
                <a:solidFill>
                  <a:schemeClr val="bg1"/>
                </a:solidFill>
              </a:rPr>
              <a:t> </a:t>
            </a:r>
          </a:p>
        </p:txBody>
      </p:sp>
      <p:sp>
        <p:nvSpPr>
          <p:cNvPr id="7" name="TextBox 6">
            <a:extLst>
              <a:ext uri="{FF2B5EF4-FFF2-40B4-BE49-F238E27FC236}">
                <a16:creationId xmlns:a16="http://schemas.microsoft.com/office/drawing/2014/main" id="{D62EE79C-9860-06FF-70F3-F1881B393F05}"/>
              </a:ext>
            </a:extLst>
          </p:cNvPr>
          <p:cNvSpPr txBox="1"/>
          <p:nvPr/>
        </p:nvSpPr>
        <p:spPr>
          <a:xfrm>
            <a:off x="339366" y="3700393"/>
            <a:ext cx="3893270" cy="1785104"/>
          </a:xfrm>
          <a:prstGeom prst="rect">
            <a:avLst/>
          </a:prstGeom>
          <a:noFill/>
        </p:spPr>
        <p:txBody>
          <a:bodyPr wrap="square" rtlCol="0">
            <a:spAutoFit/>
          </a:bodyPr>
          <a:lstStyle/>
          <a:p>
            <a:r>
              <a:rPr lang="en-US" sz="1100" b="1" i="0" dirty="0">
                <a:solidFill>
                  <a:srgbClr val="000000"/>
                </a:solidFill>
                <a:effectLst/>
                <a:latin typeface="Helvetica Neue"/>
              </a:rPr>
              <a:t>Based on the evaluation metrics, RandomForest – Under samples - RandomizedSCV model and XGBoost - Under samples - RandomizedSCV model seems to perform the best. Both have relatively high AUC scores, recall rates, accuracy scores, F1 scores, and cross-validation mean scores compared to other models. </a:t>
            </a:r>
          </a:p>
          <a:p>
            <a:endParaRPr lang="en-US" sz="1100" b="1" dirty="0">
              <a:solidFill>
                <a:srgbClr val="000000"/>
              </a:solidFill>
              <a:latin typeface="Helvetica Neue"/>
            </a:endParaRPr>
          </a:p>
          <a:p>
            <a:r>
              <a:rPr lang="en-US" sz="1100" b="1" i="0" dirty="0">
                <a:solidFill>
                  <a:srgbClr val="000000"/>
                </a:solidFill>
                <a:effectLst/>
                <a:latin typeface="Helvetica Neue"/>
              </a:rPr>
              <a:t>Out of these two RandomForest - Undersampled - RandomizedSCV Model is likely the best choice among the given options.</a:t>
            </a:r>
            <a:endParaRPr lang="en-CA" sz="1100" dirty="0"/>
          </a:p>
        </p:txBody>
      </p:sp>
      <p:pic>
        <p:nvPicPr>
          <p:cNvPr id="5" name="Picture 4">
            <a:extLst>
              <a:ext uri="{FF2B5EF4-FFF2-40B4-BE49-F238E27FC236}">
                <a16:creationId xmlns:a16="http://schemas.microsoft.com/office/drawing/2014/main" id="{E57D926F-2476-C312-1744-5765B38006AF}"/>
              </a:ext>
            </a:extLst>
          </p:cNvPr>
          <p:cNvPicPr>
            <a:picLocks noChangeAspect="1"/>
          </p:cNvPicPr>
          <p:nvPr/>
        </p:nvPicPr>
        <p:blipFill>
          <a:blip r:embed="rId2"/>
          <a:stretch>
            <a:fillRect/>
          </a:stretch>
        </p:blipFill>
        <p:spPr>
          <a:xfrm>
            <a:off x="379973" y="1047670"/>
            <a:ext cx="6454699" cy="1836579"/>
          </a:xfrm>
          <a:prstGeom prst="rect">
            <a:avLst/>
          </a:prstGeom>
        </p:spPr>
      </p:pic>
      <p:pic>
        <p:nvPicPr>
          <p:cNvPr id="10" name="Picture 9">
            <a:extLst>
              <a:ext uri="{FF2B5EF4-FFF2-40B4-BE49-F238E27FC236}">
                <a16:creationId xmlns:a16="http://schemas.microsoft.com/office/drawing/2014/main" id="{14A8ACB9-7A7C-987B-EBF0-3115D8E92E31}"/>
              </a:ext>
            </a:extLst>
          </p:cNvPr>
          <p:cNvPicPr>
            <a:picLocks noChangeAspect="1"/>
          </p:cNvPicPr>
          <p:nvPr/>
        </p:nvPicPr>
        <p:blipFill>
          <a:blip r:embed="rId3"/>
          <a:stretch>
            <a:fillRect/>
          </a:stretch>
        </p:blipFill>
        <p:spPr>
          <a:xfrm>
            <a:off x="6834672" y="1047670"/>
            <a:ext cx="5113488" cy="1806097"/>
          </a:xfrm>
          <a:prstGeom prst="rect">
            <a:avLst/>
          </a:prstGeom>
        </p:spPr>
      </p:pic>
      <p:pic>
        <p:nvPicPr>
          <p:cNvPr id="12" name="Picture 11">
            <a:extLst>
              <a:ext uri="{FF2B5EF4-FFF2-40B4-BE49-F238E27FC236}">
                <a16:creationId xmlns:a16="http://schemas.microsoft.com/office/drawing/2014/main" id="{70E8597A-E657-5A66-925D-A51441318E20}"/>
              </a:ext>
            </a:extLst>
          </p:cNvPr>
          <p:cNvPicPr>
            <a:picLocks noChangeAspect="1"/>
          </p:cNvPicPr>
          <p:nvPr/>
        </p:nvPicPr>
        <p:blipFill>
          <a:blip r:embed="rId4"/>
          <a:stretch>
            <a:fillRect/>
          </a:stretch>
        </p:blipFill>
        <p:spPr>
          <a:xfrm>
            <a:off x="4621228" y="2884249"/>
            <a:ext cx="6972904" cy="2758679"/>
          </a:xfrm>
          <a:prstGeom prst="rect">
            <a:avLst/>
          </a:prstGeom>
        </p:spPr>
      </p:pic>
    </p:spTree>
    <p:extLst>
      <p:ext uri="{BB962C8B-B14F-4D97-AF65-F5344CB8AC3E}">
        <p14:creationId xmlns:p14="http://schemas.microsoft.com/office/powerpoint/2010/main" val="201143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DDA40-B2A5-5D82-3C33-411E73333478}"/>
              </a:ext>
            </a:extLst>
          </p:cNvPr>
          <p:cNvSpPr txBox="1"/>
          <p:nvPr/>
        </p:nvSpPr>
        <p:spPr>
          <a:xfrm>
            <a:off x="3414070" y="765775"/>
            <a:ext cx="5363851" cy="646331"/>
          </a:xfrm>
          <a:prstGeom prst="rect">
            <a:avLst/>
          </a:prstGeom>
          <a:noFill/>
        </p:spPr>
        <p:txBody>
          <a:bodyPr wrap="square" rtlCol="0">
            <a:spAutoFit/>
          </a:bodyPr>
          <a:lstStyle/>
          <a:p>
            <a:pPr algn="ctr"/>
            <a:r>
              <a:rPr lang="en-CA" sz="3600" b="1" dirty="0">
                <a:solidFill>
                  <a:schemeClr val="bg1"/>
                </a:solidFill>
              </a:rPr>
              <a:t>Recommendations</a:t>
            </a:r>
          </a:p>
        </p:txBody>
      </p:sp>
      <p:sp>
        <p:nvSpPr>
          <p:cNvPr id="3" name="TextBox 2">
            <a:extLst>
              <a:ext uri="{FF2B5EF4-FFF2-40B4-BE49-F238E27FC236}">
                <a16:creationId xmlns:a16="http://schemas.microsoft.com/office/drawing/2014/main" id="{73F6027B-1905-92DF-8F8C-F06BA28D3319}"/>
              </a:ext>
            </a:extLst>
          </p:cNvPr>
          <p:cNvSpPr txBox="1"/>
          <p:nvPr/>
        </p:nvSpPr>
        <p:spPr>
          <a:xfrm>
            <a:off x="661444" y="1941923"/>
            <a:ext cx="10869105" cy="3631763"/>
          </a:xfrm>
          <a:prstGeom prst="rect">
            <a:avLst/>
          </a:prstGeom>
          <a:noFill/>
        </p:spPr>
        <p:txBody>
          <a:bodyPr wrap="square" rtlCol="0">
            <a:spAutoFit/>
          </a:bodyPr>
          <a:lstStyle/>
          <a:p>
            <a:pPr marL="285750" indent="-285750" algn="just">
              <a:spcBef>
                <a:spcPts val="0"/>
              </a:spcBef>
              <a:spcAft>
                <a:spcPts val="1200"/>
              </a:spcAft>
              <a:buFont typeface="Arial" panose="020B0604020202020204" pitchFamily="34" charset="0"/>
              <a:buChar char="•"/>
            </a:pPr>
            <a:r>
              <a:rPr lang="en-CA" sz="1400" b="1" dirty="0">
                <a:solidFill>
                  <a:srgbClr val="3C4043"/>
                </a:solidFill>
                <a:effectLst/>
              </a:rPr>
              <a:t>Intervention:</a:t>
            </a:r>
            <a:r>
              <a:rPr lang="en-US" sz="1400" dirty="0">
                <a:solidFill>
                  <a:srgbClr val="3C4043"/>
                </a:solidFill>
                <a:effectLst/>
              </a:rPr>
              <a:t> </a:t>
            </a:r>
            <a:r>
              <a:rPr lang="en-CA" sz="1400" dirty="0">
                <a:solidFill>
                  <a:srgbClr val="3C4043"/>
                </a:solidFill>
                <a:effectLst/>
              </a:rPr>
              <a:t>Leveraging the model's satisfactory recall rate, the bank should identify customers at risk of churn and offer personalized discounts or loyalty rewards to strengthen their relationship with the institution.</a:t>
            </a:r>
          </a:p>
          <a:p>
            <a:pPr marL="285750" indent="-285750" algn="just">
              <a:spcBef>
                <a:spcPts val="0"/>
              </a:spcBef>
              <a:spcAft>
                <a:spcPts val="1200"/>
              </a:spcAft>
              <a:buFont typeface="Arial" panose="020B0604020202020204" pitchFamily="34" charset="0"/>
              <a:buChar char="•"/>
            </a:pPr>
            <a:r>
              <a:rPr lang="en-CA" sz="1400" b="1" dirty="0">
                <a:solidFill>
                  <a:srgbClr val="3C4043"/>
                </a:solidFill>
                <a:effectLst/>
              </a:rPr>
              <a:t>Increased Attention:</a:t>
            </a:r>
            <a:r>
              <a:rPr lang="en-US" sz="1400" dirty="0">
                <a:solidFill>
                  <a:srgbClr val="3C4043"/>
                </a:solidFill>
                <a:effectLst/>
              </a:rPr>
              <a:t> </a:t>
            </a:r>
            <a:r>
              <a:rPr lang="en-CA" sz="1400" dirty="0">
                <a:solidFill>
                  <a:srgbClr val="3C4043"/>
                </a:solidFill>
                <a:effectLst/>
              </a:rPr>
              <a:t>To reduce the probability of churn, the bank should focus on providing an enhanced customer experience, improving service quality, and addressing pain points for customers.</a:t>
            </a:r>
          </a:p>
          <a:p>
            <a:pPr marL="285750" indent="-285750" algn="just">
              <a:spcBef>
                <a:spcPts val="0"/>
              </a:spcBef>
              <a:spcAft>
                <a:spcPts val="1200"/>
              </a:spcAft>
              <a:buFont typeface="Arial" panose="020B0604020202020204" pitchFamily="34" charset="0"/>
              <a:buChar char="•"/>
            </a:pPr>
            <a:r>
              <a:rPr lang="en-CA" sz="1400" b="1" dirty="0">
                <a:solidFill>
                  <a:srgbClr val="3C4043"/>
                </a:solidFill>
                <a:effectLst/>
              </a:rPr>
              <a:t>Communication:</a:t>
            </a:r>
            <a:r>
              <a:rPr lang="en-US" sz="1400" dirty="0">
                <a:solidFill>
                  <a:srgbClr val="3C4043"/>
                </a:solidFill>
                <a:effectLst/>
              </a:rPr>
              <a:t> </a:t>
            </a:r>
            <a:r>
              <a:rPr lang="en-CA" sz="1400" dirty="0">
                <a:solidFill>
                  <a:srgbClr val="3C4043"/>
                </a:solidFill>
                <a:effectLst/>
              </a:rPr>
              <a:t>Effective communication, including seeking customer feedback and keeping customers informed about business updates, can foster a closer connection with the organization and encourage customers to reconsider churning.</a:t>
            </a:r>
            <a:endParaRPr lang="en-US" sz="1400" dirty="0">
              <a:solidFill>
                <a:srgbClr val="000000"/>
              </a:solidFill>
            </a:endParaRPr>
          </a:p>
          <a:p>
            <a:pPr marL="285750" indent="-285750" algn="just">
              <a:buFont typeface="Arial" panose="020B0604020202020204" pitchFamily="34" charset="0"/>
              <a:buChar char="•"/>
            </a:pPr>
            <a:r>
              <a:rPr lang="en-US" sz="1400" b="1" dirty="0">
                <a:solidFill>
                  <a:srgbClr val="000000"/>
                </a:solidFill>
              </a:rPr>
              <a:t>Focus on Inactive members: </a:t>
            </a:r>
            <a:r>
              <a:rPr lang="en-US" sz="1400" dirty="0">
                <a:solidFill>
                  <a:srgbClr val="000000"/>
                </a:solidFill>
              </a:rPr>
              <a:t>T</a:t>
            </a:r>
            <a:r>
              <a:rPr lang="en-US" sz="1400" b="0" i="0" dirty="0">
                <a:solidFill>
                  <a:srgbClr val="000000"/>
                </a:solidFill>
                <a:effectLst/>
              </a:rPr>
              <a:t>he company could focus on enhancing the engagement and retention strategies for inactive members. This might include targeted communication campaigns, personalized offers, or incentives to encourage inactive members to become more active and engaged with the company's products or services.</a:t>
            </a:r>
          </a:p>
          <a:p>
            <a:pPr algn="just"/>
            <a:endParaRPr lang="en-US" sz="1400" b="0" i="0" dirty="0">
              <a:solidFill>
                <a:srgbClr val="0D0D0D"/>
              </a:solidFill>
              <a:effectLst/>
            </a:endParaRPr>
          </a:p>
          <a:p>
            <a:pPr marL="285750" indent="-285750" algn="just">
              <a:buFont typeface="Arial" panose="020B0604020202020204" pitchFamily="34" charset="0"/>
              <a:buChar char="•"/>
            </a:pPr>
            <a:r>
              <a:rPr lang="en-US" sz="1400" b="1" i="0" dirty="0">
                <a:solidFill>
                  <a:srgbClr val="0D0D0D"/>
                </a:solidFill>
                <a:effectLst/>
              </a:rPr>
              <a:t>Geographical Correlations: </a:t>
            </a:r>
            <a:r>
              <a:rPr lang="en-US" sz="1400" b="0" i="0" dirty="0">
                <a:solidFill>
                  <a:srgbClr val="0D0D0D"/>
                </a:solidFill>
                <a:effectLst/>
              </a:rPr>
              <a:t>Optimize product offerings based on geographical correlations, considering the higher account balances of customers from Germany, to enhance customer satisfaction and loyalty.</a:t>
            </a:r>
          </a:p>
          <a:p>
            <a:pPr marL="285750" indent="-285750" algn="just">
              <a:buFont typeface="Arial" panose="020B0604020202020204" pitchFamily="34" charset="0"/>
              <a:buChar char="•"/>
            </a:pPr>
            <a:endParaRPr lang="en-US" sz="1400" b="0" i="0" dirty="0">
              <a:solidFill>
                <a:srgbClr val="0D0D0D"/>
              </a:solidFill>
              <a:effectLst/>
            </a:endParaRPr>
          </a:p>
          <a:p>
            <a:pPr marL="285750" indent="-285750" algn="l">
              <a:buFont typeface="Arial" panose="020B0604020202020204" pitchFamily="34" charset="0"/>
              <a:buChar char="•"/>
            </a:pPr>
            <a:endParaRPr lang="en-CA" dirty="0"/>
          </a:p>
        </p:txBody>
      </p:sp>
    </p:spTree>
    <p:extLst>
      <p:ext uri="{BB962C8B-B14F-4D97-AF65-F5344CB8AC3E}">
        <p14:creationId xmlns:p14="http://schemas.microsoft.com/office/powerpoint/2010/main" val="250667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DDA40-B2A5-5D82-3C33-411E73333478}"/>
              </a:ext>
            </a:extLst>
          </p:cNvPr>
          <p:cNvSpPr txBox="1"/>
          <p:nvPr/>
        </p:nvSpPr>
        <p:spPr>
          <a:xfrm>
            <a:off x="2978869" y="1171127"/>
            <a:ext cx="5363851" cy="646331"/>
          </a:xfrm>
          <a:prstGeom prst="rect">
            <a:avLst/>
          </a:prstGeom>
          <a:noFill/>
        </p:spPr>
        <p:txBody>
          <a:bodyPr wrap="square" rtlCol="0">
            <a:spAutoFit/>
          </a:bodyPr>
          <a:lstStyle/>
          <a:p>
            <a:pPr algn="ctr"/>
            <a:r>
              <a:rPr lang="en-CA" sz="3600" b="1" dirty="0">
                <a:solidFill>
                  <a:schemeClr val="bg1"/>
                </a:solidFill>
              </a:rPr>
              <a:t>Conclusion</a:t>
            </a:r>
          </a:p>
        </p:txBody>
      </p:sp>
      <p:sp>
        <p:nvSpPr>
          <p:cNvPr id="3" name="TextBox 2">
            <a:extLst>
              <a:ext uri="{FF2B5EF4-FFF2-40B4-BE49-F238E27FC236}">
                <a16:creationId xmlns:a16="http://schemas.microsoft.com/office/drawing/2014/main" id="{73F6027B-1905-92DF-8F8C-F06BA28D3319}"/>
              </a:ext>
            </a:extLst>
          </p:cNvPr>
          <p:cNvSpPr txBox="1"/>
          <p:nvPr/>
        </p:nvSpPr>
        <p:spPr>
          <a:xfrm>
            <a:off x="1593129" y="2526383"/>
            <a:ext cx="8135333" cy="1931298"/>
          </a:xfrm>
          <a:prstGeom prst="rect">
            <a:avLst/>
          </a:prstGeom>
          <a:noFill/>
        </p:spPr>
        <p:txBody>
          <a:bodyPr wrap="square" rtlCol="0">
            <a:spAutoFit/>
          </a:bodyPr>
          <a:lstStyle/>
          <a:p>
            <a:pPr marL="285750" indent="-285750">
              <a:spcBef>
                <a:spcPts val="0"/>
              </a:spcBef>
              <a:spcAft>
                <a:spcPts val="900"/>
              </a:spcAft>
              <a:buFont typeface="Arial" panose="020B0604020202020204" pitchFamily="34" charset="0"/>
              <a:buChar char="•"/>
            </a:pPr>
            <a:r>
              <a:rPr lang="en-CA" sz="1400" dirty="0">
                <a:solidFill>
                  <a:srgbClr val="3C4043"/>
                </a:solidFill>
                <a:effectLst/>
              </a:rPr>
              <a:t>The model demonstrates fair performance overall, with an accuracy rate indicating the correctness in its predictions. Additionally, the recall rate of</a:t>
            </a:r>
            <a:r>
              <a:rPr lang="en-US" sz="1400" dirty="0">
                <a:solidFill>
                  <a:srgbClr val="3C4043"/>
                </a:solidFill>
                <a:effectLst/>
              </a:rPr>
              <a:t> </a:t>
            </a:r>
            <a:r>
              <a:rPr lang="en-CA" sz="1400" b="1" dirty="0">
                <a:solidFill>
                  <a:srgbClr val="3C4043"/>
                </a:solidFill>
              </a:rPr>
              <a:t>positive class</a:t>
            </a:r>
            <a:r>
              <a:rPr lang="en-US" sz="1400" dirty="0">
                <a:solidFill>
                  <a:srgbClr val="3C4043"/>
                </a:solidFill>
                <a:effectLst/>
              </a:rPr>
              <a:t> </a:t>
            </a:r>
            <a:r>
              <a:rPr lang="en-CA" sz="1400" dirty="0">
                <a:solidFill>
                  <a:srgbClr val="3C4043"/>
                </a:solidFill>
                <a:effectLst/>
              </a:rPr>
              <a:t>suggests that the model effectively identifies a significant portion of potential churner customers, allowing the bank to allocate resources more efficiently and proactively mitigate churn.</a:t>
            </a:r>
          </a:p>
          <a:p>
            <a:pPr marL="285750" indent="-285750">
              <a:spcBef>
                <a:spcPts val="0"/>
              </a:spcBef>
              <a:spcAft>
                <a:spcPts val="900"/>
              </a:spcAft>
              <a:buFont typeface="Arial" panose="020B0604020202020204" pitchFamily="34" charset="0"/>
              <a:buChar char="•"/>
            </a:pPr>
            <a:r>
              <a:rPr lang="en-US" sz="1400" b="0" i="0" dirty="0">
                <a:solidFill>
                  <a:srgbClr val="3C4043"/>
                </a:solidFill>
                <a:effectLst/>
              </a:rPr>
              <a:t>While the predictive model produced encouraging findings, it is crucial to remember that customer churn is a complicated and dynamic process that is influenced by a variety of internal and external factors. In order to adjust to shifting consumer behavior and market conditions, regular monitoring and model development are advised.</a:t>
            </a:r>
            <a:endParaRPr lang="en-CA" sz="1400" dirty="0">
              <a:solidFill>
                <a:srgbClr val="3C4043"/>
              </a:solidFill>
              <a:effectLst/>
            </a:endParaRPr>
          </a:p>
        </p:txBody>
      </p:sp>
    </p:spTree>
    <p:extLst>
      <p:ext uri="{BB962C8B-B14F-4D97-AF65-F5344CB8AC3E}">
        <p14:creationId xmlns:p14="http://schemas.microsoft.com/office/powerpoint/2010/main" val="79674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6A792-06A6-BA2D-EE5D-E6AD73305CB6}"/>
              </a:ext>
            </a:extLst>
          </p:cNvPr>
          <p:cNvSpPr txBox="1"/>
          <p:nvPr/>
        </p:nvSpPr>
        <p:spPr>
          <a:xfrm>
            <a:off x="847430" y="2429857"/>
            <a:ext cx="10190375" cy="584775"/>
          </a:xfrm>
          <a:prstGeom prst="rect">
            <a:avLst/>
          </a:prstGeom>
          <a:noFill/>
        </p:spPr>
        <p:txBody>
          <a:bodyPr wrap="square" rtlCol="0">
            <a:spAutoFit/>
          </a:bodyPr>
          <a:lstStyle/>
          <a:p>
            <a:pPr algn="ctr"/>
            <a:r>
              <a:rPr lang="en-CA" sz="3200" dirty="0">
                <a:solidFill>
                  <a:schemeClr val="bg1"/>
                </a:solidFill>
              </a:rPr>
              <a:t>Thank you </a:t>
            </a:r>
          </a:p>
        </p:txBody>
      </p:sp>
    </p:spTree>
    <p:extLst>
      <p:ext uri="{BB962C8B-B14F-4D97-AF65-F5344CB8AC3E}">
        <p14:creationId xmlns:p14="http://schemas.microsoft.com/office/powerpoint/2010/main" val="343628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716438" y="546854"/>
            <a:ext cx="10537716"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INDEX</a:t>
            </a:r>
          </a:p>
        </p:txBody>
      </p:sp>
      <p:sp>
        <p:nvSpPr>
          <p:cNvPr id="3" name="TextBox 2">
            <a:extLst>
              <a:ext uri="{FF2B5EF4-FFF2-40B4-BE49-F238E27FC236}">
                <a16:creationId xmlns:a16="http://schemas.microsoft.com/office/drawing/2014/main" id="{D03DD227-D8BC-F8AD-5B63-872E19938067}"/>
              </a:ext>
            </a:extLst>
          </p:cNvPr>
          <p:cNvSpPr txBox="1"/>
          <p:nvPr/>
        </p:nvSpPr>
        <p:spPr>
          <a:xfrm>
            <a:off x="716438" y="1753386"/>
            <a:ext cx="8568239" cy="386259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Business Problem</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Data Preprocessing</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Exploratory Data Analysis</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Correlation Matrix</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Model Training and Hyperparameter Tuning</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Model Evaluation</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Recommendation</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endParaRPr lang="en-CA" dirty="0">
              <a:solidFill>
                <a:schemeClr val="bg1"/>
              </a:solidFill>
            </a:endParaRPr>
          </a:p>
        </p:txBody>
      </p:sp>
    </p:spTree>
    <p:extLst>
      <p:ext uri="{BB962C8B-B14F-4D97-AF65-F5344CB8AC3E}">
        <p14:creationId xmlns:p14="http://schemas.microsoft.com/office/powerpoint/2010/main" val="344769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2700779" y="537329"/>
            <a:ext cx="5590095"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Bank’s Churn Dataset</a:t>
            </a:r>
          </a:p>
        </p:txBody>
      </p:sp>
      <p:sp>
        <p:nvSpPr>
          <p:cNvPr id="4" name="TextBox 3">
            <a:extLst>
              <a:ext uri="{FF2B5EF4-FFF2-40B4-BE49-F238E27FC236}">
                <a16:creationId xmlns:a16="http://schemas.microsoft.com/office/drawing/2014/main" id="{AA8500B8-949D-B149-E690-A4059424FFAB}"/>
              </a:ext>
            </a:extLst>
          </p:cNvPr>
          <p:cNvSpPr txBox="1"/>
          <p:nvPr/>
        </p:nvSpPr>
        <p:spPr>
          <a:xfrm>
            <a:off x="779917" y="1277478"/>
            <a:ext cx="10632166" cy="1631216"/>
          </a:xfrm>
          <a:prstGeom prst="rect">
            <a:avLst/>
          </a:prstGeom>
          <a:noFill/>
        </p:spPr>
        <p:txBody>
          <a:bodyPr wrap="square">
            <a:spAutoFit/>
          </a:bodyPr>
          <a:lstStyle/>
          <a:p>
            <a:br>
              <a:rPr lang="en-US" sz="1800" dirty="0"/>
            </a:b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Business Problem: </a:t>
            </a:r>
            <a:r>
              <a:rPr lang="en-US" sz="16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ABC Multistate bank is concerned about customers leaving their Banking services. </a:t>
            </a:r>
          </a:p>
          <a:p>
            <a:endPar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endParaRPr>
          </a:p>
          <a:p>
            <a:r>
              <a:rPr lang="en-US" sz="16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The goal</a:t>
            </a:r>
            <a:r>
              <a:rPr lang="en-US" sz="16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r>
              <a:rPr lang="en-US" sz="1600" b="0" i="0" dirty="0">
                <a:solidFill>
                  <a:schemeClr val="bg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of this analysis is to create a model that returns the probability of a customer to churn. This prediction will help the bank proactively engage with at-risk customers, provide better services, and ultimately reduce customer churn.</a:t>
            </a:r>
            <a:endParaRPr lang="en-US"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1800" b="0" i="0" dirty="0">
              <a:solidFill>
                <a:srgbClr val="3C4043"/>
              </a:solidFill>
              <a:effectLst/>
              <a:latin typeface="Inter"/>
            </a:endParaRPr>
          </a:p>
        </p:txBody>
      </p:sp>
      <p:graphicFrame>
        <p:nvGraphicFramePr>
          <p:cNvPr id="5" name="Table 4">
            <a:extLst>
              <a:ext uri="{FF2B5EF4-FFF2-40B4-BE49-F238E27FC236}">
                <a16:creationId xmlns:a16="http://schemas.microsoft.com/office/drawing/2014/main" id="{7A054300-1349-22CC-7296-0E470107FD92}"/>
              </a:ext>
            </a:extLst>
          </p:cNvPr>
          <p:cNvGraphicFramePr>
            <a:graphicFrameLocks noGrp="1"/>
          </p:cNvGraphicFramePr>
          <p:nvPr>
            <p:extLst>
              <p:ext uri="{D42A27DB-BD31-4B8C-83A1-F6EECF244321}">
                <p14:modId xmlns:p14="http://schemas.microsoft.com/office/powerpoint/2010/main" val="494189703"/>
              </p:ext>
            </p:extLst>
          </p:nvPr>
        </p:nvGraphicFramePr>
        <p:xfrm>
          <a:off x="1027495" y="3317129"/>
          <a:ext cx="6349251" cy="3003542"/>
        </p:xfrm>
        <a:graphic>
          <a:graphicData uri="http://schemas.openxmlformats.org/drawingml/2006/table">
            <a:tbl>
              <a:tblPr>
                <a:tableStyleId>{073A0DAA-6AF3-43AB-8588-CEC1D06C72B9}</a:tableStyleId>
              </a:tblPr>
              <a:tblGrid>
                <a:gridCol w="737928">
                  <a:extLst>
                    <a:ext uri="{9D8B030D-6E8A-4147-A177-3AD203B41FA5}">
                      <a16:colId xmlns:a16="http://schemas.microsoft.com/office/drawing/2014/main" val="1720021697"/>
                    </a:ext>
                  </a:extLst>
                </a:gridCol>
                <a:gridCol w="1952433">
                  <a:extLst>
                    <a:ext uri="{9D8B030D-6E8A-4147-A177-3AD203B41FA5}">
                      <a16:colId xmlns:a16="http://schemas.microsoft.com/office/drawing/2014/main" val="2019023249"/>
                    </a:ext>
                  </a:extLst>
                </a:gridCol>
                <a:gridCol w="3658890">
                  <a:extLst>
                    <a:ext uri="{9D8B030D-6E8A-4147-A177-3AD203B41FA5}">
                      <a16:colId xmlns:a16="http://schemas.microsoft.com/office/drawing/2014/main" val="650620979"/>
                    </a:ext>
                  </a:extLst>
                </a:gridCol>
              </a:tblGrid>
              <a:tr h="157772">
                <a:tc>
                  <a:txBody>
                    <a:bodyPr/>
                    <a:lstStyle/>
                    <a:p>
                      <a:pPr algn="ctr" fontAlgn="b"/>
                      <a:r>
                        <a:rPr lang="en-CA" sz="1200" u="none" strike="noStrike" dirty="0">
                          <a:solidFill>
                            <a:schemeClr val="tx1"/>
                          </a:solidFill>
                          <a:effectLst/>
                        </a:rPr>
                        <a:t>Sr no </a:t>
                      </a:r>
                      <a:endParaRPr lang="en-CA" sz="12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CA" sz="1200" u="none" strike="noStrike" dirty="0">
                          <a:solidFill>
                            <a:schemeClr val="tx1"/>
                          </a:solidFill>
                          <a:effectLst/>
                        </a:rPr>
                        <a:t>Name </a:t>
                      </a:r>
                      <a:endParaRPr lang="en-CA" sz="12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CA" sz="1200" u="none" strike="noStrike" dirty="0">
                          <a:solidFill>
                            <a:schemeClr val="tx1"/>
                          </a:solidFill>
                          <a:effectLst/>
                        </a:rPr>
                        <a:t>Description</a:t>
                      </a:r>
                      <a:endParaRPr lang="en-CA" sz="12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413364587"/>
                  </a:ext>
                </a:extLst>
              </a:tr>
              <a:tr h="201734">
                <a:tc>
                  <a:txBody>
                    <a:bodyPr/>
                    <a:lstStyle/>
                    <a:p>
                      <a:pPr algn="ctr" fontAlgn="b"/>
                      <a:r>
                        <a:rPr lang="en-CA" sz="1200" u="none" strike="noStrike">
                          <a:effectLst/>
                        </a:rPr>
                        <a:t>1</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CustomerID</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Identity number of each customer </a:t>
                      </a:r>
                      <a:endParaRPr lang="en-US" sz="1200" b="0" i="0" u="none" strike="noStrike">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5528815"/>
                  </a:ext>
                </a:extLst>
              </a:tr>
              <a:tr h="201734">
                <a:tc>
                  <a:txBody>
                    <a:bodyPr/>
                    <a:lstStyle/>
                    <a:p>
                      <a:pPr algn="ctr" fontAlgn="b"/>
                      <a:r>
                        <a:rPr lang="en-CA" sz="1200" u="none" strike="noStrike">
                          <a:effectLst/>
                        </a:rPr>
                        <a:t>2</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RowNumber</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Identity number of each row </a:t>
                      </a:r>
                      <a:endParaRPr lang="en-US" sz="1200" b="0" i="0" u="none" strike="noStrike">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3471334"/>
                  </a:ext>
                </a:extLst>
              </a:tr>
              <a:tr h="201734">
                <a:tc>
                  <a:txBody>
                    <a:bodyPr/>
                    <a:lstStyle/>
                    <a:p>
                      <a:pPr algn="ctr" fontAlgn="b"/>
                      <a:r>
                        <a:rPr lang="en-CA" sz="1200" u="none" strike="noStrike">
                          <a:effectLst/>
                        </a:rPr>
                        <a:t>3</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Surname</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Last name of customer</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284689"/>
                  </a:ext>
                </a:extLst>
              </a:tr>
              <a:tr h="0">
                <a:tc>
                  <a:txBody>
                    <a:bodyPr/>
                    <a:lstStyle/>
                    <a:p>
                      <a:pPr algn="ctr" fontAlgn="b"/>
                      <a:r>
                        <a:rPr lang="en-CA" sz="1200" u="none" strike="noStrike">
                          <a:effectLst/>
                        </a:rPr>
                        <a:t>4</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CreditScore</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Credit Score of customer </a:t>
                      </a:r>
                      <a:endParaRPr lang="en-CA"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4173398"/>
                  </a:ext>
                </a:extLst>
              </a:tr>
              <a:tr h="201734">
                <a:tc>
                  <a:txBody>
                    <a:bodyPr/>
                    <a:lstStyle/>
                    <a:p>
                      <a:pPr algn="ctr" fontAlgn="b"/>
                      <a:r>
                        <a:rPr lang="en-CA" sz="1200" u="none" strike="noStrike">
                          <a:effectLst/>
                        </a:rPr>
                        <a:t>5</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Geography</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Country of Residence </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305396"/>
                  </a:ext>
                </a:extLst>
              </a:tr>
              <a:tr h="201734">
                <a:tc>
                  <a:txBody>
                    <a:bodyPr/>
                    <a:lstStyle/>
                    <a:p>
                      <a:pPr algn="ctr" fontAlgn="b"/>
                      <a:r>
                        <a:rPr lang="en-CA" sz="1200" u="none" strike="noStrike">
                          <a:effectLst/>
                        </a:rPr>
                        <a:t>6</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Gender</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Gender of the customer</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6342174"/>
                  </a:ext>
                </a:extLst>
              </a:tr>
              <a:tr h="201734">
                <a:tc>
                  <a:txBody>
                    <a:bodyPr/>
                    <a:lstStyle/>
                    <a:p>
                      <a:pPr algn="ctr" fontAlgn="b"/>
                      <a:r>
                        <a:rPr lang="en-CA" sz="1200" u="none" strike="noStrike">
                          <a:effectLst/>
                        </a:rPr>
                        <a:t>7</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Age</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Age of the customer</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178964"/>
                  </a:ext>
                </a:extLst>
              </a:tr>
              <a:tr h="201734">
                <a:tc>
                  <a:txBody>
                    <a:bodyPr/>
                    <a:lstStyle/>
                    <a:p>
                      <a:pPr algn="ctr" fontAlgn="b"/>
                      <a:r>
                        <a:rPr lang="en-CA" sz="1200" u="none" strike="noStrike">
                          <a:effectLst/>
                        </a:rPr>
                        <a:t>8</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Tenure</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How long they have been using account </a:t>
                      </a:r>
                      <a:endParaRPr lang="en-US"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490106"/>
                  </a:ext>
                </a:extLst>
              </a:tr>
              <a:tr h="201734">
                <a:tc>
                  <a:txBody>
                    <a:bodyPr/>
                    <a:lstStyle/>
                    <a:p>
                      <a:pPr algn="ctr" fontAlgn="b"/>
                      <a:r>
                        <a:rPr lang="en-CA" sz="1200" u="none" strike="noStrike">
                          <a:effectLst/>
                        </a:rPr>
                        <a:t>9</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Balance</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Amount in account </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2989545"/>
                  </a:ext>
                </a:extLst>
              </a:tr>
              <a:tr h="201734">
                <a:tc>
                  <a:txBody>
                    <a:bodyPr/>
                    <a:lstStyle/>
                    <a:p>
                      <a:pPr algn="ctr" fontAlgn="b"/>
                      <a:r>
                        <a:rPr lang="en-CA" sz="1200" u="none" strike="noStrike">
                          <a:effectLst/>
                        </a:rPr>
                        <a:t>10</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NumOfProducts</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The number of bank products used </a:t>
                      </a:r>
                      <a:endParaRPr lang="en-US"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063364"/>
                  </a:ext>
                </a:extLst>
              </a:tr>
              <a:tr h="201734">
                <a:tc>
                  <a:txBody>
                    <a:bodyPr/>
                    <a:lstStyle/>
                    <a:p>
                      <a:pPr algn="ctr" fontAlgn="b"/>
                      <a:r>
                        <a:rPr lang="en-CA" sz="1200" u="none" strike="noStrike">
                          <a:effectLst/>
                        </a:rPr>
                        <a:t>11</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HasCrCard</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Has a credit Card </a:t>
                      </a:r>
                      <a:endParaRPr lang="en-CA" sz="1200" b="0" i="0" u="none" strike="noStrike">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5359351"/>
                  </a:ext>
                </a:extLst>
              </a:tr>
              <a:tr h="201734">
                <a:tc>
                  <a:txBody>
                    <a:bodyPr/>
                    <a:lstStyle/>
                    <a:p>
                      <a:pPr algn="ctr" fontAlgn="b"/>
                      <a:r>
                        <a:rPr lang="en-CA" sz="1200" u="none" strike="noStrike">
                          <a:effectLst/>
                        </a:rPr>
                        <a:t>12</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IsActiveMember</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Is actively operating with the Bank</a:t>
                      </a:r>
                      <a:endParaRPr lang="en-US" sz="1200" b="0" i="0" u="none" strike="noStrike">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7593098"/>
                  </a:ext>
                </a:extLst>
              </a:tr>
              <a:tr h="201734">
                <a:tc>
                  <a:txBody>
                    <a:bodyPr/>
                    <a:lstStyle/>
                    <a:p>
                      <a:pPr algn="ctr" fontAlgn="b"/>
                      <a:r>
                        <a:rPr lang="en-CA" sz="1200" u="none" strike="noStrike">
                          <a:effectLst/>
                        </a:rPr>
                        <a:t>13</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EstimatedSalary</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Salary estimated by bank </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8011686"/>
                  </a:ext>
                </a:extLst>
              </a:tr>
              <a:tr h="201734">
                <a:tc>
                  <a:txBody>
                    <a:bodyPr/>
                    <a:lstStyle/>
                    <a:p>
                      <a:pPr algn="ctr" fontAlgn="b"/>
                      <a:r>
                        <a:rPr lang="en-CA" sz="1200" u="none" strike="noStrike">
                          <a:effectLst/>
                        </a:rPr>
                        <a:t>14</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Exited</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Terminated their Banking relationship</a:t>
                      </a:r>
                      <a:endParaRPr lang="en-US"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6644809"/>
                  </a:ext>
                </a:extLst>
              </a:tr>
            </a:tbl>
          </a:graphicData>
        </a:graphic>
      </p:graphicFrame>
      <p:pic>
        <p:nvPicPr>
          <p:cNvPr id="3" name="Picture 2">
            <a:extLst>
              <a:ext uri="{FF2B5EF4-FFF2-40B4-BE49-F238E27FC236}">
                <a16:creationId xmlns:a16="http://schemas.microsoft.com/office/drawing/2014/main" id="{CC287A9F-F8DF-EC66-F5CE-551918458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759" y="4237892"/>
            <a:ext cx="4047241" cy="2620108"/>
          </a:xfrm>
          <a:prstGeom prst="rect">
            <a:avLst/>
          </a:prstGeom>
        </p:spPr>
      </p:pic>
    </p:spTree>
    <p:extLst>
      <p:ext uri="{BB962C8B-B14F-4D97-AF65-F5344CB8AC3E}">
        <p14:creationId xmlns:p14="http://schemas.microsoft.com/office/powerpoint/2010/main" val="143818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Placeholder Timeline">
            <a:extLst>
              <a:ext uri="{FF2B5EF4-FFF2-40B4-BE49-F238E27FC236}">
                <a16:creationId xmlns:a16="http://schemas.microsoft.com/office/drawing/2014/main" id="{DB0E5A95-7880-4EB7-8DC9-6AC3E546D0E6}"/>
              </a:ext>
            </a:extLst>
          </p:cNvPr>
          <p:cNvGraphicFramePr>
            <a:graphicFrameLocks noGrp="1"/>
          </p:cNvGraphicFramePr>
          <p:nvPr>
            <p:ph idx="1"/>
            <p:extLst>
              <p:ext uri="{D42A27DB-BD31-4B8C-83A1-F6EECF244321}">
                <p14:modId xmlns:p14="http://schemas.microsoft.com/office/powerpoint/2010/main" val="1597509151"/>
              </p:ext>
            </p:extLst>
          </p:nvPr>
        </p:nvGraphicFramePr>
        <p:xfrm>
          <a:off x="487680" y="1548387"/>
          <a:ext cx="11404600" cy="3586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A9F5650-9CB6-A622-2DC9-7A089A9AC856}"/>
              </a:ext>
            </a:extLst>
          </p:cNvPr>
          <p:cNvSpPr txBox="1"/>
          <p:nvPr/>
        </p:nvSpPr>
        <p:spPr>
          <a:xfrm>
            <a:off x="5626947" y="2408814"/>
            <a:ext cx="1126066" cy="307777"/>
          </a:xfrm>
          <a:prstGeom prst="rect">
            <a:avLst/>
          </a:prstGeom>
          <a:noFill/>
        </p:spPr>
        <p:txBody>
          <a:bodyPr wrap="square" rtlCol="0">
            <a:spAutoFit/>
          </a:bodyPr>
          <a:lstStyle/>
          <a:p>
            <a:r>
              <a:rPr lang="en-CA" sz="1400" dirty="0">
                <a:solidFill>
                  <a:schemeClr val="bg1"/>
                </a:solidFill>
              </a:rPr>
              <a:t>3 Features</a:t>
            </a:r>
          </a:p>
        </p:txBody>
      </p:sp>
      <p:graphicFrame>
        <p:nvGraphicFramePr>
          <p:cNvPr id="5" name="Table 4">
            <a:extLst>
              <a:ext uri="{FF2B5EF4-FFF2-40B4-BE49-F238E27FC236}">
                <a16:creationId xmlns:a16="http://schemas.microsoft.com/office/drawing/2014/main" id="{82673791-579D-EDF4-7006-844F67BFB4D6}"/>
              </a:ext>
            </a:extLst>
          </p:cNvPr>
          <p:cNvGraphicFramePr>
            <a:graphicFrameLocks noGrp="1"/>
          </p:cNvGraphicFramePr>
          <p:nvPr>
            <p:extLst>
              <p:ext uri="{D42A27DB-BD31-4B8C-83A1-F6EECF244321}">
                <p14:modId xmlns:p14="http://schemas.microsoft.com/office/powerpoint/2010/main" val="1215365429"/>
              </p:ext>
            </p:extLst>
          </p:nvPr>
        </p:nvGraphicFramePr>
        <p:xfrm>
          <a:off x="2308224" y="4843780"/>
          <a:ext cx="9584056" cy="1681388"/>
        </p:xfrm>
        <a:graphic>
          <a:graphicData uri="http://schemas.openxmlformats.org/drawingml/2006/table">
            <a:tbl>
              <a:tblPr firstRow="1" bandRow="1">
                <a:tableStyleId>{F5AB1C69-6EDB-4FF4-983F-18BD219EF322}</a:tableStyleId>
              </a:tblPr>
              <a:tblGrid>
                <a:gridCol w="2649105">
                  <a:extLst>
                    <a:ext uri="{9D8B030D-6E8A-4147-A177-3AD203B41FA5}">
                      <a16:colId xmlns:a16="http://schemas.microsoft.com/office/drawing/2014/main" val="1458369565"/>
                    </a:ext>
                  </a:extLst>
                </a:gridCol>
                <a:gridCol w="2419169">
                  <a:extLst>
                    <a:ext uri="{9D8B030D-6E8A-4147-A177-3AD203B41FA5}">
                      <a16:colId xmlns:a16="http://schemas.microsoft.com/office/drawing/2014/main" val="613166175"/>
                    </a:ext>
                  </a:extLst>
                </a:gridCol>
                <a:gridCol w="2234574">
                  <a:extLst>
                    <a:ext uri="{9D8B030D-6E8A-4147-A177-3AD203B41FA5}">
                      <a16:colId xmlns:a16="http://schemas.microsoft.com/office/drawing/2014/main" val="393149894"/>
                    </a:ext>
                  </a:extLst>
                </a:gridCol>
                <a:gridCol w="2281208">
                  <a:extLst>
                    <a:ext uri="{9D8B030D-6E8A-4147-A177-3AD203B41FA5}">
                      <a16:colId xmlns:a16="http://schemas.microsoft.com/office/drawing/2014/main" val="761585042"/>
                    </a:ext>
                  </a:extLst>
                </a:gridCol>
              </a:tblGrid>
              <a:tr h="350974">
                <a:tc>
                  <a:txBody>
                    <a:bodyPr/>
                    <a:lstStyle/>
                    <a:p>
                      <a:pPr algn="ctr"/>
                      <a:r>
                        <a:rPr lang="en-CA" sz="1400" dirty="0">
                          <a:solidFill>
                            <a:schemeClr val="bg1"/>
                          </a:solidFill>
                        </a:rPr>
                        <a:t>4 Features </a:t>
                      </a:r>
                    </a:p>
                  </a:txBody>
                  <a:tcPr/>
                </a:tc>
                <a:tc>
                  <a:txBody>
                    <a:bodyPr/>
                    <a:lstStyle/>
                    <a:p>
                      <a:pPr algn="ctr"/>
                      <a:r>
                        <a:rPr lang="en-CA" sz="1400" dirty="0">
                          <a:solidFill>
                            <a:schemeClr val="bg1"/>
                          </a:solidFill>
                        </a:rPr>
                        <a:t>3 Features </a:t>
                      </a:r>
                    </a:p>
                  </a:txBody>
                  <a:tcPr/>
                </a:tc>
                <a:tc>
                  <a:txBody>
                    <a:bodyPr/>
                    <a:lstStyle/>
                    <a:p>
                      <a:pPr algn="ctr"/>
                      <a:r>
                        <a:rPr lang="en-CA" sz="1400" dirty="0">
                          <a:solidFill>
                            <a:schemeClr val="bg1"/>
                          </a:solidFill>
                        </a:rPr>
                        <a:t>4 Features </a:t>
                      </a:r>
                    </a:p>
                  </a:txBody>
                  <a:tcPr/>
                </a:tc>
                <a:tc>
                  <a:txBody>
                    <a:bodyPr/>
                    <a:lstStyle/>
                    <a:p>
                      <a:pPr algn="ctr"/>
                      <a:r>
                        <a:rPr lang="en-CA" sz="1400" dirty="0">
                          <a:solidFill>
                            <a:schemeClr val="bg1"/>
                          </a:solidFill>
                        </a:rPr>
                        <a:t>2 Features </a:t>
                      </a:r>
                    </a:p>
                  </a:txBody>
                  <a:tcPr/>
                </a:tc>
                <a:extLst>
                  <a:ext uri="{0D108BD9-81ED-4DB2-BD59-A6C34878D82A}">
                    <a16:rowId xmlns:a16="http://schemas.microsoft.com/office/drawing/2014/main" val="320942907"/>
                  </a:ext>
                </a:extLst>
              </a:tr>
              <a:tr h="324575">
                <a:tc>
                  <a:txBody>
                    <a:bodyPr/>
                    <a:lstStyle/>
                    <a:p>
                      <a:r>
                        <a:rPr lang="en-CA" sz="1200" dirty="0"/>
                        <a:t>Balance</a:t>
                      </a:r>
                    </a:p>
                  </a:txBody>
                  <a:tcPr/>
                </a:tc>
                <a:tc>
                  <a:txBody>
                    <a:bodyPr/>
                    <a:lstStyle/>
                    <a:p>
                      <a:r>
                        <a:rPr lang="en-CA" sz="1200" dirty="0"/>
                        <a:t>RowNumber</a:t>
                      </a:r>
                    </a:p>
                  </a:txBody>
                  <a:tcPr/>
                </a:tc>
                <a:tc>
                  <a:txBody>
                    <a:bodyPr/>
                    <a:lstStyle/>
                    <a:p>
                      <a:r>
                        <a:rPr lang="en-CA" sz="1200" dirty="0"/>
                        <a:t>Balance</a:t>
                      </a:r>
                    </a:p>
                  </a:txBody>
                  <a:tcPr/>
                </a:tc>
                <a:tc>
                  <a:txBody>
                    <a:bodyPr/>
                    <a:lstStyle/>
                    <a:p>
                      <a:r>
                        <a:rPr lang="en-CA" sz="1200" dirty="0"/>
                        <a:t>Gender</a:t>
                      </a:r>
                    </a:p>
                  </a:txBody>
                  <a:tcPr/>
                </a:tc>
                <a:extLst>
                  <a:ext uri="{0D108BD9-81ED-4DB2-BD59-A6C34878D82A}">
                    <a16:rowId xmlns:a16="http://schemas.microsoft.com/office/drawing/2014/main" val="414008596"/>
                  </a:ext>
                </a:extLst>
              </a:tr>
              <a:tr h="326480">
                <a:tc>
                  <a:txBody>
                    <a:bodyPr/>
                    <a:lstStyle/>
                    <a:p>
                      <a:r>
                        <a:rPr lang="en-CA" sz="1200" dirty="0"/>
                        <a:t>Age</a:t>
                      </a:r>
                    </a:p>
                  </a:txBody>
                  <a:tcPr/>
                </a:tc>
                <a:tc>
                  <a:txBody>
                    <a:bodyPr/>
                    <a:lstStyle/>
                    <a:p>
                      <a:r>
                        <a:rPr lang="en-CA" sz="1200" dirty="0"/>
                        <a:t>CustomerID</a:t>
                      </a:r>
                    </a:p>
                  </a:txBody>
                  <a:tcPr/>
                </a:tc>
                <a:tc>
                  <a:txBody>
                    <a:bodyPr/>
                    <a:lstStyle/>
                    <a:p>
                      <a:r>
                        <a:rPr lang="en-CA" sz="1200" dirty="0"/>
                        <a:t>Age</a:t>
                      </a:r>
                    </a:p>
                  </a:txBody>
                  <a:tcPr/>
                </a:tc>
                <a:tc>
                  <a:txBody>
                    <a:bodyPr/>
                    <a:lstStyle/>
                    <a:p>
                      <a:r>
                        <a:rPr lang="en-CA" sz="1200" dirty="0"/>
                        <a:t>Geography</a:t>
                      </a:r>
                    </a:p>
                  </a:txBody>
                  <a:tcPr/>
                </a:tc>
                <a:extLst>
                  <a:ext uri="{0D108BD9-81ED-4DB2-BD59-A6C34878D82A}">
                    <a16:rowId xmlns:a16="http://schemas.microsoft.com/office/drawing/2014/main" val="565531984"/>
                  </a:ext>
                </a:extLst>
              </a:tr>
              <a:tr h="328385">
                <a:tc>
                  <a:txBody>
                    <a:bodyPr/>
                    <a:lstStyle/>
                    <a:p>
                      <a:r>
                        <a:rPr lang="en-CA" sz="1200" dirty="0"/>
                        <a:t>CreditScore</a:t>
                      </a:r>
                    </a:p>
                  </a:txBody>
                  <a:tcPr/>
                </a:tc>
                <a:tc>
                  <a:txBody>
                    <a:bodyPr/>
                    <a:lstStyle/>
                    <a:p>
                      <a:r>
                        <a:rPr lang="en-CA" sz="1200" dirty="0"/>
                        <a:t>Surname</a:t>
                      </a:r>
                    </a:p>
                  </a:txBody>
                  <a:tcPr/>
                </a:tc>
                <a:tc>
                  <a:txBody>
                    <a:bodyPr/>
                    <a:lstStyle/>
                    <a:p>
                      <a:r>
                        <a:rPr lang="en-CA" sz="1200" dirty="0"/>
                        <a:t>CreditScore</a:t>
                      </a:r>
                    </a:p>
                  </a:txBody>
                  <a:tcPr/>
                </a:tc>
                <a:tc>
                  <a:txBody>
                    <a:bodyPr/>
                    <a:lstStyle/>
                    <a:p>
                      <a:endParaRPr lang="en-CA" sz="1200"/>
                    </a:p>
                  </a:txBody>
                  <a:tcPr/>
                </a:tc>
                <a:extLst>
                  <a:ext uri="{0D108BD9-81ED-4DB2-BD59-A6C34878D82A}">
                    <a16:rowId xmlns:a16="http://schemas.microsoft.com/office/drawing/2014/main" val="1219018931"/>
                  </a:ext>
                </a:extLst>
              </a:tr>
              <a:tr h="350974">
                <a:tc>
                  <a:txBody>
                    <a:bodyPr/>
                    <a:lstStyle/>
                    <a:p>
                      <a:r>
                        <a:rPr lang="en-CA" sz="1200" dirty="0"/>
                        <a:t>EstimatedSalary</a:t>
                      </a:r>
                    </a:p>
                  </a:txBody>
                  <a:tcPr/>
                </a:tc>
                <a:tc>
                  <a:txBody>
                    <a:bodyPr/>
                    <a:lstStyle/>
                    <a:p>
                      <a:endParaRPr lang="en-CA" sz="1200"/>
                    </a:p>
                  </a:txBody>
                  <a:tcPr/>
                </a:tc>
                <a:tc>
                  <a:txBody>
                    <a:bodyPr/>
                    <a:lstStyle/>
                    <a:p>
                      <a:r>
                        <a:rPr lang="en-CA" sz="1200" dirty="0"/>
                        <a:t>EstimatedSalary</a:t>
                      </a:r>
                    </a:p>
                  </a:txBody>
                  <a:tcPr/>
                </a:tc>
                <a:tc>
                  <a:txBody>
                    <a:bodyPr/>
                    <a:lstStyle/>
                    <a:p>
                      <a:endParaRPr lang="en-CA" sz="1200" dirty="0"/>
                    </a:p>
                  </a:txBody>
                  <a:tcPr/>
                </a:tc>
                <a:extLst>
                  <a:ext uri="{0D108BD9-81ED-4DB2-BD59-A6C34878D82A}">
                    <a16:rowId xmlns:a16="http://schemas.microsoft.com/office/drawing/2014/main" val="3180194752"/>
                  </a:ext>
                </a:extLst>
              </a:tr>
            </a:tbl>
          </a:graphicData>
        </a:graphic>
      </p:graphicFrame>
      <p:sp>
        <p:nvSpPr>
          <p:cNvPr id="8" name="TextBox 7">
            <a:extLst>
              <a:ext uri="{FF2B5EF4-FFF2-40B4-BE49-F238E27FC236}">
                <a16:creationId xmlns:a16="http://schemas.microsoft.com/office/drawing/2014/main" id="{8AFD4B20-AFE9-F6F8-955D-AA2ADA0B67FF}"/>
              </a:ext>
            </a:extLst>
          </p:cNvPr>
          <p:cNvSpPr txBox="1"/>
          <p:nvPr/>
        </p:nvSpPr>
        <p:spPr>
          <a:xfrm>
            <a:off x="2857500" y="348058"/>
            <a:ext cx="6400800" cy="954107"/>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Data Preprocessing and Feature Engineering</a:t>
            </a:r>
          </a:p>
        </p:txBody>
      </p:sp>
    </p:spTree>
    <p:extLst>
      <p:ext uri="{BB962C8B-B14F-4D97-AF65-F5344CB8AC3E}">
        <p14:creationId xmlns:p14="http://schemas.microsoft.com/office/powerpoint/2010/main" val="136061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77146" y="90747"/>
            <a:ext cx="11321591" cy="769441"/>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a:p>
            <a:pPr algn="ctr"/>
            <a:r>
              <a:rPr lang="en-CA" sz="1600" b="1" dirty="0">
                <a:solidFill>
                  <a:schemeClr val="bg1"/>
                </a:solidFill>
              </a:rPr>
              <a:t>Comparison of Independent Variables with Dependent Variable ( ‘Exited’)</a:t>
            </a:r>
          </a:p>
        </p:txBody>
      </p:sp>
      <p:pic>
        <p:nvPicPr>
          <p:cNvPr id="5" name="Picture 4">
            <a:extLst>
              <a:ext uri="{FF2B5EF4-FFF2-40B4-BE49-F238E27FC236}">
                <a16:creationId xmlns:a16="http://schemas.microsoft.com/office/drawing/2014/main" id="{DFBF7CE1-9D42-1B6D-E273-07F8D33A9611}"/>
              </a:ext>
            </a:extLst>
          </p:cNvPr>
          <p:cNvPicPr>
            <a:picLocks noChangeAspect="1"/>
          </p:cNvPicPr>
          <p:nvPr/>
        </p:nvPicPr>
        <p:blipFill>
          <a:blip r:embed="rId3"/>
          <a:stretch>
            <a:fillRect/>
          </a:stretch>
        </p:blipFill>
        <p:spPr>
          <a:xfrm>
            <a:off x="5002292" y="1368937"/>
            <a:ext cx="3966252" cy="2344918"/>
          </a:xfrm>
          <a:prstGeom prst="rect">
            <a:avLst/>
          </a:prstGeom>
        </p:spPr>
      </p:pic>
      <p:pic>
        <p:nvPicPr>
          <p:cNvPr id="9" name="Picture 8">
            <a:extLst>
              <a:ext uri="{FF2B5EF4-FFF2-40B4-BE49-F238E27FC236}">
                <a16:creationId xmlns:a16="http://schemas.microsoft.com/office/drawing/2014/main" id="{74457E04-447F-D388-500E-6C85F67CF401}"/>
              </a:ext>
            </a:extLst>
          </p:cNvPr>
          <p:cNvPicPr>
            <a:picLocks noChangeAspect="1"/>
          </p:cNvPicPr>
          <p:nvPr/>
        </p:nvPicPr>
        <p:blipFill>
          <a:blip r:embed="rId4"/>
          <a:stretch>
            <a:fillRect/>
          </a:stretch>
        </p:blipFill>
        <p:spPr>
          <a:xfrm>
            <a:off x="3435637" y="1681906"/>
            <a:ext cx="1656061" cy="1049269"/>
          </a:xfrm>
          <a:prstGeom prst="rect">
            <a:avLst/>
          </a:prstGeom>
        </p:spPr>
      </p:pic>
      <p:sp>
        <p:nvSpPr>
          <p:cNvPr id="14" name="TextBox 13">
            <a:extLst>
              <a:ext uri="{FF2B5EF4-FFF2-40B4-BE49-F238E27FC236}">
                <a16:creationId xmlns:a16="http://schemas.microsoft.com/office/drawing/2014/main" id="{30A8D3A7-1CD2-16D3-E1A7-DED7449F1CDC}"/>
              </a:ext>
            </a:extLst>
          </p:cNvPr>
          <p:cNvSpPr txBox="1"/>
          <p:nvPr/>
        </p:nvSpPr>
        <p:spPr>
          <a:xfrm>
            <a:off x="253358" y="1030485"/>
            <a:ext cx="3761295" cy="369332"/>
          </a:xfrm>
          <a:prstGeom prst="rect">
            <a:avLst/>
          </a:prstGeom>
          <a:noFill/>
        </p:spPr>
        <p:txBody>
          <a:bodyPr wrap="square" rtlCol="0">
            <a:spAutoFit/>
          </a:bodyPr>
          <a:lstStyle/>
          <a:p>
            <a:r>
              <a:rPr lang="en-CA" b="1" dirty="0">
                <a:solidFill>
                  <a:schemeClr val="bg1"/>
                </a:solidFill>
              </a:rPr>
              <a:t>Geography – Exited Status</a:t>
            </a:r>
          </a:p>
        </p:txBody>
      </p:sp>
      <p:sp>
        <p:nvSpPr>
          <p:cNvPr id="15" name="TextBox 14">
            <a:extLst>
              <a:ext uri="{FF2B5EF4-FFF2-40B4-BE49-F238E27FC236}">
                <a16:creationId xmlns:a16="http://schemas.microsoft.com/office/drawing/2014/main" id="{E6A2F8AD-1B14-1841-A0B1-F2D4B6B8F36D}"/>
              </a:ext>
            </a:extLst>
          </p:cNvPr>
          <p:cNvSpPr txBox="1"/>
          <p:nvPr/>
        </p:nvSpPr>
        <p:spPr>
          <a:xfrm>
            <a:off x="351210" y="1867216"/>
            <a:ext cx="2896288" cy="1107996"/>
          </a:xfrm>
          <a:prstGeom prst="rect">
            <a:avLst/>
          </a:prstGeom>
          <a:noFill/>
        </p:spPr>
        <p:txBody>
          <a:bodyPr wrap="square" rtlCol="0">
            <a:spAutoFit/>
          </a:bodyPr>
          <a:lstStyle/>
          <a:p>
            <a:r>
              <a:rPr lang="en-CA" sz="1100" dirty="0">
                <a:solidFill>
                  <a:schemeClr val="bg1">
                    <a:lumMod val="65000"/>
                    <a:lumOff val="35000"/>
                  </a:schemeClr>
                </a:solidFill>
              </a:rPr>
              <a:t>Conclusion : </a:t>
            </a:r>
          </a:p>
          <a:p>
            <a:r>
              <a:rPr lang="en-CA" sz="1100" dirty="0">
                <a:solidFill>
                  <a:schemeClr val="bg1">
                    <a:lumMod val="65000"/>
                    <a:lumOff val="35000"/>
                  </a:schemeClr>
                </a:solidFill>
              </a:rPr>
              <a:t>Customers from Germany are more likely to Exit as compared to France and Spain. In Germany , maximum customers between age group 50-60 have churned . (Chi-square test)</a:t>
            </a:r>
          </a:p>
        </p:txBody>
      </p:sp>
      <p:pic>
        <p:nvPicPr>
          <p:cNvPr id="4" name="Picture 3">
            <a:extLst>
              <a:ext uri="{FF2B5EF4-FFF2-40B4-BE49-F238E27FC236}">
                <a16:creationId xmlns:a16="http://schemas.microsoft.com/office/drawing/2014/main" id="{AE1F5018-3A89-6A19-F54A-0A1B41E905F7}"/>
              </a:ext>
            </a:extLst>
          </p:cNvPr>
          <p:cNvPicPr>
            <a:picLocks noChangeAspect="1"/>
          </p:cNvPicPr>
          <p:nvPr/>
        </p:nvPicPr>
        <p:blipFill>
          <a:blip r:embed="rId5"/>
          <a:stretch>
            <a:fillRect/>
          </a:stretch>
        </p:blipFill>
        <p:spPr>
          <a:xfrm>
            <a:off x="5091698" y="4051427"/>
            <a:ext cx="3876845" cy="2644219"/>
          </a:xfrm>
          <a:prstGeom prst="rect">
            <a:avLst/>
          </a:prstGeom>
        </p:spPr>
      </p:pic>
      <p:pic>
        <p:nvPicPr>
          <p:cNvPr id="6" name="Picture 5">
            <a:extLst>
              <a:ext uri="{FF2B5EF4-FFF2-40B4-BE49-F238E27FC236}">
                <a16:creationId xmlns:a16="http://schemas.microsoft.com/office/drawing/2014/main" id="{EDC56177-433C-338E-3FEB-1E6110C5AF8D}"/>
              </a:ext>
            </a:extLst>
          </p:cNvPr>
          <p:cNvPicPr>
            <a:picLocks noChangeAspect="1"/>
          </p:cNvPicPr>
          <p:nvPr/>
        </p:nvPicPr>
        <p:blipFill>
          <a:blip r:embed="rId6"/>
          <a:stretch>
            <a:fillRect/>
          </a:stretch>
        </p:blipFill>
        <p:spPr>
          <a:xfrm>
            <a:off x="3247498" y="4439025"/>
            <a:ext cx="1844200" cy="975445"/>
          </a:xfrm>
          <a:prstGeom prst="rect">
            <a:avLst/>
          </a:prstGeom>
        </p:spPr>
      </p:pic>
      <p:sp>
        <p:nvSpPr>
          <p:cNvPr id="8" name="TextBox 7">
            <a:extLst>
              <a:ext uri="{FF2B5EF4-FFF2-40B4-BE49-F238E27FC236}">
                <a16:creationId xmlns:a16="http://schemas.microsoft.com/office/drawing/2014/main" id="{4A3A1B5B-3483-854D-A22E-8025A8DCE751}"/>
              </a:ext>
            </a:extLst>
          </p:cNvPr>
          <p:cNvSpPr txBox="1"/>
          <p:nvPr/>
        </p:nvSpPr>
        <p:spPr>
          <a:xfrm>
            <a:off x="326012" y="5592702"/>
            <a:ext cx="3615988" cy="969496"/>
          </a:xfrm>
          <a:prstGeom prst="rect">
            <a:avLst/>
          </a:prstGeom>
          <a:noFill/>
        </p:spPr>
        <p:txBody>
          <a:bodyPr wrap="square">
            <a:spAutoFit/>
          </a:bodyPr>
          <a:lstStyle/>
          <a:p>
            <a:r>
              <a:rPr lang="en-CA" sz="1100" dirty="0">
                <a:solidFill>
                  <a:schemeClr val="bg1">
                    <a:lumMod val="65000"/>
                    <a:lumOff val="35000"/>
                  </a:schemeClr>
                </a:solidFill>
              </a:rPr>
              <a:t>Conclusion : </a:t>
            </a:r>
          </a:p>
          <a:p>
            <a:r>
              <a:rPr lang="en-US" sz="1100" dirty="0">
                <a:solidFill>
                  <a:schemeClr val="bg1">
                    <a:lumMod val="65000"/>
                    <a:lumOff val="35000"/>
                  </a:schemeClr>
                </a:solidFill>
              </a:rPr>
              <a:t>Female customers are more likely to exit compared to males. 65% of the total female customers are between 50-60 age group.</a:t>
            </a:r>
          </a:p>
          <a:p>
            <a:r>
              <a:rPr lang="en-US" sz="1100" dirty="0">
                <a:solidFill>
                  <a:schemeClr val="bg1">
                    <a:lumMod val="65000"/>
                    <a:lumOff val="35000"/>
                  </a:schemeClr>
                </a:solidFill>
              </a:rPr>
              <a:t>(Chi-square test)</a:t>
            </a:r>
            <a:endParaRPr lang="en-CA" sz="1100" dirty="0">
              <a:solidFill>
                <a:schemeClr val="bg1">
                  <a:lumMod val="65000"/>
                  <a:lumOff val="35000"/>
                </a:schemeClr>
              </a:solidFill>
            </a:endParaRPr>
          </a:p>
        </p:txBody>
      </p:sp>
      <p:sp>
        <p:nvSpPr>
          <p:cNvPr id="10" name="TextBox 9">
            <a:extLst>
              <a:ext uri="{FF2B5EF4-FFF2-40B4-BE49-F238E27FC236}">
                <a16:creationId xmlns:a16="http://schemas.microsoft.com/office/drawing/2014/main" id="{2D70778D-36AC-D3BF-D1B8-42F5E25AD2B2}"/>
              </a:ext>
            </a:extLst>
          </p:cNvPr>
          <p:cNvSpPr txBox="1"/>
          <p:nvPr/>
        </p:nvSpPr>
        <p:spPr>
          <a:xfrm>
            <a:off x="351210" y="3746488"/>
            <a:ext cx="2896288" cy="369332"/>
          </a:xfrm>
          <a:prstGeom prst="rect">
            <a:avLst/>
          </a:prstGeom>
          <a:noFill/>
        </p:spPr>
        <p:txBody>
          <a:bodyPr wrap="square" rtlCol="0">
            <a:spAutoFit/>
          </a:bodyPr>
          <a:lstStyle/>
          <a:p>
            <a:r>
              <a:rPr lang="en-CA" b="1" dirty="0">
                <a:solidFill>
                  <a:schemeClr val="bg1"/>
                </a:solidFill>
              </a:rPr>
              <a:t>Gender – Exited Status</a:t>
            </a:r>
          </a:p>
        </p:txBody>
      </p:sp>
      <p:pic>
        <p:nvPicPr>
          <p:cNvPr id="18" name="Picture 17">
            <a:extLst>
              <a:ext uri="{FF2B5EF4-FFF2-40B4-BE49-F238E27FC236}">
                <a16:creationId xmlns:a16="http://schemas.microsoft.com/office/drawing/2014/main" id="{616DCADB-5081-C51C-5F1F-DAD8136AB512}"/>
              </a:ext>
            </a:extLst>
          </p:cNvPr>
          <p:cNvPicPr>
            <a:picLocks noChangeAspect="1"/>
          </p:cNvPicPr>
          <p:nvPr/>
        </p:nvPicPr>
        <p:blipFill>
          <a:blip r:embed="rId7"/>
          <a:stretch>
            <a:fillRect/>
          </a:stretch>
        </p:blipFill>
        <p:spPr>
          <a:xfrm>
            <a:off x="8902754" y="4284578"/>
            <a:ext cx="3065247" cy="2411068"/>
          </a:xfrm>
          <a:prstGeom prst="rect">
            <a:avLst/>
          </a:prstGeom>
        </p:spPr>
      </p:pic>
      <p:pic>
        <p:nvPicPr>
          <p:cNvPr id="20" name="Picture 19">
            <a:extLst>
              <a:ext uri="{FF2B5EF4-FFF2-40B4-BE49-F238E27FC236}">
                <a16:creationId xmlns:a16="http://schemas.microsoft.com/office/drawing/2014/main" id="{E262C5A0-F8CF-5F35-910E-04B2F0BEABAB}"/>
              </a:ext>
            </a:extLst>
          </p:cNvPr>
          <p:cNvPicPr>
            <a:picLocks noChangeAspect="1"/>
          </p:cNvPicPr>
          <p:nvPr/>
        </p:nvPicPr>
        <p:blipFill>
          <a:blip r:embed="rId8"/>
          <a:stretch>
            <a:fillRect/>
          </a:stretch>
        </p:blipFill>
        <p:spPr>
          <a:xfrm>
            <a:off x="9071713" y="1588149"/>
            <a:ext cx="2896288" cy="2411068"/>
          </a:xfrm>
          <a:prstGeom prst="rect">
            <a:avLst/>
          </a:prstGeom>
        </p:spPr>
      </p:pic>
      <p:sp>
        <p:nvSpPr>
          <p:cNvPr id="3" name="TextBox 2">
            <a:extLst>
              <a:ext uri="{FF2B5EF4-FFF2-40B4-BE49-F238E27FC236}">
                <a16:creationId xmlns:a16="http://schemas.microsoft.com/office/drawing/2014/main" id="{0731A9B5-C763-7F51-9DA7-ECAA62B5692C}"/>
              </a:ext>
            </a:extLst>
          </p:cNvPr>
          <p:cNvSpPr txBox="1"/>
          <p:nvPr/>
        </p:nvSpPr>
        <p:spPr>
          <a:xfrm>
            <a:off x="9396805" y="1339036"/>
            <a:ext cx="2795195" cy="230832"/>
          </a:xfrm>
          <a:prstGeom prst="rect">
            <a:avLst/>
          </a:prstGeom>
          <a:noFill/>
        </p:spPr>
        <p:txBody>
          <a:bodyPr wrap="square" rtlCol="0">
            <a:spAutoFit/>
          </a:bodyPr>
          <a:lstStyle/>
          <a:p>
            <a:r>
              <a:rPr lang="en-CA" sz="900" dirty="0">
                <a:solidFill>
                  <a:schemeClr val="bg1">
                    <a:lumMod val="65000"/>
                    <a:lumOff val="35000"/>
                  </a:schemeClr>
                </a:solidFill>
              </a:rPr>
              <a:t>Geography , Age by Exit status</a:t>
            </a:r>
          </a:p>
        </p:txBody>
      </p:sp>
      <p:sp>
        <p:nvSpPr>
          <p:cNvPr id="11" name="TextBox 10">
            <a:extLst>
              <a:ext uri="{FF2B5EF4-FFF2-40B4-BE49-F238E27FC236}">
                <a16:creationId xmlns:a16="http://schemas.microsoft.com/office/drawing/2014/main" id="{80C35B6E-B593-608B-D4E7-A2666415176B}"/>
              </a:ext>
            </a:extLst>
          </p:cNvPr>
          <p:cNvSpPr txBox="1"/>
          <p:nvPr/>
        </p:nvSpPr>
        <p:spPr>
          <a:xfrm>
            <a:off x="9220201" y="4051427"/>
            <a:ext cx="2823215" cy="246221"/>
          </a:xfrm>
          <a:prstGeom prst="rect">
            <a:avLst/>
          </a:prstGeom>
          <a:noFill/>
        </p:spPr>
        <p:txBody>
          <a:bodyPr wrap="square">
            <a:spAutoFit/>
          </a:bodyPr>
          <a:lstStyle/>
          <a:p>
            <a:r>
              <a:rPr lang="en-CA" sz="1000" dirty="0">
                <a:solidFill>
                  <a:schemeClr val="bg1">
                    <a:lumMod val="65000"/>
                    <a:lumOff val="35000"/>
                  </a:schemeClr>
                </a:solidFill>
              </a:rPr>
              <a:t>Gender , Age by Exit status</a:t>
            </a:r>
          </a:p>
        </p:txBody>
      </p:sp>
    </p:spTree>
    <p:extLst>
      <p:ext uri="{BB962C8B-B14F-4D97-AF65-F5344CB8AC3E}">
        <p14:creationId xmlns:p14="http://schemas.microsoft.com/office/powerpoint/2010/main" val="100819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48571" y="186423"/>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14" name="TextBox 13">
            <a:extLst>
              <a:ext uri="{FF2B5EF4-FFF2-40B4-BE49-F238E27FC236}">
                <a16:creationId xmlns:a16="http://schemas.microsoft.com/office/drawing/2014/main" id="{30A8D3A7-1CD2-16D3-E1A7-DED7449F1CDC}"/>
              </a:ext>
            </a:extLst>
          </p:cNvPr>
          <p:cNvSpPr txBox="1"/>
          <p:nvPr/>
        </p:nvSpPr>
        <p:spPr>
          <a:xfrm>
            <a:off x="219959" y="1012312"/>
            <a:ext cx="3761295" cy="369332"/>
          </a:xfrm>
          <a:prstGeom prst="rect">
            <a:avLst/>
          </a:prstGeom>
          <a:noFill/>
        </p:spPr>
        <p:txBody>
          <a:bodyPr wrap="square" rtlCol="0">
            <a:spAutoFit/>
          </a:bodyPr>
          <a:lstStyle/>
          <a:p>
            <a:r>
              <a:rPr lang="en-CA" b="1" dirty="0">
                <a:solidFill>
                  <a:schemeClr val="bg1"/>
                </a:solidFill>
              </a:rPr>
              <a:t>NumOfProducts – Exited Status</a:t>
            </a:r>
          </a:p>
        </p:txBody>
      </p:sp>
      <p:sp>
        <p:nvSpPr>
          <p:cNvPr id="15" name="TextBox 14">
            <a:extLst>
              <a:ext uri="{FF2B5EF4-FFF2-40B4-BE49-F238E27FC236}">
                <a16:creationId xmlns:a16="http://schemas.microsoft.com/office/drawing/2014/main" id="{E6A2F8AD-1B14-1841-A0B1-F2D4B6B8F36D}"/>
              </a:ext>
            </a:extLst>
          </p:cNvPr>
          <p:cNvSpPr txBox="1"/>
          <p:nvPr/>
        </p:nvSpPr>
        <p:spPr>
          <a:xfrm>
            <a:off x="286168" y="2216097"/>
            <a:ext cx="3889905" cy="769441"/>
          </a:xfrm>
          <a:prstGeom prst="rect">
            <a:avLst/>
          </a:prstGeom>
          <a:noFill/>
        </p:spPr>
        <p:txBody>
          <a:bodyPr wrap="square" rtlCol="0">
            <a:spAutoFit/>
          </a:bodyPr>
          <a:lstStyle/>
          <a:p>
            <a:r>
              <a:rPr lang="en-CA" sz="1100" dirty="0">
                <a:solidFill>
                  <a:schemeClr val="bg1">
                    <a:lumMod val="65000"/>
                    <a:lumOff val="35000"/>
                  </a:schemeClr>
                </a:solidFill>
              </a:rPr>
              <a:t>Conclusion : </a:t>
            </a:r>
          </a:p>
          <a:p>
            <a:r>
              <a:rPr lang="en-US" sz="1100" dirty="0">
                <a:solidFill>
                  <a:schemeClr val="bg1">
                    <a:lumMod val="65000"/>
                    <a:lumOff val="35000"/>
                  </a:schemeClr>
                </a:solidFill>
              </a:rPr>
              <a:t>The customers holding 3 to 4 Bank products are more likely to churn .</a:t>
            </a:r>
          </a:p>
          <a:p>
            <a:r>
              <a:rPr lang="en-US" sz="1100" dirty="0">
                <a:solidFill>
                  <a:schemeClr val="bg1">
                    <a:lumMod val="65000"/>
                    <a:lumOff val="35000"/>
                  </a:schemeClr>
                </a:solidFill>
              </a:rPr>
              <a:t>(Chi-square test)</a:t>
            </a:r>
            <a:endParaRPr lang="en-CA" sz="1100" dirty="0">
              <a:solidFill>
                <a:schemeClr val="bg1">
                  <a:lumMod val="65000"/>
                  <a:lumOff val="35000"/>
                </a:schemeClr>
              </a:solidFill>
            </a:endParaRPr>
          </a:p>
        </p:txBody>
      </p:sp>
      <p:pic>
        <p:nvPicPr>
          <p:cNvPr id="11" name="Picture 10">
            <a:extLst>
              <a:ext uri="{FF2B5EF4-FFF2-40B4-BE49-F238E27FC236}">
                <a16:creationId xmlns:a16="http://schemas.microsoft.com/office/drawing/2014/main" id="{F62555FE-B921-437D-8374-D4355465FEB2}"/>
              </a:ext>
            </a:extLst>
          </p:cNvPr>
          <p:cNvPicPr>
            <a:picLocks noChangeAspect="1"/>
          </p:cNvPicPr>
          <p:nvPr/>
        </p:nvPicPr>
        <p:blipFill>
          <a:blip r:embed="rId3"/>
          <a:stretch>
            <a:fillRect/>
          </a:stretch>
        </p:blipFill>
        <p:spPr>
          <a:xfrm>
            <a:off x="5512436" y="1676877"/>
            <a:ext cx="1943268" cy="1486029"/>
          </a:xfrm>
          <a:prstGeom prst="rect">
            <a:avLst/>
          </a:prstGeom>
        </p:spPr>
      </p:pic>
      <p:pic>
        <p:nvPicPr>
          <p:cNvPr id="16" name="Picture 15">
            <a:extLst>
              <a:ext uri="{FF2B5EF4-FFF2-40B4-BE49-F238E27FC236}">
                <a16:creationId xmlns:a16="http://schemas.microsoft.com/office/drawing/2014/main" id="{EE848D63-A53D-9156-5B1B-97DB8B0749C5}"/>
              </a:ext>
            </a:extLst>
          </p:cNvPr>
          <p:cNvPicPr>
            <a:picLocks noChangeAspect="1"/>
          </p:cNvPicPr>
          <p:nvPr/>
        </p:nvPicPr>
        <p:blipFill>
          <a:blip r:embed="rId4"/>
          <a:stretch>
            <a:fillRect/>
          </a:stretch>
        </p:blipFill>
        <p:spPr>
          <a:xfrm>
            <a:off x="7455704" y="1126204"/>
            <a:ext cx="4516337" cy="2519612"/>
          </a:xfrm>
          <a:prstGeom prst="rect">
            <a:avLst/>
          </a:prstGeom>
        </p:spPr>
      </p:pic>
      <p:pic>
        <p:nvPicPr>
          <p:cNvPr id="20" name="Picture 19">
            <a:extLst>
              <a:ext uri="{FF2B5EF4-FFF2-40B4-BE49-F238E27FC236}">
                <a16:creationId xmlns:a16="http://schemas.microsoft.com/office/drawing/2014/main" id="{A11B82A6-A5B2-AAAE-C692-901A1416E8A6}"/>
              </a:ext>
            </a:extLst>
          </p:cNvPr>
          <p:cNvPicPr>
            <a:picLocks noChangeAspect="1"/>
          </p:cNvPicPr>
          <p:nvPr/>
        </p:nvPicPr>
        <p:blipFill>
          <a:blip r:embed="rId5"/>
          <a:stretch>
            <a:fillRect/>
          </a:stretch>
        </p:blipFill>
        <p:spPr>
          <a:xfrm>
            <a:off x="7663991" y="4053525"/>
            <a:ext cx="4308050" cy="2618052"/>
          </a:xfrm>
          <a:prstGeom prst="rect">
            <a:avLst/>
          </a:prstGeom>
        </p:spPr>
      </p:pic>
      <p:sp>
        <p:nvSpPr>
          <p:cNvPr id="23" name="TextBox 22">
            <a:extLst>
              <a:ext uri="{FF2B5EF4-FFF2-40B4-BE49-F238E27FC236}">
                <a16:creationId xmlns:a16="http://schemas.microsoft.com/office/drawing/2014/main" id="{D09F8E7D-0269-E66D-FF41-15B74C43592B}"/>
              </a:ext>
            </a:extLst>
          </p:cNvPr>
          <p:cNvSpPr txBox="1"/>
          <p:nvPr/>
        </p:nvSpPr>
        <p:spPr>
          <a:xfrm>
            <a:off x="219959" y="4053525"/>
            <a:ext cx="4154078" cy="369332"/>
          </a:xfrm>
          <a:prstGeom prst="rect">
            <a:avLst/>
          </a:prstGeom>
          <a:noFill/>
        </p:spPr>
        <p:txBody>
          <a:bodyPr wrap="square">
            <a:spAutoFit/>
          </a:bodyPr>
          <a:lstStyle/>
          <a:p>
            <a:r>
              <a:rPr lang="en-CA" b="1" dirty="0">
                <a:solidFill>
                  <a:schemeClr val="bg1"/>
                </a:solidFill>
              </a:rPr>
              <a:t>IsActiveMember– Exited Status</a:t>
            </a:r>
          </a:p>
        </p:txBody>
      </p:sp>
      <p:sp>
        <p:nvSpPr>
          <p:cNvPr id="25" name="TextBox 24">
            <a:extLst>
              <a:ext uri="{FF2B5EF4-FFF2-40B4-BE49-F238E27FC236}">
                <a16:creationId xmlns:a16="http://schemas.microsoft.com/office/drawing/2014/main" id="{799AFFE7-E0F2-5B9F-F01C-39131B1D9EF7}"/>
              </a:ext>
            </a:extLst>
          </p:cNvPr>
          <p:cNvSpPr txBox="1"/>
          <p:nvPr/>
        </p:nvSpPr>
        <p:spPr>
          <a:xfrm>
            <a:off x="219959" y="5048302"/>
            <a:ext cx="3761295" cy="769441"/>
          </a:xfrm>
          <a:prstGeom prst="rect">
            <a:avLst/>
          </a:prstGeom>
          <a:noFill/>
        </p:spPr>
        <p:txBody>
          <a:bodyPr wrap="square">
            <a:spAutoFit/>
          </a:bodyPr>
          <a:lstStyle/>
          <a:p>
            <a:r>
              <a:rPr lang="en-CA" sz="1100" dirty="0">
                <a:solidFill>
                  <a:schemeClr val="bg1">
                    <a:lumMod val="65000"/>
                    <a:lumOff val="35000"/>
                  </a:schemeClr>
                </a:solidFill>
              </a:rPr>
              <a:t>Conclusion : </a:t>
            </a:r>
          </a:p>
          <a:p>
            <a:r>
              <a:rPr lang="en-US" sz="1100" dirty="0">
                <a:solidFill>
                  <a:schemeClr val="bg1">
                    <a:lumMod val="65000"/>
                    <a:lumOff val="35000"/>
                  </a:schemeClr>
                </a:solidFill>
              </a:rPr>
              <a:t>The customers with inactive status are more likely to churn. </a:t>
            </a:r>
          </a:p>
          <a:p>
            <a:r>
              <a:rPr lang="en-US" sz="1100" dirty="0">
                <a:solidFill>
                  <a:schemeClr val="bg1">
                    <a:lumMod val="65000"/>
                    <a:lumOff val="35000"/>
                  </a:schemeClr>
                </a:solidFill>
              </a:rPr>
              <a:t>(Chi-square test)</a:t>
            </a:r>
            <a:endParaRPr lang="en-CA" sz="1100" dirty="0">
              <a:solidFill>
                <a:schemeClr val="bg1">
                  <a:lumMod val="65000"/>
                  <a:lumOff val="35000"/>
                </a:schemeClr>
              </a:solidFill>
            </a:endParaRPr>
          </a:p>
        </p:txBody>
      </p:sp>
      <p:pic>
        <p:nvPicPr>
          <p:cNvPr id="26" name="Picture 25">
            <a:extLst>
              <a:ext uri="{FF2B5EF4-FFF2-40B4-BE49-F238E27FC236}">
                <a16:creationId xmlns:a16="http://schemas.microsoft.com/office/drawing/2014/main" id="{51F51971-218E-E54D-D427-2C33C8636E14}"/>
              </a:ext>
            </a:extLst>
          </p:cNvPr>
          <p:cNvPicPr>
            <a:picLocks noChangeAspect="1"/>
          </p:cNvPicPr>
          <p:nvPr/>
        </p:nvPicPr>
        <p:blipFill>
          <a:blip r:embed="rId6"/>
          <a:stretch>
            <a:fillRect/>
          </a:stretch>
        </p:blipFill>
        <p:spPr>
          <a:xfrm>
            <a:off x="5600073" y="4785442"/>
            <a:ext cx="1767993" cy="1172298"/>
          </a:xfrm>
          <a:prstGeom prst="rect">
            <a:avLst/>
          </a:prstGeom>
        </p:spPr>
      </p:pic>
    </p:spTree>
    <p:extLst>
      <p:ext uri="{BB962C8B-B14F-4D97-AF65-F5344CB8AC3E}">
        <p14:creationId xmlns:p14="http://schemas.microsoft.com/office/powerpoint/2010/main" val="173223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48571" y="-99140"/>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14" name="TextBox 13">
            <a:extLst>
              <a:ext uri="{FF2B5EF4-FFF2-40B4-BE49-F238E27FC236}">
                <a16:creationId xmlns:a16="http://schemas.microsoft.com/office/drawing/2014/main" id="{30A8D3A7-1CD2-16D3-E1A7-DED7449F1CDC}"/>
              </a:ext>
            </a:extLst>
          </p:cNvPr>
          <p:cNvSpPr txBox="1"/>
          <p:nvPr/>
        </p:nvSpPr>
        <p:spPr>
          <a:xfrm>
            <a:off x="-216518" y="1084081"/>
            <a:ext cx="3761295" cy="369332"/>
          </a:xfrm>
          <a:prstGeom prst="rect">
            <a:avLst/>
          </a:prstGeom>
          <a:noFill/>
        </p:spPr>
        <p:txBody>
          <a:bodyPr wrap="square" rtlCol="0">
            <a:spAutoFit/>
          </a:bodyPr>
          <a:lstStyle/>
          <a:p>
            <a:pPr algn="ctr"/>
            <a:r>
              <a:rPr lang="en-CA" b="1" dirty="0">
                <a:solidFill>
                  <a:schemeClr val="bg1"/>
                </a:solidFill>
              </a:rPr>
              <a:t>Age Group – Exited Status </a:t>
            </a:r>
          </a:p>
        </p:txBody>
      </p:sp>
      <p:pic>
        <p:nvPicPr>
          <p:cNvPr id="4" name="Picture 3">
            <a:extLst>
              <a:ext uri="{FF2B5EF4-FFF2-40B4-BE49-F238E27FC236}">
                <a16:creationId xmlns:a16="http://schemas.microsoft.com/office/drawing/2014/main" id="{C6582740-DA5F-E78C-EEFD-0F6CB3B6544A}"/>
              </a:ext>
            </a:extLst>
          </p:cNvPr>
          <p:cNvPicPr>
            <a:picLocks noChangeAspect="1"/>
          </p:cNvPicPr>
          <p:nvPr/>
        </p:nvPicPr>
        <p:blipFill>
          <a:blip r:embed="rId3"/>
          <a:stretch>
            <a:fillRect/>
          </a:stretch>
        </p:blipFill>
        <p:spPr>
          <a:xfrm>
            <a:off x="6967980" y="1084081"/>
            <a:ext cx="4922947" cy="2595393"/>
          </a:xfrm>
          <a:prstGeom prst="rect">
            <a:avLst/>
          </a:prstGeom>
        </p:spPr>
      </p:pic>
      <p:pic>
        <p:nvPicPr>
          <p:cNvPr id="8" name="Picture 7">
            <a:extLst>
              <a:ext uri="{FF2B5EF4-FFF2-40B4-BE49-F238E27FC236}">
                <a16:creationId xmlns:a16="http://schemas.microsoft.com/office/drawing/2014/main" id="{2D1619FA-3DA5-BB61-181E-96D2925FBD1A}"/>
              </a:ext>
            </a:extLst>
          </p:cNvPr>
          <p:cNvPicPr>
            <a:picLocks noChangeAspect="1"/>
          </p:cNvPicPr>
          <p:nvPr/>
        </p:nvPicPr>
        <p:blipFill>
          <a:blip r:embed="rId4"/>
          <a:stretch>
            <a:fillRect/>
          </a:stretch>
        </p:blipFill>
        <p:spPr>
          <a:xfrm>
            <a:off x="5941515" y="1430003"/>
            <a:ext cx="853514" cy="876376"/>
          </a:xfrm>
          <a:prstGeom prst="rect">
            <a:avLst/>
          </a:prstGeom>
        </p:spPr>
      </p:pic>
      <p:pic>
        <p:nvPicPr>
          <p:cNvPr id="10" name="Picture 9">
            <a:extLst>
              <a:ext uri="{FF2B5EF4-FFF2-40B4-BE49-F238E27FC236}">
                <a16:creationId xmlns:a16="http://schemas.microsoft.com/office/drawing/2014/main" id="{960144BD-7FB9-2698-99CF-07880FAC24E9}"/>
              </a:ext>
            </a:extLst>
          </p:cNvPr>
          <p:cNvPicPr>
            <a:picLocks noChangeAspect="1"/>
          </p:cNvPicPr>
          <p:nvPr/>
        </p:nvPicPr>
        <p:blipFill>
          <a:blip r:embed="rId5"/>
          <a:stretch>
            <a:fillRect/>
          </a:stretch>
        </p:blipFill>
        <p:spPr>
          <a:xfrm>
            <a:off x="6017722" y="2599175"/>
            <a:ext cx="777307" cy="960203"/>
          </a:xfrm>
          <a:prstGeom prst="rect">
            <a:avLst/>
          </a:prstGeom>
        </p:spPr>
      </p:pic>
      <p:pic>
        <p:nvPicPr>
          <p:cNvPr id="12" name="Picture 11">
            <a:extLst>
              <a:ext uri="{FF2B5EF4-FFF2-40B4-BE49-F238E27FC236}">
                <a16:creationId xmlns:a16="http://schemas.microsoft.com/office/drawing/2014/main" id="{C13DA0B3-70C3-A238-8994-A6CE8F81D173}"/>
              </a:ext>
            </a:extLst>
          </p:cNvPr>
          <p:cNvPicPr>
            <a:picLocks noChangeAspect="1"/>
          </p:cNvPicPr>
          <p:nvPr/>
        </p:nvPicPr>
        <p:blipFill>
          <a:blip r:embed="rId6"/>
          <a:stretch>
            <a:fillRect/>
          </a:stretch>
        </p:blipFill>
        <p:spPr>
          <a:xfrm>
            <a:off x="6659928" y="4065567"/>
            <a:ext cx="5505923" cy="2760844"/>
          </a:xfrm>
          <a:prstGeom prst="rect">
            <a:avLst/>
          </a:prstGeom>
        </p:spPr>
      </p:pic>
      <p:pic>
        <p:nvPicPr>
          <p:cNvPr id="16" name="Picture 15">
            <a:extLst>
              <a:ext uri="{FF2B5EF4-FFF2-40B4-BE49-F238E27FC236}">
                <a16:creationId xmlns:a16="http://schemas.microsoft.com/office/drawing/2014/main" id="{6B218AD8-C437-2755-752E-85EEC48F23DF}"/>
              </a:ext>
            </a:extLst>
          </p:cNvPr>
          <p:cNvPicPr>
            <a:picLocks noChangeAspect="1"/>
          </p:cNvPicPr>
          <p:nvPr/>
        </p:nvPicPr>
        <p:blipFill>
          <a:blip r:embed="rId7"/>
          <a:stretch>
            <a:fillRect/>
          </a:stretch>
        </p:blipFill>
        <p:spPr>
          <a:xfrm>
            <a:off x="5519781" y="4606578"/>
            <a:ext cx="1127858" cy="1409822"/>
          </a:xfrm>
          <a:prstGeom prst="rect">
            <a:avLst/>
          </a:prstGeom>
        </p:spPr>
      </p:pic>
      <p:sp>
        <p:nvSpPr>
          <p:cNvPr id="17" name="TextBox 16">
            <a:extLst>
              <a:ext uri="{FF2B5EF4-FFF2-40B4-BE49-F238E27FC236}">
                <a16:creationId xmlns:a16="http://schemas.microsoft.com/office/drawing/2014/main" id="{412F680D-182E-7D6B-9B33-F6A7EB3CC940}"/>
              </a:ext>
            </a:extLst>
          </p:cNvPr>
          <p:cNvSpPr txBox="1"/>
          <p:nvPr/>
        </p:nvSpPr>
        <p:spPr>
          <a:xfrm>
            <a:off x="301658" y="2111604"/>
            <a:ext cx="4543719" cy="600164"/>
          </a:xfrm>
          <a:prstGeom prst="rect">
            <a:avLst/>
          </a:prstGeom>
          <a:noFill/>
        </p:spPr>
        <p:txBody>
          <a:bodyPr wrap="square" rtlCol="0">
            <a:spAutoFit/>
          </a:bodyPr>
          <a:lstStyle/>
          <a:p>
            <a:r>
              <a:rPr lang="en-US" sz="1100" i="0" dirty="0">
                <a:solidFill>
                  <a:schemeClr val="bg1">
                    <a:lumMod val="65000"/>
                    <a:lumOff val="35000"/>
                  </a:schemeClr>
                </a:solidFill>
                <a:effectLst/>
              </a:rPr>
              <a:t>The analysis shows that the customers, particularly those in the 40-50 and 50-60 age groups, have higher exit rates compared to younger age groups.</a:t>
            </a:r>
            <a:endParaRPr lang="en-CA" sz="1100" dirty="0">
              <a:solidFill>
                <a:schemeClr val="bg1">
                  <a:lumMod val="65000"/>
                  <a:lumOff val="35000"/>
                </a:schemeClr>
              </a:solidFill>
            </a:endParaRPr>
          </a:p>
        </p:txBody>
      </p:sp>
      <p:pic>
        <p:nvPicPr>
          <p:cNvPr id="18" name="Picture 17">
            <a:extLst>
              <a:ext uri="{FF2B5EF4-FFF2-40B4-BE49-F238E27FC236}">
                <a16:creationId xmlns:a16="http://schemas.microsoft.com/office/drawing/2014/main" id="{457EE438-5058-CD43-0246-E156564BAF37}"/>
              </a:ext>
            </a:extLst>
          </p:cNvPr>
          <p:cNvPicPr>
            <a:picLocks noChangeAspect="1"/>
          </p:cNvPicPr>
          <p:nvPr/>
        </p:nvPicPr>
        <p:blipFill>
          <a:blip r:embed="rId8"/>
          <a:stretch>
            <a:fillRect/>
          </a:stretch>
        </p:blipFill>
        <p:spPr>
          <a:xfrm>
            <a:off x="419185" y="4065567"/>
            <a:ext cx="3879438" cy="2560804"/>
          </a:xfrm>
          <a:prstGeom prst="rect">
            <a:avLst/>
          </a:prstGeom>
        </p:spPr>
      </p:pic>
      <p:sp>
        <p:nvSpPr>
          <p:cNvPr id="20" name="TextBox 19">
            <a:extLst>
              <a:ext uri="{FF2B5EF4-FFF2-40B4-BE49-F238E27FC236}">
                <a16:creationId xmlns:a16="http://schemas.microsoft.com/office/drawing/2014/main" id="{78693C47-6D8B-3B08-50A0-4701D481F801}"/>
              </a:ext>
            </a:extLst>
          </p:cNvPr>
          <p:cNvSpPr txBox="1"/>
          <p:nvPr/>
        </p:nvSpPr>
        <p:spPr>
          <a:xfrm>
            <a:off x="148571" y="3835258"/>
            <a:ext cx="3879438" cy="261610"/>
          </a:xfrm>
          <a:prstGeom prst="rect">
            <a:avLst/>
          </a:prstGeom>
          <a:noFill/>
        </p:spPr>
        <p:txBody>
          <a:bodyPr wrap="square">
            <a:spAutoFit/>
          </a:bodyPr>
          <a:lstStyle/>
          <a:p>
            <a:pPr algn="ctr"/>
            <a:r>
              <a:rPr lang="en-CA" sz="1100" dirty="0">
                <a:solidFill>
                  <a:schemeClr val="bg1">
                    <a:lumMod val="65000"/>
                    <a:lumOff val="35000"/>
                  </a:schemeClr>
                </a:solidFill>
              </a:rPr>
              <a:t>Age , Salary by Exit Status</a:t>
            </a:r>
          </a:p>
        </p:txBody>
      </p:sp>
    </p:spTree>
    <p:extLst>
      <p:ext uri="{BB962C8B-B14F-4D97-AF65-F5344CB8AC3E}">
        <p14:creationId xmlns:p14="http://schemas.microsoft.com/office/powerpoint/2010/main" val="3955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338564" y="0"/>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14" name="TextBox 13">
            <a:extLst>
              <a:ext uri="{FF2B5EF4-FFF2-40B4-BE49-F238E27FC236}">
                <a16:creationId xmlns:a16="http://schemas.microsoft.com/office/drawing/2014/main" id="{30A8D3A7-1CD2-16D3-E1A7-DED7449F1CDC}"/>
              </a:ext>
            </a:extLst>
          </p:cNvPr>
          <p:cNvSpPr txBox="1"/>
          <p:nvPr/>
        </p:nvSpPr>
        <p:spPr>
          <a:xfrm>
            <a:off x="-30131" y="711763"/>
            <a:ext cx="3761295" cy="400110"/>
          </a:xfrm>
          <a:prstGeom prst="rect">
            <a:avLst/>
          </a:prstGeom>
          <a:noFill/>
        </p:spPr>
        <p:txBody>
          <a:bodyPr wrap="square" rtlCol="0">
            <a:spAutoFit/>
          </a:bodyPr>
          <a:lstStyle/>
          <a:p>
            <a:pPr algn="ctr"/>
            <a:r>
              <a:rPr lang="en-CA" sz="2000" b="1" dirty="0">
                <a:solidFill>
                  <a:schemeClr val="bg1"/>
                </a:solidFill>
              </a:rPr>
              <a:t>Credit Score – Exited Status </a:t>
            </a:r>
          </a:p>
        </p:txBody>
      </p:sp>
      <p:pic>
        <p:nvPicPr>
          <p:cNvPr id="5" name="Picture 4">
            <a:extLst>
              <a:ext uri="{FF2B5EF4-FFF2-40B4-BE49-F238E27FC236}">
                <a16:creationId xmlns:a16="http://schemas.microsoft.com/office/drawing/2014/main" id="{4A61CA70-DB2B-3757-1096-6A40EBDEB142}"/>
              </a:ext>
            </a:extLst>
          </p:cNvPr>
          <p:cNvPicPr>
            <a:picLocks noChangeAspect="1"/>
          </p:cNvPicPr>
          <p:nvPr/>
        </p:nvPicPr>
        <p:blipFill>
          <a:blip r:embed="rId3"/>
          <a:stretch>
            <a:fillRect/>
          </a:stretch>
        </p:blipFill>
        <p:spPr>
          <a:xfrm>
            <a:off x="8229600" y="3889604"/>
            <a:ext cx="3893270" cy="2587559"/>
          </a:xfrm>
          <a:prstGeom prst="rect">
            <a:avLst/>
          </a:prstGeom>
        </p:spPr>
      </p:pic>
      <p:pic>
        <p:nvPicPr>
          <p:cNvPr id="11" name="Picture 10">
            <a:extLst>
              <a:ext uri="{FF2B5EF4-FFF2-40B4-BE49-F238E27FC236}">
                <a16:creationId xmlns:a16="http://schemas.microsoft.com/office/drawing/2014/main" id="{B8A85FD4-BCEF-18DC-F158-F2E0AA809834}"/>
              </a:ext>
            </a:extLst>
          </p:cNvPr>
          <p:cNvPicPr>
            <a:picLocks noChangeAspect="1"/>
          </p:cNvPicPr>
          <p:nvPr/>
        </p:nvPicPr>
        <p:blipFill>
          <a:blip r:embed="rId4"/>
          <a:stretch>
            <a:fillRect/>
          </a:stretch>
        </p:blipFill>
        <p:spPr>
          <a:xfrm>
            <a:off x="6281711" y="819576"/>
            <a:ext cx="5910289" cy="2587559"/>
          </a:xfrm>
          <a:prstGeom prst="rect">
            <a:avLst/>
          </a:prstGeom>
        </p:spPr>
      </p:pic>
      <p:pic>
        <p:nvPicPr>
          <p:cNvPr id="15" name="Picture 14">
            <a:extLst>
              <a:ext uri="{FF2B5EF4-FFF2-40B4-BE49-F238E27FC236}">
                <a16:creationId xmlns:a16="http://schemas.microsoft.com/office/drawing/2014/main" id="{DE6AF035-AC21-39FC-93D9-A743CB93B693}"/>
              </a:ext>
            </a:extLst>
          </p:cNvPr>
          <p:cNvPicPr>
            <a:picLocks noChangeAspect="1"/>
          </p:cNvPicPr>
          <p:nvPr/>
        </p:nvPicPr>
        <p:blipFill>
          <a:blip r:embed="rId5"/>
          <a:stretch>
            <a:fillRect/>
          </a:stretch>
        </p:blipFill>
        <p:spPr>
          <a:xfrm>
            <a:off x="4884783" y="2029367"/>
            <a:ext cx="1211217" cy="1433168"/>
          </a:xfrm>
          <a:prstGeom prst="rect">
            <a:avLst/>
          </a:prstGeom>
        </p:spPr>
      </p:pic>
      <p:sp>
        <p:nvSpPr>
          <p:cNvPr id="22" name="TextBox 21">
            <a:extLst>
              <a:ext uri="{FF2B5EF4-FFF2-40B4-BE49-F238E27FC236}">
                <a16:creationId xmlns:a16="http://schemas.microsoft.com/office/drawing/2014/main" id="{A0423542-8268-B362-423A-2092D0D0C1FD}"/>
              </a:ext>
            </a:extLst>
          </p:cNvPr>
          <p:cNvSpPr txBox="1"/>
          <p:nvPr/>
        </p:nvSpPr>
        <p:spPr>
          <a:xfrm>
            <a:off x="172672" y="1996035"/>
            <a:ext cx="4279769" cy="877163"/>
          </a:xfrm>
          <a:prstGeom prst="rect">
            <a:avLst/>
          </a:prstGeom>
          <a:noFill/>
        </p:spPr>
        <p:txBody>
          <a:bodyPr wrap="square" rtlCol="0">
            <a:spAutoFit/>
          </a:bodyPr>
          <a:lstStyle/>
          <a:p>
            <a:r>
              <a:rPr lang="en-CA" sz="1100" dirty="0">
                <a:solidFill>
                  <a:schemeClr val="bg1">
                    <a:lumMod val="65000"/>
                    <a:lumOff val="35000"/>
                  </a:schemeClr>
                </a:solidFill>
              </a:rPr>
              <a:t>Customers having credit score below 360 with estimated salary and balance between 100k to 200k and age between 50-60 have exited the bank . </a:t>
            </a:r>
          </a:p>
          <a:p>
            <a:endParaRPr lang="en-CA" dirty="0"/>
          </a:p>
        </p:txBody>
      </p:sp>
      <p:sp>
        <p:nvSpPr>
          <p:cNvPr id="23" name="TextBox 22">
            <a:extLst>
              <a:ext uri="{FF2B5EF4-FFF2-40B4-BE49-F238E27FC236}">
                <a16:creationId xmlns:a16="http://schemas.microsoft.com/office/drawing/2014/main" id="{0ED1943F-F0FE-1AEB-7B79-D8837C0121DF}"/>
              </a:ext>
            </a:extLst>
          </p:cNvPr>
          <p:cNvSpPr txBox="1"/>
          <p:nvPr/>
        </p:nvSpPr>
        <p:spPr>
          <a:xfrm>
            <a:off x="4747967" y="3760243"/>
            <a:ext cx="2696066" cy="261610"/>
          </a:xfrm>
          <a:prstGeom prst="rect">
            <a:avLst/>
          </a:prstGeom>
          <a:noFill/>
        </p:spPr>
        <p:txBody>
          <a:bodyPr wrap="square" rtlCol="0">
            <a:spAutoFit/>
          </a:bodyPr>
          <a:lstStyle/>
          <a:p>
            <a:r>
              <a:rPr lang="en-CA" sz="1050" dirty="0">
                <a:solidFill>
                  <a:schemeClr val="bg1"/>
                </a:solidFill>
              </a:rPr>
              <a:t>Credit </a:t>
            </a:r>
            <a:r>
              <a:rPr lang="en-CA" sz="1050" dirty="0">
                <a:solidFill>
                  <a:schemeClr val="bg1">
                    <a:lumMod val="65000"/>
                    <a:lumOff val="35000"/>
                  </a:schemeClr>
                </a:solidFill>
              </a:rPr>
              <a:t>Score</a:t>
            </a:r>
            <a:r>
              <a:rPr lang="en-CA" sz="1050" dirty="0">
                <a:solidFill>
                  <a:schemeClr val="bg1"/>
                </a:solidFill>
              </a:rPr>
              <a:t>  and Salary by Exit Status</a:t>
            </a:r>
          </a:p>
        </p:txBody>
      </p:sp>
      <p:sp>
        <p:nvSpPr>
          <p:cNvPr id="25" name="TextBox 24">
            <a:extLst>
              <a:ext uri="{FF2B5EF4-FFF2-40B4-BE49-F238E27FC236}">
                <a16:creationId xmlns:a16="http://schemas.microsoft.com/office/drawing/2014/main" id="{168AB4CE-99EB-E6F8-CD98-F04B0278F544}"/>
              </a:ext>
            </a:extLst>
          </p:cNvPr>
          <p:cNvSpPr txBox="1"/>
          <p:nvPr/>
        </p:nvSpPr>
        <p:spPr>
          <a:xfrm>
            <a:off x="257633" y="3760243"/>
            <a:ext cx="3023906" cy="253916"/>
          </a:xfrm>
          <a:prstGeom prst="rect">
            <a:avLst/>
          </a:prstGeom>
          <a:noFill/>
        </p:spPr>
        <p:txBody>
          <a:bodyPr wrap="square">
            <a:spAutoFit/>
          </a:bodyPr>
          <a:lstStyle/>
          <a:p>
            <a:r>
              <a:rPr lang="en-CA" sz="1050" dirty="0">
                <a:solidFill>
                  <a:schemeClr val="bg1"/>
                </a:solidFill>
              </a:rPr>
              <a:t>Credit Score  and Age by Exit Status</a:t>
            </a:r>
          </a:p>
        </p:txBody>
      </p:sp>
      <p:pic>
        <p:nvPicPr>
          <p:cNvPr id="27" name="Picture 26">
            <a:extLst>
              <a:ext uri="{FF2B5EF4-FFF2-40B4-BE49-F238E27FC236}">
                <a16:creationId xmlns:a16="http://schemas.microsoft.com/office/drawing/2014/main" id="{A94F5B63-BF6C-E02D-1100-22826381E318}"/>
              </a:ext>
            </a:extLst>
          </p:cNvPr>
          <p:cNvPicPr>
            <a:picLocks noChangeAspect="1"/>
          </p:cNvPicPr>
          <p:nvPr/>
        </p:nvPicPr>
        <p:blipFill>
          <a:blip r:embed="rId6"/>
          <a:stretch>
            <a:fillRect/>
          </a:stretch>
        </p:blipFill>
        <p:spPr>
          <a:xfrm>
            <a:off x="338564" y="4106863"/>
            <a:ext cx="2866549" cy="2370299"/>
          </a:xfrm>
          <a:prstGeom prst="rect">
            <a:avLst/>
          </a:prstGeom>
        </p:spPr>
      </p:pic>
      <p:pic>
        <p:nvPicPr>
          <p:cNvPr id="29" name="Picture 28">
            <a:extLst>
              <a:ext uri="{FF2B5EF4-FFF2-40B4-BE49-F238E27FC236}">
                <a16:creationId xmlns:a16="http://schemas.microsoft.com/office/drawing/2014/main" id="{F7C1764C-7D72-AB34-A55F-AD088D9EDDCC}"/>
              </a:ext>
            </a:extLst>
          </p:cNvPr>
          <p:cNvPicPr>
            <a:picLocks noChangeAspect="1"/>
          </p:cNvPicPr>
          <p:nvPr/>
        </p:nvPicPr>
        <p:blipFill>
          <a:blip r:embed="rId7"/>
          <a:stretch>
            <a:fillRect/>
          </a:stretch>
        </p:blipFill>
        <p:spPr>
          <a:xfrm>
            <a:off x="3804969" y="3999902"/>
            <a:ext cx="3788168" cy="2477261"/>
          </a:xfrm>
          <a:prstGeom prst="rect">
            <a:avLst/>
          </a:prstGeom>
        </p:spPr>
      </p:pic>
      <p:pic>
        <p:nvPicPr>
          <p:cNvPr id="4" name="Picture 3">
            <a:extLst>
              <a:ext uri="{FF2B5EF4-FFF2-40B4-BE49-F238E27FC236}">
                <a16:creationId xmlns:a16="http://schemas.microsoft.com/office/drawing/2014/main" id="{E14377EC-B0CE-F951-60A9-A917130805C0}"/>
              </a:ext>
            </a:extLst>
          </p:cNvPr>
          <p:cNvPicPr>
            <a:picLocks noChangeAspect="1"/>
          </p:cNvPicPr>
          <p:nvPr/>
        </p:nvPicPr>
        <p:blipFill>
          <a:blip r:embed="rId8"/>
          <a:stretch>
            <a:fillRect/>
          </a:stretch>
        </p:blipFill>
        <p:spPr>
          <a:xfrm>
            <a:off x="5129736" y="1093305"/>
            <a:ext cx="966264" cy="884162"/>
          </a:xfrm>
          <a:prstGeom prst="rect">
            <a:avLst/>
          </a:prstGeom>
        </p:spPr>
      </p:pic>
    </p:spTree>
    <p:extLst>
      <p:ext uri="{BB962C8B-B14F-4D97-AF65-F5344CB8AC3E}">
        <p14:creationId xmlns:p14="http://schemas.microsoft.com/office/powerpoint/2010/main" val="366229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48570" y="134738"/>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14" name="TextBox 13">
            <a:extLst>
              <a:ext uri="{FF2B5EF4-FFF2-40B4-BE49-F238E27FC236}">
                <a16:creationId xmlns:a16="http://schemas.microsoft.com/office/drawing/2014/main" id="{30A8D3A7-1CD2-16D3-E1A7-DED7449F1CDC}"/>
              </a:ext>
            </a:extLst>
          </p:cNvPr>
          <p:cNvSpPr txBox="1"/>
          <p:nvPr/>
        </p:nvSpPr>
        <p:spPr>
          <a:xfrm>
            <a:off x="-332197" y="658036"/>
            <a:ext cx="3761295" cy="400110"/>
          </a:xfrm>
          <a:prstGeom prst="rect">
            <a:avLst/>
          </a:prstGeom>
          <a:noFill/>
        </p:spPr>
        <p:txBody>
          <a:bodyPr wrap="square" rtlCol="0">
            <a:spAutoFit/>
          </a:bodyPr>
          <a:lstStyle/>
          <a:p>
            <a:pPr algn="ctr"/>
            <a:r>
              <a:rPr lang="en-CA" sz="2000" b="1" dirty="0">
                <a:solidFill>
                  <a:schemeClr val="bg1"/>
                </a:solidFill>
              </a:rPr>
              <a:t>Balance-Exited Status</a:t>
            </a:r>
          </a:p>
        </p:txBody>
      </p:sp>
      <p:pic>
        <p:nvPicPr>
          <p:cNvPr id="8" name="Picture 7">
            <a:extLst>
              <a:ext uri="{FF2B5EF4-FFF2-40B4-BE49-F238E27FC236}">
                <a16:creationId xmlns:a16="http://schemas.microsoft.com/office/drawing/2014/main" id="{FDA7443C-E43F-366A-3AFE-ED786E25EC55}"/>
              </a:ext>
            </a:extLst>
          </p:cNvPr>
          <p:cNvPicPr>
            <a:picLocks noChangeAspect="1"/>
          </p:cNvPicPr>
          <p:nvPr/>
        </p:nvPicPr>
        <p:blipFill>
          <a:blip r:embed="rId3"/>
          <a:stretch>
            <a:fillRect/>
          </a:stretch>
        </p:blipFill>
        <p:spPr>
          <a:xfrm>
            <a:off x="5181521" y="2612201"/>
            <a:ext cx="1828958" cy="1044030"/>
          </a:xfrm>
          <a:prstGeom prst="rect">
            <a:avLst/>
          </a:prstGeom>
        </p:spPr>
      </p:pic>
      <p:pic>
        <p:nvPicPr>
          <p:cNvPr id="12" name="Picture 11">
            <a:extLst>
              <a:ext uri="{FF2B5EF4-FFF2-40B4-BE49-F238E27FC236}">
                <a16:creationId xmlns:a16="http://schemas.microsoft.com/office/drawing/2014/main" id="{01C48DD5-F7BD-3338-3BAF-D4E48346C80D}"/>
              </a:ext>
            </a:extLst>
          </p:cNvPr>
          <p:cNvPicPr>
            <a:picLocks noChangeAspect="1"/>
          </p:cNvPicPr>
          <p:nvPr/>
        </p:nvPicPr>
        <p:blipFill>
          <a:blip r:embed="rId4"/>
          <a:stretch>
            <a:fillRect/>
          </a:stretch>
        </p:blipFill>
        <p:spPr>
          <a:xfrm>
            <a:off x="5131127" y="920731"/>
            <a:ext cx="1356478" cy="1501270"/>
          </a:xfrm>
          <a:prstGeom prst="rect">
            <a:avLst/>
          </a:prstGeom>
        </p:spPr>
      </p:pic>
      <p:pic>
        <p:nvPicPr>
          <p:cNvPr id="15" name="Picture 14">
            <a:extLst>
              <a:ext uri="{FF2B5EF4-FFF2-40B4-BE49-F238E27FC236}">
                <a16:creationId xmlns:a16="http://schemas.microsoft.com/office/drawing/2014/main" id="{B02878C7-8CB9-F4EF-1E6E-92F11715A129}"/>
              </a:ext>
            </a:extLst>
          </p:cNvPr>
          <p:cNvPicPr>
            <a:picLocks noChangeAspect="1"/>
          </p:cNvPicPr>
          <p:nvPr/>
        </p:nvPicPr>
        <p:blipFill>
          <a:blip r:embed="rId5"/>
          <a:stretch>
            <a:fillRect/>
          </a:stretch>
        </p:blipFill>
        <p:spPr>
          <a:xfrm>
            <a:off x="6904545" y="924998"/>
            <a:ext cx="5089188" cy="2994006"/>
          </a:xfrm>
          <a:prstGeom prst="rect">
            <a:avLst/>
          </a:prstGeom>
        </p:spPr>
      </p:pic>
      <p:pic>
        <p:nvPicPr>
          <p:cNvPr id="17" name="Picture 16">
            <a:extLst>
              <a:ext uri="{FF2B5EF4-FFF2-40B4-BE49-F238E27FC236}">
                <a16:creationId xmlns:a16="http://schemas.microsoft.com/office/drawing/2014/main" id="{06DE02A6-1D17-F15B-7B1C-170ADAF081E2}"/>
              </a:ext>
            </a:extLst>
          </p:cNvPr>
          <p:cNvPicPr>
            <a:picLocks noChangeAspect="1"/>
          </p:cNvPicPr>
          <p:nvPr/>
        </p:nvPicPr>
        <p:blipFill>
          <a:blip r:embed="rId6"/>
          <a:stretch>
            <a:fillRect/>
          </a:stretch>
        </p:blipFill>
        <p:spPr>
          <a:xfrm>
            <a:off x="6212264" y="3919004"/>
            <a:ext cx="5681317" cy="2851610"/>
          </a:xfrm>
          <a:prstGeom prst="rect">
            <a:avLst/>
          </a:prstGeom>
        </p:spPr>
      </p:pic>
      <p:sp>
        <p:nvSpPr>
          <p:cNvPr id="18" name="TextBox 17">
            <a:extLst>
              <a:ext uri="{FF2B5EF4-FFF2-40B4-BE49-F238E27FC236}">
                <a16:creationId xmlns:a16="http://schemas.microsoft.com/office/drawing/2014/main" id="{F49E9989-4459-CFD5-2E3F-5C2DA299A68C}"/>
              </a:ext>
            </a:extLst>
          </p:cNvPr>
          <p:cNvSpPr txBox="1"/>
          <p:nvPr/>
        </p:nvSpPr>
        <p:spPr>
          <a:xfrm>
            <a:off x="349436" y="1671366"/>
            <a:ext cx="3629015" cy="1246495"/>
          </a:xfrm>
          <a:prstGeom prst="rect">
            <a:avLst/>
          </a:prstGeom>
          <a:noFill/>
        </p:spPr>
        <p:txBody>
          <a:bodyPr wrap="square" rtlCol="0">
            <a:spAutoFit/>
          </a:bodyPr>
          <a:lstStyle/>
          <a:p>
            <a:r>
              <a:rPr lang="en-CA" sz="1100" dirty="0">
                <a:solidFill>
                  <a:schemeClr val="bg1">
                    <a:lumMod val="65000"/>
                    <a:lumOff val="35000"/>
                  </a:schemeClr>
                </a:solidFill>
              </a:rPr>
              <a:t>Conclusion:</a:t>
            </a:r>
          </a:p>
          <a:p>
            <a:r>
              <a:rPr lang="en-CA" sz="1100" dirty="0">
                <a:solidFill>
                  <a:schemeClr val="bg1">
                    <a:lumMod val="65000"/>
                    <a:lumOff val="35000"/>
                  </a:schemeClr>
                </a:solidFill>
              </a:rPr>
              <a:t>The customers holding balance more than $200k are more likely to churn as compared to others.  </a:t>
            </a:r>
          </a:p>
          <a:p>
            <a:r>
              <a:rPr lang="en-CA" sz="1100" dirty="0">
                <a:solidFill>
                  <a:schemeClr val="bg1">
                    <a:lumMod val="65000"/>
                    <a:lumOff val="35000"/>
                  </a:schemeClr>
                </a:solidFill>
              </a:rPr>
              <a:t>From the above category, maximum customers had their estimated salary either less than 50k and more than 150k.</a:t>
            </a:r>
          </a:p>
          <a:p>
            <a:r>
              <a:rPr lang="en-CA" sz="900" dirty="0">
                <a:solidFill>
                  <a:schemeClr val="bg1">
                    <a:lumMod val="65000"/>
                    <a:lumOff val="35000"/>
                  </a:schemeClr>
                </a:solidFill>
              </a:rPr>
              <a:t>(Chi-square test)</a:t>
            </a:r>
          </a:p>
        </p:txBody>
      </p:sp>
      <p:pic>
        <p:nvPicPr>
          <p:cNvPr id="22" name="Picture 21">
            <a:extLst>
              <a:ext uri="{FF2B5EF4-FFF2-40B4-BE49-F238E27FC236}">
                <a16:creationId xmlns:a16="http://schemas.microsoft.com/office/drawing/2014/main" id="{9DE36A10-D640-A5E0-A82A-71114CC15887}"/>
              </a:ext>
            </a:extLst>
          </p:cNvPr>
          <p:cNvPicPr>
            <a:picLocks noChangeAspect="1"/>
          </p:cNvPicPr>
          <p:nvPr/>
        </p:nvPicPr>
        <p:blipFill>
          <a:blip r:embed="rId7"/>
          <a:stretch>
            <a:fillRect/>
          </a:stretch>
        </p:blipFill>
        <p:spPr>
          <a:xfrm>
            <a:off x="349436" y="3793059"/>
            <a:ext cx="4364845" cy="2994006"/>
          </a:xfrm>
          <a:prstGeom prst="rect">
            <a:avLst/>
          </a:prstGeom>
        </p:spPr>
      </p:pic>
      <p:sp>
        <p:nvSpPr>
          <p:cNvPr id="23" name="TextBox 22">
            <a:extLst>
              <a:ext uri="{FF2B5EF4-FFF2-40B4-BE49-F238E27FC236}">
                <a16:creationId xmlns:a16="http://schemas.microsoft.com/office/drawing/2014/main" id="{32EBDC56-29D8-7DFB-3058-D574E65934DF}"/>
              </a:ext>
            </a:extLst>
          </p:cNvPr>
          <p:cNvSpPr txBox="1"/>
          <p:nvPr/>
        </p:nvSpPr>
        <p:spPr>
          <a:xfrm>
            <a:off x="622170" y="3547201"/>
            <a:ext cx="3553905" cy="253916"/>
          </a:xfrm>
          <a:prstGeom prst="rect">
            <a:avLst/>
          </a:prstGeom>
          <a:noFill/>
        </p:spPr>
        <p:txBody>
          <a:bodyPr wrap="square" rtlCol="0">
            <a:spAutoFit/>
          </a:bodyPr>
          <a:lstStyle/>
          <a:p>
            <a:pPr algn="ctr"/>
            <a:r>
              <a:rPr lang="en-CA" sz="1050" dirty="0">
                <a:solidFill>
                  <a:schemeClr val="bg1">
                    <a:lumMod val="65000"/>
                    <a:lumOff val="35000"/>
                  </a:schemeClr>
                </a:solidFill>
              </a:rPr>
              <a:t>Balance, Salary by Exit Status</a:t>
            </a:r>
          </a:p>
        </p:txBody>
      </p:sp>
    </p:spTree>
    <p:extLst>
      <p:ext uri="{BB962C8B-B14F-4D97-AF65-F5344CB8AC3E}">
        <p14:creationId xmlns:p14="http://schemas.microsoft.com/office/powerpoint/2010/main" val="3127337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8656</TotalTime>
  <Words>980</Words>
  <Application>Microsoft Office PowerPoint</Application>
  <PresentationFormat>Widescreen</PresentationFormat>
  <Paragraphs>163</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Bernard MT Condensed</vt:lpstr>
      <vt:lpstr>Bookman Old Style</vt:lpstr>
      <vt:lpstr>Calibri</vt:lpstr>
      <vt:lpstr>Corbel</vt:lpstr>
      <vt:lpstr>Helvetica Neue</vt:lpstr>
      <vt:lpstr>Inter</vt:lpstr>
      <vt:lpstr>Rockwell</vt:lpstr>
      <vt:lpstr>Söhne</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Bindiya Singh</dc:creator>
  <cp:lastModifiedBy>Bindiya Singh</cp:lastModifiedBy>
  <cp:revision>86</cp:revision>
  <dcterms:created xsi:type="dcterms:W3CDTF">2023-11-17T16:32:46Z</dcterms:created>
  <dcterms:modified xsi:type="dcterms:W3CDTF">2024-03-05T17:00:17Z</dcterms:modified>
</cp:coreProperties>
</file>