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9"/>
  </p:notesMasterIdLst>
  <p:sldIdLst>
    <p:sldId id="256" r:id="rId2"/>
    <p:sldId id="257" r:id="rId3"/>
    <p:sldId id="292" r:id="rId4"/>
    <p:sldId id="261" r:id="rId5"/>
    <p:sldId id="291" r:id="rId6"/>
    <p:sldId id="290" r:id="rId7"/>
    <p:sldId id="274" r:id="rId8"/>
    <p:sldId id="296" r:id="rId9"/>
    <p:sldId id="289" r:id="rId10"/>
    <p:sldId id="284" r:id="rId11"/>
    <p:sldId id="258" r:id="rId12"/>
    <p:sldId id="297" r:id="rId13"/>
    <p:sldId id="272" r:id="rId14"/>
    <p:sldId id="285" r:id="rId15"/>
    <p:sldId id="287" r:id="rId16"/>
    <p:sldId id="283"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9" autoAdjust="0"/>
    <p:restoredTop sz="78158" autoAdjust="0"/>
  </p:normalViewPr>
  <p:slideViewPr>
    <p:cSldViewPr snapToGrid="0">
      <p:cViewPr varScale="1">
        <p:scale>
          <a:sx n="66" d="100"/>
          <a:sy n="6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21:31:45.501"/>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5T21:31:47.536"/>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6T01:26:21.277"/>
    </inkml:context>
    <inkml:brush xml:id="br0">
      <inkml:brushProperty name="width" value="0.2" units="cm"/>
      <inkml:brushProperty name="height" value="0.4" units="cm"/>
      <inkml:brushProperty name="color" value="#A2D762"/>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F807A-F74B-4DBF-9A06-9B4E74058280}" type="datetimeFigureOut">
              <a:rPr lang="en-CA" smtClean="0"/>
              <a:t>2024-04-05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01E7-C500-4165-9A84-990ACBCA87F8}" type="slidenum">
              <a:rPr lang="en-CA" smtClean="0"/>
              <a:t>‹#›</a:t>
            </a:fld>
            <a:endParaRPr lang="en-CA"/>
          </a:p>
        </p:txBody>
      </p:sp>
    </p:spTree>
    <p:extLst>
      <p:ext uri="{BB962C8B-B14F-4D97-AF65-F5344CB8AC3E}">
        <p14:creationId xmlns:p14="http://schemas.microsoft.com/office/powerpoint/2010/main" val="1145715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a:t>
            </a:fld>
            <a:endParaRPr lang="en-CA"/>
          </a:p>
        </p:txBody>
      </p:sp>
    </p:spTree>
    <p:extLst>
      <p:ext uri="{BB962C8B-B14F-4D97-AF65-F5344CB8AC3E}">
        <p14:creationId xmlns:p14="http://schemas.microsoft.com/office/powerpoint/2010/main" val="107235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10</a:t>
            </a:fld>
            <a:endParaRPr lang="en-CA"/>
          </a:p>
        </p:txBody>
      </p:sp>
    </p:spTree>
    <p:extLst>
      <p:ext uri="{BB962C8B-B14F-4D97-AF65-F5344CB8AC3E}">
        <p14:creationId xmlns:p14="http://schemas.microsoft.com/office/powerpoint/2010/main" val="2169065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11</a:t>
            </a:fld>
            <a:endParaRPr lang="en-CA"/>
          </a:p>
        </p:txBody>
      </p:sp>
    </p:spTree>
    <p:extLst>
      <p:ext uri="{BB962C8B-B14F-4D97-AF65-F5344CB8AC3E}">
        <p14:creationId xmlns:p14="http://schemas.microsoft.com/office/powerpoint/2010/main" val="40241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12</a:t>
            </a:fld>
            <a:endParaRPr lang="en-CA"/>
          </a:p>
        </p:txBody>
      </p:sp>
    </p:spTree>
    <p:extLst>
      <p:ext uri="{BB962C8B-B14F-4D97-AF65-F5344CB8AC3E}">
        <p14:creationId xmlns:p14="http://schemas.microsoft.com/office/powerpoint/2010/main" val="3869781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13</a:t>
            </a:fld>
            <a:endParaRPr lang="en-CA"/>
          </a:p>
        </p:txBody>
      </p:sp>
    </p:spTree>
    <p:extLst>
      <p:ext uri="{BB962C8B-B14F-4D97-AF65-F5344CB8AC3E}">
        <p14:creationId xmlns:p14="http://schemas.microsoft.com/office/powerpoint/2010/main" val="3727497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14</a:t>
            </a:fld>
            <a:endParaRPr lang="en-CA"/>
          </a:p>
        </p:txBody>
      </p:sp>
    </p:spTree>
    <p:extLst>
      <p:ext uri="{BB962C8B-B14F-4D97-AF65-F5344CB8AC3E}">
        <p14:creationId xmlns:p14="http://schemas.microsoft.com/office/powerpoint/2010/main" val="2793398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15</a:t>
            </a:fld>
            <a:endParaRPr lang="en-CA"/>
          </a:p>
        </p:txBody>
      </p:sp>
    </p:spTree>
    <p:extLst>
      <p:ext uri="{BB962C8B-B14F-4D97-AF65-F5344CB8AC3E}">
        <p14:creationId xmlns:p14="http://schemas.microsoft.com/office/powerpoint/2010/main" val="928183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16</a:t>
            </a:fld>
            <a:endParaRPr lang="en-CA"/>
          </a:p>
        </p:txBody>
      </p:sp>
    </p:spTree>
    <p:extLst>
      <p:ext uri="{BB962C8B-B14F-4D97-AF65-F5344CB8AC3E}">
        <p14:creationId xmlns:p14="http://schemas.microsoft.com/office/powerpoint/2010/main" val="3501888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17</a:t>
            </a:fld>
            <a:endParaRPr lang="en-CA"/>
          </a:p>
        </p:txBody>
      </p:sp>
    </p:spTree>
    <p:extLst>
      <p:ext uri="{BB962C8B-B14F-4D97-AF65-F5344CB8AC3E}">
        <p14:creationId xmlns:p14="http://schemas.microsoft.com/office/powerpoint/2010/main" val="407906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2</a:t>
            </a:fld>
            <a:endParaRPr lang="en-CA"/>
          </a:p>
        </p:txBody>
      </p:sp>
    </p:spTree>
    <p:extLst>
      <p:ext uri="{BB962C8B-B14F-4D97-AF65-F5344CB8AC3E}">
        <p14:creationId xmlns:p14="http://schemas.microsoft.com/office/powerpoint/2010/main" val="310217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3</a:t>
            </a:fld>
            <a:endParaRPr lang="en-CA"/>
          </a:p>
        </p:txBody>
      </p:sp>
    </p:spTree>
    <p:extLst>
      <p:ext uri="{BB962C8B-B14F-4D97-AF65-F5344CB8AC3E}">
        <p14:creationId xmlns:p14="http://schemas.microsoft.com/office/powerpoint/2010/main" val="56915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4</a:t>
            </a:fld>
            <a:endParaRPr lang="en-CA"/>
          </a:p>
        </p:txBody>
      </p:sp>
    </p:spTree>
    <p:extLst>
      <p:ext uri="{BB962C8B-B14F-4D97-AF65-F5344CB8AC3E}">
        <p14:creationId xmlns:p14="http://schemas.microsoft.com/office/powerpoint/2010/main" val="361513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5</a:t>
            </a:fld>
            <a:endParaRPr lang="en-CA"/>
          </a:p>
        </p:txBody>
      </p:sp>
    </p:spTree>
    <p:extLst>
      <p:ext uri="{BB962C8B-B14F-4D97-AF65-F5344CB8AC3E}">
        <p14:creationId xmlns:p14="http://schemas.microsoft.com/office/powerpoint/2010/main" val="308715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6</a:t>
            </a:fld>
            <a:endParaRPr lang="en-CA"/>
          </a:p>
        </p:txBody>
      </p:sp>
    </p:spTree>
    <p:extLst>
      <p:ext uri="{BB962C8B-B14F-4D97-AF65-F5344CB8AC3E}">
        <p14:creationId xmlns:p14="http://schemas.microsoft.com/office/powerpoint/2010/main" val="284747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7</a:t>
            </a:fld>
            <a:endParaRPr lang="en-CA"/>
          </a:p>
        </p:txBody>
      </p:sp>
    </p:spTree>
    <p:extLst>
      <p:ext uri="{BB962C8B-B14F-4D97-AF65-F5344CB8AC3E}">
        <p14:creationId xmlns:p14="http://schemas.microsoft.com/office/powerpoint/2010/main" val="2935437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8</a:t>
            </a:fld>
            <a:endParaRPr lang="en-CA"/>
          </a:p>
        </p:txBody>
      </p:sp>
    </p:spTree>
    <p:extLst>
      <p:ext uri="{BB962C8B-B14F-4D97-AF65-F5344CB8AC3E}">
        <p14:creationId xmlns:p14="http://schemas.microsoft.com/office/powerpoint/2010/main" val="3152131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9</a:t>
            </a:fld>
            <a:endParaRPr lang="en-CA"/>
          </a:p>
        </p:txBody>
      </p:sp>
    </p:spTree>
    <p:extLst>
      <p:ext uri="{BB962C8B-B14F-4D97-AF65-F5344CB8AC3E}">
        <p14:creationId xmlns:p14="http://schemas.microsoft.com/office/powerpoint/2010/main" val="237372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2024-04-05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5973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89442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321726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526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3881546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4289FD-E796-46FD-8772-69743D01CC10}" type="datetimeFigureOut">
              <a:rPr lang="en-CA" smtClean="0"/>
              <a:t>2024-04-05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834642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4289FD-E796-46FD-8772-69743D01CC10}" type="datetimeFigureOut">
              <a:rPr lang="en-CA" smtClean="0"/>
              <a:t>2024-04-05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53674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2024-04-05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93558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2024-04-05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09194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2024-04-05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85382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289FD-E796-46FD-8772-69743D01CC10}" type="datetimeFigureOut">
              <a:rPr lang="en-CA" smtClean="0"/>
              <a:t>2024-04-05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71285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4289FD-E796-46FD-8772-69743D01CC10}" type="datetimeFigureOut">
              <a:rPr lang="en-CA" smtClean="0"/>
              <a:t>2024-04-05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26176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4289FD-E796-46FD-8772-69743D01CC10}" type="datetimeFigureOut">
              <a:rPr lang="en-CA" smtClean="0"/>
              <a:t>2024-04-05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48440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4289FD-E796-46FD-8772-69743D01CC10}" type="datetimeFigureOut">
              <a:rPr lang="en-CA" smtClean="0"/>
              <a:t>2024-04-05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7584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289FD-E796-46FD-8772-69743D01CC10}" type="datetimeFigureOut">
              <a:rPr lang="en-CA" smtClean="0"/>
              <a:t>2024-04-05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3864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74643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2024-04-05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7779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2"/>
            </a:gs>
            <a:gs pos="65000">
              <a:schemeClr val="tx1"/>
            </a:gs>
          </a:gsLst>
          <a:lin ang="108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4289FD-E796-46FD-8772-69743D01CC10}" type="datetimeFigureOut">
              <a:rPr lang="en-CA" smtClean="0"/>
              <a:t>2024-04-05</a:t>
            </a:fld>
            <a:endParaRPr lang="en-C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EA9B22-5ECD-48F8-B137-23DE014065A4}" type="slidenum">
              <a:rPr lang="en-CA" smtClean="0"/>
              <a:t>‹#›</a:t>
            </a:fld>
            <a:endParaRPr lang="en-CA"/>
          </a:p>
        </p:txBody>
      </p:sp>
    </p:spTree>
    <p:extLst>
      <p:ext uri="{BB962C8B-B14F-4D97-AF65-F5344CB8AC3E}">
        <p14:creationId xmlns:p14="http://schemas.microsoft.com/office/powerpoint/2010/main" val="1400069920"/>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customXml" Target="../ink/ink1.xml"/><Relationship Id="rId12"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customXml" Target="../ink/ink3.xml"/><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customXml" Target="../ink/ink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4000">
              <a:schemeClr val="tx1"/>
            </a:gs>
          </a:gsLst>
          <a:lin ang="10800000" scaled="1"/>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48CC1C-B5F8-4779-F735-5E4099DD8442}"/>
              </a:ext>
            </a:extLst>
          </p:cNvPr>
          <p:cNvSpPr txBox="1"/>
          <p:nvPr/>
        </p:nvSpPr>
        <p:spPr>
          <a:xfrm>
            <a:off x="2143760" y="1523999"/>
            <a:ext cx="7904480" cy="1446550"/>
          </a:xfrm>
          <a:prstGeom prst="rect">
            <a:avLst/>
          </a:prstGeom>
          <a:noFill/>
        </p:spPr>
        <p:txBody>
          <a:bodyPr wrap="square" rtlCol="0">
            <a:spAutoFit/>
          </a:bodyPr>
          <a:lstStyle/>
          <a:p>
            <a:pPr algn="ctr"/>
            <a:r>
              <a:rPr lang="en-CA" sz="3600" dirty="0">
                <a:solidFill>
                  <a:schemeClr val="bg1"/>
                </a:solidFill>
                <a:latin typeface="Arial Black" panose="020B0A04020102020204" pitchFamily="34" charset="0"/>
              </a:rPr>
              <a:t>OBESITY CATEGORY PREDICTION</a:t>
            </a:r>
            <a:endParaRPr lang="en-CA" sz="1600" dirty="0">
              <a:solidFill>
                <a:schemeClr val="bg1"/>
              </a:solidFill>
              <a:latin typeface="Bernard MT Condensed" panose="02050806060905020404" pitchFamily="18" charset="0"/>
              <a:ea typeface="Calibri Light" panose="020F0302020204030204" pitchFamily="34" charset="0"/>
              <a:cs typeface="Calibri Light" panose="020F0302020204030204" pitchFamily="34" charset="0"/>
            </a:endParaRPr>
          </a:p>
          <a:p>
            <a:r>
              <a:rPr lang="en-CA" sz="1600" dirty="0">
                <a:latin typeface="Bernard MT Condensed" panose="02050806060905020404" pitchFamily="18" charset="0"/>
                <a:ea typeface="Calibri Light" panose="020F0302020204030204" pitchFamily="34" charset="0"/>
                <a:cs typeface="Calibri Light" panose="020F0302020204030204" pitchFamily="34" charset="0"/>
              </a:rPr>
              <a:t>					</a:t>
            </a:r>
            <a:endParaRPr lang="en-CA" sz="1600" dirty="0">
              <a:solidFill>
                <a:srgbClr val="FFC000"/>
              </a:solidFill>
              <a:latin typeface="Bernard MT Condensed" panose="02050806060905020404" pitchFamily="18" charset="0"/>
              <a:ea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D471DB5C-44B5-D008-AE61-4CD62576D56D}"/>
              </a:ext>
            </a:extLst>
          </p:cNvPr>
          <p:cNvSpPr txBox="1"/>
          <p:nvPr/>
        </p:nvSpPr>
        <p:spPr>
          <a:xfrm>
            <a:off x="6858000" y="5460992"/>
            <a:ext cx="4643120" cy="1366528"/>
          </a:xfrm>
          <a:prstGeom prst="rect">
            <a:avLst/>
          </a:prstGeom>
          <a:noFill/>
        </p:spPr>
        <p:txBody>
          <a:bodyPr wrap="square" rtlCol="0">
            <a:spAutoFit/>
          </a:bodyPr>
          <a:lstStyle/>
          <a:p>
            <a:pPr algn="r">
              <a:lnSpc>
                <a:spcPct val="120000"/>
              </a:lnSpc>
              <a:spcBef>
                <a:spcPts val="0"/>
              </a:spcBef>
              <a:spcAft>
                <a:spcPts val="0"/>
              </a:spcAft>
            </a:pPr>
            <a:r>
              <a:rPr lang="en-CA" dirty="0">
                <a:solidFill>
                  <a:schemeClr val="bg1"/>
                </a:solidFill>
              </a:rPr>
              <a:t>Instructor :Vijay Kumar</a:t>
            </a:r>
          </a:p>
          <a:p>
            <a:pPr algn="r">
              <a:lnSpc>
                <a:spcPct val="120000"/>
              </a:lnSpc>
              <a:spcBef>
                <a:spcPts val="0"/>
              </a:spcBef>
              <a:spcAft>
                <a:spcPts val="0"/>
              </a:spcAft>
            </a:pPr>
            <a:r>
              <a:rPr lang="en-CA" dirty="0">
                <a:solidFill>
                  <a:schemeClr val="bg1"/>
                </a:solidFill>
              </a:rPr>
              <a:t>Python Project</a:t>
            </a:r>
          </a:p>
          <a:p>
            <a:pPr algn="r">
              <a:lnSpc>
                <a:spcPct val="120000"/>
              </a:lnSpc>
              <a:spcBef>
                <a:spcPts val="0"/>
              </a:spcBef>
              <a:spcAft>
                <a:spcPts val="0"/>
              </a:spcAft>
            </a:pPr>
            <a:r>
              <a:rPr lang="en-CA" dirty="0">
                <a:solidFill>
                  <a:schemeClr val="bg1"/>
                </a:solidFill>
              </a:rPr>
              <a:t>Bindiya Singh</a:t>
            </a:r>
          </a:p>
          <a:p>
            <a:endParaRPr lang="en-CA" dirty="0"/>
          </a:p>
        </p:txBody>
      </p:sp>
      <p:cxnSp>
        <p:nvCxnSpPr>
          <p:cNvPr id="4" name="Straight Connector 3">
            <a:extLst>
              <a:ext uri="{FF2B5EF4-FFF2-40B4-BE49-F238E27FC236}">
                <a16:creationId xmlns:a16="http://schemas.microsoft.com/office/drawing/2014/main" id="{0B96FE93-4449-AC83-654C-F72876121C84}"/>
              </a:ext>
            </a:extLst>
          </p:cNvPr>
          <p:cNvCxnSpPr>
            <a:cxnSpLocks/>
          </p:cNvCxnSpPr>
          <p:nvPr/>
        </p:nvCxnSpPr>
        <p:spPr>
          <a:xfrm>
            <a:off x="1320800" y="5334000"/>
            <a:ext cx="10078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9F0BFA8-ED42-8AE6-17B6-79616FBD2F55}"/>
              </a:ext>
            </a:extLst>
          </p:cNvPr>
          <p:cNvPicPr>
            <a:picLocks noChangeAspect="1"/>
          </p:cNvPicPr>
          <p:nvPr/>
        </p:nvPicPr>
        <p:blipFill>
          <a:blip r:embed="rId3"/>
          <a:stretch>
            <a:fillRect/>
          </a:stretch>
        </p:blipFill>
        <p:spPr>
          <a:xfrm>
            <a:off x="1320800" y="2767185"/>
            <a:ext cx="2439824" cy="2439824"/>
          </a:xfrm>
          <a:prstGeom prst="rect">
            <a:avLst/>
          </a:prstGeom>
        </p:spPr>
      </p:pic>
      <p:pic>
        <p:nvPicPr>
          <p:cNvPr id="5" name="Picture 4">
            <a:extLst>
              <a:ext uri="{FF2B5EF4-FFF2-40B4-BE49-F238E27FC236}">
                <a16:creationId xmlns:a16="http://schemas.microsoft.com/office/drawing/2014/main" id="{D15EA670-CFD5-D817-6859-DB5F77F38486}"/>
              </a:ext>
            </a:extLst>
          </p:cNvPr>
          <p:cNvPicPr>
            <a:picLocks noChangeAspect="1"/>
          </p:cNvPicPr>
          <p:nvPr/>
        </p:nvPicPr>
        <p:blipFill>
          <a:blip r:embed="rId4"/>
          <a:stretch>
            <a:fillRect/>
          </a:stretch>
        </p:blipFill>
        <p:spPr>
          <a:xfrm>
            <a:off x="3796069" y="3730379"/>
            <a:ext cx="5128181" cy="1539373"/>
          </a:xfrm>
          <a:prstGeom prst="rect">
            <a:avLst/>
          </a:prstGeom>
        </p:spPr>
      </p:pic>
    </p:spTree>
    <p:extLst>
      <p:ext uri="{BB962C8B-B14F-4D97-AF65-F5344CB8AC3E}">
        <p14:creationId xmlns:p14="http://schemas.microsoft.com/office/powerpoint/2010/main" val="310057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76616" y="0"/>
            <a:ext cx="11321591"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pic>
        <p:nvPicPr>
          <p:cNvPr id="10" name="Picture 9">
            <a:extLst>
              <a:ext uri="{FF2B5EF4-FFF2-40B4-BE49-F238E27FC236}">
                <a16:creationId xmlns:a16="http://schemas.microsoft.com/office/drawing/2014/main" id="{02B6A27B-AA2B-9923-7334-3DE7BD3CBB9A}"/>
              </a:ext>
            </a:extLst>
          </p:cNvPr>
          <p:cNvPicPr>
            <a:picLocks noChangeAspect="1"/>
          </p:cNvPicPr>
          <p:nvPr/>
        </p:nvPicPr>
        <p:blipFill>
          <a:blip r:embed="rId3"/>
          <a:stretch>
            <a:fillRect/>
          </a:stretch>
        </p:blipFill>
        <p:spPr>
          <a:xfrm>
            <a:off x="6424390" y="895456"/>
            <a:ext cx="5190565" cy="2429147"/>
          </a:xfrm>
          <a:prstGeom prst="rect">
            <a:avLst/>
          </a:prstGeom>
        </p:spPr>
      </p:pic>
      <p:pic>
        <p:nvPicPr>
          <p:cNvPr id="12" name="Picture 11">
            <a:extLst>
              <a:ext uri="{FF2B5EF4-FFF2-40B4-BE49-F238E27FC236}">
                <a16:creationId xmlns:a16="http://schemas.microsoft.com/office/drawing/2014/main" id="{C4C4F1DC-E3AF-1862-698B-B8722521583C}"/>
              </a:ext>
            </a:extLst>
          </p:cNvPr>
          <p:cNvPicPr>
            <a:picLocks noChangeAspect="1"/>
          </p:cNvPicPr>
          <p:nvPr/>
        </p:nvPicPr>
        <p:blipFill>
          <a:blip r:embed="rId4"/>
          <a:stretch>
            <a:fillRect/>
          </a:stretch>
        </p:blipFill>
        <p:spPr>
          <a:xfrm>
            <a:off x="4390960" y="1773758"/>
            <a:ext cx="1900517" cy="672542"/>
          </a:xfrm>
          <a:prstGeom prst="rect">
            <a:avLst/>
          </a:prstGeom>
        </p:spPr>
      </p:pic>
      <p:sp>
        <p:nvSpPr>
          <p:cNvPr id="14" name="TextBox 13">
            <a:extLst>
              <a:ext uri="{FF2B5EF4-FFF2-40B4-BE49-F238E27FC236}">
                <a16:creationId xmlns:a16="http://schemas.microsoft.com/office/drawing/2014/main" id="{78D40597-B414-B6B6-FFE5-5B121B8D569C}"/>
              </a:ext>
            </a:extLst>
          </p:cNvPr>
          <p:cNvSpPr txBox="1"/>
          <p:nvPr/>
        </p:nvSpPr>
        <p:spPr>
          <a:xfrm>
            <a:off x="-59430" y="825323"/>
            <a:ext cx="6096000" cy="646331"/>
          </a:xfrm>
          <a:prstGeom prst="rect">
            <a:avLst/>
          </a:prstGeom>
          <a:noFill/>
        </p:spPr>
        <p:txBody>
          <a:bodyPr wrap="square">
            <a:spAutoFit/>
          </a:bodyPr>
          <a:lstStyle/>
          <a:p>
            <a:pPr algn="ctr"/>
            <a:r>
              <a:rPr lang="en-US" sz="1800" b="1" dirty="0">
                <a:solidFill>
                  <a:schemeClr val="bg1"/>
                </a:solidFill>
                <a:highlight>
                  <a:srgbClr val="C0C0C0"/>
                </a:highlight>
              </a:rPr>
              <a:t>Family History of Overweight and Consumption of High Caloric Food (FAVC)</a:t>
            </a:r>
            <a:endParaRPr lang="en-CA" sz="1800" b="1" dirty="0">
              <a:solidFill>
                <a:schemeClr val="bg1"/>
              </a:solidFill>
              <a:highlight>
                <a:srgbClr val="C0C0C0"/>
              </a:highlight>
            </a:endParaRPr>
          </a:p>
        </p:txBody>
      </p:sp>
      <p:pic>
        <p:nvPicPr>
          <p:cNvPr id="4" name="Picture 3">
            <a:extLst>
              <a:ext uri="{FF2B5EF4-FFF2-40B4-BE49-F238E27FC236}">
                <a16:creationId xmlns:a16="http://schemas.microsoft.com/office/drawing/2014/main" id="{82A058B9-2A0C-A4B1-F653-1FC1521FB133}"/>
              </a:ext>
            </a:extLst>
          </p:cNvPr>
          <p:cNvPicPr>
            <a:picLocks noChangeAspect="1"/>
          </p:cNvPicPr>
          <p:nvPr/>
        </p:nvPicPr>
        <p:blipFill>
          <a:blip r:embed="rId5"/>
          <a:stretch>
            <a:fillRect/>
          </a:stretch>
        </p:blipFill>
        <p:spPr>
          <a:xfrm>
            <a:off x="6291477" y="3429000"/>
            <a:ext cx="5456393" cy="3353091"/>
          </a:xfrm>
          <a:prstGeom prst="rect">
            <a:avLst/>
          </a:prstGeom>
        </p:spPr>
      </p:pic>
      <p:sp>
        <p:nvSpPr>
          <p:cNvPr id="5" name="TextBox 4">
            <a:extLst>
              <a:ext uri="{FF2B5EF4-FFF2-40B4-BE49-F238E27FC236}">
                <a16:creationId xmlns:a16="http://schemas.microsoft.com/office/drawing/2014/main" id="{33E6FE5F-6458-0367-E0B6-5EC98722B103}"/>
              </a:ext>
            </a:extLst>
          </p:cNvPr>
          <p:cNvSpPr txBox="1"/>
          <p:nvPr/>
        </p:nvSpPr>
        <p:spPr>
          <a:xfrm>
            <a:off x="142604" y="4083337"/>
            <a:ext cx="5823908" cy="1815882"/>
          </a:xfrm>
          <a:prstGeom prst="rect">
            <a:avLst/>
          </a:prstGeom>
          <a:noFill/>
        </p:spPr>
        <p:txBody>
          <a:bodyPr wrap="square" rtlCol="0">
            <a:spAutoFit/>
          </a:bodyPr>
          <a:lstStyle/>
          <a:p>
            <a:r>
              <a:rPr lang="en-CA" sz="1400" dirty="0">
                <a:solidFill>
                  <a:schemeClr val="bg1"/>
                </a:solidFill>
              </a:rPr>
              <a:t>Conclude :</a:t>
            </a:r>
          </a:p>
          <a:p>
            <a:endParaRPr lang="en-CA" sz="1400" dirty="0">
              <a:solidFill>
                <a:schemeClr val="bg1"/>
              </a:solidFill>
            </a:endParaRPr>
          </a:p>
          <a:p>
            <a:r>
              <a:rPr lang="en-CA" sz="1400" dirty="0">
                <a:solidFill>
                  <a:schemeClr val="bg1"/>
                </a:solidFill>
              </a:rPr>
              <a:t>There is statistically significant correlation between respondents consuming High Caloric Food and family history of overweight.</a:t>
            </a:r>
          </a:p>
          <a:p>
            <a:endParaRPr lang="en-CA" sz="1400" dirty="0">
              <a:solidFill>
                <a:schemeClr val="bg1"/>
              </a:solidFill>
            </a:endParaRPr>
          </a:p>
          <a:p>
            <a:r>
              <a:rPr lang="en-US" sz="1400" dirty="0">
                <a:solidFill>
                  <a:schemeClr val="bg1"/>
                </a:solidFill>
              </a:rPr>
              <a:t> Individuals with a family history of overweight are more likely to exhibit frequent consumption of high-caloric food and likely to fall in Obesity Type I or Obesity Type III category.</a:t>
            </a:r>
            <a:endParaRPr lang="en-CA" sz="1400" dirty="0">
              <a:solidFill>
                <a:schemeClr val="bg1"/>
              </a:solidFill>
            </a:endParaRPr>
          </a:p>
        </p:txBody>
      </p:sp>
    </p:spTree>
    <p:extLst>
      <p:ext uri="{BB962C8B-B14F-4D97-AF65-F5344CB8AC3E}">
        <p14:creationId xmlns:p14="http://schemas.microsoft.com/office/powerpoint/2010/main" val="397153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10A0E-69DD-A6CE-33A9-D42A3428076C}"/>
              </a:ext>
            </a:extLst>
          </p:cNvPr>
          <p:cNvSpPr txBox="1"/>
          <p:nvPr/>
        </p:nvSpPr>
        <p:spPr>
          <a:xfrm>
            <a:off x="628003" y="197962"/>
            <a:ext cx="10453082"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mj-lt"/>
              </a:rPr>
              <a:t>Correlation Matrix</a:t>
            </a:r>
          </a:p>
        </p:txBody>
      </p:sp>
      <p:pic>
        <p:nvPicPr>
          <p:cNvPr id="4" name="Picture 3">
            <a:extLst>
              <a:ext uri="{FF2B5EF4-FFF2-40B4-BE49-F238E27FC236}">
                <a16:creationId xmlns:a16="http://schemas.microsoft.com/office/drawing/2014/main" id="{9E6680BB-9EAD-85A0-5C17-E6725BC70DF1}"/>
              </a:ext>
            </a:extLst>
          </p:cNvPr>
          <p:cNvPicPr>
            <a:picLocks noChangeAspect="1"/>
          </p:cNvPicPr>
          <p:nvPr/>
        </p:nvPicPr>
        <p:blipFill>
          <a:blip r:embed="rId3"/>
          <a:stretch>
            <a:fillRect/>
          </a:stretch>
        </p:blipFill>
        <p:spPr>
          <a:xfrm>
            <a:off x="2920482" y="721183"/>
            <a:ext cx="8643516" cy="5688948"/>
          </a:xfrm>
          <a:prstGeom prst="rect">
            <a:avLst/>
          </a:prstGeom>
        </p:spPr>
      </p:pic>
      <p:sp>
        <p:nvSpPr>
          <p:cNvPr id="3" name="TextBox 2">
            <a:extLst>
              <a:ext uri="{FF2B5EF4-FFF2-40B4-BE49-F238E27FC236}">
                <a16:creationId xmlns:a16="http://schemas.microsoft.com/office/drawing/2014/main" id="{AC1A655E-D171-31F7-7DA8-1A7FD8A4571C}"/>
              </a:ext>
            </a:extLst>
          </p:cNvPr>
          <p:cNvSpPr txBox="1"/>
          <p:nvPr/>
        </p:nvSpPr>
        <p:spPr>
          <a:xfrm>
            <a:off x="102637" y="970384"/>
            <a:ext cx="2751461" cy="4339650"/>
          </a:xfrm>
          <a:prstGeom prst="rect">
            <a:avLst/>
          </a:prstGeom>
          <a:noFill/>
        </p:spPr>
        <p:txBody>
          <a:bodyPr wrap="square" rtlCol="0">
            <a:spAutoFit/>
          </a:bodyPr>
          <a:lstStyle/>
          <a:p>
            <a:r>
              <a:rPr lang="en-CA" sz="1200" b="1" dirty="0">
                <a:solidFill>
                  <a:schemeClr val="bg1"/>
                </a:solidFill>
              </a:rPr>
              <a:t>Columns Dropped: </a:t>
            </a:r>
          </a:p>
          <a:p>
            <a:endParaRPr lang="en-CA" sz="1200" dirty="0">
              <a:solidFill>
                <a:schemeClr val="bg1"/>
              </a:solidFill>
            </a:endParaRPr>
          </a:p>
          <a:p>
            <a:r>
              <a:rPr lang="en-CA" sz="1200" u="sng" dirty="0">
                <a:solidFill>
                  <a:schemeClr val="bg1"/>
                </a:solidFill>
              </a:rPr>
              <a:t>Features Normalised and dropped:</a:t>
            </a:r>
          </a:p>
          <a:p>
            <a:r>
              <a:rPr lang="en-CA" sz="1200" dirty="0">
                <a:solidFill>
                  <a:schemeClr val="bg1"/>
                </a:solidFill>
              </a:rPr>
              <a:t>Age</a:t>
            </a:r>
          </a:p>
          <a:p>
            <a:r>
              <a:rPr lang="en-CA" sz="1200" dirty="0">
                <a:solidFill>
                  <a:schemeClr val="bg1"/>
                </a:solidFill>
              </a:rPr>
              <a:t>Height</a:t>
            </a:r>
          </a:p>
          <a:p>
            <a:r>
              <a:rPr lang="en-CA" sz="1200" dirty="0">
                <a:solidFill>
                  <a:schemeClr val="bg1"/>
                </a:solidFill>
              </a:rPr>
              <a:t>Weight</a:t>
            </a:r>
          </a:p>
          <a:p>
            <a:endParaRPr lang="en-CA" sz="1200" dirty="0">
              <a:solidFill>
                <a:schemeClr val="bg1"/>
              </a:solidFill>
            </a:endParaRPr>
          </a:p>
          <a:p>
            <a:r>
              <a:rPr lang="en-CA" sz="1200" u="sng" dirty="0">
                <a:solidFill>
                  <a:schemeClr val="bg1"/>
                </a:solidFill>
              </a:rPr>
              <a:t>New Feature Created “BMI”:</a:t>
            </a:r>
          </a:p>
          <a:p>
            <a:r>
              <a:rPr lang="en-CA" sz="1200" dirty="0">
                <a:solidFill>
                  <a:schemeClr val="bg1"/>
                </a:solidFill>
              </a:rPr>
              <a:t>Weight norm</a:t>
            </a:r>
          </a:p>
          <a:p>
            <a:r>
              <a:rPr lang="en-CA" sz="1200" dirty="0">
                <a:solidFill>
                  <a:schemeClr val="bg1"/>
                </a:solidFill>
              </a:rPr>
              <a:t>Height norm</a:t>
            </a:r>
          </a:p>
          <a:p>
            <a:endParaRPr lang="en-CA" sz="1200" dirty="0">
              <a:solidFill>
                <a:schemeClr val="bg1"/>
              </a:solidFill>
            </a:endParaRPr>
          </a:p>
          <a:p>
            <a:r>
              <a:rPr lang="en-CA" sz="1200" u="sng" dirty="0">
                <a:solidFill>
                  <a:schemeClr val="bg1"/>
                </a:solidFill>
              </a:rPr>
              <a:t>Inverse Relationship </a:t>
            </a:r>
            <a:r>
              <a:rPr lang="en-CA" sz="1200" dirty="0">
                <a:solidFill>
                  <a:schemeClr val="bg1"/>
                </a:solidFill>
              </a:rPr>
              <a:t>between </a:t>
            </a:r>
          </a:p>
          <a:p>
            <a:r>
              <a:rPr lang="en-CA" sz="1200" dirty="0">
                <a:solidFill>
                  <a:schemeClr val="bg1"/>
                </a:solidFill>
              </a:rPr>
              <a:t>CALC_Sometimes(Consumption of Food) and CAEC Frequently(</a:t>
            </a:r>
            <a:r>
              <a:rPr lang="en-CA" sz="1200" dirty="0">
                <a:solidFill>
                  <a:schemeClr val="accent5">
                    <a:lumMod val="75000"/>
                  </a:schemeClr>
                </a:solidFill>
              </a:rPr>
              <a:t>-0.83</a:t>
            </a:r>
            <a:r>
              <a:rPr lang="en-CA" sz="1200" dirty="0">
                <a:solidFill>
                  <a:schemeClr val="bg1"/>
                </a:solidFill>
              </a:rPr>
              <a:t>):</a:t>
            </a:r>
          </a:p>
          <a:p>
            <a:r>
              <a:rPr lang="en-CA" sz="1200" dirty="0">
                <a:solidFill>
                  <a:schemeClr val="bg1"/>
                </a:solidFill>
              </a:rPr>
              <a:t>CALC_Sometimes dropped</a:t>
            </a:r>
          </a:p>
          <a:p>
            <a:endParaRPr lang="en-CA" sz="1200" dirty="0">
              <a:solidFill>
                <a:schemeClr val="bg1"/>
              </a:solidFill>
            </a:endParaRPr>
          </a:p>
          <a:p>
            <a:r>
              <a:rPr lang="en-CA" sz="1200" u="sng" dirty="0">
                <a:solidFill>
                  <a:schemeClr val="bg1"/>
                </a:solidFill>
              </a:rPr>
              <a:t>Inverse Relationship </a:t>
            </a:r>
            <a:r>
              <a:rPr lang="en-CA" sz="1200" dirty="0">
                <a:solidFill>
                  <a:schemeClr val="bg1"/>
                </a:solidFill>
              </a:rPr>
              <a:t>between </a:t>
            </a:r>
          </a:p>
          <a:p>
            <a:r>
              <a:rPr lang="en-CA" sz="1200" dirty="0">
                <a:solidFill>
                  <a:schemeClr val="bg1"/>
                </a:solidFill>
              </a:rPr>
              <a:t>CALC_Sometimes( Alcohol Consumption )and CALC_no(</a:t>
            </a:r>
            <a:r>
              <a:rPr lang="en-CA" sz="1200" dirty="0">
                <a:solidFill>
                  <a:schemeClr val="accent5">
                    <a:lumMod val="75000"/>
                  </a:schemeClr>
                </a:solidFill>
              </a:rPr>
              <a:t>-0.93</a:t>
            </a:r>
            <a:r>
              <a:rPr lang="en-CA" sz="1200" dirty="0">
                <a:solidFill>
                  <a:schemeClr val="bg1"/>
                </a:solidFill>
              </a:rPr>
              <a:t>):</a:t>
            </a:r>
          </a:p>
          <a:p>
            <a:r>
              <a:rPr lang="en-CA" sz="1200" dirty="0">
                <a:solidFill>
                  <a:schemeClr val="bg1"/>
                </a:solidFill>
              </a:rPr>
              <a:t>CALC_no Dropped</a:t>
            </a:r>
          </a:p>
          <a:p>
            <a:endParaRPr lang="en-CA" sz="1200" dirty="0">
              <a:solidFill>
                <a:schemeClr val="bg1"/>
              </a:solidFill>
            </a:endParaRPr>
          </a:p>
          <a:p>
            <a:endParaRPr lang="en-CA" sz="1200" dirty="0">
              <a:solidFill>
                <a:schemeClr val="bg1"/>
              </a:solidFill>
            </a:endParaRPr>
          </a:p>
          <a:p>
            <a:endParaRPr lang="en-CA" sz="1200" dirty="0">
              <a:solidFill>
                <a:schemeClr val="bg1"/>
              </a:solidFill>
            </a:endParaRPr>
          </a:p>
        </p:txBody>
      </p:sp>
    </p:spTree>
    <p:extLst>
      <p:ext uri="{BB962C8B-B14F-4D97-AF65-F5344CB8AC3E}">
        <p14:creationId xmlns:p14="http://schemas.microsoft.com/office/powerpoint/2010/main" val="335617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10A0E-69DD-A6CE-33A9-D42A3428076C}"/>
              </a:ext>
            </a:extLst>
          </p:cNvPr>
          <p:cNvSpPr txBox="1"/>
          <p:nvPr/>
        </p:nvSpPr>
        <p:spPr>
          <a:xfrm>
            <a:off x="628003" y="197962"/>
            <a:ext cx="10453082"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mj-lt"/>
              </a:rPr>
              <a:t>Correlation Matrix</a:t>
            </a:r>
          </a:p>
        </p:txBody>
      </p:sp>
      <p:sp>
        <p:nvSpPr>
          <p:cNvPr id="3" name="TextBox 2">
            <a:extLst>
              <a:ext uri="{FF2B5EF4-FFF2-40B4-BE49-F238E27FC236}">
                <a16:creationId xmlns:a16="http://schemas.microsoft.com/office/drawing/2014/main" id="{AC1A655E-D171-31F7-7DA8-1A7FD8A4571C}"/>
              </a:ext>
            </a:extLst>
          </p:cNvPr>
          <p:cNvSpPr txBox="1"/>
          <p:nvPr/>
        </p:nvSpPr>
        <p:spPr>
          <a:xfrm>
            <a:off x="83976" y="1558213"/>
            <a:ext cx="4581330" cy="3231654"/>
          </a:xfrm>
          <a:prstGeom prst="rect">
            <a:avLst/>
          </a:prstGeom>
          <a:noFill/>
        </p:spPr>
        <p:txBody>
          <a:bodyPr wrap="square" rtlCol="0">
            <a:spAutoFit/>
          </a:bodyPr>
          <a:lstStyle/>
          <a:p>
            <a:r>
              <a:rPr lang="en-CA" sz="1200" b="1" u="sng" dirty="0">
                <a:solidFill>
                  <a:schemeClr val="bg1"/>
                </a:solidFill>
              </a:rPr>
              <a:t>Features selected for Model Building</a:t>
            </a:r>
            <a:r>
              <a:rPr lang="en-CA" sz="1200" b="1" dirty="0">
                <a:solidFill>
                  <a:schemeClr val="bg1"/>
                </a:solidFill>
              </a:rPr>
              <a:t>: </a:t>
            </a:r>
          </a:p>
          <a:p>
            <a:endParaRPr lang="en-CA" sz="1200" dirty="0">
              <a:solidFill>
                <a:schemeClr val="bg1"/>
              </a:solidFill>
            </a:endParaRPr>
          </a:p>
          <a:p>
            <a:r>
              <a:rPr lang="en-CA" sz="900" b="1" dirty="0">
                <a:solidFill>
                  <a:schemeClr val="bg1"/>
                </a:solidFill>
              </a:rPr>
              <a:t>FCVC</a:t>
            </a:r>
            <a:r>
              <a:rPr lang="en-CA" sz="900" dirty="0">
                <a:solidFill>
                  <a:schemeClr val="bg1"/>
                </a:solidFill>
              </a:rPr>
              <a:t> 					(Frequency of Vegetable Intake)</a:t>
            </a:r>
          </a:p>
          <a:p>
            <a:r>
              <a:rPr lang="en-CA" sz="900" b="1" dirty="0">
                <a:solidFill>
                  <a:schemeClr val="bg1"/>
                </a:solidFill>
              </a:rPr>
              <a:t>NCP</a:t>
            </a:r>
            <a:r>
              <a:rPr lang="en-CA" sz="900" dirty="0">
                <a:solidFill>
                  <a:schemeClr val="bg1"/>
                </a:solidFill>
              </a:rPr>
              <a:t> 					(Number of Primary Meals)</a:t>
            </a:r>
          </a:p>
          <a:p>
            <a:r>
              <a:rPr lang="en-CA" sz="900" b="1" dirty="0">
                <a:solidFill>
                  <a:schemeClr val="bg1"/>
                </a:solidFill>
              </a:rPr>
              <a:t>CH2O</a:t>
            </a:r>
            <a:r>
              <a:rPr lang="en-CA" sz="900" dirty="0">
                <a:solidFill>
                  <a:schemeClr val="bg1"/>
                </a:solidFill>
              </a:rPr>
              <a:t> 					(Water Consumption per day)</a:t>
            </a:r>
          </a:p>
          <a:p>
            <a:r>
              <a:rPr lang="en-CA" sz="900" b="1" dirty="0">
                <a:solidFill>
                  <a:schemeClr val="bg1"/>
                </a:solidFill>
              </a:rPr>
              <a:t>FAF</a:t>
            </a:r>
            <a:r>
              <a:rPr lang="en-CA" sz="900" dirty="0">
                <a:solidFill>
                  <a:schemeClr val="bg1"/>
                </a:solidFill>
              </a:rPr>
              <a:t> 					(Frequency of Physical Activity)</a:t>
            </a:r>
          </a:p>
          <a:p>
            <a:r>
              <a:rPr lang="en-CA" sz="900" b="1" dirty="0">
                <a:solidFill>
                  <a:schemeClr val="bg1"/>
                </a:solidFill>
              </a:rPr>
              <a:t>TUE</a:t>
            </a:r>
            <a:r>
              <a:rPr lang="en-CA" sz="900" dirty="0">
                <a:solidFill>
                  <a:schemeClr val="bg1"/>
                </a:solidFill>
              </a:rPr>
              <a:t> 					(Time spent on Electronic Gadgets)</a:t>
            </a:r>
          </a:p>
          <a:p>
            <a:r>
              <a:rPr lang="en-CA" sz="900" b="1" dirty="0">
                <a:solidFill>
                  <a:schemeClr val="bg1"/>
                </a:solidFill>
              </a:rPr>
              <a:t>Age_norm 				</a:t>
            </a:r>
            <a:r>
              <a:rPr lang="en-CA" sz="900" dirty="0">
                <a:solidFill>
                  <a:schemeClr val="bg1"/>
                </a:solidFill>
              </a:rPr>
              <a:t>(Normalized Age)</a:t>
            </a:r>
          </a:p>
          <a:p>
            <a:r>
              <a:rPr lang="en-CA" sz="900" b="1" dirty="0">
                <a:solidFill>
                  <a:schemeClr val="bg1"/>
                </a:solidFill>
              </a:rPr>
              <a:t>BMI</a:t>
            </a:r>
            <a:r>
              <a:rPr lang="en-CA" sz="900" dirty="0">
                <a:solidFill>
                  <a:schemeClr val="bg1"/>
                </a:solidFill>
              </a:rPr>
              <a:t> 					(Body Mass Index)</a:t>
            </a:r>
          </a:p>
          <a:p>
            <a:r>
              <a:rPr lang="en-CA" sz="900" b="1" dirty="0">
                <a:solidFill>
                  <a:schemeClr val="bg1"/>
                </a:solidFill>
              </a:rPr>
              <a:t>Gender_Male 				</a:t>
            </a:r>
            <a:r>
              <a:rPr lang="en-CA" sz="900" dirty="0">
                <a:solidFill>
                  <a:schemeClr val="bg1"/>
                </a:solidFill>
              </a:rPr>
              <a:t>(Male Gender)</a:t>
            </a:r>
          </a:p>
          <a:p>
            <a:r>
              <a:rPr lang="en-US" sz="900" b="1" dirty="0">
                <a:solidFill>
                  <a:schemeClr val="bg1"/>
                </a:solidFill>
              </a:rPr>
              <a:t>Family_history_with_overweight_yes</a:t>
            </a:r>
            <a:endParaRPr lang="en-CA" sz="900" b="1" dirty="0">
              <a:solidFill>
                <a:schemeClr val="bg1"/>
              </a:solidFill>
            </a:endParaRPr>
          </a:p>
          <a:p>
            <a:r>
              <a:rPr lang="en-CA" sz="900" b="1" dirty="0">
                <a:solidFill>
                  <a:schemeClr val="bg1"/>
                </a:solidFill>
              </a:rPr>
              <a:t>FAVC_yes 				</a:t>
            </a:r>
            <a:r>
              <a:rPr lang="en-CA" sz="900" dirty="0">
                <a:solidFill>
                  <a:schemeClr val="bg1"/>
                </a:solidFill>
              </a:rPr>
              <a:t>(High caloric Food Consumption)</a:t>
            </a:r>
            <a:endParaRPr lang="en-CA" sz="900" b="1" dirty="0">
              <a:solidFill>
                <a:schemeClr val="bg1"/>
              </a:solidFill>
            </a:endParaRPr>
          </a:p>
          <a:p>
            <a:r>
              <a:rPr lang="en-CA" sz="900" b="1" dirty="0">
                <a:solidFill>
                  <a:schemeClr val="bg1"/>
                </a:solidFill>
              </a:rPr>
              <a:t>CAEC_Frequently </a:t>
            </a:r>
            <a:r>
              <a:rPr lang="en-CA" sz="900" dirty="0">
                <a:solidFill>
                  <a:schemeClr val="bg1"/>
                </a:solidFill>
              </a:rPr>
              <a:t>			(Consumption of Food between meals)</a:t>
            </a:r>
          </a:p>
          <a:p>
            <a:r>
              <a:rPr lang="en-CA" sz="900" b="1" dirty="0">
                <a:solidFill>
                  <a:schemeClr val="bg1"/>
                </a:solidFill>
              </a:rPr>
              <a:t>CAEC_no </a:t>
            </a:r>
            <a:r>
              <a:rPr lang="en-CA" sz="900" dirty="0">
                <a:solidFill>
                  <a:schemeClr val="bg1"/>
                </a:solidFill>
              </a:rPr>
              <a:t>				(Consumption of Food between meals)</a:t>
            </a:r>
          </a:p>
          <a:p>
            <a:r>
              <a:rPr lang="en-CA" sz="900" b="1" dirty="0">
                <a:solidFill>
                  <a:schemeClr val="bg1"/>
                </a:solidFill>
              </a:rPr>
              <a:t>SMOKE_yes </a:t>
            </a:r>
            <a:r>
              <a:rPr lang="en-CA" sz="900" dirty="0">
                <a:solidFill>
                  <a:schemeClr val="bg1"/>
                </a:solidFill>
              </a:rPr>
              <a:t>		</a:t>
            </a:r>
          </a:p>
          <a:p>
            <a:r>
              <a:rPr lang="en-CA" sz="900" b="1" dirty="0">
                <a:solidFill>
                  <a:schemeClr val="bg1"/>
                </a:solidFill>
              </a:rPr>
              <a:t>SCC_yes 				</a:t>
            </a:r>
            <a:r>
              <a:rPr lang="en-CA" sz="900" dirty="0">
                <a:solidFill>
                  <a:schemeClr val="bg1"/>
                </a:solidFill>
              </a:rPr>
              <a:t>(Tracking Calorie  Consumption)</a:t>
            </a:r>
          </a:p>
          <a:p>
            <a:r>
              <a:rPr lang="en-CA" sz="900" b="1" dirty="0">
                <a:solidFill>
                  <a:schemeClr val="bg1"/>
                </a:solidFill>
              </a:rPr>
              <a:t>CALC_Frequently </a:t>
            </a:r>
            <a:r>
              <a:rPr lang="en-CA" sz="900" dirty="0">
                <a:solidFill>
                  <a:schemeClr val="bg1"/>
                </a:solidFill>
              </a:rPr>
              <a:t>			(Alcohol Consumption)</a:t>
            </a:r>
          </a:p>
          <a:p>
            <a:r>
              <a:rPr lang="en-CA" sz="900" b="1" dirty="0">
                <a:solidFill>
                  <a:schemeClr val="bg1"/>
                </a:solidFill>
              </a:rPr>
              <a:t>CALC_Sometimes </a:t>
            </a:r>
            <a:r>
              <a:rPr lang="en-CA" sz="900" dirty="0">
                <a:solidFill>
                  <a:schemeClr val="bg1"/>
                </a:solidFill>
              </a:rPr>
              <a:t>			(Alcohol Consumption)</a:t>
            </a:r>
          </a:p>
          <a:p>
            <a:r>
              <a:rPr lang="en-CA" sz="900" b="1" dirty="0">
                <a:solidFill>
                  <a:schemeClr val="bg1"/>
                </a:solidFill>
              </a:rPr>
              <a:t>MTRANS_Bike </a:t>
            </a:r>
            <a:r>
              <a:rPr lang="en-CA" sz="900" dirty="0">
                <a:solidFill>
                  <a:schemeClr val="bg1"/>
                </a:solidFill>
              </a:rPr>
              <a:t>				(Mode of Transport)</a:t>
            </a:r>
          </a:p>
          <a:p>
            <a:r>
              <a:rPr lang="en-CA" sz="900" b="1" dirty="0">
                <a:solidFill>
                  <a:schemeClr val="bg1"/>
                </a:solidFill>
              </a:rPr>
              <a:t>MTRANS_Motorbike</a:t>
            </a:r>
            <a:r>
              <a:rPr lang="en-CA" sz="900" dirty="0">
                <a:solidFill>
                  <a:schemeClr val="bg1"/>
                </a:solidFill>
              </a:rPr>
              <a:t>			(Mode of Transport)</a:t>
            </a:r>
          </a:p>
          <a:p>
            <a:r>
              <a:rPr lang="en-CA" sz="900" b="1" dirty="0">
                <a:solidFill>
                  <a:schemeClr val="bg1"/>
                </a:solidFill>
              </a:rPr>
              <a:t>MTRANS_Public_Transportation</a:t>
            </a:r>
            <a:r>
              <a:rPr lang="en-CA" sz="900" dirty="0">
                <a:solidFill>
                  <a:schemeClr val="bg1"/>
                </a:solidFill>
              </a:rPr>
              <a:t>		(Mode of Transport)</a:t>
            </a:r>
          </a:p>
          <a:p>
            <a:r>
              <a:rPr lang="en-CA" sz="900" b="1" dirty="0">
                <a:solidFill>
                  <a:schemeClr val="bg1"/>
                </a:solidFill>
              </a:rPr>
              <a:t>MTRANS_Walking </a:t>
            </a:r>
            <a:r>
              <a:rPr lang="en-CA" sz="900" dirty="0">
                <a:solidFill>
                  <a:schemeClr val="bg1"/>
                </a:solidFill>
              </a:rPr>
              <a:t>			(Mode of Transport)</a:t>
            </a:r>
          </a:p>
        </p:txBody>
      </p:sp>
      <p:pic>
        <p:nvPicPr>
          <p:cNvPr id="6" name="Picture 5">
            <a:extLst>
              <a:ext uri="{FF2B5EF4-FFF2-40B4-BE49-F238E27FC236}">
                <a16:creationId xmlns:a16="http://schemas.microsoft.com/office/drawing/2014/main" id="{F9DDF3BA-6BEB-F60B-B42B-5179611AB460}"/>
              </a:ext>
            </a:extLst>
          </p:cNvPr>
          <p:cNvPicPr>
            <a:picLocks noChangeAspect="1"/>
          </p:cNvPicPr>
          <p:nvPr/>
        </p:nvPicPr>
        <p:blipFill>
          <a:blip r:embed="rId3"/>
          <a:stretch>
            <a:fillRect/>
          </a:stretch>
        </p:blipFill>
        <p:spPr>
          <a:xfrm>
            <a:off x="4553324" y="970384"/>
            <a:ext cx="7290353" cy="5689654"/>
          </a:xfrm>
          <a:prstGeom prst="rect">
            <a:avLst/>
          </a:prstGeom>
        </p:spPr>
      </p:pic>
    </p:spTree>
    <p:extLst>
      <p:ext uri="{BB962C8B-B14F-4D97-AF65-F5344CB8AC3E}">
        <p14:creationId xmlns:p14="http://schemas.microsoft.com/office/powerpoint/2010/main" val="232922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31B654-BC59-F6EA-CC0F-1AEED2436B98}"/>
              </a:ext>
            </a:extLst>
          </p:cNvPr>
          <p:cNvSpPr txBox="1"/>
          <p:nvPr/>
        </p:nvSpPr>
        <p:spPr>
          <a:xfrm>
            <a:off x="2838450" y="247977"/>
            <a:ext cx="7172326" cy="830997"/>
          </a:xfrm>
          <a:prstGeom prst="rect">
            <a:avLst/>
          </a:prstGeom>
          <a:noFill/>
        </p:spPr>
        <p:txBody>
          <a:bodyPr wrap="square" rtlCol="0">
            <a:spAutoFit/>
          </a:bodyPr>
          <a:lstStyle/>
          <a:p>
            <a:pPr algn="ctr"/>
            <a:r>
              <a:rPr lang="en-CA" sz="2400" b="1" dirty="0">
                <a:solidFill>
                  <a:schemeClr val="bg1"/>
                </a:solidFill>
                <a:effectLst>
                  <a:outerShdw blurRad="38100" dist="38100" dir="2700000" algn="tl">
                    <a:srgbClr val="000000">
                      <a:alpha val="43137"/>
                    </a:srgbClr>
                  </a:outerShdw>
                </a:effectLst>
                <a:latin typeface="+mj-lt"/>
              </a:rPr>
              <a:t>Model Training and Hyperparameter Tuning</a:t>
            </a:r>
          </a:p>
          <a:p>
            <a:pPr algn="ctr"/>
            <a:r>
              <a:rPr lang="en-CA" sz="2400" b="1" dirty="0">
                <a:solidFill>
                  <a:schemeClr val="bg1"/>
                </a:solidFill>
                <a:effectLst>
                  <a:outerShdw blurRad="38100" dist="38100" dir="2700000" algn="tl">
                    <a:srgbClr val="000000">
                      <a:alpha val="43137"/>
                    </a:srgbClr>
                  </a:outerShdw>
                </a:effectLst>
                <a:latin typeface="+mj-lt"/>
              </a:rPr>
              <a:t>(Model Building)</a:t>
            </a:r>
          </a:p>
        </p:txBody>
      </p:sp>
      <p:pic>
        <p:nvPicPr>
          <p:cNvPr id="3" name="Picture 2">
            <a:extLst>
              <a:ext uri="{FF2B5EF4-FFF2-40B4-BE49-F238E27FC236}">
                <a16:creationId xmlns:a16="http://schemas.microsoft.com/office/drawing/2014/main" id="{603B19BE-1F4D-58B3-2151-97AABE7EAD67}"/>
              </a:ext>
            </a:extLst>
          </p:cNvPr>
          <p:cNvPicPr>
            <a:picLocks noChangeAspect="1"/>
          </p:cNvPicPr>
          <p:nvPr/>
        </p:nvPicPr>
        <p:blipFill>
          <a:blip r:embed="rId3"/>
          <a:stretch>
            <a:fillRect/>
          </a:stretch>
        </p:blipFill>
        <p:spPr>
          <a:xfrm>
            <a:off x="122189" y="1611239"/>
            <a:ext cx="6142253" cy="1636016"/>
          </a:xfrm>
          <a:prstGeom prst="rect">
            <a:avLst/>
          </a:prstGeom>
        </p:spPr>
      </p:pic>
      <p:pic>
        <p:nvPicPr>
          <p:cNvPr id="6" name="Picture 5">
            <a:extLst>
              <a:ext uri="{FF2B5EF4-FFF2-40B4-BE49-F238E27FC236}">
                <a16:creationId xmlns:a16="http://schemas.microsoft.com/office/drawing/2014/main" id="{AD5BA235-62E5-8EED-F041-A2A7AAD06BAA}"/>
              </a:ext>
            </a:extLst>
          </p:cNvPr>
          <p:cNvPicPr>
            <a:picLocks noChangeAspect="1"/>
          </p:cNvPicPr>
          <p:nvPr/>
        </p:nvPicPr>
        <p:blipFill>
          <a:blip r:embed="rId4"/>
          <a:stretch>
            <a:fillRect/>
          </a:stretch>
        </p:blipFill>
        <p:spPr>
          <a:xfrm>
            <a:off x="6519242" y="1311521"/>
            <a:ext cx="5550569" cy="2532977"/>
          </a:xfrm>
          <a:prstGeom prst="rect">
            <a:avLst/>
          </a:prstGeom>
        </p:spPr>
      </p:pic>
      <p:pic>
        <p:nvPicPr>
          <p:cNvPr id="7" name="Picture 6">
            <a:extLst>
              <a:ext uri="{FF2B5EF4-FFF2-40B4-BE49-F238E27FC236}">
                <a16:creationId xmlns:a16="http://schemas.microsoft.com/office/drawing/2014/main" id="{C93A4724-756D-51BB-1640-EECEDB041F5C}"/>
              </a:ext>
            </a:extLst>
          </p:cNvPr>
          <p:cNvPicPr>
            <a:picLocks noChangeAspect="1"/>
          </p:cNvPicPr>
          <p:nvPr/>
        </p:nvPicPr>
        <p:blipFill>
          <a:blip r:embed="rId5"/>
          <a:stretch>
            <a:fillRect/>
          </a:stretch>
        </p:blipFill>
        <p:spPr>
          <a:xfrm>
            <a:off x="858380" y="3429000"/>
            <a:ext cx="4473328" cy="1531753"/>
          </a:xfrm>
          <a:prstGeom prst="rect">
            <a:avLst/>
          </a:prstGeom>
        </p:spPr>
      </p:pic>
      <p:pic>
        <p:nvPicPr>
          <p:cNvPr id="8" name="Picture 7">
            <a:extLst>
              <a:ext uri="{FF2B5EF4-FFF2-40B4-BE49-F238E27FC236}">
                <a16:creationId xmlns:a16="http://schemas.microsoft.com/office/drawing/2014/main" id="{03CF8353-F5A2-B1C6-B3CC-D498D6A74BCB}"/>
              </a:ext>
            </a:extLst>
          </p:cNvPr>
          <p:cNvPicPr>
            <a:picLocks noChangeAspect="1"/>
          </p:cNvPicPr>
          <p:nvPr/>
        </p:nvPicPr>
        <p:blipFill>
          <a:blip r:embed="rId6"/>
          <a:stretch>
            <a:fillRect/>
          </a:stretch>
        </p:blipFill>
        <p:spPr>
          <a:xfrm>
            <a:off x="6557209" y="4077045"/>
            <a:ext cx="5550570" cy="2532978"/>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183B3E59-D7F8-6DEB-5DA2-86BF49668FAA}"/>
                  </a:ext>
                </a:extLst>
              </p14:cNvPr>
              <p14:cNvContentPartPr/>
              <p14:nvPr/>
            </p14:nvContentPartPr>
            <p14:xfrm>
              <a:off x="215966" y="2858620"/>
              <a:ext cx="360" cy="360"/>
            </p14:xfrm>
          </p:contentPart>
        </mc:Choice>
        <mc:Fallback xmlns="">
          <p:pic>
            <p:nvPicPr>
              <p:cNvPr id="2" name="Ink 1">
                <a:extLst>
                  <a:ext uri="{FF2B5EF4-FFF2-40B4-BE49-F238E27FC236}">
                    <a16:creationId xmlns:a16="http://schemas.microsoft.com/office/drawing/2014/main" id="{183B3E59-D7F8-6DEB-5DA2-86BF49668FAA}"/>
                  </a:ext>
                </a:extLst>
              </p:cNvPr>
              <p:cNvPicPr/>
              <p:nvPr/>
            </p:nvPicPr>
            <p:blipFill>
              <a:blip r:embed="rId8"/>
              <a:stretch>
                <a:fillRect/>
              </a:stretch>
            </p:blipFill>
            <p:spPr>
              <a:xfrm>
                <a:off x="161966" y="27506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93A336CE-50BA-86A6-6C79-A6E68503A307}"/>
                  </a:ext>
                </a:extLst>
              </p14:cNvPr>
              <p14:cNvContentPartPr/>
              <p14:nvPr/>
            </p14:nvContentPartPr>
            <p14:xfrm>
              <a:off x="964481" y="4652874"/>
              <a:ext cx="360" cy="360"/>
            </p14:xfrm>
          </p:contentPart>
        </mc:Choice>
        <mc:Fallback xmlns="">
          <p:pic>
            <p:nvPicPr>
              <p:cNvPr id="5" name="Ink 4">
                <a:extLst>
                  <a:ext uri="{FF2B5EF4-FFF2-40B4-BE49-F238E27FC236}">
                    <a16:creationId xmlns:a16="http://schemas.microsoft.com/office/drawing/2014/main" id="{93A336CE-50BA-86A6-6C79-A6E68503A307}"/>
                  </a:ext>
                </a:extLst>
              </p:cNvPr>
              <p:cNvPicPr/>
              <p:nvPr/>
            </p:nvPicPr>
            <p:blipFill>
              <a:blip r:embed="rId8"/>
              <a:stretch>
                <a:fillRect/>
              </a:stretch>
            </p:blipFill>
            <p:spPr>
              <a:xfrm>
                <a:off x="910481" y="4544874"/>
                <a:ext cx="108000" cy="216000"/>
              </a:xfrm>
              <a:prstGeom prst="rect">
                <a:avLst/>
              </a:prstGeom>
            </p:spPr>
          </p:pic>
        </mc:Fallback>
      </mc:AlternateContent>
      <p:pic>
        <p:nvPicPr>
          <p:cNvPr id="13" name="Picture 12">
            <a:extLst>
              <a:ext uri="{FF2B5EF4-FFF2-40B4-BE49-F238E27FC236}">
                <a16:creationId xmlns:a16="http://schemas.microsoft.com/office/drawing/2014/main" id="{4F549987-2D7B-7D8B-ED9D-E3770466C356}"/>
              </a:ext>
            </a:extLst>
          </p:cNvPr>
          <p:cNvPicPr>
            <a:picLocks noChangeAspect="1"/>
          </p:cNvPicPr>
          <p:nvPr/>
        </p:nvPicPr>
        <p:blipFill>
          <a:blip r:embed="rId10"/>
          <a:stretch>
            <a:fillRect/>
          </a:stretch>
        </p:blipFill>
        <p:spPr>
          <a:xfrm>
            <a:off x="1360574" y="5142498"/>
            <a:ext cx="3298042" cy="1447925"/>
          </a:xfrm>
          <a:prstGeom prst="rect">
            <a:avLst/>
          </a:prstGeom>
        </p:spPr>
      </p:pic>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0E8F511D-69EF-7A8C-6688-BEAE45004483}"/>
                  </a:ext>
                </a:extLst>
              </p14:cNvPr>
              <p14:cNvContentPartPr/>
              <p14:nvPr/>
            </p14:nvContentPartPr>
            <p14:xfrm>
              <a:off x="1470162" y="6273588"/>
              <a:ext cx="360" cy="360"/>
            </p14:xfrm>
          </p:contentPart>
        </mc:Choice>
        <mc:Fallback>
          <p:pic>
            <p:nvPicPr>
              <p:cNvPr id="14" name="Ink 13">
                <a:extLst>
                  <a:ext uri="{FF2B5EF4-FFF2-40B4-BE49-F238E27FC236}">
                    <a16:creationId xmlns:a16="http://schemas.microsoft.com/office/drawing/2014/main" id="{0E8F511D-69EF-7A8C-6688-BEAE45004483}"/>
                  </a:ext>
                </a:extLst>
              </p:cNvPr>
              <p:cNvPicPr/>
              <p:nvPr/>
            </p:nvPicPr>
            <p:blipFill>
              <a:blip r:embed="rId12"/>
              <a:stretch>
                <a:fillRect/>
              </a:stretch>
            </p:blipFill>
            <p:spPr>
              <a:xfrm>
                <a:off x="1434162" y="6201588"/>
                <a:ext cx="72000" cy="144000"/>
              </a:xfrm>
              <a:prstGeom prst="rect">
                <a:avLst/>
              </a:prstGeom>
            </p:spPr>
          </p:pic>
        </mc:Fallback>
      </mc:AlternateContent>
    </p:spTree>
    <p:extLst>
      <p:ext uri="{BB962C8B-B14F-4D97-AF65-F5344CB8AC3E}">
        <p14:creationId xmlns:p14="http://schemas.microsoft.com/office/powerpoint/2010/main" val="2843286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9630C4-34B1-5B1F-F5B5-005578B2A210}"/>
              </a:ext>
            </a:extLst>
          </p:cNvPr>
          <p:cNvSpPr txBox="1"/>
          <p:nvPr/>
        </p:nvSpPr>
        <p:spPr>
          <a:xfrm>
            <a:off x="3607323" y="282804"/>
            <a:ext cx="4977353"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rPr>
              <a:t>Model Evaluation</a:t>
            </a:r>
            <a:r>
              <a:rPr lang="en-CA" sz="2800" dirty="0">
                <a:solidFill>
                  <a:schemeClr val="bg1"/>
                </a:solidFill>
              </a:rPr>
              <a:t> </a:t>
            </a:r>
          </a:p>
        </p:txBody>
      </p:sp>
      <p:sp>
        <p:nvSpPr>
          <p:cNvPr id="6" name="TextBox 5">
            <a:extLst>
              <a:ext uri="{FF2B5EF4-FFF2-40B4-BE49-F238E27FC236}">
                <a16:creationId xmlns:a16="http://schemas.microsoft.com/office/drawing/2014/main" id="{4DAD3753-80E8-CF96-FECC-BFD19B3DAC83}"/>
              </a:ext>
            </a:extLst>
          </p:cNvPr>
          <p:cNvSpPr txBox="1"/>
          <p:nvPr/>
        </p:nvSpPr>
        <p:spPr>
          <a:xfrm>
            <a:off x="2878666" y="889000"/>
            <a:ext cx="6797629" cy="369332"/>
          </a:xfrm>
          <a:prstGeom prst="rect">
            <a:avLst/>
          </a:prstGeom>
          <a:noFill/>
        </p:spPr>
        <p:txBody>
          <a:bodyPr wrap="square" rtlCol="0">
            <a:spAutoFit/>
          </a:bodyPr>
          <a:lstStyle/>
          <a:p>
            <a:pPr algn="ctr"/>
            <a:r>
              <a:rPr lang="en-CA" b="1" i="0" dirty="0">
                <a:solidFill>
                  <a:srgbClr val="000000"/>
                </a:solidFill>
                <a:effectLst/>
                <a:latin typeface="Helvetica Neue"/>
              </a:rPr>
              <a:t>XGBoost Classifier </a:t>
            </a:r>
            <a:r>
              <a:rPr lang="en-US" b="1" i="0" dirty="0">
                <a:solidFill>
                  <a:srgbClr val="000000"/>
                </a:solidFill>
                <a:effectLst/>
                <a:latin typeface="Helvetica Neue"/>
              </a:rPr>
              <a:t>- </a:t>
            </a:r>
            <a:r>
              <a:rPr lang="en-US" b="1" dirty="0">
                <a:solidFill>
                  <a:srgbClr val="000000"/>
                </a:solidFill>
                <a:latin typeface="Helvetica Neue"/>
              </a:rPr>
              <a:t>Confusion Matrix</a:t>
            </a:r>
            <a:endParaRPr lang="en-CA" dirty="0"/>
          </a:p>
        </p:txBody>
      </p:sp>
      <p:pic>
        <p:nvPicPr>
          <p:cNvPr id="4" name="Picture 3">
            <a:extLst>
              <a:ext uri="{FF2B5EF4-FFF2-40B4-BE49-F238E27FC236}">
                <a16:creationId xmlns:a16="http://schemas.microsoft.com/office/drawing/2014/main" id="{B433B36A-EE62-9326-FBDF-63A0AAA5B84E}"/>
              </a:ext>
            </a:extLst>
          </p:cNvPr>
          <p:cNvPicPr>
            <a:picLocks noChangeAspect="1"/>
          </p:cNvPicPr>
          <p:nvPr/>
        </p:nvPicPr>
        <p:blipFill>
          <a:blip r:embed="rId3"/>
          <a:stretch>
            <a:fillRect/>
          </a:stretch>
        </p:blipFill>
        <p:spPr>
          <a:xfrm>
            <a:off x="524335" y="1978818"/>
            <a:ext cx="4708662" cy="2280929"/>
          </a:xfrm>
          <a:prstGeom prst="rect">
            <a:avLst/>
          </a:prstGeom>
        </p:spPr>
      </p:pic>
      <p:pic>
        <p:nvPicPr>
          <p:cNvPr id="9" name="Picture 8">
            <a:extLst>
              <a:ext uri="{FF2B5EF4-FFF2-40B4-BE49-F238E27FC236}">
                <a16:creationId xmlns:a16="http://schemas.microsoft.com/office/drawing/2014/main" id="{D4AC7668-6D31-196B-1287-18D555BC523A}"/>
              </a:ext>
            </a:extLst>
          </p:cNvPr>
          <p:cNvPicPr>
            <a:picLocks noChangeAspect="1"/>
          </p:cNvPicPr>
          <p:nvPr/>
        </p:nvPicPr>
        <p:blipFill>
          <a:blip r:embed="rId4"/>
          <a:stretch>
            <a:fillRect/>
          </a:stretch>
        </p:blipFill>
        <p:spPr>
          <a:xfrm>
            <a:off x="5581381" y="1848431"/>
            <a:ext cx="5480197" cy="4320156"/>
          </a:xfrm>
          <a:prstGeom prst="rect">
            <a:avLst/>
          </a:prstGeom>
        </p:spPr>
      </p:pic>
      <p:sp>
        <p:nvSpPr>
          <p:cNvPr id="11" name="TextBox 10">
            <a:extLst>
              <a:ext uri="{FF2B5EF4-FFF2-40B4-BE49-F238E27FC236}">
                <a16:creationId xmlns:a16="http://schemas.microsoft.com/office/drawing/2014/main" id="{86CD6553-A3CA-1B98-5135-80F20F02F8B3}"/>
              </a:ext>
            </a:extLst>
          </p:cNvPr>
          <p:cNvSpPr txBox="1"/>
          <p:nvPr/>
        </p:nvSpPr>
        <p:spPr>
          <a:xfrm>
            <a:off x="1274708" y="4598927"/>
            <a:ext cx="2595814"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ourier New" panose="02070309020205020404" pitchFamily="49" charset="0"/>
              </a:rPr>
              <a:t>Obesity Categories</a:t>
            </a:r>
            <a:endParaRPr lang="en-US" altLang="en-US" sz="1200" dirty="0">
              <a:solidFill>
                <a:srgbClr val="000000"/>
              </a:solidFill>
              <a:latin typeface="Courier New" panose="02070309020205020404" pitchFamily="49" charset="0"/>
            </a:endParaRPr>
          </a:p>
          <a:p>
            <a:pPr defTabSz="914400" eaLnBrk="0" fontAlgn="base" hangingPunct="0">
              <a:spcBef>
                <a:spcPct val="0"/>
              </a:spcBef>
              <a:spcAft>
                <a:spcPct val="0"/>
              </a:spcAft>
            </a:pPr>
            <a:r>
              <a:rPr kumimoji="0" lang="en-US" altLang="en-US" sz="1200" b="0" i="0" u="none" strike="noStrike" cap="none" normalizeH="0" baseline="0" dirty="0">
                <a:ln>
                  <a:noFill/>
                </a:ln>
                <a:solidFill>
                  <a:srgbClr val="000000"/>
                </a:solidFill>
                <a:effectLst/>
                <a:latin typeface="Courier New" panose="02070309020205020404" pitchFamily="49" charset="0"/>
              </a:rPr>
              <a:t>0 : Insufficient_Weight</a:t>
            </a:r>
            <a:endParaRPr lang="en-CA" sz="12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1 : Normal_Weight </a:t>
            </a:r>
          </a:p>
          <a:p>
            <a:pPr defTabSz="914400" eaLnBrk="0" fontAlgn="base" hangingPunct="0">
              <a:spcBef>
                <a:spcPct val="0"/>
              </a:spcBef>
              <a:spcAft>
                <a:spcPct val="0"/>
              </a:spcAft>
            </a:pPr>
            <a:r>
              <a:rPr lang="en-US" altLang="en-US" sz="1200" dirty="0">
                <a:solidFill>
                  <a:srgbClr val="000000"/>
                </a:solidFill>
                <a:latin typeface="Courier New" panose="02070309020205020404" pitchFamily="49" charset="0"/>
              </a:rPr>
              <a:t>2 : </a:t>
            </a:r>
            <a:r>
              <a:rPr kumimoji="0" lang="en-US" altLang="en-US" sz="1200" b="0" i="0" u="none" strike="noStrike" cap="none" normalizeH="0" baseline="0" dirty="0">
                <a:ln>
                  <a:noFill/>
                </a:ln>
                <a:solidFill>
                  <a:srgbClr val="000000"/>
                </a:solidFill>
                <a:effectLst/>
                <a:latin typeface="Courier New" panose="02070309020205020404" pitchFamily="49" charset="0"/>
              </a:rPr>
              <a:t>Overweight_Level_I </a:t>
            </a:r>
          </a:p>
          <a:p>
            <a:pPr defTabSz="914400" eaLnBrk="0" fontAlgn="base" hangingPunct="0">
              <a:spcBef>
                <a:spcPct val="0"/>
              </a:spcBef>
              <a:spcAft>
                <a:spcPct val="0"/>
              </a:spcAft>
            </a:pPr>
            <a:r>
              <a:rPr lang="en-US" altLang="en-US" sz="1200" dirty="0">
                <a:solidFill>
                  <a:srgbClr val="000000"/>
                </a:solidFill>
                <a:latin typeface="Courier New" panose="02070309020205020404" pitchFamily="49" charset="0"/>
              </a:rPr>
              <a:t>3 : </a:t>
            </a:r>
            <a:r>
              <a:rPr kumimoji="0" lang="en-US" altLang="en-US" sz="1200" b="0" i="0" u="none" strike="noStrike" cap="none" normalizeH="0" baseline="0" dirty="0">
                <a:ln>
                  <a:noFill/>
                </a:ln>
                <a:solidFill>
                  <a:srgbClr val="000000"/>
                </a:solidFill>
                <a:effectLst/>
                <a:latin typeface="Courier New" panose="02070309020205020404" pitchFamily="49" charset="0"/>
              </a:rPr>
              <a:t>Overweight_Level_II</a:t>
            </a:r>
          </a:p>
          <a:p>
            <a:pPr defTabSz="914400" eaLnBrk="0" fontAlgn="base" hangingPunct="0">
              <a:spcBef>
                <a:spcPct val="0"/>
              </a:spcBef>
              <a:spcAft>
                <a:spcPct val="0"/>
              </a:spcAft>
            </a:pPr>
            <a:r>
              <a:rPr kumimoji="0" lang="en-US" altLang="en-US" sz="1200" b="0" i="0" u="none" strike="noStrike" cap="none" normalizeH="0" baseline="0" dirty="0">
                <a:ln>
                  <a:noFill/>
                </a:ln>
                <a:solidFill>
                  <a:srgbClr val="000000"/>
                </a:solidFill>
                <a:effectLst/>
                <a:latin typeface="Courier New" panose="02070309020205020404" pitchFamily="49" charset="0"/>
              </a:rPr>
              <a:t>4 : Obesity_Type_I  </a:t>
            </a:r>
          </a:p>
          <a:p>
            <a:pPr defTabSz="914400" eaLnBrk="0" fontAlgn="base" hangingPunct="0">
              <a:spcBef>
                <a:spcPct val="0"/>
              </a:spcBef>
              <a:spcAft>
                <a:spcPct val="0"/>
              </a:spcAft>
            </a:pPr>
            <a:r>
              <a:rPr lang="en-US" altLang="en-US" sz="1200" dirty="0">
                <a:solidFill>
                  <a:srgbClr val="000000"/>
                </a:solidFill>
                <a:latin typeface="Courier New" panose="02070309020205020404" pitchFamily="49" charset="0"/>
              </a:rPr>
              <a:t>5 : </a:t>
            </a:r>
            <a:r>
              <a:rPr kumimoji="0" lang="en-US" altLang="en-US" sz="1200" b="0" i="0" u="none" strike="noStrike" cap="none" normalizeH="0" baseline="0" dirty="0">
                <a:ln>
                  <a:noFill/>
                </a:ln>
                <a:solidFill>
                  <a:srgbClr val="000000"/>
                </a:solidFill>
                <a:effectLst/>
                <a:latin typeface="Courier New" panose="02070309020205020404" pitchFamily="49" charset="0"/>
              </a:rPr>
              <a:t>Obesity_Type_II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6 : Obesity_Type_III	    </a:t>
            </a:r>
          </a:p>
        </p:txBody>
      </p:sp>
    </p:spTree>
    <p:extLst>
      <p:ext uri="{BB962C8B-B14F-4D97-AF65-F5344CB8AC3E}">
        <p14:creationId xmlns:p14="http://schemas.microsoft.com/office/powerpoint/2010/main" val="361665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9630C4-34B1-5B1F-F5B5-005578B2A210}"/>
              </a:ext>
            </a:extLst>
          </p:cNvPr>
          <p:cNvSpPr txBox="1"/>
          <p:nvPr/>
        </p:nvSpPr>
        <p:spPr>
          <a:xfrm>
            <a:off x="3607323" y="282804"/>
            <a:ext cx="5384277" cy="892552"/>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rPr>
              <a:t>Feature Importance</a:t>
            </a:r>
          </a:p>
          <a:p>
            <a:pPr algn="ctr"/>
            <a:r>
              <a:rPr lang="en-CA" sz="2400" b="1" dirty="0">
                <a:solidFill>
                  <a:schemeClr val="bg1"/>
                </a:solidFill>
                <a:effectLst>
                  <a:outerShdw blurRad="38100" dist="38100" dir="2700000" algn="tl">
                    <a:srgbClr val="000000">
                      <a:alpha val="43137"/>
                    </a:srgbClr>
                  </a:outerShdw>
                </a:effectLst>
              </a:rPr>
              <a:t>( XGBoost Classifier Model )</a:t>
            </a:r>
            <a:endParaRPr lang="en-CA" sz="2400" dirty="0">
              <a:solidFill>
                <a:schemeClr val="bg1"/>
              </a:solidFill>
            </a:endParaRPr>
          </a:p>
        </p:txBody>
      </p:sp>
      <p:pic>
        <p:nvPicPr>
          <p:cNvPr id="4" name="Picture 3">
            <a:extLst>
              <a:ext uri="{FF2B5EF4-FFF2-40B4-BE49-F238E27FC236}">
                <a16:creationId xmlns:a16="http://schemas.microsoft.com/office/drawing/2014/main" id="{0609DF29-7BDF-D802-485F-CA8924227F57}"/>
              </a:ext>
            </a:extLst>
          </p:cNvPr>
          <p:cNvPicPr>
            <a:picLocks noChangeAspect="1"/>
          </p:cNvPicPr>
          <p:nvPr/>
        </p:nvPicPr>
        <p:blipFill>
          <a:blip r:embed="rId3"/>
          <a:stretch>
            <a:fillRect/>
          </a:stretch>
        </p:blipFill>
        <p:spPr>
          <a:xfrm>
            <a:off x="4996561" y="1562186"/>
            <a:ext cx="6210838" cy="3995931"/>
          </a:xfrm>
          <a:prstGeom prst="rect">
            <a:avLst/>
          </a:prstGeom>
        </p:spPr>
      </p:pic>
      <p:pic>
        <p:nvPicPr>
          <p:cNvPr id="8" name="Picture 7">
            <a:extLst>
              <a:ext uri="{FF2B5EF4-FFF2-40B4-BE49-F238E27FC236}">
                <a16:creationId xmlns:a16="http://schemas.microsoft.com/office/drawing/2014/main" id="{44AC4B12-CD05-EC38-3A8E-DF1914565131}"/>
              </a:ext>
            </a:extLst>
          </p:cNvPr>
          <p:cNvPicPr>
            <a:picLocks noChangeAspect="1"/>
          </p:cNvPicPr>
          <p:nvPr/>
        </p:nvPicPr>
        <p:blipFill>
          <a:blip r:embed="rId4"/>
          <a:stretch>
            <a:fillRect/>
          </a:stretch>
        </p:blipFill>
        <p:spPr>
          <a:xfrm>
            <a:off x="1090064" y="1984654"/>
            <a:ext cx="3053746" cy="3150993"/>
          </a:xfrm>
          <a:prstGeom prst="rect">
            <a:avLst/>
          </a:prstGeom>
        </p:spPr>
      </p:pic>
    </p:spTree>
    <p:extLst>
      <p:ext uri="{BB962C8B-B14F-4D97-AF65-F5344CB8AC3E}">
        <p14:creationId xmlns:p14="http://schemas.microsoft.com/office/powerpoint/2010/main" val="279712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DDA40-B2A5-5D82-3C33-411E73333478}"/>
              </a:ext>
            </a:extLst>
          </p:cNvPr>
          <p:cNvSpPr txBox="1"/>
          <p:nvPr/>
        </p:nvSpPr>
        <p:spPr>
          <a:xfrm>
            <a:off x="2978869" y="0"/>
            <a:ext cx="5363851" cy="646331"/>
          </a:xfrm>
          <a:prstGeom prst="rect">
            <a:avLst/>
          </a:prstGeom>
          <a:noFill/>
        </p:spPr>
        <p:txBody>
          <a:bodyPr wrap="square" rtlCol="0">
            <a:spAutoFit/>
          </a:bodyPr>
          <a:lstStyle/>
          <a:p>
            <a:pPr algn="ctr"/>
            <a:r>
              <a:rPr lang="en-CA" sz="3600" b="1" dirty="0">
                <a:solidFill>
                  <a:schemeClr val="bg1"/>
                </a:solidFill>
              </a:rPr>
              <a:t>Conclusion</a:t>
            </a:r>
          </a:p>
        </p:txBody>
      </p:sp>
      <p:sp>
        <p:nvSpPr>
          <p:cNvPr id="3" name="TextBox 2">
            <a:extLst>
              <a:ext uri="{FF2B5EF4-FFF2-40B4-BE49-F238E27FC236}">
                <a16:creationId xmlns:a16="http://schemas.microsoft.com/office/drawing/2014/main" id="{73F6027B-1905-92DF-8F8C-F06BA28D3319}"/>
              </a:ext>
            </a:extLst>
          </p:cNvPr>
          <p:cNvSpPr txBox="1"/>
          <p:nvPr/>
        </p:nvSpPr>
        <p:spPr>
          <a:xfrm>
            <a:off x="228601" y="769772"/>
            <a:ext cx="11742820" cy="6001643"/>
          </a:xfrm>
          <a:prstGeom prst="rect">
            <a:avLst/>
          </a:prstGeom>
          <a:noFill/>
        </p:spPr>
        <p:txBody>
          <a:bodyPr wrap="square" rtlCol="0">
            <a:spAutoFit/>
          </a:bodyPr>
          <a:lstStyle/>
          <a:p>
            <a:pPr algn="l">
              <a:buFont typeface="+mj-lt"/>
              <a:buAutoNum type="arabicPeriod"/>
            </a:pPr>
            <a:r>
              <a:rPr lang="en-US" sz="1200" b="1" i="0" dirty="0">
                <a:solidFill>
                  <a:srgbClr val="0D0D0D"/>
                </a:solidFill>
                <a:effectLst/>
                <a:latin typeface="Söhne"/>
              </a:rPr>
              <a:t>BMI (Body Mass Index)</a:t>
            </a:r>
            <a:r>
              <a:rPr lang="en-US" sz="1200" b="0" i="0" dirty="0">
                <a:solidFill>
                  <a:srgbClr val="0D0D0D"/>
                </a:solidFill>
                <a:effectLst/>
                <a:latin typeface="Söhne"/>
              </a:rPr>
              <a:t>: With a high importance score of 0.57, BMI plays a significant role in predicting obesity. BMI is calculated using an individual's weight and height, providing a measure of body fatness. Higher BMI values indicate higher levels of body fat, which are associated with increased risk of obesity.</a:t>
            </a:r>
          </a:p>
          <a:p>
            <a:pPr algn="l">
              <a:buFont typeface="+mj-lt"/>
              <a:buAutoNum type="arabicPeriod"/>
            </a:pPr>
            <a:endParaRPr lang="en-US" sz="1200" b="0" i="0" dirty="0">
              <a:solidFill>
                <a:srgbClr val="0D0D0D"/>
              </a:solidFill>
              <a:effectLst/>
              <a:latin typeface="Söhne"/>
            </a:endParaRPr>
          </a:p>
          <a:p>
            <a:pPr algn="l">
              <a:buFont typeface="+mj-lt"/>
              <a:buAutoNum type="arabicPeriod"/>
            </a:pPr>
            <a:r>
              <a:rPr lang="en-US" sz="1200" b="1" i="0" dirty="0">
                <a:solidFill>
                  <a:srgbClr val="0D0D0D"/>
                </a:solidFill>
                <a:effectLst/>
                <a:latin typeface="Söhne"/>
              </a:rPr>
              <a:t>Gender_Male</a:t>
            </a:r>
            <a:r>
              <a:rPr lang="en-US" sz="1200" b="0" i="0" dirty="0">
                <a:solidFill>
                  <a:srgbClr val="0D0D0D"/>
                </a:solidFill>
                <a:effectLst/>
                <a:latin typeface="Söhne"/>
              </a:rPr>
              <a:t>: Gender_Male has a substantial importance score of 0.24, indicating its notable influence on the prediction of obesity. Male gender is associated with different body composition and metabolic rates compared to females, contributing to differences in obesity risk between genders.</a:t>
            </a:r>
          </a:p>
          <a:p>
            <a:pPr algn="l">
              <a:buFont typeface="+mj-lt"/>
              <a:buAutoNum type="arabicPeriod"/>
            </a:pPr>
            <a:endParaRPr lang="en-US" sz="1200" b="0" i="0" dirty="0">
              <a:solidFill>
                <a:srgbClr val="0D0D0D"/>
              </a:solidFill>
              <a:effectLst/>
              <a:latin typeface="Söhne"/>
            </a:endParaRPr>
          </a:p>
          <a:p>
            <a:pPr algn="l">
              <a:buFont typeface="+mj-lt"/>
              <a:buAutoNum type="arabicPeriod"/>
            </a:pPr>
            <a:r>
              <a:rPr lang="en-US" sz="1200" b="1" i="0" dirty="0">
                <a:solidFill>
                  <a:srgbClr val="0D0D0D"/>
                </a:solidFill>
                <a:effectLst/>
                <a:latin typeface="Söhne"/>
              </a:rPr>
              <a:t>FAVC_yes (Consumption of High Caloric Food)</a:t>
            </a:r>
            <a:r>
              <a:rPr lang="en-US" sz="1200" b="0" i="0" dirty="0">
                <a:solidFill>
                  <a:srgbClr val="0D0D0D"/>
                </a:solidFill>
                <a:effectLst/>
                <a:latin typeface="Söhne"/>
              </a:rPr>
              <a:t>: With an importance score of 0.03, FAVC_yes suggests that the consumption of high-caloric foods significantly impacts obesity prediction. High-caloric foods are often associated with weight gain and increased body fat, contributing to the development of obesity.</a:t>
            </a:r>
          </a:p>
          <a:p>
            <a:pPr algn="l">
              <a:buFont typeface="+mj-lt"/>
              <a:buAutoNum type="arabicPeriod"/>
            </a:pPr>
            <a:endParaRPr lang="en-US" sz="1200" b="0" i="0" dirty="0">
              <a:solidFill>
                <a:srgbClr val="0D0D0D"/>
              </a:solidFill>
              <a:effectLst/>
              <a:latin typeface="Söhne"/>
            </a:endParaRPr>
          </a:p>
          <a:p>
            <a:pPr algn="l">
              <a:buFont typeface="+mj-lt"/>
              <a:buAutoNum type="arabicPeriod"/>
            </a:pPr>
            <a:r>
              <a:rPr lang="en-US" sz="1200" b="1" i="0" dirty="0">
                <a:solidFill>
                  <a:srgbClr val="0D0D0D"/>
                </a:solidFill>
                <a:effectLst/>
                <a:latin typeface="Söhne"/>
              </a:rPr>
              <a:t>CALC_Sometimes (Alcohol Consumption)</a:t>
            </a:r>
            <a:r>
              <a:rPr lang="en-US" sz="1200" b="0" i="0" dirty="0">
                <a:solidFill>
                  <a:srgbClr val="0D0D0D"/>
                </a:solidFill>
                <a:effectLst/>
                <a:latin typeface="Söhne"/>
              </a:rPr>
              <a:t>: While less impactful compared to other features, CALC_Sometimes, representing alcohol consumption, still holds some influence (importance score of 0.02) on obesity prediction. Excessive alcohol consumption can contribute to weight gain and obesity due to its high calorie content and effects on metabolism.</a:t>
            </a:r>
          </a:p>
          <a:p>
            <a:pPr algn="l">
              <a:buFont typeface="+mj-lt"/>
              <a:buAutoNum type="arabicPeriod"/>
            </a:pPr>
            <a:endParaRPr lang="en-US" sz="1200" b="0" i="0" dirty="0">
              <a:solidFill>
                <a:srgbClr val="0D0D0D"/>
              </a:solidFill>
              <a:effectLst/>
              <a:latin typeface="Söhne"/>
            </a:endParaRPr>
          </a:p>
          <a:p>
            <a:pPr algn="l">
              <a:buFont typeface="+mj-lt"/>
              <a:buAutoNum type="arabicPeriod"/>
            </a:pPr>
            <a:r>
              <a:rPr lang="en-US" sz="1200" b="1" i="0" dirty="0">
                <a:solidFill>
                  <a:srgbClr val="0D0D0D"/>
                </a:solidFill>
                <a:effectLst/>
                <a:latin typeface="Söhne"/>
              </a:rPr>
              <a:t>family_history_with_overweight_yes (Family History with Overweight)</a:t>
            </a:r>
            <a:r>
              <a:rPr lang="en-US" sz="1200" b="0" i="0" dirty="0">
                <a:solidFill>
                  <a:srgbClr val="0D0D0D"/>
                </a:solidFill>
                <a:effectLst/>
                <a:latin typeface="Söhne"/>
              </a:rPr>
              <a:t>: Family history of overweight has an importance score of 0.02, indicating its role in obesity prediction. Genetic predispositions inherited from family members can influence body weight and fat distribution, contributing to the development of obesity.</a:t>
            </a:r>
          </a:p>
          <a:p>
            <a:pPr algn="l">
              <a:buFont typeface="+mj-lt"/>
              <a:buAutoNum type="arabicPeriod"/>
            </a:pPr>
            <a:endParaRPr lang="en-US" sz="1200" b="0" i="0" dirty="0">
              <a:solidFill>
                <a:srgbClr val="0D0D0D"/>
              </a:solidFill>
              <a:effectLst/>
              <a:latin typeface="Söhne"/>
            </a:endParaRPr>
          </a:p>
          <a:p>
            <a:pPr algn="l">
              <a:buFont typeface="+mj-lt"/>
              <a:buAutoNum type="arabicPeriod"/>
            </a:pPr>
            <a:r>
              <a:rPr lang="en-US" sz="1200" b="1" i="0" dirty="0">
                <a:solidFill>
                  <a:srgbClr val="0D0D0D"/>
                </a:solidFill>
                <a:effectLst/>
                <a:latin typeface="Söhne"/>
              </a:rPr>
              <a:t>MTRANS_Public_Transportation (Transportation Used)</a:t>
            </a:r>
            <a:r>
              <a:rPr lang="en-US" sz="1200" b="0" i="0" dirty="0">
                <a:solidFill>
                  <a:srgbClr val="0D0D0D"/>
                </a:solidFill>
                <a:effectLst/>
                <a:latin typeface="Söhne"/>
              </a:rPr>
              <a:t>: This feature, with an importance score of 0.02, suggests that the mode of transportation used by individuals influences obesity prediction. Public transportation use may be associated with lower levels of physical activity, potentially increasing the risk of obesity.</a:t>
            </a:r>
          </a:p>
          <a:p>
            <a:pPr algn="l">
              <a:buFont typeface="+mj-lt"/>
              <a:buAutoNum type="arabicPeriod"/>
            </a:pPr>
            <a:endParaRPr lang="en-US" sz="1200" b="0" i="0" dirty="0">
              <a:solidFill>
                <a:srgbClr val="0D0D0D"/>
              </a:solidFill>
              <a:effectLst/>
              <a:latin typeface="Söhne"/>
            </a:endParaRPr>
          </a:p>
          <a:p>
            <a:pPr algn="l">
              <a:buFont typeface="+mj-lt"/>
              <a:buAutoNum type="arabicPeriod"/>
            </a:pPr>
            <a:r>
              <a:rPr lang="en-US" sz="1200" b="1" i="0" dirty="0">
                <a:solidFill>
                  <a:srgbClr val="0D0D0D"/>
                </a:solidFill>
                <a:effectLst/>
                <a:latin typeface="Söhne"/>
              </a:rPr>
              <a:t>NCP (Number of Main Meals)</a:t>
            </a:r>
            <a:r>
              <a:rPr lang="en-US" sz="1200" b="0" i="0" dirty="0">
                <a:solidFill>
                  <a:srgbClr val="0D0D0D"/>
                </a:solidFill>
                <a:effectLst/>
                <a:latin typeface="Söhne"/>
              </a:rPr>
              <a:t>: NCP has a lower importance score of 0.01 but still contributes to obesity prediction. Dietary habits, including the number of main meals consumed per day, can impact calorie intake and weight management, influencing the risk of obesity.</a:t>
            </a:r>
          </a:p>
          <a:p>
            <a:pPr algn="l">
              <a:buFont typeface="+mj-lt"/>
              <a:buAutoNum type="arabicPeriod"/>
            </a:pPr>
            <a:endParaRPr lang="en-US" sz="1200" b="0" i="0" dirty="0">
              <a:solidFill>
                <a:srgbClr val="0D0D0D"/>
              </a:solidFill>
              <a:effectLst/>
              <a:latin typeface="Söhne"/>
            </a:endParaRPr>
          </a:p>
          <a:p>
            <a:pPr algn="l">
              <a:buFont typeface="+mj-lt"/>
              <a:buAutoNum type="arabicPeriod"/>
            </a:pPr>
            <a:r>
              <a:rPr lang="en-US" sz="1200" b="1" i="0" dirty="0">
                <a:solidFill>
                  <a:srgbClr val="0D0D0D"/>
                </a:solidFill>
                <a:effectLst/>
                <a:latin typeface="Söhne"/>
              </a:rPr>
              <a:t>FAF (Physical Activity Frequency)</a:t>
            </a:r>
            <a:r>
              <a:rPr lang="en-US" sz="1200" b="0" i="0" dirty="0">
                <a:solidFill>
                  <a:srgbClr val="0D0D0D"/>
                </a:solidFill>
                <a:effectLst/>
                <a:latin typeface="Söhne"/>
              </a:rPr>
              <a:t>: Similarly, FAF with an importance score of 0.01 indicates that physical activity frequency influences obesity prediction. Regular physical activity helps burn calories, maintain muscle mass, and control weight, reducing the risk of obesity.</a:t>
            </a:r>
          </a:p>
          <a:p>
            <a:pPr algn="l">
              <a:buFont typeface="+mj-lt"/>
              <a:buAutoNum type="arabicPeriod"/>
            </a:pPr>
            <a:endParaRPr lang="en-US" sz="1200" b="0" i="0" dirty="0">
              <a:solidFill>
                <a:srgbClr val="0D0D0D"/>
              </a:solidFill>
              <a:effectLst/>
              <a:latin typeface="Söhne"/>
            </a:endParaRPr>
          </a:p>
          <a:p>
            <a:pPr algn="l">
              <a:buFont typeface="+mj-lt"/>
              <a:buAutoNum type="arabicPeriod"/>
            </a:pPr>
            <a:r>
              <a:rPr lang="en-US" sz="1200" b="1" i="0" dirty="0">
                <a:solidFill>
                  <a:srgbClr val="0D0D0D"/>
                </a:solidFill>
                <a:effectLst/>
                <a:latin typeface="Söhne"/>
              </a:rPr>
              <a:t>CH2O (Consumption of Water Daily)</a:t>
            </a:r>
            <a:r>
              <a:rPr lang="en-US" sz="1200" b="0" i="0" dirty="0">
                <a:solidFill>
                  <a:srgbClr val="0D0D0D"/>
                </a:solidFill>
                <a:effectLst/>
                <a:latin typeface="Söhne"/>
              </a:rPr>
              <a:t>: With an importance score of 0.01, CH2O suggests that daily water consumption plays a minor role in obesity prediction. Adequate hydration can support weight management by promoting satiety and reducing calorie intake.</a:t>
            </a:r>
          </a:p>
          <a:p>
            <a:pPr algn="l">
              <a:buFont typeface="+mj-lt"/>
              <a:buAutoNum type="arabicPeriod"/>
            </a:pPr>
            <a:endParaRPr lang="en-US" sz="1200" b="0" i="0" dirty="0">
              <a:solidFill>
                <a:srgbClr val="0D0D0D"/>
              </a:solidFill>
              <a:effectLst/>
              <a:latin typeface="Söhne"/>
            </a:endParaRPr>
          </a:p>
          <a:p>
            <a:pPr algn="l">
              <a:buFont typeface="+mj-lt"/>
              <a:buAutoNum type="arabicPeriod"/>
            </a:pPr>
            <a:r>
              <a:rPr lang="en-US" sz="1200" b="1" i="0" dirty="0">
                <a:solidFill>
                  <a:srgbClr val="0D0D0D"/>
                </a:solidFill>
                <a:effectLst/>
                <a:latin typeface="Söhne"/>
              </a:rPr>
              <a:t>SCC_yes (Calories Consumption Monitoring)</a:t>
            </a:r>
            <a:r>
              <a:rPr lang="en-US" sz="1200" b="0" i="0" dirty="0">
                <a:solidFill>
                  <a:srgbClr val="0D0D0D"/>
                </a:solidFill>
                <a:effectLst/>
                <a:latin typeface="Söhne"/>
              </a:rPr>
              <a:t>: Lastly, SCC_yes with an importance score of 0.01 indicates that monitoring calorie consumption influences obesity prediction. Awareness of calorie intake can help individuals make informed dietary choices and maintain a healthy weight.</a:t>
            </a:r>
          </a:p>
          <a:p>
            <a:pPr algn="l"/>
            <a:endParaRPr lang="en-US" sz="1200" b="0" i="0" dirty="0">
              <a:solidFill>
                <a:srgbClr val="000000"/>
              </a:solidFill>
              <a:effectLst/>
              <a:latin typeface="Helvetica Neue"/>
            </a:endParaRPr>
          </a:p>
          <a:p>
            <a:pPr algn="l"/>
            <a:r>
              <a:rPr lang="en-US" sz="1200" b="0" i="0" dirty="0">
                <a:solidFill>
                  <a:srgbClr val="000000"/>
                </a:solidFill>
                <a:effectLst/>
                <a:latin typeface="Helvetica Neue"/>
              </a:rPr>
              <a:t>In summary, the analysis indicates that BMI, gender, and certain dietary behaviors are the most important factors influencing the target variable, while other lifestyle factors such as transportation mode and snacking habits also contribute to a lesser extent.</a:t>
            </a:r>
          </a:p>
        </p:txBody>
      </p:sp>
    </p:spTree>
    <p:extLst>
      <p:ext uri="{BB962C8B-B14F-4D97-AF65-F5344CB8AC3E}">
        <p14:creationId xmlns:p14="http://schemas.microsoft.com/office/powerpoint/2010/main" val="796747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6A792-06A6-BA2D-EE5D-E6AD73305CB6}"/>
              </a:ext>
            </a:extLst>
          </p:cNvPr>
          <p:cNvSpPr txBox="1"/>
          <p:nvPr/>
        </p:nvSpPr>
        <p:spPr>
          <a:xfrm>
            <a:off x="847430" y="2429857"/>
            <a:ext cx="10190375" cy="584775"/>
          </a:xfrm>
          <a:prstGeom prst="rect">
            <a:avLst/>
          </a:prstGeom>
          <a:noFill/>
        </p:spPr>
        <p:txBody>
          <a:bodyPr wrap="square" rtlCol="0">
            <a:spAutoFit/>
          </a:bodyPr>
          <a:lstStyle/>
          <a:p>
            <a:pPr algn="ctr"/>
            <a:r>
              <a:rPr lang="en-CA" sz="3200" dirty="0">
                <a:solidFill>
                  <a:schemeClr val="bg1"/>
                </a:solidFill>
              </a:rPr>
              <a:t>Thank you </a:t>
            </a:r>
          </a:p>
        </p:txBody>
      </p:sp>
    </p:spTree>
    <p:extLst>
      <p:ext uri="{BB962C8B-B14F-4D97-AF65-F5344CB8AC3E}">
        <p14:creationId xmlns:p14="http://schemas.microsoft.com/office/powerpoint/2010/main" val="343628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716438" y="546854"/>
            <a:ext cx="10537716"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mj-lt"/>
              </a:rPr>
              <a:t>INDEX</a:t>
            </a:r>
          </a:p>
        </p:txBody>
      </p:sp>
      <p:sp>
        <p:nvSpPr>
          <p:cNvPr id="3" name="TextBox 2">
            <a:extLst>
              <a:ext uri="{FF2B5EF4-FFF2-40B4-BE49-F238E27FC236}">
                <a16:creationId xmlns:a16="http://schemas.microsoft.com/office/drawing/2014/main" id="{D03DD227-D8BC-F8AD-5B63-872E19938067}"/>
              </a:ext>
            </a:extLst>
          </p:cNvPr>
          <p:cNvSpPr txBox="1"/>
          <p:nvPr/>
        </p:nvSpPr>
        <p:spPr>
          <a:xfrm>
            <a:off x="1294776" y="1441698"/>
            <a:ext cx="8568239" cy="475514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 </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Business Problem</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Objective</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Business Questions and Hypothesis</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Data Preprocessing Steps Covered</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Exploratory Data Analysis</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Correlation Matrix</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Model Training and Hyperparameter Tuning</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Model Evaluation</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endParaRPr lang="en-CA" dirty="0">
              <a:solidFill>
                <a:schemeClr val="bg1"/>
              </a:solidFill>
            </a:endParaRPr>
          </a:p>
        </p:txBody>
      </p:sp>
    </p:spTree>
    <p:extLst>
      <p:ext uri="{BB962C8B-B14F-4D97-AF65-F5344CB8AC3E}">
        <p14:creationId xmlns:p14="http://schemas.microsoft.com/office/powerpoint/2010/main" val="344769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817052" y="128921"/>
            <a:ext cx="10311272" cy="954107"/>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mj-lt"/>
              </a:rPr>
              <a:t>Obesity Dataset</a:t>
            </a:r>
          </a:p>
          <a:p>
            <a:pPr algn="ctr"/>
            <a:r>
              <a:rPr lang="en-CA" sz="2800" b="1" dirty="0">
                <a:solidFill>
                  <a:schemeClr val="bg1"/>
                </a:solidFill>
                <a:effectLst>
                  <a:outerShdw blurRad="38100" dist="38100" dir="2700000" algn="tl">
                    <a:srgbClr val="000000">
                      <a:alpha val="43137"/>
                    </a:srgbClr>
                  </a:outerShdw>
                </a:effectLst>
                <a:latin typeface="+mj-lt"/>
              </a:rPr>
              <a:t>Introduction</a:t>
            </a:r>
          </a:p>
        </p:txBody>
      </p:sp>
      <p:sp>
        <p:nvSpPr>
          <p:cNvPr id="4" name="TextBox 3">
            <a:extLst>
              <a:ext uri="{FF2B5EF4-FFF2-40B4-BE49-F238E27FC236}">
                <a16:creationId xmlns:a16="http://schemas.microsoft.com/office/drawing/2014/main" id="{AA8500B8-949D-B149-E690-A4059424FFAB}"/>
              </a:ext>
            </a:extLst>
          </p:cNvPr>
          <p:cNvSpPr txBox="1"/>
          <p:nvPr/>
        </p:nvSpPr>
        <p:spPr>
          <a:xfrm>
            <a:off x="742782" y="1036398"/>
            <a:ext cx="10632166" cy="1723549"/>
          </a:xfrm>
          <a:prstGeom prst="rect">
            <a:avLst/>
          </a:prstGeom>
          <a:noFill/>
        </p:spPr>
        <p:txBody>
          <a:bodyPr wrap="square">
            <a:spAutoFit/>
          </a:bodyPr>
          <a:lstStyle/>
          <a:p>
            <a:br>
              <a:rPr lang="en-US" sz="1800" dirty="0"/>
            </a:br>
            <a:r>
              <a:rPr lang="en-CA" sz="16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Description of Dataset :</a:t>
            </a:r>
          </a:p>
          <a:p>
            <a:r>
              <a:rPr lang="en-US" sz="1400" b="0" i="0" dirty="0">
                <a:solidFill>
                  <a:srgbClr val="1F1F1F"/>
                </a:solidFill>
                <a:effectLst/>
                <a:latin typeface="ElsevierGulliver"/>
              </a:rPr>
              <a:t>The Analysis presents data for the estimation of obesity levels in individuals from the countries of Mexico, Peru, and Colombia, based on their eating habits and physical condition. The data contains 17 attributes </a:t>
            </a:r>
            <a:r>
              <a:rPr lang="en-US" sz="1400" b="0" i="0">
                <a:solidFill>
                  <a:srgbClr val="1F1F1F"/>
                </a:solidFill>
                <a:effectLst/>
                <a:latin typeface="ElsevierGulliver"/>
              </a:rPr>
              <a:t>and 2132 </a:t>
            </a:r>
            <a:r>
              <a:rPr lang="en-US" sz="1400" b="0" i="0" dirty="0">
                <a:solidFill>
                  <a:srgbClr val="1F1F1F"/>
                </a:solidFill>
                <a:effectLst/>
                <a:latin typeface="ElsevierGulliver"/>
              </a:rPr>
              <a:t>records, the records are labeled with the class variable NObesity (Obesity Level), which allows classification of the data using the values of Insufficient Weight, Normal Weight, Overweight Level I, Overweight Level II, Obesity Type I, Obesity Type II and Obesity Type III Height</a:t>
            </a:r>
            <a:endPar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4" name="Table 13">
            <a:extLst>
              <a:ext uri="{FF2B5EF4-FFF2-40B4-BE49-F238E27FC236}">
                <a16:creationId xmlns:a16="http://schemas.microsoft.com/office/drawing/2014/main" id="{AFF79EBF-BC70-F6A9-75DA-CF8E92D534E2}"/>
              </a:ext>
            </a:extLst>
          </p:cNvPr>
          <p:cNvGraphicFramePr>
            <a:graphicFrameLocks noGrp="1"/>
          </p:cNvGraphicFramePr>
          <p:nvPr>
            <p:extLst>
              <p:ext uri="{D42A27DB-BD31-4B8C-83A1-F6EECF244321}">
                <p14:modId xmlns:p14="http://schemas.microsoft.com/office/powerpoint/2010/main" val="1096585688"/>
              </p:ext>
            </p:extLst>
          </p:nvPr>
        </p:nvGraphicFramePr>
        <p:xfrm>
          <a:off x="795850" y="2759947"/>
          <a:ext cx="10353675" cy="3969132"/>
        </p:xfrm>
        <a:graphic>
          <a:graphicData uri="http://schemas.openxmlformats.org/drawingml/2006/table">
            <a:tbl>
              <a:tblPr>
                <a:tableStyleId>{5C22544A-7EE6-4342-B048-85BDC9FD1C3A}</a:tableStyleId>
              </a:tblPr>
              <a:tblGrid>
                <a:gridCol w="581259">
                  <a:extLst>
                    <a:ext uri="{9D8B030D-6E8A-4147-A177-3AD203B41FA5}">
                      <a16:colId xmlns:a16="http://schemas.microsoft.com/office/drawing/2014/main" val="2166468633"/>
                    </a:ext>
                  </a:extLst>
                </a:gridCol>
                <a:gridCol w="1925420">
                  <a:extLst>
                    <a:ext uri="{9D8B030D-6E8A-4147-A177-3AD203B41FA5}">
                      <a16:colId xmlns:a16="http://schemas.microsoft.com/office/drawing/2014/main" val="1017931760"/>
                    </a:ext>
                  </a:extLst>
                </a:gridCol>
                <a:gridCol w="2494570">
                  <a:extLst>
                    <a:ext uri="{9D8B030D-6E8A-4147-A177-3AD203B41FA5}">
                      <a16:colId xmlns:a16="http://schemas.microsoft.com/office/drawing/2014/main" val="2630811868"/>
                    </a:ext>
                  </a:extLst>
                </a:gridCol>
                <a:gridCol w="1259394">
                  <a:extLst>
                    <a:ext uri="{9D8B030D-6E8A-4147-A177-3AD203B41FA5}">
                      <a16:colId xmlns:a16="http://schemas.microsoft.com/office/drawing/2014/main" val="974708279"/>
                    </a:ext>
                  </a:extLst>
                </a:gridCol>
                <a:gridCol w="4093032">
                  <a:extLst>
                    <a:ext uri="{9D8B030D-6E8A-4147-A177-3AD203B41FA5}">
                      <a16:colId xmlns:a16="http://schemas.microsoft.com/office/drawing/2014/main" val="2801092008"/>
                    </a:ext>
                  </a:extLst>
                </a:gridCol>
              </a:tblGrid>
              <a:tr h="229832">
                <a:tc>
                  <a:txBody>
                    <a:bodyPr/>
                    <a:lstStyle/>
                    <a:p>
                      <a:pPr algn="ctr" fontAlgn="ctr"/>
                      <a:r>
                        <a:rPr lang="en-CA" sz="1100" u="none" strike="noStrike" dirty="0">
                          <a:solidFill>
                            <a:schemeClr val="tx1"/>
                          </a:solidFill>
                          <a:effectLst/>
                        </a:rPr>
                        <a:t>S No </a:t>
                      </a:r>
                      <a:endParaRPr lang="en-CA" sz="1100" b="1" i="0" u="none" strike="noStrike" dirty="0">
                        <a:solidFill>
                          <a:schemeClr val="tx1"/>
                        </a:solidFill>
                        <a:effectLst/>
                        <a:latin typeface="Calibri" panose="020F0502020204030204" pitchFamily="34" charset="0"/>
                      </a:endParaRPr>
                    </a:p>
                  </a:txBody>
                  <a:tcPr marL="7266" marR="7266" marT="7266" marB="0" anchor="ctr">
                    <a:solidFill>
                      <a:schemeClr val="bg1">
                        <a:lumMod val="75000"/>
                        <a:lumOff val="25000"/>
                      </a:schemeClr>
                    </a:solidFill>
                  </a:tcPr>
                </a:tc>
                <a:tc>
                  <a:txBody>
                    <a:bodyPr/>
                    <a:lstStyle/>
                    <a:p>
                      <a:pPr algn="l" fontAlgn="ctr"/>
                      <a:r>
                        <a:rPr lang="en-CA" sz="1100" u="none" strike="noStrike" dirty="0">
                          <a:solidFill>
                            <a:schemeClr val="tx1"/>
                          </a:solidFill>
                          <a:effectLst/>
                        </a:rPr>
                        <a:t>Feature Name </a:t>
                      </a:r>
                      <a:endParaRPr lang="en-CA" sz="1100" b="1" i="0" u="none" strike="noStrike" dirty="0">
                        <a:solidFill>
                          <a:schemeClr val="tx1"/>
                        </a:solidFill>
                        <a:effectLst/>
                        <a:latin typeface="Calibri" panose="020F0502020204030204" pitchFamily="34" charset="0"/>
                      </a:endParaRPr>
                    </a:p>
                  </a:txBody>
                  <a:tcPr marL="7266" marR="7266" marT="7266" marB="0" anchor="ctr">
                    <a:solidFill>
                      <a:schemeClr val="bg1">
                        <a:lumMod val="75000"/>
                        <a:lumOff val="25000"/>
                      </a:schemeClr>
                    </a:solidFill>
                  </a:tcPr>
                </a:tc>
                <a:tc>
                  <a:txBody>
                    <a:bodyPr/>
                    <a:lstStyle/>
                    <a:p>
                      <a:pPr algn="l" fontAlgn="ctr"/>
                      <a:r>
                        <a:rPr lang="en-CA" sz="1100" u="none" strike="noStrike" dirty="0">
                          <a:solidFill>
                            <a:schemeClr val="tx1"/>
                          </a:solidFill>
                          <a:effectLst/>
                        </a:rPr>
                        <a:t>Description</a:t>
                      </a:r>
                      <a:endParaRPr lang="en-CA" sz="1100" b="1" i="0" u="none" strike="noStrike" dirty="0">
                        <a:solidFill>
                          <a:schemeClr val="tx1"/>
                        </a:solidFill>
                        <a:effectLst/>
                        <a:latin typeface="Calibri" panose="020F0502020204030204" pitchFamily="34" charset="0"/>
                      </a:endParaRPr>
                    </a:p>
                  </a:txBody>
                  <a:tcPr marL="7266" marR="7266" marT="7266" marB="0" anchor="ctr">
                    <a:solidFill>
                      <a:schemeClr val="bg1">
                        <a:lumMod val="75000"/>
                        <a:lumOff val="25000"/>
                      </a:schemeClr>
                    </a:solidFill>
                  </a:tcPr>
                </a:tc>
                <a:tc>
                  <a:txBody>
                    <a:bodyPr/>
                    <a:lstStyle/>
                    <a:p>
                      <a:pPr algn="l" fontAlgn="ctr"/>
                      <a:r>
                        <a:rPr lang="en-CA" sz="1100" u="none" strike="noStrike" dirty="0">
                          <a:solidFill>
                            <a:schemeClr val="tx1"/>
                          </a:solidFill>
                          <a:effectLst/>
                        </a:rPr>
                        <a:t>Variable Type</a:t>
                      </a:r>
                      <a:endParaRPr lang="en-CA" sz="1100" b="1" i="0" u="none" strike="noStrike" dirty="0">
                        <a:solidFill>
                          <a:schemeClr val="tx1"/>
                        </a:solidFill>
                        <a:effectLst/>
                        <a:latin typeface="Calibri" panose="020F0502020204030204" pitchFamily="34" charset="0"/>
                      </a:endParaRPr>
                    </a:p>
                  </a:txBody>
                  <a:tcPr marL="7266" marR="7266" marT="7266" marB="0" anchor="ctr">
                    <a:solidFill>
                      <a:schemeClr val="bg1">
                        <a:lumMod val="75000"/>
                        <a:lumOff val="25000"/>
                      </a:schemeClr>
                    </a:solidFill>
                  </a:tcPr>
                </a:tc>
                <a:tc>
                  <a:txBody>
                    <a:bodyPr/>
                    <a:lstStyle/>
                    <a:p>
                      <a:pPr algn="l" fontAlgn="ctr"/>
                      <a:r>
                        <a:rPr lang="en-CA" sz="1100" u="none" strike="noStrike" dirty="0">
                          <a:solidFill>
                            <a:schemeClr val="tx1"/>
                          </a:solidFill>
                          <a:effectLst/>
                        </a:rPr>
                        <a:t>Values</a:t>
                      </a:r>
                      <a:endParaRPr lang="en-CA" sz="1100" b="1" i="0" u="none" strike="noStrike" dirty="0">
                        <a:solidFill>
                          <a:schemeClr val="tx1"/>
                        </a:solidFill>
                        <a:effectLst/>
                        <a:latin typeface="Calibri" panose="020F0502020204030204" pitchFamily="34" charset="0"/>
                      </a:endParaRPr>
                    </a:p>
                  </a:txBody>
                  <a:tcPr marL="7266" marR="7266" marT="7266" marB="0" anchor="ctr">
                    <a:solidFill>
                      <a:schemeClr val="bg1">
                        <a:lumMod val="75000"/>
                        <a:lumOff val="25000"/>
                      </a:schemeClr>
                    </a:solidFill>
                  </a:tcPr>
                </a:tc>
                <a:extLst>
                  <a:ext uri="{0D108BD9-81ED-4DB2-BD59-A6C34878D82A}">
                    <a16:rowId xmlns:a16="http://schemas.microsoft.com/office/drawing/2014/main" val="762940676"/>
                  </a:ext>
                </a:extLst>
              </a:tr>
              <a:tr h="200353">
                <a:tc>
                  <a:txBody>
                    <a:bodyPr/>
                    <a:lstStyle/>
                    <a:p>
                      <a:pPr algn="ctr" fontAlgn="b"/>
                      <a:r>
                        <a:rPr lang="en-CA" sz="1000" u="none" strike="noStrike" dirty="0">
                          <a:effectLst/>
                        </a:rPr>
                        <a:t>1</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Gender</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Gender of the person</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Categorical</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Male or Female</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3514836330"/>
                  </a:ext>
                </a:extLst>
              </a:tr>
              <a:tr h="200353">
                <a:tc>
                  <a:txBody>
                    <a:bodyPr/>
                    <a:lstStyle/>
                    <a:p>
                      <a:pPr algn="ctr" fontAlgn="b"/>
                      <a:r>
                        <a:rPr lang="en-CA" sz="1000" u="none" strike="noStrike">
                          <a:effectLst/>
                        </a:rPr>
                        <a:t>2</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Age</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Age in years</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Integer</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14 to 61</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381817529"/>
                  </a:ext>
                </a:extLst>
              </a:tr>
              <a:tr h="200353">
                <a:tc>
                  <a:txBody>
                    <a:bodyPr/>
                    <a:lstStyle/>
                    <a:p>
                      <a:pPr algn="ctr" fontAlgn="b"/>
                      <a:r>
                        <a:rPr lang="en-CA" sz="1000" u="none" strike="noStrike">
                          <a:effectLst/>
                        </a:rPr>
                        <a:t>3</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Height</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Height in meters</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Float</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1.45m to 1.98m</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130246618"/>
                  </a:ext>
                </a:extLst>
              </a:tr>
              <a:tr h="200353">
                <a:tc>
                  <a:txBody>
                    <a:bodyPr/>
                    <a:lstStyle/>
                    <a:p>
                      <a:pPr algn="ctr" fontAlgn="b"/>
                      <a:r>
                        <a:rPr lang="en-CA" sz="1000" u="none" strike="noStrike">
                          <a:effectLst/>
                        </a:rPr>
                        <a:t>4</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Weight</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Weight in kilograms</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Float</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39kgs to 173 kgs</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3183853320"/>
                  </a:ext>
                </a:extLst>
              </a:tr>
              <a:tr h="200353">
                <a:tc>
                  <a:txBody>
                    <a:bodyPr/>
                    <a:lstStyle/>
                    <a:p>
                      <a:pPr algn="ctr" fontAlgn="b"/>
                      <a:r>
                        <a:rPr lang="en-CA" sz="1000" u="none" strike="noStrike">
                          <a:effectLst/>
                        </a:rPr>
                        <a:t>5</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Family History with Overweight</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Family history of Obesity</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Categorical</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Yes or No </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909454636"/>
                  </a:ext>
                </a:extLst>
              </a:tr>
              <a:tr h="200353">
                <a:tc>
                  <a:txBody>
                    <a:bodyPr/>
                    <a:lstStyle/>
                    <a:p>
                      <a:pPr algn="ctr" fontAlgn="b"/>
                      <a:r>
                        <a:rPr lang="en-CA" sz="1000" u="none" strike="noStrike">
                          <a:effectLst/>
                        </a:rPr>
                        <a:t>6</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FAVC</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High Caloric Food Consumption</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Categorical</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Yes or No </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4262350457"/>
                  </a:ext>
                </a:extLst>
              </a:tr>
              <a:tr h="200353">
                <a:tc>
                  <a:txBody>
                    <a:bodyPr/>
                    <a:lstStyle/>
                    <a:p>
                      <a:pPr algn="ctr" fontAlgn="b"/>
                      <a:r>
                        <a:rPr lang="en-CA" sz="1000" u="none" strike="noStrike">
                          <a:effectLst/>
                        </a:rPr>
                        <a:t>7</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FCVC</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Frequency of Vegetable Intake</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Ordinal</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1 to 3</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1786306458"/>
                  </a:ext>
                </a:extLst>
              </a:tr>
              <a:tr h="200353">
                <a:tc>
                  <a:txBody>
                    <a:bodyPr/>
                    <a:lstStyle/>
                    <a:p>
                      <a:pPr algn="ctr" fontAlgn="b"/>
                      <a:r>
                        <a:rPr lang="en-CA" sz="1000" u="none" strike="noStrike">
                          <a:effectLst/>
                        </a:rPr>
                        <a:t>8</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NCP</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Number of Primary Meals</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Ordinal</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1 to 4</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3268262296"/>
                  </a:ext>
                </a:extLst>
              </a:tr>
              <a:tr h="200353">
                <a:tc>
                  <a:txBody>
                    <a:bodyPr/>
                    <a:lstStyle/>
                    <a:p>
                      <a:pPr algn="ctr" fontAlgn="b"/>
                      <a:r>
                        <a:rPr lang="en-CA" sz="1000" u="none" strike="noStrike">
                          <a:effectLst/>
                        </a:rPr>
                        <a:t>9</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CAEC</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US" sz="1000" u="none" strike="noStrike" dirty="0">
                          <a:effectLst/>
                        </a:rPr>
                        <a:t>Consumption of food between meals</a:t>
                      </a:r>
                      <a:endParaRPr lang="en-US"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Ordinal</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Sometimes , Frequently, Always, No</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1747375993"/>
                  </a:ext>
                </a:extLst>
              </a:tr>
              <a:tr h="200353">
                <a:tc>
                  <a:txBody>
                    <a:bodyPr/>
                    <a:lstStyle/>
                    <a:p>
                      <a:pPr algn="ctr" fontAlgn="b"/>
                      <a:r>
                        <a:rPr lang="en-CA" sz="1000" u="none" strike="noStrike">
                          <a:effectLst/>
                        </a:rPr>
                        <a:t>10</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Smoke</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Smoking habit</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Categorical</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Yes or No </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48343699"/>
                  </a:ext>
                </a:extLst>
              </a:tr>
              <a:tr h="200353">
                <a:tc>
                  <a:txBody>
                    <a:bodyPr/>
                    <a:lstStyle/>
                    <a:p>
                      <a:pPr algn="ctr" fontAlgn="b"/>
                      <a:r>
                        <a:rPr lang="en-CA" sz="1000" u="none" strike="noStrike">
                          <a:effectLst/>
                        </a:rPr>
                        <a:t>11</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CH2O</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Water consumption per day</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Ordinal</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1 to 3</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2805252265"/>
                  </a:ext>
                </a:extLst>
              </a:tr>
              <a:tr h="200353">
                <a:tc>
                  <a:txBody>
                    <a:bodyPr/>
                    <a:lstStyle/>
                    <a:p>
                      <a:pPr algn="ctr" fontAlgn="b"/>
                      <a:r>
                        <a:rPr lang="en-CA" sz="1000" u="none" strike="noStrike">
                          <a:effectLst/>
                        </a:rPr>
                        <a:t>12</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SCC</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Tracking Calorie Consumption</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Categorical</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Yes or No </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4019055014"/>
                  </a:ext>
                </a:extLst>
              </a:tr>
              <a:tr h="200353">
                <a:tc>
                  <a:txBody>
                    <a:bodyPr/>
                    <a:lstStyle/>
                    <a:p>
                      <a:pPr algn="ctr" fontAlgn="b"/>
                      <a:r>
                        <a:rPr lang="en-CA" sz="1000" u="none" strike="noStrike">
                          <a:effectLst/>
                        </a:rPr>
                        <a:t>13</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FAF</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Frequency of Physical Activity</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Ordinal</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0 to 3</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949572912"/>
                  </a:ext>
                </a:extLst>
              </a:tr>
              <a:tr h="200353">
                <a:tc>
                  <a:txBody>
                    <a:bodyPr/>
                    <a:lstStyle/>
                    <a:p>
                      <a:pPr algn="ctr" fontAlgn="b"/>
                      <a:r>
                        <a:rPr lang="en-CA" sz="1000" u="none" strike="noStrike">
                          <a:effectLst/>
                        </a:rPr>
                        <a:t>14</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TUE</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US" sz="1000" u="none" strike="noStrike">
                          <a:effectLst/>
                        </a:rPr>
                        <a:t>Time spent on electronic gadgets</a:t>
                      </a:r>
                      <a:endParaRPr lang="en-US"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Ordinal</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0 to 2</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2451195718"/>
                  </a:ext>
                </a:extLst>
              </a:tr>
              <a:tr h="200353">
                <a:tc>
                  <a:txBody>
                    <a:bodyPr/>
                    <a:lstStyle/>
                    <a:p>
                      <a:pPr algn="ctr" fontAlgn="b"/>
                      <a:r>
                        <a:rPr lang="en-CA" sz="1000" u="none" strike="noStrike">
                          <a:effectLst/>
                        </a:rPr>
                        <a:t>15</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CALC</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Alchohol Consumption</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Categorical</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dirty="0">
                          <a:effectLst/>
                        </a:rPr>
                        <a:t>Sometimes , Frequently, Always, No</a:t>
                      </a:r>
                      <a:endParaRPr lang="en-CA"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4107320156"/>
                  </a:ext>
                </a:extLst>
              </a:tr>
              <a:tr h="200353">
                <a:tc>
                  <a:txBody>
                    <a:bodyPr/>
                    <a:lstStyle/>
                    <a:p>
                      <a:pPr algn="ctr" fontAlgn="b"/>
                      <a:r>
                        <a:rPr lang="en-CA" sz="1000" u="none" strike="noStrike">
                          <a:effectLst/>
                        </a:rPr>
                        <a:t>16</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MTRANS</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Type of transportation used</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CA" sz="1000" u="none" strike="noStrike">
                          <a:effectLst/>
                        </a:rPr>
                        <a:t>Categorical</a:t>
                      </a:r>
                      <a:endParaRPr lang="en-CA" sz="1000" b="0" i="0" u="none" strike="noStrike">
                        <a:solidFill>
                          <a:srgbClr val="000000"/>
                        </a:solidFill>
                        <a:effectLst/>
                        <a:latin typeface="Calibri" panose="020F0502020204030204" pitchFamily="34" charset="0"/>
                      </a:endParaRPr>
                    </a:p>
                  </a:txBody>
                  <a:tcPr marL="7266" marR="7266" marT="7266" marB="0" anchor="b">
                    <a:solidFill>
                      <a:schemeClr val="tx1">
                        <a:lumMod val="95000"/>
                      </a:schemeClr>
                    </a:solidFill>
                  </a:tcPr>
                </a:tc>
                <a:tc>
                  <a:txBody>
                    <a:bodyPr/>
                    <a:lstStyle/>
                    <a:p>
                      <a:pPr algn="l" fontAlgn="b"/>
                      <a:r>
                        <a:rPr lang="en-US" sz="1000" u="none" strike="noStrike" dirty="0">
                          <a:effectLst/>
                        </a:rPr>
                        <a:t>Public_Transportation, Automobile, Walking, Motorbike, Bike </a:t>
                      </a:r>
                      <a:endParaRPr lang="en-US" sz="1000" b="0" i="0" u="none" strike="noStrike" dirty="0">
                        <a:solidFill>
                          <a:srgbClr val="000000"/>
                        </a:solidFill>
                        <a:effectLst/>
                        <a:latin typeface="Calibri" panose="020F0502020204030204" pitchFamily="34" charset="0"/>
                      </a:endParaRPr>
                    </a:p>
                  </a:txBody>
                  <a:tcPr marL="7266" marR="7266" marT="7266" marB="0" anchor="b">
                    <a:solidFill>
                      <a:schemeClr val="tx1">
                        <a:lumMod val="95000"/>
                      </a:schemeClr>
                    </a:solidFill>
                  </a:tcPr>
                </a:tc>
                <a:extLst>
                  <a:ext uri="{0D108BD9-81ED-4DB2-BD59-A6C34878D82A}">
                    <a16:rowId xmlns:a16="http://schemas.microsoft.com/office/drawing/2014/main" val="3255722030"/>
                  </a:ext>
                </a:extLst>
              </a:tr>
              <a:tr h="533652">
                <a:tc>
                  <a:txBody>
                    <a:bodyPr/>
                    <a:lstStyle/>
                    <a:p>
                      <a:pPr algn="ctr" fontAlgn="t"/>
                      <a:r>
                        <a:rPr lang="en-CA" sz="1000" u="none" strike="noStrike" dirty="0">
                          <a:effectLst/>
                        </a:rPr>
                        <a:t>17</a:t>
                      </a:r>
                      <a:endParaRPr lang="en-CA" sz="1000" b="0" i="0" u="none" strike="noStrike" dirty="0">
                        <a:solidFill>
                          <a:srgbClr val="000000"/>
                        </a:solidFill>
                        <a:effectLst/>
                        <a:latin typeface="Calibri" panose="020F0502020204030204" pitchFamily="34" charset="0"/>
                      </a:endParaRPr>
                    </a:p>
                  </a:txBody>
                  <a:tcPr marL="7266" marR="7266" marT="7266" marB="0">
                    <a:solidFill>
                      <a:schemeClr val="tx1">
                        <a:lumMod val="95000"/>
                      </a:schemeClr>
                    </a:solidFill>
                  </a:tcPr>
                </a:tc>
                <a:tc>
                  <a:txBody>
                    <a:bodyPr/>
                    <a:lstStyle/>
                    <a:p>
                      <a:pPr algn="l" fontAlgn="t"/>
                      <a:r>
                        <a:rPr lang="en-CA" sz="1000" u="none" strike="noStrike" dirty="0">
                          <a:effectLst/>
                        </a:rPr>
                        <a:t>Nobeyesdad</a:t>
                      </a:r>
                      <a:endParaRPr lang="en-CA" sz="1000" b="0" i="0" u="none" strike="noStrike" dirty="0">
                        <a:solidFill>
                          <a:srgbClr val="000000"/>
                        </a:solidFill>
                        <a:effectLst/>
                        <a:latin typeface="Calibri" panose="020F0502020204030204" pitchFamily="34" charset="0"/>
                      </a:endParaRPr>
                    </a:p>
                  </a:txBody>
                  <a:tcPr marL="7266" marR="7266" marT="7266" marB="0">
                    <a:solidFill>
                      <a:schemeClr val="tx1">
                        <a:lumMod val="95000"/>
                      </a:schemeClr>
                    </a:solidFill>
                  </a:tcPr>
                </a:tc>
                <a:tc>
                  <a:txBody>
                    <a:bodyPr/>
                    <a:lstStyle/>
                    <a:p>
                      <a:pPr algn="l" fontAlgn="t"/>
                      <a:endParaRPr lang="en-CA" sz="1000" b="0" i="0" u="none" strike="noStrike" dirty="0">
                        <a:solidFill>
                          <a:srgbClr val="000000"/>
                        </a:solidFill>
                        <a:effectLst/>
                        <a:latin typeface="Calibri" panose="020F0502020204030204" pitchFamily="34" charset="0"/>
                      </a:endParaRPr>
                    </a:p>
                  </a:txBody>
                  <a:tcPr marL="7266" marR="7266" marT="7266" marB="0">
                    <a:solidFill>
                      <a:schemeClr val="tx1">
                        <a:lumMod val="95000"/>
                      </a:schemeClr>
                    </a:solidFill>
                  </a:tcPr>
                </a:tc>
                <a:tc>
                  <a:txBody>
                    <a:bodyPr/>
                    <a:lstStyle/>
                    <a:p>
                      <a:pPr algn="l" fontAlgn="t"/>
                      <a:r>
                        <a:rPr lang="en-CA" sz="1000" u="none" strike="noStrike" dirty="0">
                          <a:effectLst/>
                        </a:rPr>
                        <a:t>Target</a:t>
                      </a:r>
                      <a:endParaRPr lang="en-CA" sz="1000" b="0" i="0" u="none" strike="noStrike" dirty="0">
                        <a:solidFill>
                          <a:srgbClr val="000000"/>
                        </a:solidFill>
                        <a:effectLst/>
                        <a:latin typeface="Calibri" panose="020F0502020204030204" pitchFamily="34" charset="0"/>
                      </a:endParaRPr>
                    </a:p>
                  </a:txBody>
                  <a:tcPr marL="7266" marR="7266" marT="7266" marB="0">
                    <a:solidFill>
                      <a:schemeClr val="tx1">
                        <a:lumMod val="95000"/>
                      </a:schemeClr>
                    </a:solidFill>
                  </a:tcPr>
                </a:tc>
                <a:tc>
                  <a:txBody>
                    <a:bodyPr/>
                    <a:lstStyle/>
                    <a:p>
                      <a:pPr algn="l" fontAlgn="t"/>
                      <a:r>
                        <a:rPr lang="en-US" sz="1000" u="none" strike="noStrike" dirty="0">
                          <a:effectLst/>
                        </a:rPr>
                        <a:t>Obesity_Type_I, Obesity_Type_III, Obesity_Type_II  Overweight_Level_II,  </a:t>
                      </a:r>
                      <a:br>
                        <a:rPr lang="en-US" sz="1000" u="none" strike="noStrike" dirty="0">
                          <a:effectLst/>
                        </a:rPr>
                      </a:br>
                      <a:r>
                        <a:rPr lang="en-US" sz="1000" u="none" strike="noStrike" dirty="0">
                          <a:effectLst/>
                        </a:rPr>
                        <a:t>Normal_Weight, Overweight_Level_I, Insufficient_Weight  </a:t>
                      </a:r>
                      <a:endParaRPr lang="en-US" sz="1000" b="0" i="0" u="none" strike="noStrike" dirty="0">
                        <a:solidFill>
                          <a:srgbClr val="000000"/>
                        </a:solidFill>
                        <a:effectLst/>
                        <a:latin typeface="Calibri" panose="020F0502020204030204" pitchFamily="34" charset="0"/>
                      </a:endParaRPr>
                    </a:p>
                  </a:txBody>
                  <a:tcPr marL="7266" marR="7266" marT="7266" marB="0">
                    <a:solidFill>
                      <a:schemeClr val="tx1">
                        <a:lumMod val="95000"/>
                      </a:schemeClr>
                    </a:solidFill>
                  </a:tcPr>
                </a:tc>
                <a:extLst>
                  <a:ext uri="{0D108BD9-81ED-4DB2-BD59-A6C34878D82A}">
                    <a16:rowId xmlns:a16="http://schemas.microsoft.com/office/drawing/2014/main" val="3882837530"/>
                  </a:ext>
                </a:extLst>
              </a:tr>
            </a:tbl>
          </a:graphicData>
        </a:graphic>
      </p:graphicFrame>
    </p:spTree>
    <p:extLst>
      <p:ext uri="{BB962C8B-B14F-4D97-AF65-F5344CB8AC3E}">
        <p14:creationId xmlns:p14="http://schemas.microsoft.com/office/powerpoint/2010/main" val="9170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8500B8-949D-B149-E690-A4059424FFAB}"/>
              </a:ext>
            </a:extLst>
          </p:cNvPr>
          <p:cNvSpPr txBox="1"/>
          <p:nvPr/>
        </p:nvSpPr>
        <p:spPr>
          <a:xfrm>
            <a:off x="1126221" y="1633078"/>
            <a:ext cx="10265679" cy="4770537"/>
          </a:xfrm>
          <a:prstGeom prst="rect">
            <a:avLst/>
          </a:prstGeom>
          <a:noFill/>
        </p:spPr>
        <p:txBody>
          <a:bodyPr wrap="square">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Business Problem:</a:t>
            </a:r>
          </a:p>
          <a:p>
            <a:pPr algn="just"/>
            <a:r>
              <a:rPr lang="en-CA" sz="14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Obesity is a growing concern worldwide, and its prediction is crucial for preventing and managing related health problems.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O</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besity is one of the biggest risk factors for a variety of chronic diseases, including heart disease and cancer. The World Health Organization (WHO) defines obesity as an abnormal or excessive deposition of fat that has the potential to severely impact health. Obesity can have a detrimental impact on health (BMI)</a:t>
            </a:r>
            <a:endPar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p>
            <a:endPar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endParaRPr>
          </a:p>
          <a:p>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Objective:</a:t>
            </a:r>
          </a:p>
          <a:p>
            <a:r>
              <a:rPr lang="en-CA" sz="16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analysis aims to develop a reliable and accurate model for predicting obesity levels based on various demographic and lifestyle factors</a:t>
            </a:r>
          </a:p>
          <a:p>
            <a:endPar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Business Questions and Hypothesis:</a:t>
            </a:r>
          </a:p>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Which all features are statistically associated with Obesity levels?</a:t>
            </a:r>
          </a:p>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Is there a significant difference in obesity prevalence between genders? </a:t>
            </a:r>
          </a:p>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Is Family history of overweight influence an individual's obesity status?</a:t>
            </a:r>
          </a:p>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Is Monitoring Calorie Consumption reduces the chance of obesity?</a:t>
            </a:r>
          </a:p>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Is Family History with Overweight and Consumption of High Caloric Food are highly associated?</a:t>
            </a:r>
          </a:p>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Which features are important for the prediction?</a:t>
            </a:r>
          </a:p>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What is the Accuracy, Recall, Precision, and F1 score of the model? </a:t>
            </a:r>
          </a:p>
          <a:p>
            <a:pPr marL="285750" indent="-285750">
              <a:buFontTx/>
              <a:buChar char="-"/>
            </a:pP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42FEC39-5484-F9D4-8E6A-79FB97553887}"/>
              </a:ext>
            </a:extLst>
          </p:cNvPr>
          <p:cNvSpPr txBox="1"/>
          <p:nvPr/>
        </p:nvSpPr>
        <p:spPr>
          <a:xfrm>
            <a:off x="1126221" y="454385"/>
            <a:ext cx="10049779" cy="954107"/>
          </a:xfrm>
          <a:prstGeom prst="rect">
            <a:avLst/>
          </a:prstGeom>
          <a:noFill/>
        </p:spPr>
        <p:txBody>
          <a:bodyPr wrap="square">
            <a:spAutoFit/>
          </a:bodyPr>
          <a:lstStyle/>
          <a:p>
            <a:pPr algn="ctr"/>
            <a:r>
              <a:rPr lang="en-CA" sz="2800" b="1" dirty="0">
                <a:solidFill>
                  <a:schemeClr val="bg1"/>
                </a:solidFill>
                <a:effectLst>
                  <a:outerShdw blurRad="38100" dist="38100" dir="2700000" algn="tl">
                    <a:srgbClr val="000000">
                      <a:alpha val="43137"/>
                    </a:srgbClr>
                  </a:outerShdw>
                </a:effectLst>
                <a:latin typeface="+mj-lt"/>
              </a:rPr>
              <a:t>Obesity Dataset</a:t>
            </a:r>
          </a:p>
          <a:p>
            <a:pPr algn="ctr"/>
            <a:r>
              <a:rPr lang="en-CA" sz="2800" b="1" dirty="0">
                <a:solidFill>
                  <a:schemeClr val="bg1"/>
                </a:solidFill>
                <a:effectLst>
                  <a:outerShdw blurRad="38100" dist="38100" dir="2700000" algn="tl">
                    <a:srgbClr val="000000">
                      <a:alpha val="43137"/>
                    </a:srgbClr>
                  </a:outerShdw>
                </a:effectLst>
                <a:latin typeface="+mj-lt"/>
              </a:rPr>
              <a:t>Introduction</a:t>
            </a:r>
          </a:p>
        </p:txBody>
      </p:sp>
    </p:spTree>
    <p:extLst>
      <p:ext uri="{BB962C8B-B14F-4D97-AF65-F5344CB8AC3E}">
        <p14:creationId xmlns:p14="http://schemas.microsoft.com/office/powerpoint/2010/main" val="143818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9C638-E65A-41E3-02DE-9B4BA8BF1B18}"/>
              </a:ext>
            </a:extLst>
          </p:cNvPr>
          <p:cNvSpPr txBox="1"/>
          <p:nvPr/>
        </p:nvSpPr>
        <p:spPr>
          <a:xfrm>
            <a:off x="1567126" y="820171"/>
            <a:ext cx="9372599" cy="523220"/>
          </a:xfrm>
          <a:prstGeom prst="rect">
            <a:avLst/>
          </a:prstGeom>
          <a:noFill/>
        </p:spPr>
        <p:txBody>
          <a:bodyPr wrap="square" rtlCol="0">
            <a:spAutoFit/>
          </a:bodyPr>
          <a:lstStyle/>
          <a:p>
            <a:r>
              <a:rPr lang="en-CA" sz="2800" b="1" dirty="0">
                <a:solidFill>
                  <a:schemeClr val="bg1"/>
                </a:solidFill>
                <a:effectLst>
                  <a:outerShdw blurRad="38100" dist="38100" dir="2700000" algn="tl">
                    <a:srgbClr val="000000">
                      <a:alpha val="43137"/>
                    </a:srgbClr>
                  </a:outerShdw>
                </a:effectLst>
                <a:latin typeface="+mj-lt"/>
              </a:rPr>
              <a:t>Data Preprocessing and Feature Engineering</a:t>
            </a:r>
          </a:p>
        </p:txBody>
      </p:sp>
      <p:sp>
        <p:nvSpPr>
          <p:cNvPr id="3" name="Rectangle 2">
            <a:extLst>
              <a:ext uri="{FF2B5EF4-FFF2-40B4-BE49-F238E27FC236}">
                <a16:creationId xmlns:a16="http://schemas.microsoft.com/office/drawing/2014/main" id="{07E233B3-8C9C-D622-F0A4-F2AFE3AA1A60}"/>
              </a:ext>
            </a:extLst>
          </p:cNvPr>
          <p:cNvSpPr/>
          <p:nvPr/>
        </p:nvSpPr>
        <p:spPr>
          <a:xfrm>
            <a:off x="971551" y="2932893"/>
            <a:ext cx="1970354" cy="5232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600" dirty="0"/>
              <a:t>Data Exploration </a:t>
            </a:r>
          </a:p>
        </p:txBody>
      </p:sp>
      <p:sp>
        <p:nvSpPr>
          <p:cNvPr id="4" name="Arrow: Right 3">
            <a:extLst>
              <a:ext uri="{FF2B5EF4-FFF2-40B4-BE49-F238E27FC236}">
                <a16:creationId xmlns:a16="http://schemas.microsoft.com/office/drawing/2014/main" id="{C3F0C178-2AFF-44AE-7E87-F3C6735956B5}"/>
              </a:ext>
            </a:extLst>
          </p:cNvPr>
          <p:cNvSpPr/>
          <p:nvPr/>
        </p:nvSpPr>
        <p:spPr>
          <a:xfrm>
            <a:off x="3194051" y="3105603"/>
            <a:ext cx="486833" cy="177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909FB1FE-149E-1110-DCD3-FD7EA3930713}"/>
              </a:ext>
            </a:extLst>
          </p:cNvPr>
          <p:cNvSpPr/>
          <p:nvPr/>
        </p:nvSpPr>
        <p:spPr>
          <a:xfrm>
            <a:off x="3912657" y="2935060"/>
            <a:ext cx="1807901" cy="5232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600" dirty="0"/>
              <a:t>Data Cleaning </a:t>
            </a:r>
          </a:p>
        </p:txBody>
      </p:sp>
      <p:sp>
        <p:nvSpPr>
          <p:cNvPr id="10" name="TextBox 9">
            <a:extLst>
              <a:ext uri="{FF2B5EF4-FFF2-40B4-BE49-F238E27FC236}">
                <a16:creationId xmlns:a16="http://schemas.microsoft.com/office/drawing/2014/main" id="{74557354-0396-22FB-27B1-57D5BC772DC3}"/>
              </a:ext>
            </a:extLst>
          </p:cNvPr>
          <p:cNvSpPr txBox="1"/>
          <p:nvPr/>
        </p:nvSpPr>
        <p:spPr>
          <a:xfrm>
            <a:off x="3912657" y="4185104"/>
            <a:ext cx="1807901" cy="1384995"/>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Outliers</a:t>
            </a:r>
          </a:p>
          <a:p>
            <a:pPr marL="285750" indent="-285750">
              <a:buFont typeface="Arial" panose="020B0604020202020204" pitchFamily="34" charset="0"/>
              <a:buChar char="•"/>
            </a:pPr>
            <a:r>
              <a:rPr lang="en-CA" sz="1400" dirty="0">
                <a:solidFill>
                  <a:schemeClr val="bg1"/>
                </a:solidFill>
              </a:rPr>
              <a:t>Duplicate Data </a:t>
            </a:r>
          </a:p>
          <a:p>
            <a:pPr marL="285750" indent="-285750">
              <a:buFont typeface="Arial" panose="020B0604020202020204" pitchFamily="34" charset="0"/>
              <a:buChar char="•"/>
            </a:pPr>
            <a:r>
              <a:rPr lang="en-CA" sz="1400" dirty="0">
                <a:solidFill>
                  <a:schemeClr val="bg1"/>
                </a:solidFill>
              </a:rPr>
              <a:t>Transformed Variable Type</a:t>
            </a:r>
          </a:p>
          <a:p>
            <a:pPr marL="285750" indent="-285750">
              <a:buFont typeface="Arial" panose="020B0604020202020204" pitchFamily="34" charset="0"/>
              <a:buChar char="•"/>
            </a:pPr>
            <a:r>
              <a:rPr lang="en-CA" sz="1400" dirty="0">
                <a:solidFill>
                  <a:schemeClr val="bg1"/>
                </a:solidFill>
              </a:rPr>
              <a:t>Missing Values</a:t>
            </a:r>
          </a:p>
          <a:p>
            <a:r>
              <a:rPr lang="en-CA" sz="1400" dirty="0">
                <a:solidFill>
                  <a:schemeClr val="bg1"/>
                </a:solidFill>
              </a:rPr>
              <a:t> </a:t>
            </a:r>
          </a:p>
        </p:txBody>
      </p:sp>
      <p:sp>
        <p:nvSpPr>
          <p:cNvPr id="11" name="TextBox 10">
            <a:extLst>
              <a:ext uri="{FF2B5EF4-FFF2-40B4-BE49-F238E27FC236}">
                <a16:creationId xmlns:a16="http://schemas.microsoft.com/office/drawing/2014/main" id="{9209C065-4EF0-EAE8-C748-3590CAA97166}"/>
              </a:ext>
            </a:extLst>
          </p:cNvPr>
          <p:cNvSpPr txBox="1"/>
          <p:nvPr/>
        </p:nvSpPr>
        <p:spPr>
          <a:xfrm>
            <a:off x="911094" y="4185104"/>
            <a:ext cx="2467106" cy="1815882"/>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Dataset Shape</a:t>
            </a:r>
          </a:p>
          <a:p>
            <a:pPr marL="285750" indent="-285750">
              <a:buFont typeface="Arial" panose="020B0604020202020204" pitchFamily="34" charset="0"/>
              <a:buChar char="•"/>
            </a:pPr>
            <a:r>
              <a:rPr lang="en-CA" sz="1400" dirty="0">
                <a:solidFill>
                  <a:schemeClr val="bg1"/>
                </a:solidFill>
              </a:rPr>
              <a:t>Variable Datatype</a:t>
            </a:r>
          </a:p>
          <a:p>
            <a:pPr marL="285750" indent="-285750">
              <a:buFont typeface="Arial" panose="020B0604020202020204" pitchFamily="34" charset="0"/>
              <a:buChar char="•"/>
            </a:pPr>
            <a:r>
              <a:rPr lang="en-CA" sz="1400" dirty="0">
                <a:solidFill>
                  <a:schemeClr val="bg1"/>
                </a:solidFill>
              </a:rPr>
              <a:t>Variable Description</a:t>
            </a:r>
          </a:p>
          <a:p>
            <a:pPr marL="285750" indent="-285750">
              <a:buFont typeface="Arial" panose="020B0604020202020204" pitchFamily="34" charset="0"/>
              <a:buChar char="•"/>
            </a:pPr>
            <a:r>
              <a:rPr lang="en-CA" sz="1400" dirty="0">
                <a:solidFill>
                  <a:schemeClr val="bg1"/>
                </a:solidFill>
              </a:rPr>
              <a:t>Missing Values</a:t>
            </a:r>
          </a:p>
          <a:p>
            <a:pPr marL="285750" indent="-285750">
              <a:buFont typeface="Arial" panose="020B0604020202020204" pitchFamily="34" charset="0"/>
              <a:buChar char="•"/>
            </a:pPr>
            <a:r>
              <a:rPr lang="en-CA" sz="1400" dirty="0">
                <a:solidFill>
                  <a:schemeClr val="bg1"/>
                </a:solidFill>
              </a:rPr>
              <a:t>Duplicate Values</a:t>
            </a:r>
          </a:p>
          <a:p>
            <a:pPr marL="285750" indent="-285750">
              <a:buFont typeface="Arial" panose="020B0604020202020204" pitchFamily="34" charset="0"/>
              <a:buChar char="•"/>
            </a:pPr>
            <a:r>
              <a:rPr lang="en-CA" sz="1400" dirty="0">
                <a:solidFill>
                  <a:schemeClr val="bg1"/>
                </a:solidFill>
              </a:rPr>
              <a:t>Outliers</a:t>
            </a:r>
          </a:p>
          <a:p>
            <a:pPr marL="285750" indent="-285750">
              <a:buFont typeface="Arial" panose="020B0604020202020204" pitchFamily="34" charset="0"/>
              <a:buChar char="•"/>
            </a:pPr>
            <a:r>
              <a:rPr lang="en-CA" sz="1400" dirty="0">
                <a:solidFill>
                  <a:schemeClr val="bg1"/>
                </a:solidFill>
              </a:rPr>
              <a:t>Univariate, Bivariate and Multivariate Analysis</a:t>
            </a:r>
          </a:p>
        </p:txBody>
      </p:sp>
      <p:sp>
        <p:nvSpPr>
          <p:cNvPr id="12" name="Rectangle 11">
            <a:extLst>
              <a:ext uri="{FF2B5EF4-FFF2-40B4-BE49-F238E27FC236}">
                <a16:creationId xmlns:a16="http://schemas.microsoft.com/office/drawing/2014/main" id="{302E383E-D706-F5A3-2D80-1150D2D4E595}"/>
              </a:ext>
            </a:extLst>
          </p:cNvPr>
          <p:cNvSpPr/>
          <p:nvPr/>
        </p:nvSpPr>
        <p:spPr>
          <a:xfrm>
            <a:off x="6691311" y="2943073"/>
            <a:ext cx="1816103" cy="5232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600" dirty="0"/>
              <a:t>Feature Engineering</a:t>
            </a:r>
          </a:p>
        </p:txBody>
      </p:sp>
      <p:sp>
        <p:nvSpPr>
          <p:cNvPr id="14" name="TextBox 13">
            <a:extLst>
              <a:ext uri="{FF2B5EF4-FFF2-40B4-BE49-F238E27FC236}">
                <a16:creationId xmlns:a16="http://schemas.microsoft.com/office/drawing/2014/main" id="{2F6D8F04-4F83-CB1F-5BCB-D0A72D5F8AB7}"/>
              </a:ext>
            </a:extLst>
          </p:cNvPr>
          <p:cNvSpPr txBox="1"/>
          <p:nvPr/>
        </p:nvSpPr>
        <p:spPr>
          <a:xfrm>
            <a:off x="6599234" y="4185104"/>
            <a:ext cx="2198689"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solidFill>
                  <a:schemeClr val="bg1"/>
                </a:solidFill>
              </a:rPr>
              <a:t>One Hot Encoding</a:t>
            </a:r>
          </a:p>
          <a:p>
            <a:pPr marL="285750" indent="-285750">
              <a:buFont typeface="Arial" panose="020B0604020202020204" pitchFamily="34" charset="0"/>
              <a:buChar char="•"/>
            </a:pPr>
            <a:r>
              <a:rPr lang="en-CA" sz="1400" dirty="0">
                <a:solidFill>
                  <a:schemeClr val="bg1"/>
                </a:solidFill>
              </a:rPr>
              <a:t>New Feature Created</a:t>
            </a:r>
          </a:p>
        </p:txBody>
      </p:sp>
      <p:sp>
        <p:nvSpPr>
          <p:cNvPr id="15" name="Rectangle 14">
            <a:extLst>
              <a:ext uri="{FF2B5EF4-FFF2-40B4-BE49-F238E27FC236}">
                <a16:creationId xmlns:a16="http://schemas.microsoft.com/office/drawing/2014/main" id="{CD7F6764-FDB1-DCBE-D5F2-7CA3C4EA4A37}"/>
              </a:ext>
            </a:extLst>
          </p:cNvPr>
          <p:cNvSpPr/>
          <p:nvPr/>
        </p:nvSpPr>
        <p:spPr>
          <a:xfrm>
            <a:off x="9469966" y="2905780"/>
            <a:ext cx="1816102" cy="5232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600" dirty="0"/>
              <a:t>Model Building</a:t>
            </a:r>
          </a:p>
        </p:txBody>
      </p:sp>
      <p:sp>
        <p:nvSpPr>
          <p:cNvPr id="16" name="Arrow: Right 15">
            <a:extLst>
              <a:ext uri="{FF2B5EF4-FFF2-40B4-BE49-F238E27FC236}">
                <a16:creationId xmlns:a16="http://schemas.microsoft.com/office/drawing/2014/main" id="{A14698A1-B891-E2FD-EC28-3916832A65E5}"/>
              </a:ext>
            </a:extLst>
          </p:cNvPr>
          <p:cNvSpPr/>
          <p:nvPr/>
        </p:nvSpPr>
        <p:spPr>
          <a:xfrm>
            <a:off x="6010010" y="3105603"/>
            <a:ext cx="486833" cy="177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9BF44E45-559D-EAB8-BEA0-646F543F570D}"/>
              </a:ext>
            </a:extLst>
          </p:cNvPr>
          <p:cNvSpPr/>
          <p:nvPr/>
        </p:nvSpPr>
        <p:spPr>
          <a:xfrm>
            <a:off x="8745273" y="3115783"/>
            <a:ext cx="486833" cy="177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ED4E22BE-63C8-8113-45DD-50E9DA0D4939}"/>
              </a:ext>
            </a:extLst>
          </p:cNvPr>
          <p:cNvSpPr txBox="1"/>
          <p:nvPr/>
        </p:nvSpPr>
        <p:spPr>
          <a:xfrm>
            <a:off x="9469966" y="4185104"/>
            <a:ext cx="1943101" cy="307777"/>
          </a:xfrm>
          <a:prstGeom prst="rect">
            <a:avLst/>
          </a:prstGeom>
          <a:noFill/>
        </p:spPr>
        <p:txBody>
          <a:bodyPr wrap="square" rtlCol="0">
            <a:spAutoFit/>
          </a:bodyPr>
          <a:lstStyle/>
          <a:p>
            <a:r>
              <a:rPr lang="en-CA" sz="1400" dirty="0">
                <a:solidFill>
                  <a:schemeClr val="bg1"/>
                </a:solidFill>
              </a:rPr>
              <a:t>6 Models Built</a:t>
            </a:r>
          </a:p>
        </p:txBody>
      </p:sp>
    </p:spTree>
    <p:extLst>
      <p:ext uri="{BB962C8B-B14F-4D97-AF65-F5344CB8AC3E}">
        <p14:creationId xmlns:p14="http://schemas.microsoft.com/office/powerpoint/2010/main" val="366548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389106" y="132552"/>
            <a:ext cx="11644009"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pic>
        <p:nvPicPr>
          <p:cNvPr id="13" name="Picture 12">
            <a:extLst>
              <a:ext uri="{FF2B5EF4-FFF2-40B4-BE49-F238E27FC236}">
                <a16:creationId xmlns:a16="http://schemas.microsoft.com/office/drawing/2014/main" id="{7BCB5CA8-710C-C5CE-4F03-8C21E24D3383}"/>
              </a:ext>
            </a:extLst>
          </p:cNvPr>
          <p:cNvPicPr>
            <a:picLocks noChangeAspect="1"/>
          </p:cNvPicPr>
          <p:nvPr/>
        </p:nvPicPr>
        <p:blipFill>
          <a:blip r:embed="rId3"/>
          <a:stretch>
            <a:fillRect/>
          </a:stretch>
        </p:blipFill>
        <p:spPr>
          <a:xfrm>
            <a:off x="6221506" y="1728900"/>
            <a:ext cx="5030403" cy="4473328"/>
          </a:xfrm>
          <a:prstGeom prst="rect">
            <a:avLst/>
          </a:prstGeom>
        </p:spPr>
      </p:pic>
      <p:sp>
        <p:nvSpPr>
          <p:cNvPr id="11" name="TextBox 10">
            <a:extLst>
              <a:ext uri="{FF2B5EF4-FFF2-40B4-BE49-F238E27FC236}">
                <a16:creationId xmlns:a16="http://schemas.microsoft.com/office/drawing/2014/main" id="{12D44518-C6CB-7194-3849-1F554545F707}"/>
              </a:ext>
            </a:extLst>
          </p:cNvPr>
          <p:cNvSpPr txBox="1"/>
          <p:nvPr/>
        </p:nvSpPr>
        <p:spPr>
          <a:xfrm>
            <a:off x="110909" y="820797"/>
            <a:ext cx="5580027" cy="338554"/>
          </a:xfrm>
          <a:prstGeom prst="rect">
            <a:avLst/>
          </a:prstGeom>
          <a:noFill/>
        </p:spPr>
        <p:txBody>
          <a:bodyPr wrap="square" rtlCol="0">
            <a:spAutoFit/>
          </a:bodyPr>
          <a:lstStyle/>
          <a:p>
            <a:r>
              <a:rPr lang="en-CA" sz="1600" b="1" dirty="0">
                <a:solidFill>
                  <a:schemeClr val="bg1"/>
                </a:solidFill>
                <a:highlight>
                  <a:srgbClr val="C0C0C0"/>
                </a:highlight>
              </a:rPr>
              <a:t>Target Variable – Obesity Categories (‘Nobeyesdad’)</a:t>
            </a:r>
          </a:p>
        </p:txBody>
      </p:sp>
      <p:sp>
        <p:nvSpPr>
          <p:cNvPr id="9" name="Rectangle 5">
            <a:extLst>
              <a:ext uri="{FF2B5EF4-FFF2-40B4-BE49-F238E27FC236}">
                <a16:creationId xmlns:a16="http://schemas.microsoft.com/office/drawing/2014/main" id="{170CA417-5687-B9FA-6477-6D9856E794A0}"/>
              </a:ext>
            </a:extLst>
          </p:cNvPr>
          <p:cNvSpPr>
            <a:spLocks noChangeArrowheads="1"/>
          </p:cNvSpPr>
          <p:nvPr/>
        </p:nvSpPr>
        <p:spPr bwMode="auto">
          <a:xfrm>
            <a:off x="1091547" y="2490281"/>
            <a:ext cx="3395490" cy="1877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ourier New" panose="02070309020205020404" pitchFamily="49" charset="0"/>
              </a:rPr>
              <a:t>Obesity Categories  Proportion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Obesity_Type_I 	    16.82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Obesity_Type_III 	    15.52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Obesity_Type_II 	    14.23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Overweight_Level_II </a:t>
            </a:r>
            <a:r>
              <a:rPr lang="en-US" altLang="en-US" sz="1400" dirty="0">
                <a:solidFill>
                  <a:srgbClr val="000000"/>
                </a:solidFill>
                <a:latin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rPr>
              <a:t>13.90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Normal_Weight 	    13.51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Overweight_Level_I   13.22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Insufficient_Weight </a:t>
            </a:r>
            <a:r>
              <a:rPr lang="en-US" altLang="en-US" sz="1400" dirty="0">
                <a:solidFill>
                  <a:srgbClr val="000000"/>
                </a:solidFill>
                <a:latin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rPr>
              <a:t>12.79</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91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gs>
            <a:gs pos="85000">
              <a:schemeClr val="tx1"/>
            </a:gs>
          </a:gsLst>
          <a:lin ang="108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177146" y="90747"/>
            <a:ext cx="11321591"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sp>
        <p:nvSpPr>
          <p:cNvPr id="5" name="TextBox 4">
            <a:extLst>
              <a:ext uri="{FF2B5EF4-FFF2-40B4-BE49-F238E27FC236}">
                <a16:creationId xmlns:a16="http://schemas.microsoft.com/office/drawing/2014/main" id="{D5B5E10B-0618-9922-2EFA-AB172202847A}"/>
              </a:ext>
            </a:extLst>
          </p:cNvPr>
          <p:cNvSpPr txBox="1"/>
          <p:nvPr/>
        </p:nvSpPr>
        <p:spPr>
          <a:xfrm>
            <a:off x="177146" y="863151"/>
            <a:ext cx="8418136" cy="338554"/>
          </a:xfrm>
          <a:prstGeom prst="rect">
            <a:avLst/>
          </a:prstGeom>
          <a:noFill/>
        </p:spPr>
        <p:txBody>
          <a:bodyPr wrap="square" rtlCol="0">
            <a:spAutoFit/>
          </a:bodyPr>
          <a:lstStyle/>
          <a:p>
            <a:r>
              <a:rPr lang="en-US" sz="1600" b="1" dirty="0">
                <a:solidFill>
                  <a:schemeClr val="bg1"/>
                </a:solidFill>
                <a:highlight>
                  <a:srgbClr val="C0C0C0"/>
                </a:highlight>
              </a:rPr>
              <a:t>Obesity Category by Gender and Average BMI</a:t>
            </a:r>
            <a:endParaRPr lang="en-CA" sz="1600" b="1" dirty="0">
              <a:solidFill>
                <a:schemeClr val="bg1"/>
              </a:solidFill>
              <a:highlight>
                <a:srgbClr val="C0C0C0"/>
              </a:highlight>
            </a:endParaRPr>
          </a:p>
        </p:txBody>
      </p:sp>
      <p:pic>
        <p:nvPicPr>
          <p:cNvPr id="4" name="Picture 3">
            <a:extLst>
              <a:ext uri="{FF2B5EF4-FFF2-40B4-BE49-F238E27FC236}">
                <a16:creationId xmlns:a16="http://schemas.microsoft.com/office/drawing/2014/main" id="{F1434341-E157-1BCA-1687-E839BBC90DC3}"/>
              </a:ext>
            </a:extLst>
          </p:cNvPr>
          <p:cNvPicPr>
            <a:picLocks noChangeAspect="1"/>
          </p:cNvPicPr>
          <p:nvPr/>
        </p:nvPicPr>
        <p:blipFill>
          <a:blip r:embed="rId3"/>
          <a:stretch>
            <a:fillRect/>
          </a:stretch>
        </p:blipFill>
        <p:spPr>
          <a:xfrm>
            <a:off x="5149515" y="1450889"/>
            <a:ext cx="6745677" cy="4716828"/>
          </a:xfrm>
          <a:prstGeom prst="rect">
            <a:avLst/>
          </a:prstGeom>
        </p:spPr>
      </p:pic>
      <p:pic>
        <p:nvPicPr>
          <p:cNvPr id="7" name="Picture 6">
            <a:extLst>
              <a:ext uri="{FF2B5EF4-FFF2-40B4-BE49-F238E27FC236}">
                <a16:creationId xmlns:a16="http://schemas.microsoft.com/office/drawing/2014/main" id="{CF367F08-2CFF-3523-D987-64A73ED53864}"/>
              </a:ext>
            </a:extLst>
          </p:cNvPr>
          <p:cNvPicPr>
            <a:picLocks noChangeAspect="1"/>
          </p:cNvPicPr>
          <p:nvPr/>
        </p:nvPicPr>
        <p:blipFill>
          <a:blip r:embed="rId4"/>
          <a:stretch>
            <a:fillRect/>
          </a:stretch>
        </p:blipFill>
        <p:spPr>
          <a:xfrm>
            <a:off x="296808" y="2084536"/>
            <a:ext cx="4356472" cy="2368468"/>
          </a:xfrm>
          <a:prstGeom prst="rect">
            <a:avLst/>
          </a:prstGeom>
        </p:spPr>
      </p:pic>
      <p:pic>
        <p:nvPicPr>
          <p:cNvPr id="6" name="Picture 5">
            <a:extLst>
              <a:ext uri="{FF2B5EF4-FFF2-40B4-BE49-F238E27FC236}">
                <a16:creationId xmlns:a16="http://schemas.microsoft.com/office/drawing/2014/main" id="{26499662-9869-65AD-2D5E-7828AD781AA1}"/>
              </a:ext>
            </a:extLst>
          </p:cNvPr>
          <p:cNvPicPr>
            <a:picLocks noChangeAspect="1"/>
          </p:cNvPicPr>
          <p:nvPr/>
        </p:nvPicPr>
        <p:blipFill>
          <a:blip r:embed="rId5"/>
          <a:stretch>
            <a:fillRect/>
          </a:stretch>
        </p:blipFill>
        <p:spPr>
          <a:xfrm>
            <a:off x="10543832" y="3524744"/>
            <a:ext cx="1476502" cy="2093631"/>
          </a:xfrm>
          <a:prstGeom prst="rect">
            <a:avLst/>
          </a:prstGeom>
        </p:spPr>
      </p:pic>
      <p:sp>
        <p:nvSpPr>
          <p:cNvPr id="8" name="TextBox 7">
            <a:extLst>
              <a:ext uri="{FF2B5EF4-FFF2-40B4-BE49-F238E27FC236}">
                <a16:creationId xmlns:a16="http://schemas.microsoft.com/office/drawing/2014/main" id="{3750D85D-6845-88EA-4715-0E033E5C45A3}"/>
              </a:ext>
            </a:extLst>
          </p:cNvPr>
          <p:cNvSpPr txBox="1"/>
          <p:nvPr/>
        </p:nvSpPr>
        <p:spPr>
          <a:xfrm>
            <a:off x="52006" y="5040742"/>
            <a:ext cx="4972367" cy="954107"/>
          </a:xfrm>
          <a:prstGeom prst="rect">
            <a:avLst/>
          </a:prstGeom>
          <a:noFill/>
        </p:spPr>
        <p:txBody>
          <a:bodyPr wrap="square" rtlCol="0">
            <a:spAutoFit/>
          </a:bodyPr>
          <a:lstStyle/>
          <a:p>
            <a:r>
              <a:rPr lang="en-CA" sz="1400" b="1" u="sng" dirty="0">
                <a:solidFill>
                  <a:schemeClr val="bg1"/>
                </a:solidFill>
              </a:rPr>
              <a:t>Conclude :</a:t>
            </a:r>
          </a:p>
          <a:p>
            <a:r>
              <a:rPr lang="en-CA" sz="1400" dirty="0">
                <a:solidFill>
                  <a:schemeClr val="bg1"/>
                </a:solidFill>
              </a:rPr>
              <a:t>Male tend to have higher rate of Obesity Type II as compared to Females who are more prone to Obesity Type III .</a:t>
            </a:r>
          </a:p>
        </p:txBody>
      </p:sp>
    </p:spTree>
    <p:extLst>
      <p:ext uri="{BB962C8B-B14F-4D97-AF65-F5344CB8AC3E}">
        <p14:creationId xmlns:p14="http://schemas.microsoft.com/office/powerpoint/2010/main" val="100819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1"/>
            </a:gs>
            <a:gs pos="85000">
              <a:schemeClr val="tx1"/>
            </a:gs>
          </a:gsLst>
          <a:lin ang="108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177146" y="90747"/>
            <a:ext cx="11321591"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sp>
        <p:nvSpPr>
          <p:cNvPr id="5" name="TextBox 4">
            <a:extLst>
              <a:ext uri="{FF2B5EF4-FFF2-40B4-BE49-F238E27FC236}">
                <a16:creationId xmlns:a16="http://schemas.microsoft.com/office/drawing/2014/main" id="{D5B5E10B-0618-9922-2EFA-AB172202847A}"/>
              </a:ext>
            </a:extLst>
          </p:cNvPr>
          <p:cNvSpPr txBox="1"/>
          <p:nvPr/>
        </p:nvSpPr>
        <p:spPr>
          <a:xfrm>
            <a:off x="177146" y="877438"/>
            <a:ext cx="8418136" cy="338554"/>
          </a:xfrm>
          <a:prstGeom prst="rect">
            <a:avLst/>
          </a:prstGeom>
          <a:noFill/>
        </p:spPr>
        <p:txBody>
          <a:bodyPr wrap="square" rtlCol="0">
            <a:spAutoFit/>
          </a:bodyPr>
          <a:lstStyle/>
          <a:p>
            <a:r>
              <a:rPr lang="en-US" sz="1600" b="1" dirty="0">
                <a:solidFill>
                  <a:schemeClr val="bg1"/>
                </a:solidFill>
                <a:highlight>
                  <a:srgbClr val="C0C0C0"/>
                </a:highlight>
              </a:rPr>
              <a:t>Gender and SCC ( Calories Consumption Monitoring )</a:t>
            </a:r>
            <a:endParaRPr lang="en-CA" sz="1600" b="1" dirty="0">
              <a:solidFill>
                <a:schemeClr val="bg1"/>
              </a:solidFill>
              <a:highlight>
                <a:srgbClr val="C0C0C0"/>
              </a:highlight>
            </a:endParaRPr>
          </a:p>
        </p:txBody>
      </p:sp>
      <p:sp>
        <p:nvSpPr>
          <p:cNvPr id="8" name="TextBox 7">
            <a:extLst>
              <a:ext uri="{FF2B5EF4-FFF2-40B4-BE49-F238E27FC236}">
                <a16:creationId xmlns:a16="http://schemas.microsoft.com/office/drawing/2014/main" id="{3750D85D-6845-88EA-4715-0E033E5C45A3}"/>
              </a:ext>
            </a:extLst>
          </p:cNvPr>
          <p:cNvSpPr txBox="1"/>
          <p:nvPr/>
        </p:nvSpPr>
        <p:spPr>
          <a:xfrm>
            <a:off x="177146" y="4164680"/>
            <a:ext cx="4972367" cy="2031325"/>
          </a:xfrm>
          <a:prstGeom prst="rect">
            <a:avLst/>
          </a:prstGeom>
          <a:noFill/>
        </p:spPr>
        <p:txBody>
          <a:bodyPr wrap="square" rtlCol="0">
            <a:spAutoFit/>
          </a:bodyPr>
          <a:lstStyle/>
          <a:p>
            <a:r>
              <a:rPr lang="en-CA" sz="1400" b="1" u="sng" dirty="0">
                <a:solidFill>
                  <a:schemeClr val="bg1"/>
                </a:solidFill>
              </a:rPr>
              <a:t>Conclude :</a:t>
            </a:r>
          </a:p>
          <a:p>
            <a:endParaRPr lang="en-CA" sz="1400" b="1" u="sng" dirty="0">
              <a:solidFill>
                <a:schemeClr val="bg1"/>
              </a:solidFill>
            </a:endParaRPr>
          </a:p>
          <a:p>
            <a:r>
              <a:rPr lang="en-CA" sz="1400" dirty="0">
                <a:solidFill>
                  <a:schemeClr val="bg1"/>
                </a:solidFill>
                <a:ea typeface="Calibri" panose="020F0502020204030204" pitchFamily="34" charset="0"/>
                <a:cs typeface="Calibri" panose="020F0502020204030204" pitchFamily="34" charset="0"/>
              </a:rPr>
              <a:t>There is a statistical significant correlation between Gender and SCC at 0.05 significance level.</a:t>
            </a:r>
          </a:p>
          <a:p>
            <a:endParaRPr lang="en-CA" sz="1400" b="1" u="sng" dirty="0">
              <a:solidFill>
                <a:schemeClr val="bg1"/>
              </a:solidFill>
              <a:ea typeface="Calibri" panose="020F0502020204030204" pitchFamily="34" charset="0"/>
              <a:cs typeface="Calibri" panose="020F0502020204030204" pitchFamily="34" charset="0"/>
            </a:endParaRPr>
          </a:p>
          <a:p>
            <a:r>
              <a:rPr lang="en-US" sz="1400" b="0" i="0" dirty="0">
                <a:solidFill>
                  <a:srgbClr val="0D0D0D"/>
                </a:solidFill>
                <a:effectLst/>
                <a:ea typeface="Calibri" panose="020F0502020204030204" pitchFamily="34" charset="0"/>
                <a:cs typeface="Calibri" panose="020F0502020204030204" pitchFamily="34" charset="0"/>
              </a:rPr>
              <a:t>Females are more likely to monitor calorie consumption. Individuals who do not monitor their calorie intake are more likely to have either Obesity Type I or Obesity Type III.</a:t>
            </a:r>
            <a:endParaRPr lang="en-CA" sz="1400" dirty="0">
              <a:solidFill>
                <a:schemeClr val="bg1"/>
              </a:solidFill>
              <a:ea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DD066C85-EF78-A997-18FB-A5B74A7800B0}"/>
              </a:ext>
            </a:extLst>
          </p:cNvPr>
          <p:cNvPicPr>
            <a:picLocks noChangeAspect="1"/>
          </p:cNvPicPr>
          <p:nvPr/>
        </p:nvPicPr>
        <p:blipFill>
          <a:blip r:embed="rId3"/>
          <a:stretch>
            <a:fillRect/>
          </a:stretch>
        </p:blipFill>
        <p:spPr>
          <a:xfrm>
            <a:off x="6656007" y="3875925"/>
            <a:ext cx="4700872" cy="2599775"/>
          </a:xfrm>
          <a:prstGeom prst="rect">
            <a:avLst/>
          </a:prstGeom>
        </p:spPr>
      </p:pic>
      <p:pic>
        <p:nvPicPr>
          <p:cNvPr id="18" name="Picture 17">
            <a:extLst>
              <a:ext uri="{FF2B5EF4-FFF2-40B4-BE49-F238E27FC236}">
                <a16:creationId xmlns:a16="http://schemas.microsoft.com/office/drawing/2014/main" id="{A3D61288-ED49-FFAE-D531-C5839BB1130F}"/>
              </a:ext>
            </a:extLst>
          </p:cNvPr>
          <p:cNvPicPr>
            <a:picLocks noChangeAspect="1"/>
          </p:cNvPicPr>
          <p:nvPr/>
        </p:nvPicPr>
        <p:blipFill>
          <a:blip r:embed="rId4"/>
          <a:stretch>
            <a:fillRect/>
          </a:stretch>
        </p:blipFill>
        <p:spPr>
          <a:xfrm>
            <a:off x="6656007" y="829225"/>
            <a:ext cx="4700872" cy="2599775"/>
          </a:xfrm>
          <a:prstGeom prst="rect">
            <a:avLst/>
          </a:prstGeom>
        </p:spPr>
      </p:pic>
      <p:pic>
        <p:nvPicPr>
          <p:cNvPr id="6" name="Picture 5">
            <a:extLst>
              <a:ext uri="{FF2B5EF4-FFF2-40B4-BE49-F238E27FC236}">
                <a16:creationId xmlns:a16="http://schemas.microsoft.com/office/drawing/2014/main" id="{D0EEDFC9-EE2C-05F8-4F64-7612BF9D49F9}"/>
              </a:ext>
            </a:extLst>
          </p:cNvPr>
          <p:cNvPicPr>
            <a:picLocks noChangeAspect="1"/>
          </p:cNvPicPr>
          <p:nvPr/>
        </p:nvPicPr>
        <p:blipFill>
          <a:blip r:embed="rId5"/>
          <a:stretch>
            <a:fillRect/>
          </a:stretch>
        </p:blipFill>
        <p:spPr>
          <a:xfrm>
            <a:off x="10732356" y="1758231"/>
            <a:ext cx="919370" cy="457200"/>
          </a:xfrm>
          <a:prstGeom prst="rect">
            <a:avLst/>
          </a:prstGeom>
        </p:spPr>
      </p:pic>
    </p:spTree>
    <p:extLst>
      <p:ext uri="{BB962C8B-B14F-4D97-AF65-F5344CB8AC3E}">
        <p14:creationId xmlns:p14="http://schemas.microsoft.com/office/powerpoint/2010/main" val="368682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1279F1-7FD9-ED83-DECA-763B2BF24190}"/>
              </a:ext>
            </a:extLst>
          </p:cNvPr>
          <p:cNvPicPr>
            <a:picLocks noChangeAspect="1"/>
          </p:cNvPicPr>
          <p:nvPr/>
        </p:nvPicPr>
        <p:blipFill>
          <a:blip r:embed="rId3"/>
          <a:stretch>
            <a:fillRect/>
          </a:stretch>
        </p:blipFill>
        <p:spPr>
          <a:xfrm>
            <a:off x="5737883" y="3670340"/>
            <a:ext cx="6219369" cy="3187660"/>
          </a:xfrm>
          <a:prstGeom prst="rect">
            <a:avLst/>
          </a:prstGeom>
        </p:spPr>
      </p:pic>
      <p:sp>
        <p:nvSpPr>
          <p:cNvPr id="7" name="TextBox 6">
            <a:extLst>
              <a:ext uri="{FF2B5EF4-FFF2-40B4-BE49-F238E27FC236}">
                <a16:creationId xmlns:a16="http://schemas.microsoft.com/office/drawing/2014/main" id="{B80BF556-1252-187F-64E4-CBA30E7B53CC}"/>
              </a:ext>
            </a:extLst>
          </p:cNvPr>
          <p:cNvSpPr txBox="1"/>
          <p:nvPr/>
        </p:nvSpPr>
        <p:spPr>
          <a:xfrm>
            <a:off x="-358118" y="616277"/>
            <a:ext cx="6096000" cy="646331"/>
          </a:xfrm>
          <a:prstGeom prst="rect">
            <a:avLst/>
          </a:prstGeom>
          <a:noFill/>
        </p:spPr>
        <p:txBody>
          <a:bodyPr wrap="square">
            <a:spAutoFit/>
          </a:bodyPr>
          <a:lstStyle/>
          <a:p>
            <a:pPr algn="ctr"/>
            <a:r>
              <a:rPr lang="en-CA" sz="1800" b="1" dirty="0">
                <a:solidFill>
                  <a:schemeClr val="bg1"/>
                </a:solidFill>
                <a:highlight>
                  <a:srgbClr val="C0C0C0"/>
                </a:highlight>
              </a:rPr>
              <a:t>Family History with Overweight and Obesity Categories by Average BMI</a:t>
            </a:r>
          </a:p>
        </p:txBody>
      </p:sp>
      <p:sp>
        <p:nvSpPr>
          <p:cNvPr id="9" name="TextBox 8">
            <a:extLst>
              <a:ext uri="{FF2B5EF4-FFF2-40B4-BE49-F238E27FC236}">
                <a16:creationId xmlns:a16="http://schemas.microsoft.com/office/drawing/2014/main" id="{2FD3AB5E-E11A-19B9-AD8B-9E2B2CB3085B}"/>
              </a:ext>
            </a:extLst>
          </p:cNvPr>
          <p:cNvSpPr txBox="1"/>
          <p:nvPr/>
        </p:nvSpPr>
        <p:spPr>
          <a:xfrm>
            <a:off x="-582707" y="-68500"/>
            <a:ext cx="12539957" cy="523220"/>
          </a:xfrm>
          <a:prstGeom prst="rect">
            <a:avLst/>
          </a:prstGeom>
          <a:noFill/>
        </p:spPr>
        <p:txBody>
          <a:bodyPr wrap="square">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pic>
        <p:nvPicPr>
          <p:cNvPr id="13" name="Picture 12">
            <a:extLst>
              <a:ext uri="{FF2B5EF4-FFF2-40B4-BE49-F238E27FC236}">
                <a16:creationId xmlns:a16="http://schemas.microsoft.com/office/drawing/2014/main" id="{E1678490-0CC0-35E2-8FD9-3D2B98EC5C0A}"/>
              </a:ext>
            </a:extLst>
          </p:cNvPr>
          <p:cNvPicPr>
            <a:picLocks noChangeAspect="1"/>
          </p:cNvPicPr>
          <p:nvPr/>
        </p:nvPicPr>
        <p:blipFill>
          <a:blip r:embed="rId4"/>
          <a:stretch>
            <a:fillRect/>
          </a:stretch>
        </p:blipFill>
        <p:spPr>
          <a:xfrm>
            <a:off x="5737882" y="616277"/>
            <a:ext cx="6219369" cy="2622884"/>
          </a:xfrm>
          <a:prstGeom prst="rect">
            <a:avLst/>
          </a:prstGeom>
        </p:spPr>
      </p:pic>
      <p:sp>
        <p:nvSpPr>
          <p:cNvPr id="14" name="TextBox 13">
            <a:extLst>
              <a:ext uri="{FF2B5EF4-FFF2-40B4-BE49-F238E27FC236}">
                <a16:creationId xmlns:a16="http://schemas.microsoft.com/office/drawing/2014/main" id="{2991175D-1288-0552-304A-A81D97DD52D4}"/>
              </a:ext>
            </a:extLst>
          </p:cNvPr>
          <p:cNvSpPr txBox="1"/>
          <p:nvPr/>
        </p:nvSpPr>
        <p:spPr>
          <a:xfrm>
            <a:off x="103092" y="4184969"/>
            <a:ext cx="5173579" cy="1815882"/>
          </a:xfrm>
          <a:prstGeom prst="rect">
            <a:avLst/>
          </a:prstGeom>
          <a:noFill/>
        </p:spPr>
        <p:txBody>
          <a:bodyPr wrap="square" rtlCol="0">
            <a:spAutoFit/>
          </a:bodyPr>
          <a:lstStyle/>
          <a:p>
            <a:r>
              <a:rPr lang="en-CA" sz="1400" dirty="0">
                <a:solidFill>
                  <a:schemeClr val="bg1"/>
                </a:solidFill>
              </a:rPr>
              <a:t>Conclude:</a:t>
            </a:r>
          </a:p>
          <a:p>
            <a:endParaRPr lang="en-CA" sz="1400" dirty="0">
              <a:solidFill>
                <a:schemeClr val="bg1"/>
              </a:solidFill>
            </a:endParaRPr>
          </a:p>
          <a:p>
            <a:r>
              <a:rPr lang="en-CA" sz="1400" dirty="0">
                <a:solidFill>
                  <a:schemeClr val="bg1"/>
                </a:solidFill>
              </a:rPr>
              <a:t>There is statistically significant association between Obesity Category and individuals having family history of overweight.</a:t>
            </a:r>
          </a:p>
          <a:p>
            <a:endParaRPr lang="en-CA" sz="1400" dirty="0">
              <a:solidFill>
                <a:schemeClr val="bg1"/>
              </a:solidFill>
            </a:endParaRPr>
          </a:p>
          <a:p>
            <a:r>
              <a:rPr lang="en-US" sz="1400" dirty="0">
                <a:solidFill>
                  <a:schemeClr val="bg1"/>
                </a:solidFill>
              </a:rPr>
              <a:t>Responders having family history with overweight status are more likely to have Obesity_Type_I or Obesity_Type_III</a:t>
            </a:r>
            <a:endParaRPr lang="en-CA" sz="1400" dirty="0">
              <a:solidFill>
                <a:schemeClr val="bg1"/>
              </a:solidFill>
            </a:endParaRPr>
          </a:p>
        </p:txBody>
      </p:sp>
    </p:spTree>
    <p:extLst>
      <p:ext uri="{BB962C8B-B14F-4D97-AF65-F5344CB8AC3E}">
        <p14:creationId xmlns:p14="http://schemas.microsoft.com/office/powerpoint/2010/main" val="1600012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13119</TotalTime>
  <Words>1825</Words>
  <Application>Microsoft Office PowerPoint</Application>
  <PresentationFormat>Widescreen</PresentationFormat>
  <Paragraphs>279</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Bernard MT Condensed</vt:lpstr>
      <vt:lpstr>Bookman Old Style</vt:lpstr>
      <vt:lpstr>Calibri</vt:lpstr>
      <vt:lpstr>Courier New</vt:lpstr>
      <vt:lpstr>ElsevierGulliver</vt:lpstr>
      <vt:lpstr>Helvetica Neue</vt:lpstr>
      <vt:lpstr>Rockwell</vt:lpstr>
      <vt:lpstr>Söhne</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Bindiya Singh</dc:creator>
  <cp:lastModifiedBy>Bindiya  Singh</cp:lastModifiedBy>
  <cp:revision>226</cp:revision>
  <dcterms:created xsi:type="dcterms:W3CDTF">2023-11-17T16:32:46Z</dcterms:created>
  <dcterms:modified xsi:type="dcterms:W3CDTF">2024-04-06T01:29:29Z</dcterms:modified>
</cp:coreProperties>
</file>