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8"/>
  </p:notesMasterIdLst>
  <p:sldIdLst>
    <p:sldId id="256" r:id="rId2"/>
    <p:sldId id="303" r:id="rId3"/>
    <p:sldId id="304" r:id="rId4"/>
    <p:sldId id="305" r:id="rId5"/>
    <p:sldId id="309" r:id="rId6"/>
    <p:sldId id="310" r:id="rId7"/>
    <p:sldId id="300" r:id="rId8"/>
    <p:sldId id="298" r:id="rId9"/>
    <p:sldId id="307" r:id="rId10"/>
    <p:sldId id="291" r:id="rId11"/>
    <p:sldId id="308" r:id="rId12"/>
    <p:sldId id="290" r:id="rId13"/>
    <p:sldId id="301" r:id="rId14"/>
    <p:sldId id="302" r:id="rId15"/>
    <p:sldId id="306"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37" autoAdjust="0"/>
    <p:restoredTop sz="96340" autoAdjust="0"/>
  </p:normalViewPr>
  <p:slideViewPr>
    <p:cSldViewPr snapToGrid="0">
      <p:cViewPr varScale="1">
        <p:scale>
          <a:sx n="110" d="100"/>
          <a:sy n="110" d="100"/>
        </p:scale>
        <p:origin x="120" y="18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F807A-F74B-4DBF-9A06-9B4E74058280}" type="datetimeFigureOut">
              <a:rPr lang="en-CA" smtClean="0"/>
              <a:t>2024-04-12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01E7-C500-4165-9A84-990ACBCA87F8}" type="slidenum">
              <a:rPr lang="en-CA" smtClean="0"/>
              <a:t>‹#›</a:t>
            </a:fld>
            <a:endParaRPr lang="en-CA"/>
          </a:p>
        </p:txBody>
      </p:sp>
    </p:spTree>
    <p:extLst>
      <p:ext uri="{BB962C8B-B14F-4D97-AF65-F5344CB8AC3E}">
        <p14:creationId xmlns:p14="http://schemas.microsoft.com/office/powerpoint/2010/main" val="1145715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Hello everyone , Today I am here to present my analysis on Obesity dataset . </a:t>
            </a:r>
          </a:p>
        </p:txBody>
      </p:sp>
      <p:sp>
        <p:nvSpPr>
          <p:cNvPr id="4" name="Slide Number Placeholder 3"/>
          <p:cNvSpPr>
            <a:spLocks noGrp="1"/>
          </p:cNvSpPr>
          <p:nvPr>
            <p:ph type="sldNum" sz="quarter" idx="5"/>
          </p:nvPr>
        </p:nvSpPr>
        <p:spPr/>
        <p:txBody>
          <a:bodyPr/>
          <a:lstStyle/>
          <a:p>
            <a:fld id="{385A01E7-C500-4165-9A84-990ACBCA87F8}" type="slidenum">
              <a:rPr lang="en-CA" smtClean="0"/>
              <a:t>1</a:t>
            </a:fld>
            <a:endParaRPr lang="en-CA"/>
          </a:p>
        </p:txBody>
      </p:sp>
    </p:spTree>
    <p:extLst>
      <p:ext uri="{BB962C8B-B14F-4D97-AF65-F5344CB8AC3E}">
        <p14:creationId xmlns:p14="http://schemas.microsoft.com/office/powerpoint/2010/main" val="107235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900" dirty="0"/>
              <a:t>I have covered below steps for data preprocessing and feature engineering: in Data preprocessing I have analysed the shape of dataset, variable type , its description , missing values, duplicate values, outliers , performed univariate, bivariate and multivariate analysis. </a:t>
            </a:r>
          </a:p>
          <a:p>
            <a:r>
              <a:rPr lang="en-CA" sz="900" dirty="0"/>
              <a:t>In Data cleaning I have removed Outliers, duplicate data, transformed variable type , replaced missing values either with mean or mode. </a:t>
            </a:r>
          </a:p>
          <a:p>
            <a:r>
              <a:rPr lang="en-CA" sz="900" dirty="0"/>
              <a:t>In feature engineering , I have used one hot encoding for nominal variable and created one new feature named” BMI”.</a:t>
            </a:r>
          </a:p>
          <a:p>
            <a:r>
              <a:rPr lang="en-CA" sz="900" dirty="0"/>
              <a:t>Finally in Model building , I have created 6 models. </a:t>
            </a:r>
          </a:p>
        </p:txBody>
      </p:sp>
      <p:sp>
        <p:nvSpPr>
          <p:cNvPr id="4" name="Slide Number Placeholder 3"/>
          <p:cNvSpPr>
            <a:spLocks noGrp="1"/>
          </p:cNvSpPr>
          <p:nvPr>
            <p:ph type="sldNum" sz="quarter" idx="5"/>
          </p:nvPr>
        </p:nvSpPr>
        <p:spPr/>
        <p:txBody>
          <a:bodyPr/>
          <a:lstStyle/>
          <a:p>
            <a:fld id="{385A01E7-C500-4165-9A84-990ACBCA87F8}" type="slidenum">
              <a:rPr lang="en-CA" smtClean="0"/>
              <a:t>10</a:t>
            </a:fld>
            <a:endParaRPr lang="en-CA"/>
          </a:p>
        </p:txBody>
      </p:sp>
    </p:spTree>
    <p:extLst>
      <p:ext uri="{BB962C8B-B14F-4D97-AF65-F5344CB8AC3E}">
        <p14:creationId xmlns:p14="http://schemas.microsoft.com/office/powerpoint/2010/main" val="3087156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Coming to EDA, In the dataset , “ Obesity Categories” is my target variable . It has 7 different classes. From the bar plot we can visualize that Obesity Type I has the highest proportion of </a:t>
            </a:r>
            <a:r>
              <a:rPr lang="en-CA" dirty="0" err="1"/>
              <a:t>aprox</a:t>
            </a:r>
            <a:r>
              <a:rPr lang="en-CA" dirty="0"/>
              <a:t> 17% of the entire dataset followed by Obesity Type 3 and obesity type 2 . Rest all classes fall between 12.79 to 13.90% of the dataset. </a:t>
            </a:r>
          </a:p>
        </p:txBody>
      </p:sp>
      <p:sp>
        <p:nvSpPr>
          <p:cNvPr id="4" name="Slide Number Placeholder 3"/>
          <p:cNvSpPr>
            <a:spLocks noGrp="1"/>
          </p:cNvSpPr>
          <p:nvPr>
            <p:ph type="sldNum" sz="quarter" idx="5"/>
          </p:nvPr>
        </p:nvSpPr>
        <p:spPr/>
        <p:txBody>
          <a:bodyPr/>
          <a:lstStyle/>
          <a:p>
            <a:fld id="{385A01E7-C500-4165-9A84-990ACBCA87F8}" type="slidenum">
              <a:rPr lang="en-CA" smtClean="0"/>
              <a:t>12</a:t>
            </a:fld>
            <a:endParaRPr lang="en-CA"/>
          </a:p>
        </p:txBody>
      </p:sp>
    </p:spTree>
    <p:extLst>
      <p:ext uri="{BB962C8B-B14F-4D97-AF65-F5344CB8AC3E}">
        <p14:creationId xmlns:p14="http://schemas.microsoft.com/office/powerpoint/2010/main" val="2847471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Coming to EDA, In the dataset , “ Obesity Categories” is my target variable . It has 7 different classes. From the bar plot we can visualize that Obesity Type I has the highest proportion of </a:t>
            </a:r>
            <a:r>
              <a:rPr lang="en-CA" dirty="0" err="1"/>
              <a:t>aprox</a:t>
            </a:r>
            <a:r>
              <a:rPr lang="en-CA" dirty="0"/>
              <a:t> 17% of the entire dataset followed by Obesity Type 3 and obesity type 2 . Rest all classes fall between 12.79 to 13.90% of the dataset. </a:t>
            </a:r>
          </a:p>
        </p:txBody>
      </p:sp>
      <p:sp>
        <p:nvSpPr>
          <p:cNvPr id="4" name="Slide Number Placeholder 3"/>
          <p:cNvSpPr>
            <a:spLocks noGrp="1"/>
          </p:cNvSpPr>
          <p:nvPr>
            <p:ph type="sldNum" sz="quarter" idx="5"/>
          </p:nvPr>
        </p:nvSpPr>
        <p:spPr/>
        <p:txBody>
          <a:bodyPr/>
          <a:lstStyle/>
          <a:p>
            <a:fld id="{385A01E7-C500-4165-9A84-990ACBCA87F8}" type="slidenum">
              <a:rPr lang="en-CA" smtClean="0"/>
              <a:t>13</a:t>
            </a:fld>
            <a:endParaRPr lang="en-CA"/>
          </a:p>
        </p:txBody>
      </p:sp>
    </p:spTree>
    <p:extLst>
      <p:ext uri="{BB962C8B-B14F-4D97-AF65-F5344CB8AC3E}">
        <p14:creationId xmlns:p14="http://schemas.microsoft.com/office/powerpoint/2010/main" val="3119025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Coming to EDA, In the dataset , “ Obesity Categories” is my target variable . It has 7 different classes. From the bar plot we can visualize that Obesity Type I has the highest proportion of </a:t>
            </a:r>
            <a:r>
              <a:rPr lang="en-CA" dirty="0" err="1"/>
              <a:t>aprox</a:t>
            </a:r>
            <a:r>
              <a:rPr lang="en-CA" dirty="0"/>
              <a:t> 17% of the entire dataset followed by Obesity Type 3 and obesity type 2 . Rest all classes fall between 12.79 to 13.90% of the dataset. </a:t>
            </a:r>
          </a:p>
        </p:txBody>
      </p:sp>
      <p:sp>
        <p:nvSpPr>
          <p:cNvPr id="4" name="Slide Number Placeholder 3"/>
          <p:cNvSpPr>
            <a:spLocks noGrp="1"/>
          </p:cNvSpPr>
          <p:nvPr>
            <p:ph type="sldNum" sz="quarter" idx="5"/>
          </p:nvPr>
        </p:nvSpPr>
        <p:spPr/>
        <p:txBody>
          <a:bodyPr/>
          <a:lstStyle/>
          <a:p>
            <a:fld id="{385A01E7-C500-4165-9A84-990ACBCA87F8}" type="slidenum">
              <a:rPr lang="en-CA" smtClean="0"/>
              <a:t>14</a:t>
            </a:fld>
            <a:endParaRPr lang="en-CA"/>
          </a:p>
        </p:txBody>
      </p:sp>
    </p:spTree>
    <p:extLst>
      <p:ext uri="{BB962C8B-B14F-4D97-AF65-F5344CB8AC3E}">
        <p14:creationId xmlns:p14="http://schemas.microsoft.com/office/powerpoint/2010/main" val="205334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we trying to analyse </a:t>
            </a:r>
            <a:r>
              <a:rPr lang="en-US" b="0" i="0" dirty="0">
                <a:solidFill>
                  <a:srgbClr val="0D0D0D"/>
                </a:solidFill>
                <a:effectLst/>
                <a:latin typeface="Söhne"/>
              </a:rPr>
              <a:t>the gender that monitors calorie consumption and is there any association with Obesity levels.. </a:t>
            </a:r>
            <a:r>
              <a:rPr lang="en-CA" dirty="0"/>
              <a:t>From the plot we can visualise that females monitor their calories consumption quite frequently then male and </a:t>
            </a:r>
            <a:r>
              <a:rPr lang="en-US" sz="1200" b="0" i="0" dirty="0">
                <a:solidFill>
                  <a:srgbClr val="0D0D0D"/>
                </a:solidFill>
                <a:effectLst/>
                <a:latin typeface="Söhne"/>
              </a:rPr>
              <a:t>Individuals who do not monitor their calorie intake are more likely to have either Obesity Type I or Obesity Type III followed by Obesity Type ii.</a:t>
            </a:r>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15</a:t>
            </a:fld>
            <a:endParaRPr lang="en-CA"/>
          </a:p>
        </p:txBody>
      </p:sp>
    </p:spTree>
    <p:extLst>
      <p:ext uri="{BB962C8B-B14F-4D97-AF65-F5344CB8AC3E}">
        <p14:creationId xmlns:p14="http://schemas.microsoft.com/office/powerpoint/2010/main" val="3152131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2</a:t>
            </a:fld>
            <a:endParaRPr lang="en-CA"/>
          </a:p>
        </p:txBody>
      </p:sp>
    </p:spTree>
    <p:extLst>
      <p:ext uri="{BB962C8B-B14F-4D97-AF65-F5344CB8AC3E}">
        <p14:creationId xmlns:p14="http://schemas.microsoft.com/office/powerpoint/2010/main" val="310217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Obesity dataset consist of information on the obesity levels of the individuals from Mexico, Peru, and Columbia, based on their eating habits and physical conditions. It consist of 17 attributes and 2132 observations. </a:t>
            </a:r>
          </a:p>
        </p:txBody>
      </p:sp>
      <p:sp>
        <p:nvSpPr>
          <p:cNvPr id="4" name="Slide Number Placeholder 3"/>
          <p:cNvSpPr>
            <a:spLocks noGrp="1"/>
          </p:cNvSpPr>
          <p:nvPr>
            <p:ph type="sldNum" sz="quarter" idx="5"/>
          </p:nvPr>
        </p:nvSpPr>
        <p:spPr/>
        <p:txBody>
          <a:bodyPr/>
          <a:lstStyle/>
          <a:p>
            <a:fld id="{385A01E7-C500-4165-9A84-990ACBCA87F8}" type="slidenum">
              <a:rPr lang="en-CA" smtClean="0"/>
              <a:t>3</a:t>
            </a:fld>
            <a:endParaRPr lang="en-CA"/>
          </a:p>
        </p:txBody>
      </p:sp>
    </p:spTree>
    <p:extLst>
      <p:ext uri="{BB962C8B-B14F-4D97-AF65-F5344CB8AC3E}">
        <p14:creationId xmlns:p14="http://schemas.microsoft.com/office/powerpoint/2010/main" val="569155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Obesity is a widespread health issue, which is caused by an imbalance between calorie intake.</a:t>
            </a:r>
            <a:r>
              <a:rPr lang="en-US" dirty="0">
                <a:effectLst/>
              </a:rPr>
              <a:t> It leads to excess body fat and increases the risk of various health problems like diabetes, heart disease and Cancer. Addressing obesity requires lifestyle changes such as healthy eating and regular exercise.</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4</a:t>
            </a:fld>
            <a:endParaRPr lang="en-CA"/>
          </a:p>
        </p:txBody>
      </p:sp>
    </p:spTree>
    <p:extLst>
      <p:ext uri="{BB962C8B-B14F-4D97-AF65-F5344CB8AC3E}">
        <p14:creationId xmlns:p14="http://schemas.microsoft.com/office/powerpoint/2010/main" val="361513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Obesity is a widespread health issue, which is caused by an imbalance between calorie intake.</a:t>
            </a:r>
            <a:r>
              <a:rPr lang="en-US" dirty="0">
                <a:effectLst/>
              </a:rPr>
              <a:t> It leads to excess body fat and increases the risk of various health problems like diabetes, heart disease and Cancer. Addressing obesity requires lifestyle changes such as healthy eating and regular exercise.</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5</a:t>
            </a:fld>
            <a:endParaRPr lang="en-CA"/>
          </a:p>
        </p:txBody>
      </p:sp>
    </p:spTree>
    <p:extLst>
      <p:ext uri="{BB962C8B-B14F-4D97-AF65-F5344CB8AC3E}">
        <p14:creationId xmlns:p14="http://schemas.microsoft.com/office/powerpoint/2010/main" val="390273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Obesity is a widespread health issue, which is caused by an imbalance between calorie intake.</a:t>
            </a:r>
            <a:r>
              <a:rPr lang="en-US" dirty="0">
                <a:effectLst/>
              </a:rPr>
              <a:t> It leads to excess body fat and increases the risk of various health problems like diabetes, heart disease and Cancer. Addressing obesity requires lifestyle changes such as healthy eating and regular exercise.</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6</a:t>
            </a:fld>
            <a:endParaRPr lang="en-CA"/>
          </a:p>
        </p:txBody>
      </p:sp>
    </p:spTree>
    <p:extLst>
      <p:ext uri="{BB962C8B-B14F-4D97-AF65-F5344CB8AC3E}">
        <p14:creationId xmlns:p14="http://schemas.microsoft.com/office/powerpoint/2010/main" val="3341369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Obesity is a widespread health issue, which is caused by an imbalance between calorie intake.</a:t>
            </a:r>
            <a:r>
              <a:rPr lang="en-US" dirty="0">
                <a:effectLst/>
              </a:rPr>
              <a:t> It leads to excess body fat and increases the risk of various health problems like diabetes, heart disease and Cancer. Addressing obesity requires lifestyle changes such as healthy eating and regular exercise.</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7</a:t>
            </a:fld>
            <a:endParaRPr lang="en-CA"/>
          </a:p>
        </p:txBody>
      </p:sp>
    </p:spTree>
    <p:extLst>
      <p:ext uri="{BB962C8B-B14F-4D97-AF65-F5344CB8AC3E}">
        <p14:creationId xmlns:p14="http://schemas.microsoft.com/office/powerpoint/2010/main" val="381937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Obesity is a widespread health issue, which is caused by an imbalance between calorie intake.</a:t>
            </a:r>
            <a:r>
              <a:rPr lang="en-US" dirty="0">
                <a:effectLst/>
              </a:rPr>
              <a:t> It leads to excess body fat and increases the risk of various health problems like diabetes, heart disease and Cancer. Addressing obesity requires lifestyle changes such as healthy eating and regular exercise.</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8</a:t>
            </a:fld>
            <a:endParaRPr lang="en-CA"/>
          </a:p>
        </p:txBody>
      </p:sp>
    </p:spTree>
    <p:extLst>
      <p:ext uri="{BB962C8B-B14F-4D97-AF65-F5344CB8AC3E}">
        <p14:creationId xmlns:p14="http://schemas.microsoft.com/office/powerpoint/2010/main" val="1063077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Obesity is a widespread health issue, which is caused by an imbalance between calorie intake.</a:t>
            </a:r>
            <a:r>
              <a:rPr lang="en-US" dirty="0">
                <a:effectLst/>
              </a:rPr>
              <a:t> It leads to excess body fat and increases the risk of various health problems like diabetes, heart disease and Cancer. Addressing obesity requires lifestyle changes such as healthy eating and regular exercise.</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9</a:t>
            </a:fld>
            <a:endParaRPr lang="en-CA"/>
          </a:p>
        </p:txBody>
      </p:sp>
    </p:spTree>
    <p:extLst>
      <p:ext uri="{BB962C8B-B14F-4D97-AF65-F5344CB8AC3E}">
        <p14:creationId xmlns:p14="http://schemas.microsoft.com/office/powerpoint/2010/main" val="898814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59735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2024-04-12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89442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2024-04-12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321726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2024-04-12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5260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2024-04-12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3881546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4289FD-E796-46FD-8772-69743D01CC10}" type="datetimeFigureOut">
              <a:rPr lang="en-CA" smtClean="0"/>
              <a:t>2024-04-12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834642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4289FD-E796-46FD-8772-69743D01CC10}" type="datetimeFigureOut">
              <a:rPr lang="en-CA" smtClean="0"/>
              <a:t>2024-04-12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536746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93558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09194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853826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289FD-E796-46FD-8772-69743D01CC10}" type="datetimeFigureOut">
              <a:rPr lang="en-CA" smtClean="0"/>
              <a:t>2024-04-12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71285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4289FD-E796-46FD-8772-69743D01CC10}" type="datetimeFigureOut">
              <a:rPr lang="en-CA" smtClean="0"/>
              <a:t>2024-04-12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26176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4289FD-E796-46FD-8772-69743D01CC10}" type="datetimeFigureOut">
              <a:rPr lang="en-CA" smtClean="0"/>
              <a:t>2024-04-12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48440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4289FD-E796-46FD-8772-69743D01CC10}" type="datetimeFigureOut">
              <a:rPr lang="en-CA" smtClean="0"/>
              <a:t>2024-04-12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75846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4289FD-E796-46FD-8772-69743D01CC10}" type="datetimeFigureOut">
              <a:rPr lang="en-CA" smtClean="0"/>
              <a:t>2024-04-12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3864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2024-04-12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74643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2024-04-12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77791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tx2"/>
            </a:gs>
            <a:gs pos="65000">
              <a:schemeClr val="tx1"/>
            </a:gs>
          </a:gsLst>
          <a:lin ang="108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A4289FD-E796-46FD-8772-69743D01CC10}" type="datetimeFigureOut">
              <a:rPr lang="en-CA" smtClean="0"/>
              <a:t>2024-04-12</a:t>
            </a:fld>
            <a:endParaRPr lang="en-CA"/>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0EA9B22-5ECD-48F8-B137-23DE014065A4}" type="slidenum">
              <a:rPr lang="en-CA" smtClean="0"/>
              <a:t>‹#›</a:t>
            </a:fld>
            <a:endParaRPr lang="en-CA"/>
          </a:p>
        </p:txBody>
      </p:sp>
    </p:spTree>
    <p:extLst>
      <p:ext uri="{BB962C8B-B14F-4D97-AF65-F5344CB8AC3E}">
        <p14:creationId xmlns:p14="http://schemas.microsoft.com/office/powerpoint/2010/main" val="1400069920"/>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4000">
              <a:schemeClr val="tx1"/>
            </a:gs>
          </a:gsLst>
          <a:lin ang="108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608D9C-4756-1645-31AD-425FCF949CDA}"/>
              </a:ext>
            </a:extLst>
          </p:cNvPr>
          <p:cNvSpPr txBox="1"/>
          <p:nvPr/>
        </p:nvSpPr>
        <p:spPr>
          <a:xfrm>
            <a:off x="-1014549" y="3013166"/>
            <a:ext cx="6975566" cy="646331"/>
          </a:xfrm>
          <a:prstGeom prst="rect">
            <a:avLst/>
          </a:prstGeom>
          <a:noFill/>
        </p:spPr>
        <p:txBody>
          <a:bodyPr wrap="square" rtlCol="0">
            <a:spAutoFit/>
          </a:bodyPr>
          <a:lstStyle/>
          <a:p>
            <a:pPr algn="ctr"/>
            <a:r>
              <a:rPr lang="en-CA" b="1" dirty="0">
                <a:solidFill>
                  <a:schemeClr val="bg1"/>
                </a:solidFill>
              </a:rPr>
              <a:t>Data Visualizations with Tableau</a:t>
            </a:r>
          </a:p>
          <a:p>
            <a:pPr algn="ctr"/>
            <a:r>
              <a:rPr lang="en-CA" b="1" dirty="0">
                <a:solidFill>
                  <a:schemeClr val="bg1"/>
                </a:solidFill>
              </a:rPr>
              <a:t>(Sales Dataset)</a:t>
            </a:r>
          </a:p>
        </p:txBody>
      </p:sp>
      <p:sp>
        <p:nvSpPr>
          <p:cNvPr id="7" name="TextBox 6">
            <a:extLst>
              <a:ext uri="{FF2B5EF4-FFF2-40B4-BE49-F238E27FC236}">
                <a16:creationId xmlns:a16="http://schemas.microsoft.com/office/drawing/2014/main" id="{7572C612-9C95-4738-D0C2-B6BBA9159741}"/>
              </a:ext>
            </a:extLst>
          </p:cNvPr>
          <p:cNvSpPr txBox="1"/>
          <p:nvPr/>
        </p:nvSpPr>
        <p:spPr>
          <a:xfrm>
            <a:off x="600891" y="2234421"/>
            <a:ext cx="3918858" cy="646331"/>
          </a:xfrm>
          <a:prstGeom prst="rect">
            <a:avLst/>
          </a:prstGeom>
          <a:noFill/>
        </p:spPr>
        <p:txBody>
          <a:bodyPr wrap="square" rtlCol="0">
            <a:spAutoFit/>
          </a:bodyPr>
          <a:lstStyle/>
          <a:p>
            <a:pPr algn="ctr"/>
            <a:r>
              <a:rPr lang="en-CA" sz="3600" b="1" dirty="0">
                <a:solidFill>
                  <a:schemeClr val="bg1"/>
                </a:solidFill>
              </a:rPr>
              <a:t>Tableau Project</a:t>
            </a:r>
          </a:p>
        </p:txBody>
      </p:sp>
      <p:pic>
        <p:nvPicPr>
          <p:cNvPr id="12" name="Picture 11">
            <a:extLst>
              <a:ext uri="{FF2B5EF4-FFF2-40B4-BE49-F238E27FC236}">
                <a16:creationId xmlns:a16="http://schemas.microsoft.com/office/drawing/2014/main" id="{3CBDF385-4EE6-7419-3378-BBA1F10D9C1C}"/>
              </a:ext>
            </a:extLst>
          </p:cNvPr>
          <p:cNvPicPr>
            <a:picLocks noChangeAspect="1"/>
          </p:cNvPicPr>
          <p:nvPr/>
        </p:nvPicPr>
        <p:blipFill>
          <a:blip r:embed="rId3"/>
          <a:stretch>
            <a:fillRect/>
          </a:stretch>
        </p:blipFill>
        <p:spPr>
          <a:xfrm>
            <a:off x="4488654" y="595038"/>
            <a:ext cx="7102455" cy="4788620"/>
          </a:xfrm>
          <a:prstGeom prst="rect">
            <a:avLst/>
          </a:prstGeom>
        </p:spPr>
      </p:pic>
      <p:sp>
        <p:nvSpPr>
          <p:cNvPr id="13" name="TextBox 12">
            <a:extLst>
              <a:ext uri="{FF2B5EF4-FFF2-40B4-BE49-F238E27FC236}">
                <a16:creationId xmlns:a16="http://schemas.microsoft.com/office/drawing/2014/main" id="{61E143E2-030D-AAB0-A1CD-0053A299E040}"/>
              </a:ext>
            </a:extLst>
          </p:cNvPr>
          <p:cNvSpPr txBox="1"/>
          <p:nvPr/>
        </p:nvSpPr>
        <p:spPr>
          <a:xfrm>
            <a:off x="9927771" y="5505414"/>
            <a:ext cx="2084605" cy="1169551"/>
          </a:xfrm>
          <a:prstGeom prst="rect">
            <a:avLst/>
          </a:prstGeom>
          <a:noFill/>
        </p:spPr>
        <p:txBody>
          <a:bodyPr wrap="square" rtlCol="0">
            <a:spAutoFit/>
          </a:bodyPr>
          <a:lstStyle/>
          <a:p>
            <a:pPr algn="r"/>
            <a:r>
              <a:rPr lang="en-CA" sz="1400" dirty="0">
                <a:solidFill>
                  <a:schemeClr val="bg1"/>
                </a:solidFill>
              </a:rPr>
              <a:t>Instructor:</a:t>
            </a:r>
          </a:p>
          <a:p>
            <a:pPr algn="r"/>
            <a:r>
              <a:rPr lang="en-CA" sz="1400" dirty="0">
                <a:solidFill>
                  <a:schemeClr val="bg1"/>
                </a:solidFill>
              </a:rPr>
              <a:t> Mr. Rahul </a:t>
            </a:r>
            <a:r>
              <a:rPr lang="en-CA" sz="1400" dirty="0" err="1">
                <a:solidFill>
                  <a:schemeClr val="bg1"/>
                </a:solidFill>
              </a:rPr>
              <a:t>Gurnani</a:t>
            </a:r>
            <a:endParaRPr lang="en-CA" sz="1400" dirty="0">
              <a:solidFill>
                <a:schemeClr val="bg1"/>
              </a:solidFill>
            </a:endParaRPr>
          </a:p>
          <a:p>
            <a:pPr algn="r"/>
            <a:endParaRPr lang="en-CA" sz="1400" dirty="0">
              <a:solidFill>
                <a:schemeClr val="bg1"/>
              </a:solidFill>
            </a:endParaRPr>
          </a:p>
          <a:p>
            <a:pPr algn="r"/>
            <a:r>
              <a:rPr lang="en-CA" sz="1400" dirty="0">
                <a:solidFill>
                  <a:schemeClr val="bg1"/>
                </a:solidFill>
              </a:rPr>
              <a:t>Presented by :</a:t>
            </a:r>
          </a:p>
          <a:p>
            <a:pPr algn="r"/>
            <a:r>
              <a:rPr lang="en-CA" sz="1400" dirty="0">
                <a:solidFill>
                  <a:schemeClr val="bg1"/>
                </a:solidFill>
              </a:rPr>
              <a:t>Group 4</a:t>
            </a:r>
          </a:p>
        </p:txBody>
      </p:sp>
    </p:spTree>
    <p:extLst>
      <p:ext uri="{BB962C8B-B14F-4D97-AF65-F5344CB8AC3E}">
        <p14:creationId xmlns:p14="http://schemas.microsoft.com/office/powerpoint/2010/main" val="310057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32515A-D3FC-42B0-DA90-3638BA160B78}"/>
              </a:ext>
            </a:extLst>
          </p:cNvPr>
          <p:cNvPicPr>
            <a:picLocks noChangeAspect="1"/>
          </p:cNvPicPr>
          <p:nvPr/>
        </p:nvPicPr>
        <p:blipFill>
          <a:blip r:embed="rId3"/>
          <a:stretch>
            <a:fillRect/>
          </a:stretch>
        </p:blipFill>
        <p:spPr>
          <a:xfrm>
            <a:off x="5165440" y="2563008"/>
            <a:ext cx="1219306" cy="739204"/>
          </a:xfrm>
          <a:prstGeom prst="rect">
            <a:avLst/>
          </a:prstGeom>
        </p:spPr>
      </p:pic>
      <p:pic>
        <p:nvPicPr>
          <p:cNvPr id="5" name="Picture 4">
            <a:extLst>
              <a:ext uri="{FF2B5EF4-FFF2-40B4-BE49-F238E27FC236}">
                <a16:creationId xmlns:a16="http://schemas.microsoft.com/office/drawing/2014/main" id="{733C4BBE-12DA-747D-817D-6ECBB7A451F7}"/>
              </a:ext>
            </a:extLst>
          </p:cNvPr>
          <p:cNvPicPr>
            <a:picLocks noChangeAspect="1"/>
          </p:cNvPicPr>
          <p:nvPr/>
        </p:nvPicPr>
        <p:blipFill>
          <a:blip r:embed="rId4"/>
          <a:stretch>
            <a:fillRect/>
          </a:stretch>
        </p:blipFill>
        <p:spPr>
          <a:xfrm>
            <a:off x="1114776" y="922848"/>
            <a:ext cx="3738304" cy="5149971"/>
          </a:xfrm>
          <a:prstGeom prst="rect">
            <a:avLst/>
          </a:prstGeom>
        </p:spPr>
      </p:pic>
      <p:pic>
        <p:nvPicPr>
          <p:cNvPr id="9" name="Picture 8">
            <a:extLst>
              <a:ext uri="{FF2B5EF4-FFF2-40B4-BE49-F238E27FC236}">
                <a16:creationId xmlns:a16="http://schemas.microsoft.com/office/drawing/2014/main" id="{2F52FD4D-99CA-245E-CCF0-32CB96FED879}"/>
              </a:ext>
            </a:extLst>
          </p:cNvPr>
          <p:cNvPicPr>
            <a:picLocks noChangeAspect="1"/>
          </p:cNvPicPr>
          <p:nvPr/>
        </p:nvPicPr>
        <p:blipFill>
          <a:blip r:embed="rId5"/>
          <a:stretch>
            <a:fillRect/>
          </a:stretch>
        </p:blipFill>
        <p:spPr>
          <a:xfrm>
            <a:off x="7574055" y="969242"/>
            <a:ext cx="3182116" cy="4919515"/>
          </a:xfrm>
          <a:prstGeom prst="rect">
            <a:avLst/>
          </a:prstGeom>
        </p:spPr>
      </p:pic>
      <p:sp>
        <p:nvSpPr>
          <p:cNvPr id="10" name="TextBox 9">
            <a:extLst>
              <a:ext uri="{FF2B5EF4-FFF2-40B4-BE49-F238E27FC236}">
                <a16:creationId xmlns:a16="http://schemas.microsoft.com/office/drawing/2014/main" id="{3248E712-1634-214F-65B0-EEEFAA7EBD43}"/>
              </a:ext>
            </a:extLst>
          </p:cNvPr>
          <p:cNvSpPr txBox="1"/>
          <p:nvPr/>
        </p:nvSpPr>
        <p:spPr>
          <a:xfrm>
            <a:off x="3770811" y="95794"/>
            <a:ext cx="4519749" cy="338554"/>
          </a:xfrm>
          <a:prstGeom prst="rect">
            <a:avLst/>
          </a:prstGeom>
          <a:noFill/>
        </p:spPr>
        <p:txBody>
          <a:bodyPr wrap="square" rtlCol="0">
            <a:spAutoFit/>
          </a:bodyPr>
          <a:lstStyle/>
          <a:p>
            <a:pPr algn="ctr"/>
            <a:r>
              <a:rPr lang="en-CA" sz="1600" b="1" dirty="0">
                <a:solidFill>
                  <a:schemeClr val="bg1"/>
                </a:solidFill>
              </a:rPr>
              <a:t>Product Container Distribution </a:t>
            </a:r>
          </a:p>
        </p:txBody>
      </p:sp>
    </p:spTree>
    <p:extLst>
      <p:ext uri="{BB962C8B-B14F-4D97-AF65-F5344CB8AC3E}">
        <p14:creationId xmlns:p14="http://schemas.microsoft.com/office/powerpoint/2010/main" val="366548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9E2C5E-E061-B653-F08B-CE6388E14E8E}"/>
              </a:ext>
            </a:extLst>
          </p:cNvPr>
          <p:cNvPicPr>
            <a:picLocks noChangeAspect="1"/>
          </p:cNvPicPr>
          <p:nvPr/>
        </p:nvPicPr>
        <p:blipFill>
          <a:blip r:embed="rId2"/>
          <a:stretch>
            <a:fillRect/>
          </a:stretch>
        </p:blipFill>
        <p:spPr>
          <a:xfrm>
            <a:off x="394677" y="716782"/>
            <a:ext cx="11119299" cy="5338785"/>
          </a:xfrm>
          <a:prstGeom prst="rect">
            <a:avLst/>
          </a:prstGeom>
        </p:spPr>
      </p:pic>
      <p:sp>
        <p:nvSpPr>
          <p:cNvPr id="4" name="TextBox 3">
            <a:extLst>
              <a:ext uri="{FF2B5EF4-FFF2-40B4-BE49-F238E27FC236}">
                <a16:creationId xmlns:a16="http://schemas.microsoft.com/office/drawing/2014/main" id="{84F3F467-8632-E2CD-C5EF-245732B39C59}"/>
              </a:ext>
            </a:extLst>
          </p:cNvPr>
          <p:cNvSpPr txBox="1"/>
          <p:nvPr/>
        </p:nvSpPr>
        <p:spPr>
          <a:xfrm>
            <a:off x="3023119" y="112648"/>
            <a:ext cx="5343916" cy="369332"/>
          </a:xfrm>
          <a:prstGeom prst="rect">
            <a:avLst/>
          </a:prstGeom>
          <a:noFill/>
        </p:spPr>
        <p:txBody>
          <a:bodyPr wrap="square" rtlCol="0">
            <a:spAutoFit/>
          </a:bodyPr>
          <a:lstStyle/>
          <a:p>
            <a:pPr algn="ctr"/>
            <a:r>
              <a:rPr lang="en-US" dirty="0">
                <a:solidFill>
                  <a:schemeClr val="bg1"/>
                </a:solidFill>
              </a:rPr>
              <a:t>Profitable and Non-Profitable Sub-Categories</a:t>
            </a:r>
          </a:p>
        </p:txBody>
      </p:sp>
      <p:sp>
        <p:nvSpPr>
          <p:cNvPr id="5" name="TextBox 4">
            <a:extLst>
              <a:ext uri="{FF2B5EF4-FFF2-40B4-BE49-F238E27FC236}">
                <a16:creationId xmlns:a16="http://schemas.microsoft.com/office/drawing/2014/main" id="{A67BC020-EC13-90EB-0603-6385A12BF698}"/>
              </a:ext>
            </a:extLst>
          </p:cNvPr>
          <p:cNvSpPr txBox="1"/>
          <p:nvPr/>
        </p:nvSpPr>
        <p:spPr>
          <a:xfrm>
            <a:off x="587829" y="6326155"/>
            <a:ext cx="10814179" cy="584775"/>
          </a:xfrm>
          <a:prstGeom prst="rect">
            <a:avLst/>
          </a:prstGeom>
          <a:noFill/>
        </p:spPr>
        <p:txBody>
          <a:bodyPr wrap="square" rtlCol="0">
            <a:spAutoFit/>
          </a:bodyPr>
          <a:lstStyle/>
          <a:p>
            <a:r>
              <a:rPr lang="en-US" sz="1600" dirty="0">
                <a:solidFill>
                  <a:schemeClr val="bg1"/>
                </a:solidFill>
              </a:rPr>
              <a:t>As we can see that Binders are at top in profit ratio, followed by telephones and copiers. On the other hand, tables and bookcases are amongst the negative profitable products.</a:t>
            </a:r>
          </a:p>
        </p:txBody>
      </p:sp>
    </p:spTree>
    <p:extLst>
      <p:ext uri="{BB962C8B-B14F-4D97-AF65-F5344CB8AC3E}">
        <p14:creationId xmlns:p14="http://schemas.microsoft.com/office/powerpoint/2010/main" val="246558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2A1BFD-DA03-FCBD-F93F-9DA7D94701C4}"/>
              </a:ext>
            </a:extLst>
          </p:cNvPr>
          <p:cNvSpPr txBox="1"/>
          <p:nvPr/>
        </p:nvSpPr>
        <p:spPr>
          <a:xfrm>
            <a:off x="1915886" y="121920"/>
            <a:ext cx="8247017" cy="584775"/>
          </a:xfrm>
          <a:prstGeom prst="rect">
            <a:avLst/>
          </a:prstGeom>
          <a:noFill/>
        </p:spPr>
        <p:txBody>
          <a:bodyPr wrap="square" rtlCol="0">
            <a:spAutoFit/>
          </a:bodyPr>
          <a:lstStyle/>
          <a:p>
            <a:pPr algn="ctr"/>
            <a:r>
              <a:rPr lang="en-CA" b="1" dirty="0">
                <a:solidFill>
                  <a:schemeClr val="bg1"/>
                </a:solidFill>
              </a:rPr>
              <a:t>Product Category – Office Supplies</a:t>
            </a:r>
          </a:p>
          <a:p>
            <a:pPr algn="ctr"/>
            <a:r>
              <a:rPr lang="en-CA" sz="1400" b="1" dirty="0">
                <a:solidFill>
                  <a:schemeClr val="bg1"/>
                </a:solidFill>
              </a:rPr>
              <a:t>(Non-profitable - Scissors, Rulers and Trimmers)</a:t>
            </a:r>
          </a:p>
        </p:txBody>
      </p:sp>
      <p:pic>
        <p:nvPicPr>
          <p:cNvPr id="5" name="Picture 4">
            <a:extLst>
              <a:ext uri="{FF2B5EF4-FFF2-40B4-BE49-F238E27FC236}">
                <a16:creationId xmlns:a16="http://schemas.microsoft.com/office/drawing/2014/main" id="{B82622F5-A60B-0D00-2A8C-58D899AC0CCD}"/>
              </a:ext>
            </a:extLst>
          </p:cNvPr>
          <p:cNvPicPr>
            <a:picLocks noChangeAspect="1"/>
          </p:cNvPicPr>
          <p:nvPr/>
        </p:nvPicPr>
        <p:blipFill>
          <a:blip r:embed="rId3"/>
          <a:stretch>
            <a:fillRect/>
          </a:stretch>
        </p:blipFill>
        <p:spPr>
          <a:xfrm>
            <a:off x="201931" y="1017387"/>
            <a:ext cx="5894069" cy="5196801"/>
          </a:xfrm>
          <a:prstGeom prst="rect">
            <a:avLst/>
          </a:prstGeom>
        </p:spPr>
      </p:pic>
      <p:sp>
        <p:nvSpPr>
          <p:cNvPr id="12" name="TextBox 11">
            <a:extLst>
              <a:ext uri="{FF2B5EF4-FFF2-40B4-BE49-F238E27FC236}">
                <a16:creationId xmlns:a16="http://schemas.microsoft.com/office/drawing/2014/main" id="{E953A23E-981A-BA10-2FC0-8F3FFE5B6D3C}"/>
              </a:ext>
            </a:extLst>
          </p:cNvPr>
          <p:cNvSpPr txBox="1"/>
          <p:nvPr/>
        </p:nvSpPr>
        <p:spPr>
          <a:xfrm>
            <a:off x="8281851" y="3749237"/>
            <a:ext cx="2812869" cy="276999"/>
          </a:xfrm>
          <a:prstGeom prst="rect">
            <a:avLst/>
          </a:prstGeom>
          <a:noFill/>
        </p:spPr>
        <p:txBody>
          <a:bodyPr wrap="square" rtlCol="0">
            <a:spAutoFit/>
          </a:bodyPr>
          <a:lstStyle/>
          <a:p>
            <a:pPr algn="ctr"/>
            <a:r>
              <a:rPr lang="en-CA" sz="1200" b="1" dirty="0">
                <a:solidFill>
                  <a:schemeClr val="bg1"/>
                </a:solidFill>
              </a:rPr>
              <a:t>Unprofitable Province </a:t>
            </a:r>
          </a:p>
        </p:txBody>
      </p:sp>
      <p:pic>
        <p:nvPicPr>
          <p:cNvPr id="4" name="Picture 3">
            <a:extLst>
              <a:ext uri="{FF2B5EF4-FFF2-40B4-BE49-F238E27FC236}">
                <a16:creationId xmlns:a16="http://schemas.microsoft.com/office/drawing/2014/main" id="{C431B8A4-F0A3-E538-366F-6089558C5D80}"/>
              </a:ext>
            </a:extLst>
          </p:cNvPr>
          <p:cNvPicPr>
            <a:picLocks noChangeAspect="1"/>
          </p:cNvPicPr>
          <p:nvPr/>
        </p:nvPicPr>
        <p:blipFill>
          <a:blip r:embed="rId4"/>
          <a:stretch>
            <a:fillRect/>
          </a:stretch>
        </p:blipFill>
        <p:spPr>
          <a:xfrm>
            <a:off x="6344816" y="1287624"/>
            <a:ext cx="5469285" cy="4516177"/>
          </a:xfrm>
          <a:prstGeom prst="rect">
            <a:avLst/>
          </a:prstGeom>
        </p:spPr>
      </p:pic>
      <p:sp>
        <p:nvSpPr>
          <p:cNvPr id="6" name="TextBox 5">
            <a:extLst>
              <a:ext uri="{FF2B5EF4-FFF2-40B4-BE49-F238E27FC236}">
                <a16:creationId xmlns:a16="http://schemas.microsoft.com/office/drawing/2014/main" id="{0F31C727-A8D1-0566-FE5A-FB729461C6B2}"/>
              </a:ext>
            </a:extLst>
          </p:cNvPr>
          <p:cNvSpPr txBox="1"/>
          <p:nvPr/>
        </p:nvSpPr>
        <p:spPr>
          <a:xfrm>
            <a:off x="401216" y="6268917"/>
            <a:ext cx="11019453" cy="584775"/>
          </a:xfrm>
          <a:prstGeom prst="rect">
            <a:avLst/>
          </a:prstGeom>
          <a:noFill/>
        </p:spPr>
        <p:txBody>
          <a:bodyPr wrap="square" rtlCol="0">
            <a:spAutoFit/>
          </a:bodyPr>
          <a:lstStyle/>
          <a:p>
            <a:r>
              <a:rPr lang="en-US" sz="1600" dirty="0">
                <a:solidFill>
                  <a:schemeClr val="bg1"/>
                </a:solidFill>
              </a:rPr>
              <a:t>Scissors, Rulers generated negative profits in all provinces except BC. Storage generating positive and negative profits in few provinces.</a:t>
            </a:r>
          </a:p>
        </p:txBody>
      </p:sp>
    </p:spTree>
    <p:extLst>
      <p:ext uri="{BB962C8B-B14F-4D97-AF65-F5344CB8AC3E}">
        <p14:creationId xmlns:p14="http://schemas.microsoft.com/office/powerpoint/2010/main" val="157791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2A1BFD-DA03-FCBD-F93F-9DA7D94701C4}"/>
              </a:ext>
            </a:extLst>
          </p:cNvPr>
          <p:cNvSpPr txBox="1"/>
          <p:nvPr/>
        </p:nvSpPr>
        <p:spPr>
          <a:xfrm>
            <a:off x="1915886" y="121920"/>
            <a:ext cx="8247017" cy="646331"/>
          </a:xfrm>
          <a:prstGeom prst="rect">
            <a:avLst/>
          </a:prstGeom>
          <a:noFill/>
        </p:spPr>
        <p:txBody>
          <a:bodyPr wrap="square" rtlCol="0">
            <a:spAutoFit/>
          </a:bodyPr>
          <a:lstStyle/>
          <a:p>
            <a:pPr algn="ctr"/>
            <a:r>
              <a:rPr lang="en-CA" b="1" dirty="0">
                <a:solidFill>
                  <a:schemeClr val="bg1"/>
                </a:solidFill>
              </a:rPr>
              <a:t>Product Category – Technology</a:t>
            </a:r>
          </a:p>
          <a:p>
            <a:pPr algn="ctr"/>
            <a:r>
              <a:rPr lang="en-CA" b="1" dirty="0">
                <a:solidFill>
                  <a:schemeClr val="bg1"/>
                </a:solidFill>
              </a:rPr>
              <a:t>( </a:t>
            </a:r>
            <a:r>
              <a:rPr lang="en-CA" sz="1400" b="1" dirty="0">
                <a:solidFill>
                  <a:schemeClr val="bg1"/>
                </a:solidFill>
              </a:rPr>
              <a:t>Non-profitable –Office Machines and Copiers </a:t>
            </a:r>
            <a:r>
              <a:rPr lang="en-CA" b="1" dirty="0">
                <a:solidFill>
                  <a:schemeClr val="bg1"/>
                </a:solidFill>
              </a:rPr>
              <a:t>)</a:t>
            </a:r>
          </a:p>
        </p:txBody>
      </p:sp>
      <p:pic>
        <p:nvPicPr>
          <p:cNvPr id="4" name="Picture 3">
            <a:extLst>
              <a:ext uri="{FF2B5EF4-FFF2-40B4-BE49-F238E27FC236}">
                <a16:creationId xmlns:a16="http://schemas.microsoft.com/office/drawing/2014/main" id="{07ADC588-02AE-3E10-F305-78699D0DD32A}"/>
              </a:ext>
            </a:extLst>
          </p:cNvPr>
          <p:cNvPicPr>
            <a:picLocks noChangeAspect="1"/>
          </p:cNvPicPr>
          <p:nvPr/>
        </p:nvPicPr>
        <p:blipFill>
          <a:blip r:embed="rId3"/>
          <a:stretch>
            <a:fillRect/>
          </a:stretch>
        </p:blipFill>
        <p:spPr>
          <a:xfrm>
            <a:off x="218915" y="822178"/>
            <a:ext cx="6051256" cy="5302578"/>
          </a:xfrm>
          <a:prstGeom prst="rect">
            <a:avLst/>
          </a:prstGeom>
        </p:spPr>
      </p:pic>
      <p:pic>
        <p:nvPicPr>
          <p:cNvPr id="14" name="Picture 13">
            <a:extLst>
              <a:ext uri="{FF2B5EF4-FFF2-40B4-BE49-F238E27FC236}">
                <a16:creationId xmlns:a16="http://schemas.microsoft.com/office/drawing/2014/main" id="{1D09B2B4-9327-55AD-119D-052F75C2776B}"/>
              </a:ext>
            </a:extLst>
          </p:cNvPr>
          <p:cNvPicPr>
            <a:picLocks noChangeAspect="1"/>
          </p:cNvPicPr>
          <p:nvPr/>
        </p:nvPicPr>
        <p:blipFill>
          <a:blip r:embed="rId4"/>
          <a:stretch>
            <a:fillRect/>
          </a:stretch>
        </p:blipFill>
        <p:spPr>
          <a:xfrm>
            <a:off x="6610327" y="4763637"/>
            <a:ext cx="5448995" cy="1224565"/>
          </a:xfrm>
          <a:prstGeom prst="rect">
            <a:avLst/>
          </a:prstGeom>
        </p:spPr>
      </p:pic>
      <p:pic>
        <p:nvPicPr>
          <p:cNvPr id="5" name="Picture 4">
            <a:extLst>
              <a:ext uri="{FF2B5EF4-FFF2-40B4-BE49-F238E27FC236}">
                <a16:creationId xmlns:a16="http://schemas.microsoft.com/office/drawing/2014/main" id="{DC855F76-12EF-F106-768A-A361E443F4C5}"/>
              </a:ext>
            </a:extLst>
          </p:cNvPr>
          <p:cNvPicPr>
            <a:picLocks noChangeAspect="1"/>
          </p:cNvPicPr>
          <p:nvPr/>
        </p:nvPicPr>
        <p:blipFill>
          <a:blip r:embed="rId5"/>
          <a:stretch>
            <a:fillRect/>
          </a:stretch>
        </p:blipFill>
        <p:spPr>
          <a:xfrm>
            <a:off x="6270171" y="822177"/>
            <a:ext cx="5789151" cy="3405577"/>
          </a:xfrm>
          <a:prstGeom prst="rect">
            <a:avLst/>
          </a:prstGeom>
        </p:spPr>
      </p:pic>
      <p:sp>
        <p:nvSpPr>
          <p:cNvPr id="6" name="TextBox 5">
            <a:extLst>
              <a:ext uri="{FF2B5EF4-FFF2-40B4-BE49-F238E27FC236}">
                <a16:creationId xmlns:a16="http://schemas.microsoft.com/office/drawing/2014/main" id="{0D0E6410-EDB0-CF4E-8E14-2949B171F8BD}"/>
              </a:ext>
            </a:extLst>
          </p:cNvPr>
          <p:cNvSpPr txBox="1"/>
          <p:nvPr/>
        </p:nvSpPr>
        <p:spPr>
          <a:xfrm>
            <a:off x="513184" y="6273225"/>
            <a:ext cx="11165632" cy="584775"/>
          </a:xfrm>
          <a:prstGeom prst="rect">
            <a:avLst/>
          </a:prstGeom>
          <a:noFill/>
        </p:spPr>
        <p:txBody>
          <a:bodyPr wrap="square" rtlCol="0">
            <a:spAutoFit/>
          </a:bodyPr>
          <a:lstStyle/>
          <a:p>
            <a:r>
              <a:rPr lang="en-US" sz="1600" dirty="0">
                <a:solidFill>
                  <a:schemeClr val="bg1"/>
                </a:solidFill>
              </a:rPr>
              <a:t>Although Office machines are in profitable products, but in Alberta it was generating negative profits  from 2009-2011, but gradually it generated positive profit in 2012. </a:t>
            </a:r>
          </a:p>
        </p:txBody>
      </p:sp>
    </p:spTree>
    <p:extLst>
      <p:ext uri="{BB962C8B-B14F-4D97-AF65-F5344CB8AC3E}">
        <p14:creationId xmlns:p14="http://schemas.microsoft.com/office/powerpoint/2010/main" val="1570099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2A1BFD-DA03-FCBD-F93F-9DA7D94701C4}"/>
              </a:ext>
            </a:extLst>
          </p:cNvPr>
          <p:cNvSpPr txBox="1"/>
          <p:nvPr/>
        </p:nvSpPr>
        <p:spPr>
          <a:xfrm>
            <a:off x="1898469" y="-12511"/>
            <a:ext cx="8247017" cy="584775"/>
          </a:xfrm>
          <a:prstGeom prst="rect">
            <a:avLst/>
          </a:prstGeom>
          <a:noFill/>
        </p:spPr>
        <p:txBody>
          <a:bodyPr wrap="square" rtlCol="0">
            <a:spAutoFit/>
          </a:bodyPr>
          <a:lstStyle/>
          <a:p>
            <a:pPr algn="ctr"/>
            <a:r>
              <a:rPr lang="en-CA" b="1" dirty="0">
                <a:solidFill>
                  <a:schemeClr val="bg1"/>
                </a:solidFill>
              </a:rPr>
              <a:t>Product Category – Furniture</a:t>
            </a:r>
          </a:p>
          <a:p>
            <a:pPr algn="ctr"/>
            <a:r>
              <a:rPr lang="en-CA" sz="1400" b="1" dirty="0">
                <a:solidFill>
                  <a:schemeClr val="bg1"/>
                </a:solidFill>
              </a:rPr>
              <a:t>( Bookcases and Table )</a:t>
            </a:r>
          </a:p>
        </p:txBody>
      </p:sp>
      <p:pic>
        <p:nvPicPr>
          <p:cNvPr id="7" name="Picture 6">
            <a:extLst>
              <a:ext uri="{FF2B5EF4-FFF2-40B4-BE49-F238E27FC236}">
                <a16:creationId xmlns:a16="http://schemas.microsoft.com/office/drawing/2014/main" id="{AFB5763C-AE74-2322-93CF-C94BD71BD8B1}"/>
              </a:ext>
            </a:extLst>
          </p:cNvPr>
          <p:cNvPicPr>
            <a:picLocks noChangeAspect="1"/>
          </p:cNvPicPr>
          <p:nvPr/>
        </p:nvPicPr>
        <p:blipFill>
          <a:blip r:embed="rId3"/>
          <a:stretch>
            <a:fillRect/>
          </a:stretch>
        </p:blipFill>
        <p:spPr>
          <a:xfrm>
            <a:off x="216149" y="903095"/>
            <a:ext cx="5683618" cy="4797909"/>
          </a:xfrm>
          <a:prstGeom prst="rect">
            <a:avLst/>
          </a:prstGeom>
        </p:spPr>
      </p:pic>
      <p:pic>
        <p:nvPicPr>
          <p:cNvPr id="4" name="Picture 3">
            <a:extLst>
              <a:ext uri="{FF2B5EF4-FFF2-40B4-BE49-F238E27FC236}">
                <a16:creationId xmlns:a16="http://schemas.microsoft.com/office/drawing/2014/main" id="{D7C8159E-4BFF-1F1E-203A-0D78E3B5EEF9}"/>
              </a:ext>
            </a:extLst>
          </p:cNvPr>
          <p:cNvPicPr>
            <a:picLocks noChangeAspect="1"/>
          </p:cNvPicPr>
          <p:nvPr/>
        </p:nvPicPr>
        <p:blipFill>
          <a:blip r:embed="rId4"/>
          <a:stretch>
            <a:fillRect/>
          </a:stretch>
        </p:blipFill>
        <p:spPr>
          <a:xfrm>
            <a:off x="6096000" y="1108038"/>
            <a:ext cx="5640049" cy="4592966"/>
          </a:xfrm>
          <a:prstGeom prst="rect">
            <a:avLst/>
          </a:prstGeom>
        </p:spPr>
      </p:pic>
      <p:sp>
        <p:nvSpPr>
          <p:cNvPr id="6" name="TextBox 5">
            <a:extLst>
              <a:ext uri="{FF2B5EF4-FFF2-40B4-BE49-F238E27FC236}">
                <a16:creationId xmlns:a16="http://schemas.microsoft.com/office/drawing/2014/main" id="{7F77FE73-A889-ECD6-0EBB-1F7361768004}"/>
              </a:ext>
            </a:extLst>
          </p:cNvPr>
          <p:cNvSpPr txBox="1"/>
          <p:nvPr/>
        </p:nvSpPr>
        <p:spPr>
          <a:xfrm>
            <a:off x="365760" y="5981252"/>
            <a:ext cx="11123407" cy="584775"/>
          </a:xfrm>
          <a:prstGeom prst="rect">
            <a:avLst/>
          </a:prstGeom>
          <a:noFill/>
        </p:spPr>
        <p:txBody>
          <a:bodyPr wrap="square" rtlCol="0">
            <a:spAutoFit/>
          </a:bodyPr>
          <a:lstStyle/>
          <a:p>
            <a:r>
              <a:rPr lang="en-US" sz="1600" dirty="0">
                <a:solidFill>
                  <a:schemeClr val="bg1"/>
                </a:solidFill>
              </a:rPr>
              <a:t>Tables are generating negative profits in almost every province except British Columbia. In the case of bookcases, it generated positive and negative profits in half of the provinces.</a:t>
            </a:r>
          </a:p>
        </p:txBody>
      </p:sp>
    </p:spTree>
    <p:extLst>
      <p:ext uri="{BB962C8B-B14F-4D97-AF65-F5344CB8AC3E}">
        <p14:creationId xmlns:p14="http://schemas.microsoft.com/office/powerpoint/2010/main" val="2797839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38A707-4174-424B-2051-B046FA7E4760}"/>
              </a:ext>
            </a:extLst>
          </p:cNvPr>
          <p:cNvSpPr txBox="1"/>
          <p:nvPr/>
        </p:nvSpPr>
        <p:spPr>
          <a:xfrm>
            <a:off x="3677205" y="572246"/>
            <a:ext cx="5188450" cy="369332"/>
          </a:xfrm>
          <a:prstGeom prst="rect">
            <a:avLst/>
          </a:prstGeom>
          <a:noFill/>
        </p:spPr>
        <p:txBody>
          <a:bodyPr wrap="square" rtlCol="0">
            <a:spAutoFit/>
          </a:bodyPr>
          <a:lstStyle/>
          <a:p>
            <a:pPr algn="ctr"/>
            <a:r>
              <a:rPr lang="en-CA">
                <a:solidFill>
                  <a:schemeClr val="bg1"/>
                </a:solidFill>
              </a:rPr>
              <a:t>Conclusion and Recommendations</a:t>
            </a:r>
            <a:endParaRPr lang="en-CA" dirty="0">
              <a:solidFill>
                <a:schemeClr val="bg1"/>
              </a:solidFill>
            </a:endParaRPr>
          </a:p>
        </p:txBody>
      </p:sp>
      <p:sp>
        <p:nvSpPr>
          <p:cNvPr id="5" name="TextBox 4">
            <a:extLst>
              <a:ext uri="{FF2B5EF4-FFF2-40B4-BE49-F238E27FC236}">
                <a16:creationId xmlns:a16="http://schemas.microsoft.com/office/drawing/2014/main" id="{7D2AE76A-2EF8-A2A8-B09F-CA88720E27AA}"/>
              </a:ext>
            </a:extLst>
          </p:cNvPr>
          <p:cNvSpPr txBox="1"/>
          <p:nvPr/>
        </p:nvSpPr>
        <p:spPr>
          <a:xfrm>
            <a:off x="773723" y="1453662"/>
            <a:ext cx="10714892" cy="4462760"/>
          </a:xfrm>
          <a:prstGeom prst="rect">
            <a:avLst/>
          </a:prstGeom>
          <a:noFill/>
        </p:spPr>
        <p:txBody>
          <a:bodyPr wrap="square" rtlCol="0">
            <a:spAutoFit/>
          </a:bodyPr>
          <a:lstStyle/>
          <a:p>
            <a:pPr marL="285750" indent="-285750" algn="just">
              <a:buFont typeface="Arial" panose="020B0604020202020204" pitchFamily="34" charset="0"/>
              <a:buChar char="•"/>
            </a:pPr>
            <a:r>
              <a:rPr lang="en-CA" sz="1400" b="1" i="0" u="none" strike="noStrike" dirty="0">
                <a:solidFill>
                  <a:srgbClr val="111111"/>
                </a:solidFill>
                <a:effectLst/>
                <a:highlight>
                  <a:srgbClr val="FFFFFF"/>
                </a:highlight>
                <a:latin typeface="Arial" panose="020B0604020202020204" pitchFamily="34" charset="0"/>
                <a:cs typeface="Arial" panose="020B0604020202020204" pitchFamily="34" charset="0"/>
              </a:rPr>
              <a:t>Product Container Optimization: </a:t>
            </a:r>
            <a:r>
              <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rPr>
              <a:t>The store could consider optimizing the use of product containers. For instance, the “Jumbo Box” container type for “Office Machines” in Alberta shows high sales but also a significant loss in profit. This could indicate that the cost of using such large containers for this product might be resulting in a net loss. The store could explore using different container types or renegotiating supplier contracts to reduce costs.</a:t>
            </a:r>
          </a:p>
          <a:p>
            <a:pPr algn="just">
              <a:buFont typeface="+mj-lt"/>
              <a:buAutoNum type="arabicPeriod"/>
            </a:pPr>
            <a:endPar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CA" sz="1400" b="1" i="0" u="none" strike="noStrike" dirty="0">
                <a:solidFill>
                  <a:srgbClr val="111111"/>
                </a:solidFill>
                <a:effectLst/>
                <a:highlight>
                  <a:srgbClr val="FFFFFF"/>
                </a:highlight>
                <a:latin typeface="Arial" panose="020B0604020202020204" pitchFamily="34" charset="0"/>
                <a:cs typeface="Arial" panose="020B0604020202020204" pitchFamily="34" charset="0"/>
              </a:rPr>
              <a:t>Profitable Subcategories: </a:t>
            </a:r>
            <a:r>
              <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rPr>
              <a:t>Focus on subcategories that show high profitability. For example, “Chairs &amp; Chair mats” and “Office Furnishings” show high sales and a good profit percentage. Increasing the inventory and promotion of these items could boost profits.</a:t>
            </a:r>
          </a:p>
          <a:p>
            <a:pPr algn="just">
              <a:buFont typeface="+mj-lt"/>
              <a:buAutoNum type="arabicPeriod"/>
            </a:pPr>
            <a:endPar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CA" sz="1400" b="1" i="0" u="none" strike="noStrike" dirty="0">
                <a:solidFill>
                  <a:srgbClr val="111111"/>
                </a:solidFill>
                <a:effectLst/>
                <a:highlight>
                  <a:srgbClr val="FFFFFF"/>
                </a:highlight>
                <a:latin typeface="Arial" panose="020B0604020202020204" pitchFamily="34" charset="0"/>
                <a:cs typeface="Arial" panose="020B0604020202020204" pitchFamily="34" charset="0"/>
              </a:rPr>
              <a:t>Address Unprofitable Subcategories: </a:t>
            </a:r>
            <a:r>
              <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rPr>
              <a:t>Some subcategories like “Tables” and “Bookcases” show high sales but negative profit. It would be worth investigating why these items are not profitable despite good sales. This could be due to high costs, pricing issues, or other factors. Strategies could include renegotiating supplier contracts, adjusting pricing, or improving operational efficiencies.</a:t>
            </a:r>
          </a:p>
          <a:p>
            <a:pPr algn="just">
              <a:buFont typeface="+mj-lt"/>
              <a:buAutoNum type="arabicPeriod"/>
            </a:pPr>
            <a:endPar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CA" sz="1400" b="1" i="0" u="none" strike="noStrike" dirty="0">
                <a:solidFill>
                  <a:srgbClr val="111111"/>
                </a:solidFill>
                <a:effectLst/>
                <a:highlight>
                  <a:srgbClr val="FFFFFF"/>
                </a:highlight>
                <a:latin typeface="Arial" panose="020B0604020202020204" pitchFamily="34" charset="0"/>
                <a:cs typeface="Arial" panose="020B0604020202020204" pitchFamily="34" charset="0"/>
              </a:rPr>
              <a:t>Sales and Profit Trends: </a:t>
            </a:r>
            <a:r>
              <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rPr>
              <a:t>Keep a close eye on sales and profit trends over time. If sales are increasing but profits are not, this could indicate issues with cost management. Regularly review financial reports and adjust strategies as needed.</a:t>
            </a:r>
          </a:p>
          <a:p>
            <a:pPr algn="just"/>
            <a:endPar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CA" sz="1400" b="1" i="0" u="none" strike="noStrike" dirty="0">
                <a:solidFill>
                  <a:srgbClr val="111111"/>
                </a:solidFill>
                <a:effectLst/>
                <a:highlight>
                  <a:srgbClr val="FFFFFF"/>
                </a:highlight>
                <a:latin typeface="Arial" panose="020B0604020202020204" pitchFamily="34" charset="0"/>
                <a:cs typeface="Arial" panose="020B0604020202020204" pitchFamily="34" charset="0"/>
              </a:rPr>
              <a:t>Regional Sales Strategy: </a:t>
            </a:r>
            <a:r>
              <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rPr>
              <a:t>The store could develop a regional sales strategy based on the sales and profit performance in different provinces. For example, “Copiers and Fax” in Yukon with “Large Box” shows high sales and high profit, indicating a successful product-region-container combination.</a:t>
            </a:r>
          </a:p>
          <a:p>
            <a:endParaRPr lang="en-US" dirty="0"/>
          </a:p>
        </p:txBody>
      </p:sp>
    </p:spTree>
    <p:extLst>
      <p:ext uri="{BB962C8B-B14F-4D97-AF65-F5344CB8AC3E}">
        <p14:creationId xmlns:p14="http://schemas.microsoft.com/office/powerpoint/2010/main" val="46037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66A792-06A6-BA2D-EE5D-E6AD73305CB6}"/>
              </a:ext>
            </a:extLst>
          </p:cNvPr>
          <p:cNvSpPr txBox="1"/>
          <p:nvPr/>
        </p:nvSpPr>
        <p:spPr>
          <a:xfrm>
            <a:off x="847430" y="2429857"/>
            <a:ext cx="10190375" cy="584775"/>
          </a:xfrm>
          <a:prstGeom prst="rect">
            <a:avLst/>
          </a:prstGeom>
          <a:noFill/>
        </p:spPr>
        <p:txBody>
          <a:bodyPr wrap="square" rtlCol="0">
            <a:spAutoFit/>
          </a:bodyPr>
          <a:lstStyle/>
          <a:p>
            <a:pPr algn="ctr"/>
            <a:r>
              <a:rPr lang="en-CA" sz="3200" dirty="0">
                <a:solidFill>
                  <a:schemeClr val="bg1"/>
                </a:solidFill>
              </a:rPr>
              <a:t>Thank you </a:t>
            </a:r>
          </a:p>
        </p:txBody>
      </p:sp>
    </p:spTree>
    <p:extLst>
      <p:ext uri="{BB962C8B-B14F-4D97-AF65-F5344CB8AC3E}">
        <p14:creationId xmlns:p14="http://schemas.microsoft.com/office/powerpoint/2010/main" val="343628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716438" y="546854"/>
            <a:ext cx="10537716" cy="523220"/>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latin typeface="+mj-lt"/>
              </a:rPr>
              <a:t>Index</a:t>
            </a:r>
          </a:p>
        </p:txBody>
      </p:sp>
      <p:sp>
        <p:nvSpPr>
          <p:cNvPr id="3" name="TextBox 2">
            <a:extLst>
              <a:ext uri="{FF2B5EF4-FFF2-40B4-BE49-F238E27FC236}">
                <a16:creationId xmlns:a16="http://schemas.microsoft.com/office/drawing/2014/main" id="{D03DD227-D8BC-F8AD-5B63-872E19938067}"/>
              </a:ext>
            </a:extLst>
          </p:cNvPr>
          <p:cNvSpPr txBox="1"/>
          <p:nvPr/>
        </p:nvSpPr>
        <p:spPr>
          <a:xfrm>
            <a:off x="1303484" y="1990338"/>
            <a:ext cx="8568239" cy="2970044"/>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Introduction </a:t>
            </a:r>
          </a:p>
          <a:p>
            <a:pPr marL="342900" indent="-34290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Business Objective</a:t>
            </a:r>
          </a:p>
          <a:p>
            <a:pPr marL="342900" indent="-34290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Exploratory Data Analysis</a:t>
            </a:r>
          </a:p>
          <a:p>
            <a:pPr marL="342900" indent="-34290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Profitable sub-categories</a:t>
            </a:r>
          </a:p>
          <a:p>
            <a:pPr marL="342900" indent="-34290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Non-Profitable sub-categories</a:t>
            </a:r>
          </a:p>
          <a:p>
            <a:pPr marL="342900" indent="-34290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Conclusion &amp; Recommendations</a:t>
            </a:r>
          </a:p>
          <a:p>
            <a:endParaRPr lang="en-CA" dirty="0">
              <a:solidFill>
                <a:schemeClr val="bg1"/>
              </a:solidFill>
            </a:endParaRPr>
          </a:p>
        </p:txBody>
      </p:sp>
    </p:spTree>
    <p:extLst>
      <p:ext uri="{BB962C8B-B14F-4D97-AF65-F5344CB8AC3E}">
        <p14:creationId xmlns:p14="http://schemas.microsoft.com/office/powerpoint/2010/main" val="20568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E7A705-19DF-EE2B-7353-7092E0E616A7}"/>
              </a:ext>
            </a:extLst>
          </p:cNvPr>
          <p:cNvSpPr txBox="1"/>
          <p:nvPr/>
        </p:nvSpPr>
        <p:spPr>
          <a:xfrm>
            <a:off x="3814354" y="306586"/>
            <a:ext cx="4563292" cy="523220"/>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latin typeface="Arial Black" panose="020B0A04020102020204" pitchFamily="34" charset="0"/>
              </a:rPr>
              <a:t>Introduction</a:t>
            </a:r>
          </a:p>
        </p:txBody>
      </p:sp>
      <p:sp>
        <p:nvSpPr>
          <p:cNvPr id="5" name="TextBox 4">
            <a:extLst>
              <a:ext uri="{FF2B5EF4-FFF2-40B4-BE49-F238E27FC236}">
                <a16:creationId xmlns:a16="http://schemas.microsoft.com/office/drawing/2014/main" id="{BB511EDC-7F69-1712-D12A-6049A6AE6591}"/>
              </a:ext>
            </a:extLst>
          </p:cNvPr>
          <p:cNvSpPr txBox="1"/>
          <p:nvPr/>
        </p:nvSpPr>
        <p:spPr>
          <a:xfrm>
            <a:off x="1278295" y="998376"/>
            <a:ext cx="9720632" cy="5355312"/>
          </a:xfrm>
          <a:prstGeom prst="rect">
            <a:avLst/>
          </a:prstGeom>
          <a:noFill/>
        </p:spPr>
        <p:txBody>
          <a:bodyPr wrap="square" rtlCol="0">
            <a:spAutoFit/>
          </a:bodyPr>
          <a:lstStyle/>
          <a:p>
            <a:pPr algn="just" fontAlgn="base"/>
            <a:r>
              <a:rPr lang="en-US" b="0" i="0" dirty="0">
                <a:solidFill>
                  <a:srgbClr val="3C4043"/>
                </a:solidFill>
                <a:effectLst/>
                <a:latin typeface="Inter"/>
              </a:rPr>
              <a:t>With growing demands and cut-throat competitions in the market, a Superstore Giant is seeking knowledge in understanding what works best for them. They would like to understand which products, regions, categories and customer segments they should target or avoid. </a:t>
            </a:r>
            <a:r>
              <a:rPr lang="en-US" dirty="0">
                <a:solidFill>
                  <a:srgbClr val="3C4043"/>
                </a:solidFill>
                <a:latin typeface="Inter"/>
              </a:rPr>
              <a:t>The sales database contained 8390 columns and 21 columns. </a:t>
            </a:r>
          </a:p>
          <a:p>
            <a:pPr algn="just" fontAlgn="base"/>
            <a:endParaRPr lang="en-US" dirty="0">
              <a:solidFill>
                <a:srgbClr val="3C4043"/>
              </a:solidFill>
              <a:latin typeface="Inter"/>
            </a:endParaRPr>
          </a:p>
          <a:p>
            <a:pPr algn="just" fontAlgn="base"/>
            <a:r>
              <a:rPr lang="en-US" b="1" u="sng" dirty="0">
                <a:solidFill>
                  <a:srgbClr val="3C4043"/>
                </a:solidFill>
                <a:latin typeface="Inter"/>
              </a:rPr>
              <a:t>Business Objective :</a:t>
            </a:r>
          </a:p>
          <a:p>
            <a:pPr algn="just" fontAlgn="base"/>
            <a:r>
              <a:rPr lang="en-US" dirty="0">
                <a:solidFill>
                  <a:srgbClr val="3C4043"/>
                </a:solidFill>
                <a:latin typeface="Inter"/>
              </a:rPr>
              <a:t>The objective of analyzing the Superstore dataset in Tableau is to uncover insights into sales performance and market trends, identify opportunities for growth and operational efficiency, and make data-driven recommendations to drive strategic decision-making and improve overall business performance.</a:t>
            </a:r>
          </a:p>
          <a:p>
            <a:pPr algn="just" fontAlgn="base"/>
            <a:endParaRPr lang="en-US" u="sng" dirty="0">
              <a:solidFill>
                <a:srgbClr val="3C4043"/>
              </a:solidFill>
              <a:latin typeface="Inter"/>
            </a:endParaRPr>
          </a:p>
          <a:p>
            <a:pPr algn="just" fontAlgn="base"/>
            <a:r>
              <a:rPr lang="en-US" b="1" u="sng" dirty="0">
                <a:solidFill>
                  <a:srgbClr val="3C4043"/>
                </a:solidFill>
                <a:latin typeface="Inter"/>
              </a:rPr>
              <a:t>Methodology:</a:t>
            </a:r>
          </a:p>
          <a:p>
            <a:pPr marL="285750" indent="-285750" algn="just" fontAlgn="base">
              <a:buFont typeface="Arial" panose="020B0604020202020204" pitchFamily="34" charset="0"/>
              <a:buChar char="•"/>
            </a:pPr>
            <a:r>
              <a:rPr lang="en-US" dirty="0">
                <a:solidFill>
                  <a:srgbClr val="3C4043"/>
                </a:solidFill>
                <a:latin typeface="Inter"/>
              </a:rPr>
              <a:t>Initially, we conducted a thorough cleaning of the dataset, which was sourced from an open-source platform. </a:t>
            </a:r>
          </a:p>
          <a:p>
            <a:pPr marL="285750" indent="-285750" algn="just" fontAlgn="base">
              <a:buFont typeface="Arial" panose="020B0604020202020204" pitchFamily="34" charset="0"/>
              <a:buChar char="•"/>
            </a:pPr>
            <a:r>
              <a:rPr lang="en-US" dirty="0">
                <a:solidFill>
                  <a:srgbClr val="3C4043"/>
                </a:solidFill>
                <a:latin typeface="Inter"/>
              </a:rPr>
              <a:t>Upon thorough examination, we confirmed that the dataset was indeed clean and ready for further examination. </a:t>
            </a:r>
          </a:p>
          <a:p>
            <a:pPr marL="285750" indent="-285750" algn="just" fontAlgn="base">
              <a:buFont typeface="Arial" panose="020B0604020202020204" pitchFamily="34" charset="0"/>
              <a:buChar char="•"/>
            </a:pPr>
            <a:r>
              <a:rPr lang="en-US" dirty="0">
                <a:solidFill>
                  <a:srgbClr val="3C4043"/>
                </a:solidFill>
                <a:latin typeface="Inter"/>
              </a:rPr>
              <a:t>Subsequently, we imported the cleaned dataset into Tableau for in-depth analysis. </a:t>
            </a:r>
          </a:p>
          <a:p>
            <a:pPr marL="285750" indent="-285750" algn="just" fontAlgn="base">
              <a:buFont typeface="Arial" panose="020B0604020202020204" pitchFamily="34" charset="0"/>
              <a:buChar char="•"/>
            </a:pPr>
            <a:r>
              <a:rPr lang="en-US" dirty="0">
                <a:solidFill>
                  <a:srgbClr val="3C4043"/>
                </a:solidFill>
                <a:latin typeface="Inter"/>
              </a:rPr>
              <a:t>Utilizing Tableau's capabilities, we analyzed the dataset comprehensively and developed interactive dashboards and stories to present our insights effectively.</a:t>
            </a:r>
            <a:endParaRPr lang="en-CA" dirty="0"/>
          </a:p>
        </p:txBody>
      </p:sp>
    </p:spTree>
    <p:extLst>
      <p:ext uri="{BB962C8B-B14F-4D97-AF65-F5344CB8AC3E}">
        <p14:creationId xmlns:p14="http://schemas.microsoft.com/office/powerpoint/2010/main" val="298787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D163D5-9FFE-4360-77C4-3974C39FF4BF}"/>
              </a:ext>
            </a:extLst>
          </p:cNvPr>
          <p:cNvSpPr txBox="1"/>
          <p:nvPr/>
        </p:nvSpPr>
        <p:spPr>
          <a:xfrm>
            <a:off x="3580394" y="232716"/>
            <a:ext cx="4580709" cy="338554"/>
          </a:xfrm>
          <a:prstGeom prst="rect">
            <a:avLst/>
          </a:prstGeom>
          <a:noFill/>
        </p:spPr>
        <p:txBody>
          <a:bodyPr wrap="square" rtlCol="0">
            <a:spAutoFit/>
          </a:bodyPr>
          <a:lstStyle/>
          <a:p>
            <a:pPr algn="ctr"/>
            <a:r>
              <a:rPr lang="en-CA" sz="1600" b="1" dirty="0">
                <a:solidFill>
                  <a:schemeClr val="bg1"/>
                </a:solidFill>
              </a:rPr>
              <a:t>Ship Mode Distribution by Profit</a:t>
            </a:r>
          </a:p>
        </p:txBody>
      </p:sp>
      <p:pic>
        <p:nvPicPr>
          <p:cNvPr id="8" name="Picture 7">
            <a:extLst>
              <a:ext uri="{FF2B5EF4-FFF2-40B4-BE49-F238E27FC236}">
                <a16:creationId xmlns:a16="http://schemas.microsoft.com/office/drawing/2014/main" id="{DAA9AB56-75A0-809F-9548-910379BF1535}"/>
              </a:ext>
            </a:extLst>
          </p:cNvPr>
          <p:cNvPicPr>
            <a:picLocks noChangeAspect="1"/>
          </p:cNvPicPr>
          <p:nvPr/>
        </p:nvPicPr>
        <p:blipFill>
          <a:blip r:embed="rId3"/>
          <a:stretch>
            <a:fillRect/>
          </a:stretch>
        </p:blipFill>
        <p:spPr>
          <a:xfrm>
            <a:off x="995413" y="2197093"/>
            <a:ext cx="3306328" cy="2799383"/>
          </a:xfrm>
          <a:prstGeom prst="rect">
            <a:avLst/>
          </a:prstGeom>
        </p:spPr>
      </p:pic>
      <p:pic>
        <p:nvPicPr>
          <p:cNvPr id="9" name="Picture 8">
            <a:extLst>
              <a:ext uri="{FF2B5EF4-FFF2-40B4-BE49-F238E27FC236}">
                <a16:creationId xmlns:a16="http://schemas.microsoft.com/office/drawing/2014/main" id="{6C45ABE9-9154-1FA8-F754-B7344E90080D}"/>
              </a:ext>
            </a:extLst>
          </p:cNvPr>
          <p:cNvPicPr>
            <a:picLocks noChangeAspect="1"/>
          </p:cNvPicPr>
          <p:nvPr/>
        </p:nvPicPr>
        <p:blipFill>
          <a:blip r:embed="rId4"/>
          <a:stretch>
            <a:fillRect/>
          </a:stretch>
        </p:blipFill>
        <p:spPr>
          <a:xfrm>
            <a:off x="5155474" y="1950720"/>
            <a:ext cx="6946089" cy="3428858"/>
          </a:xfrm>
          <a:prstGeom prst="rect">
            <a:avLst/>
          </a:prstGeom>
        </p:spPr>
      </p:pic>
    </p:spTree>
    <p:extLst>
      <p:ext uri="{BB962C8B-B14F-4D97-AF65-F5344CB8AC3E}">
        <p14:creationId xmlns:p14="http://schemas.microsoft.com/office/powerpoint/2010/main" val="422588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1C42B0-B8FE-1080-9154-8A0810AF0342}"/>
              </a:ext>
            </a:extLst>
          </p:cNvPr>
          <p:cNvPicPr>
            <a:picLocks noChangeAspect="1"/>
          </p:cNvPicPr>
          <p:nvPr/>
        </p:nvPicPr>
        <p:blipFill>
          <a:blip r:embed="rId3"/>
          <a:stretch>
            <a:fillRect/>
          </a:stretch>
        </p:blipFill>
        <p:spPr>
          <a:xfrm>
            <a:off x="1027611" y="2440934"/>
            <a:ext cx="2999832" cy="2632383"/>
          </a:xfrm>
          <a:prstGeom prst="rect">
            <a:avLst/>
          </a:prstGeom>
        </p:spPr>
      </p:pic>
      <p:sp>
        <p:nvSpPr>
          <p:cNvPr id="6" name="TextBox 5">
            <a:extLst>
              <a:ext uri="{FF2B5EF4-FFF2-40B4-BE49-F238E27FC236}">
                <a16:creationId xmlns:a16="http://schemas.microsoft.com/office/drawing/2014/main" id="{9488D5A2-E1D2-DA7C-66E1-32AB0094F1E1}"/>
              </a:ext>
            </a:extLst>
          </p:cNvPr>
          <p:cNvSpPr txBox="1"/>
          <p:nvPr/>
        </p:nvSpPr>
        <p:spPr>
          <a:xfrm>
            <a:off x="3488235" y="148158"/>
            <a:ext cx="3992427" cy="338554"/>
          </a:xfrm>
          <a:prstGeom prst="rect">
            <a:avLst/>
          </a:prstGeom>
          <a:noFill/>
        </p:spPr>
        <p:txBody>
          <a:bodyPr wrap="square" rtlCol="0">
            <a:spAutoFit/>
          </a:bodyPr>
          <a:lstStyle/>
          <a:p>
            <a:pPr algn="ctr"/>
            <a:r>
              <a:rPr lang="en-CA" sz="1600" b="1" dirty="0">
                <a:solidFill>
                  <a:schemeClr val="bg1"/>
                </a:solidFill>
              </a:rPr>
              <a:t>Order Priority Distribution by Profit</a:t>
            </a:r>
          </a:p>
        </p:txBody>
      </p:sp>
      <p:pic>
        <p:nvPicPr>
          <p:cNvPr id="9" name="Picture 8">
            <a:extLst>
              <a:ext uri="{FF2B5EF4-FFF2-40B4-BE49-F238E27FC236}">
                <a16:creationId xmlns:a16="http://schemas.microsoft.com/office/drawing/2014/main" id="{EE3826B6-8BF6-C089-0B7B-8067D1100535}"/>
              </a:ext>
            </a:extLst>
          </p:cNvPr>
          <p:cNvPicPr>
            <a:picLocks noChangeAspect="1"/>
          </p:cNvPicPr>
          <p:nvPr/>
        </p:nvPicPr>
        <p:blipFill>
          <a:blip r:embed="rId4"/>
          <a:stretch>
            <a:fillRect/>
          </a:stretch>
        </p:blipFill>
        <p:spPr>
          <a:xfrm>
            <a:off x="4883223" y="2046514"/>
            <a:ext cx="6846079" cy="3628468"/>
          </a:xfrm>
          <a:prstGeom prst="rect">
            <a:avLst/>
          </a:prstGeom>
        </p:spPr>
      </p:pic>
    </p:spTree>
    <p:extLst>
      <p:ext uri="{BB962C8B-B14F-4D97-AF65-F5344CB8AC3E}">
        <p14:creationId xmlns:p14="http://schemas.microsoft.com/office/powerpoint/2010/main" val="222433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E7F9B01-5773-EB15-E92E-7116D6F36ED1}"/>
              </a:ext>
            </a:extLst>
          </p:cNvPr>
          <p:cNvSpPr txBox="1"/>
          <p:nvPr/>
        </p:nvSpPr>
        <p:spPr>
          <a:xfrm>
            <a:off x="3378926" y="205704"/>
            <a:ext cx="4328160" cy="338554"/>
          </a:xfrm>
          <a:prstGeom prst="rect">
            <a:avLst/>
          </a:prstGeom>
          <a:noFill/>
        </p:spPr>
        <p:txBody>
          <a:bodyPr wrap="square" rtlCol="0">
            <a:spAutoFit/>
          </a:bodyPr>
          <a:lstStyle/>
          <a:p>
            <a:pPr algn="ctr"/>
            <a:r>
              <a:rPr lang="en-CA" sz="1600" b="1" dirty="0">
                <a:solidFill>
                  <a:schemeClr val="bg1"/>
                </a:solidFill>
              </a:rPr>
              <a:t>Product Category Distribution by Profit</a:t>
            </a:r>
          </a:p>
        </p:txBody>
      </p:sp>
      <p:pic>
        <p:nvPicPr>
          <p:cNvPr id="9" name="Picture 8">
            <a:extLst>
              <a:ext uri="{FF2B5EF4-FFF2-40B4-BE49-F238E27FC236}">
                <a16:creationId xmlns:a16="http://schemas.microsoft.com/office/drawing/2014/main" id="{875E5C22-95B2-DAA7-4592-078087EBADB3}"/>
              </a:ext>
            </a:extLst>
          </p:cNvPr>
          <p:cNvPicPr>
            <a:picLocks noChangeAspect="1"/>
          </p:cNvPicPr>
          <p:nvPr/>
        </p:nvPicPr>
        <p:blipFill>
          <a:blip r:embed="rId3"/>
          <a:stretch>
            <a:fillRect/>
          </a:stretch>
        </p:blipFill>
        <p:spPr>
          <a:xfrm>
            <a:off x="618309" y="1887416"/>
            <a:ext cx="3953691" cy="3299931"/>
          </a:xfrm>
          <a:prstGeom prst="rect">
            <a:avLst/>
          </a:prstGeom>
        </p:spPr>
      </p:pic>
      <p:pic>
        <p:nvPicPr>
          <p:cNvPr id="11" name="Picture 10">
            <a:extLst>
              <a:ext uri="{FF2B5EF4-FFF2-40B4-BE49-F238E27FC236}">
                <a16:creationId xmlns:a16="http://schemas.microsoft.com/office/drawing/2014/main" id="{0CA00A6E-3E30-B573-1424-1BDDE7A946CF}"/>
              </a:ext>
            </a:extLst>
          </p:cNvPr>
          <p:cNvPicPr>
            <a:picLocks noChangeAspect="1"/>
          </p:cNvPicPr>
          <p:nvPr/>
        </p:nvPicPr>
        <p:blipFill>
          <a:blip r:embed="rId4"/>
          <a:stretch>
            <a:fillRect/>
          </a:stretch>
        </p:blipFill>
        <p:spPr>
          <a:xfrm>
            <a:off x="5139243" y="1484263"/>
            <a:ext cx="6774084" cy="3889474"/>
          </a:xfrm>
          <a:prstGeom prst="rect">
            <a:avLst/>
          </a:prstGeom>
        </p:spPr>
      </p:pic>
    </p:spTree>
    <p:extLst>
      <p:ext uri="{BB962C8B-B14F-4D97-AF65-F5344CB8AC3E}">
        <p14:creationId xmlns:p14="http://schemas.microsoft.com/office/powerpoint/2010/main" val="3756886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61E07C-C468-072C-E24C-E5046CC5542D}"/>
              </a:ext>
            </a:extLst>
          </p:cNvPr>
          <p:cNvSpPr txBox="1"/>
          <p:nvPr/>
        </p:nvSpPr>
        <p:spPr>
          <a:xfrm>
            <a:off x="874918" y="3851238"/>
            <a:ext cx="3861995" cy="1477328"/>
          </a:xfrm>
          <a:prstGeom prst="rect">
            <a:avLst/>
          </a:prstGeom>
          <a:noFill/>
        </p:spPr>
        <p:txBody>
          <a:bodyPr wrap="square" rtlCol="0">
            <a:spAutoFit/>
          </a:bodyPr>
          <a:lstStyle/>
          <a:p>
            <a:r>
              <a:rPr lang="en-US" dirty="0">
                <a:solidFill>
                  <a:schemeClr val="bg1"/>
                </a:solidFill>
              </a:rPr>
              <a:t>Ontario has the highest Sales with more than three million dollars, but New Brunswick has the highest profit ratio as compared to other provinces</a:t>
            </a:r>
          </a:p>
        </p:txBody>
      </p:sp>
      <p:pic>
        <p:nvPicPr>
          <p:cNvPr id="8" name="Picture 7">
            <a:extLst>
              <a:ext uri="{FF2B5EF4-FFF2-40B4-BE49-F238E27FC236}">
                <a16:creationId xmlns:a16="http://schemas.microsoft.com/office/drawing/2014/main" id="{75D90408-E81A-FA6D-BE05-223E24ABC10A}"/>
              </a:ext>
            </a:extLst>
          </p:cNvPr>
          <p:cNvPicPr>
            <a:picLocks noChangeAspect="1"/>
          </p:cNvPicPr>
          <p:nvPr/>
        </p:nvPicPr>
        <p:blipFill>
          <a:blip r:embed="rId3"/>
          <a:stretch>
            <a:fillRect/>
          </a:stretch>
        </p:blipFill>
        <p:spPr>
          <a:xfrm>
            <a:off x="5695406" y="3390311"/>
            <a:ext cx="5621676" cy="2922816"/>
          </a:xfrm>
          <a:prstGeom prst="rect">
            <a:avLst/>
          </a:prstGeom>
        </p:spPr>
      </p:pic>
      <p:pic>
        <p:nvPicPr>
          <p:cNvPr id="11" name="Picture 10">
            <a:extLst>
              <a:ext uri="{FF2B5EF4-FFF2-40B4-BE49-F238E27FC236}">
                <a16:creationId xmlns:a16="http://schemas.microsoft.com/office/drawing/2014/main" id="{EBF7BF69-1FC6-EEDF-93E0-5503D28DCA58}"/>
              </a:ext>
            </a:extLst>
          </p:cNvPr>
          <p:cNvPicPr>
            <a:picLocks noChangeAspect="1"/>
          </p:cNvPicPr>
          <p:nvPr/>
        </p:nvPicPr>
        <p:blipFill>
          <a:blip r:embed="rId4"/>
          <a:stretch>
            <a:fillRect/>
          </a:stretch>
        </p:blipFill>
        <p:spPr>
          <a:xfrm>
            <a:off x="538962" y="329167"/>
            <a:ext cx="9807790" cy="2872989"/>
          </a:xfrm>
          <a:prstGeom prst="rect">
            <a:avLst/>
          </a:prstGeom>
        </p:spPr>
      </p:pic>
    </p:spTree>
    <p:extLst>
      <p:ext uri="{BB962C8B-B14F-4D97-AF65-F5344CB8AC3E}">
        <p14:creationId xmlns:p14="http://schemas.microsoft.com/office/powerpoint/2010/main" val="414208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5CDC4C-056E-DDF2-05F8-EA0CA7540D50}"/>
              </a:ext>
            </a:extLst>
          </p:cNvPr>
          <p:cNvPicPr>
            <a:picLocks noChangeAspect="1"/>
          </p:cNvPicPr>
          <p:nvPr/>
        </p:nvPicPr>
        <p:blipFill>
          <a:blip r:embed="rId3"/>
          <a:stretch>
            <a:fillRect/>
          </a:stretch>
        </p:blipFill>
        <p:spPr>
          <a:xfrm>
            <a:off x="1627624" y="437891"/>
            <a:ext cx="7734970" cy="5982218"/>
          </a:xfrm>
          <a:prstGeom prst="rect">
            <a:avLst/>
          </a:prstGeom>
        </p:spPr>
      </p:pic>
      <p:pic>
        <p:nvPicPr>
          <p:cNvPr id="14" name="Picture 13">
            <a:extLst>
              <a:ext uri="{FF2B5EF4-FFF2-40B4-BE49-F238E27FC236}">
                <a16:creationId xmlns:a16="http://schemas.microsoft.com/office/drawing/2014/main" id="{1273F9DA-0FDB-D023-770A-F82DB6A6E324}"/>
              </a:ext>
            </a:extLst>
          </p:cNvPr>
          <p:cNvPicPr>
            <a:picLocks noChangeAspect="1"/>
          </p:cNvPicPr>
          <p:nvPr/>
        </p:nvPicPr>
        <p:blipFill>
          <a:blip r:embed="rId4"/>
          <a:stretch>
            <a:fillRect/>
          </a:stretch>
        </p:blipFill>
        <p:spPr>
          <a:xfrm>
            <a:off x="9831924" y="1208287"/>
            <a:ext cx="1219306" cy="609653"/>
          </a:xfrm>
          <a:prstGeom prst="rect">
            <a:avLst/>
          </a:prstGeom>
        </p:spPr>
      </p:pic>
    </p:spTree>
    <p:extLst>
      <p:ext uri="{BB962C8B-B14F-4D97-AF65-F5344CB8AC3E}">
        <p14:creationId xmlns:p14="http://schemas.microsoft.com/office/powerpoint/2010/main" val="225854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4603076-A548-76C8-4337-C653DC283E26}"/>
              </a:ext>
            </a:extLst>
          </p:cNvPr>
          <p:cNvPicPr>
            <a:picLocks noChangeAspect="1"/>
          </p:cNvPicPr>
          <p:nvPr/>
        </p:nvPicPr>
        <p:blipFill>
          <a:blip r:embed="rId3"/>
          <a:stretch>
            <a:fillRect/>
          </a:stretch>
        </p:blipFill>
        <p:spPr>
          <a:xfrm>
            <a:off x="530752" y="1356660"/>
            <a:ext cx="2708837" cy="960203"/>
          </a:xfrm>
          <a:prstGeom prst="rect">
            <a:avLst/>
          </a:prstGeom>
        </p:spPr>
      </p:pic>
      <p:sp>
        <p:nvSpPr>
          <p:cNvPr id="14" name="TextBox 13">
            <a:extLst>
              <a:ext uri="{FF2B5EF4-FFF2-40B4-BE49-F238E27FC236}">
                <a16:creationId xmlns:a16="http://schemas.microsoft.com/office/drawing/2014/main" id="{71FBC098-91AC-AF6F-E8B5-AB333186D2AC}"/>
              </a:ext>
            </a:extLst>
          </p:cNvPr>
          <p:cNvSpPr txBox="1"/>
          <p:nvPr/>
        </p:nvSpPr>
        <p:spPr>
          <a:xfrm>
            <a:off x="380006" y="3210440"/>
            <a:ext cx="3010328" cy="2062103"/>
          </a:xfrm>
          <a:prstGeom prst="rect">
            <a:avLst/>
          </a:prstGeom>
          <a:noFill/>
        </p:spPr>
        <p:txBody>
          <a:bodyPr wrap="square" rtlCol="0">
            <a:spAutoFit/>
          </a:bodyPr>
          <a:lstStyle/>
          <a:p>
            <a:pPr algn="just"/>
            <a:r>
              <a:rPr lang="en-CA" sz="1600" dirty="0">
                <a:solidFill>
                  <a:schemeClr val="bg1"/>
                </a:solidFill>
                <a:latin typeface="Calibri" panose="020F0502020204030204" pitchFamily="34" charset="0"/>
                <a:ea typeface="Calibri" panose="020F0502020204030204" pitchFamily="34" charset="0"/>
                <a:cs typeface="Calibri" panose="020F0502020204030204" pitchFamily="34" charset="0"/>
              </a:rPr>
              <a:t>Company has consistently generated profits until fourth quarter of 2011. Starting in 2012, both sales and profits began to decline. Third quarter of 2012 shows an increase in sales, but profitability continued to show a downward trend.</a:t>
            </a:r>
          </a:p>
        </p:txBody>
      </p:sp>
      <p:sp>
        <p:nvSpPr>
          <p:cNvPr id="3" name="TextBox 2">
            <a:extLst>
              <a:ext uri="{FF2B5EF4-FFF2-40B4-BE49-F238E27FC236}">
                <a16:creationId xmlns:a16="http://schemas.microsoft.com/office/drawing/2014/main" id="{405F8A2F-F742-4EF0-6CE6-E467295AD12E}"/>
              </a:ext>
            </a:extLst>
          </p:cNvPr>
          <p:cNvSpPr txBox="1"/>
          <p:nvPr/>
        </p:nvSpPr>
        <p:spPr>
          <a:xfrm>
            <a:off x="2603863" y="208072"/>
            <a:ext cx="6017622" cy="307777"/>
          </a:xfrm>
          <a:prstGeom prst="rect">
            <a:avLst/>
          </a:prstGeom>
          <a:noFill/>
        </p:spPr>
        <p:txBody>
          <a:bodyPr wrap="square" rtlCol="0">
            <a:spAutoFit/>
          </a:bodyPr>
          <a:lstStyle/>
          <a:p>
            <a:pPr algn="ctr"/>
            <a:r>
              <a:rPr lang="en-CA" sz="1400" b="1" dirty="0">
                <a:solidFill>
                  <a:schemeClr val="bg1"/>
                </a:solidFill>
              </a:rPr>
              <a:t>Sales and Profit Over 4 years </a:t>
            </a:r>
          </a:p>
        </p:txBody>
      </p:sp>
      <p:pic>
        <p:nvPicPr>
          <p:cNvPr id="5" name="Picture 4">
            <a:extLst>
              <a:ext uri="{FF2B5EF4-FFF2-40B4-BE49-F238E27FC236}">
                <a16:creationId xmlns:a16="http://schemas.microsoft.com/office/drawing/2014/main" id="{E9565E0A-3286-AFC3-71C1-52CBA95B4A80}"/>
              </a:ext>
            </a:extLst>
          </p:cNvPr>
          <p:cNvPicPr>
            <a:picLocks noChangeAspect="1"/>
          </p:cNvPicPr>
          <p:nvPr/>
        </p:nvPicPr>
        <p:blipFill>
          <a:blip r:embed="rId4"/>
          <a:stretch>
            <a:fillRect/>
          </a:stretch>
        </p:blipFill>
        <p:spPr>
          <a:xfrm>
            <a:off x="3930468" y="962638"/>
            <a:ext cx="6683319" cy="4671465"/>
          </a:xfrm>
          <a:prstGeom prst="rect">
            <a:avLst/>
          </a:prstGeom>
        </p:spPr>
      </p:pic>
      <p:pic>
        <p:nvPicPr>
          <p:cNvPr id="7" name="Picture 6">
            <a:extLst>
              <a:ext uri="{FF2B5EF4-FFF2-40B4-BE49-F238E27FC236}">
                <a16:creationId xmlns:a16="http://schemas.microsoft.com/office/drawing/2014/main" id="{A93AA70A-0F77-D185-8DAD-22CF1541A9A3}"/>
              </a:ext>
            </a:extLst>
          </p:cNvPr>
          <p:cNvPicPr>
            <a:picLocks noChangeAspect="1"/>
          </p:cNvPicPr>
          <p:nvPr/>
        </p:nvPicPr>
        <p:blipFill>
          <a:blip r:embed="rId5"/>
          <a:stretch>
            <a:fillRect/>
          </a:stretch>
        </p:blipFill>
        <p:spPr>
          <a:xfrm>
            <a:off x="10820297" y="962638"/>
            <a:ext cx="1188823" cy="594412"/>
          </a:xfrm>
          <a:prstGeom prst="rect">
            <a:avLst/>
          </a:prstGeom>
        </p:spPr>
      </p:pic>
    </p:spTree>
    <p:extLst>
      <p:ext uri="{BB962C8B-B14F-4D97-AF65-F5344CB8AC3E}">
        <p14:creationId xmlns:p14="http://schemas.microsoft.com/office/powerpoint/2010/main" val="4071421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14288</TotalTime>
  <Words>1507</Words>
  <Application>Microsoft Office PowerPoint</Application>
  <PresentationFormat>Widescreen</PresentationFormat>
  <Paragraphs>92</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Bookman Old Style</vt:lpstr>
      <vt:lpstr>Calibri</vt:lpstr>
      <vt:lpstr>Inter</vt:lpstr>
      <vt:lpstr>Rockwell</vt:lpstr>
      <vt:lpstr>Söhne</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Bindiya Singh</dc:creator>
  <cp:lastModifiedBy>Bindiya  Singh</cp:lastModifiedBy>
  <cp:revision>272</cp:revision>
  <dcterms:created xsi:type="dcterms:W3CDTF">2023-11-17T16:32:46Z</dcterms:created>
  <dcterms:modified xsi:type="dcterms:W3CDTF">2024-04-12T15:48:00Z</dcterms:modified>
</cp:coreProperties>
</file>