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7" r:id="rId6"/>
    <p:sldId id="258" r:id="rId7"/>
    <p:sldId id="259" r:id="rId8"/>
    <p:sldId id="260" r:id="rId9"/>
    <p:sldId id="262" r:id="rId10"/>
    <p:sldId id="261" r:id="rId11"/>
    <p:sldId id="263" r:id="rId12"/>
    <p:sldId id="279" r:id="rId13"/>
    <p:sldId id="280" r:id="rId14"/>
    <p:sldId id="264" r:id="rId15"/>
    <p:sldId id="265" r:id="rId16"/>
    <p:sldId id="269" r:id="rId17"/>
    <p:sldId id="270" r:id="rId18"/>
    <p:sldId id="272" r:id="rId19"/>
    <p:sldId id="271"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260C6-67F0-4F43-A135-3A4FA9651E3D}" v="6" dt="2022-05-09T18:23:47.021"/>
    <p1510:client id="{255684D4-D50C-4504-B16C-73D29F6CEF72}" v="360" dt="2022-05-09T05:08:11.994"/>
    <p1510:client id="{36C16292-43E9-4FD6-A72E-B3629C592BBF}" v="53" dt="2022-05-09T13:55:01.567"/>
    <p1510:client id="{4C5030E6-F772-4017-9D34-4E517F81D0FB}" v="237" dt="2022-05-09T05:35:19.975"/>
    <p1510:client id="{5CB7A70D-83C8-4B61-84A4-98916872E715}" v="509" dt="2022-05-09T17:36:35.768"/>
    <p1510:client id="{830C07CC-A1F2-4205-94F1-EBF8F56320F6}" v="463" dt="2022-05-09T16:19:43.071"/>
    <p1510:client id="{96309386-4DAC-4E11-BFE0-740D6A3D05D5}" v="115" dt="2022-05-09T13:59:39.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33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963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939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192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847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576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300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336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772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5/9/2022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104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870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103134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eamless pattern with leaves.">
            <a:extLst>
              <a:ext uri="{FF2B5EF4-FFF2-40B4-BE49-F238E27FC236}">
                <a16:creationId xmlns:a16="http://schemas.microsoft.com/office/drawing/2014/main" id="{A82397A5-17C0-B387-C16D-9CE053CFE68C}"/>
              </a:ext>
            </a:extLst>
          </p:cNvPr>
          <p:cNvPicPr>
            <a:picLocks noChangeAspect="1"/>
          </p:cNvPicPr>
          <p:nvPr/>
        </p:nvPicPr>
        <p:blipFill rotWithShape="1">
          <a:blip r:embed="rId2"/>
          <a:srcRect t="5901" r="-1" b="1253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7A911-4716-490B-A8D3-55CBF2003E28}"/>
              </a:ext>
            </a:extLst>
          </p:cNvPr>
          <p:cNvSpPr>
            <a:spLocks noGrp="1"/>
          </p:cNvSpPr>
          <p:nvPr>
            <p:ph type="ctrTitle"/>
          </p:nvPr>
        </p:nvSpPr>
        <p:spPr>
          <a:xfrm>
            <a:off x="431437" y="3776222"/>
            <a:ext cx="5618020" cy="879210"/>
          </a:xfrm>
        </p:spPr>
        <p:txBody>
          <a:bodyPr anchor="b">
            <a:normAutofit/>
          </a:bodyPr>
          <a:lstStyle/>
          <a:p>
            <a:r>
              <a:rPr lang="en-US" sz="4800">
                <a:solidFill>
                  <a:schemeClr val="accent1">
                    <a:lumMod val="50000"/>
                  </a:schemeClr>
                </a:solidFill>
              </a:rPr>
              <a:t>ANT Risk Analysis </a:t>
            </a:r>
          </a:p>
        </p:txBody>
      </p:sp>
      <p:sp>
        <p:nvSpPr>
          <p:cNvPr id="3" name="Subtitle 2">
            <a:extLst>
              <a:ext uri="{FF2B5EF4-FFF2-40B4-BE49-F238E27FC236}">
                <a16:creationId xmlns:a16="http://schemas.microsoft.com/office/drawing/2014/main" id="{96C963F7-D2DA-4433-857C-4435BCEC6B78}"/>
              </a:ext>
            </a:extLst>
          </p:cNvPr>
          <p:cNvSpPr>
            <a:spLocks noGrp="1"/>
          </p:cNvSpPr>
          <p:nvPr>
            <p:ph type="subTitle" idx="1"/>
          </p:nvPr>
        </p:nvSpPr>
        <p:spPr>
          <a:xfrm>
            <a:off x="477981" y="5624866"/>
            <a:ext cx="1136216" cy="456197"/>
          </a:xfrm>
        </p:spPr>
        <p:txBody>
          <a:bodyPr>
            <a:normAutofit/>
          </a:bodyPr>
          <a:lstStyle/>
          <a:p>
            <a:r>
              <a:rPr lang="en-US" sz="2000">
                <a:solidFill>
                  <a:schemeClr val="accent1">
                    <a:lumMod val="50000"/>
                  </a:schemeClr>
                </a:solidFill>
              </a:rPr>
              <a:t>Group 1</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4912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Freeform: Shape 13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1" name="Freeform: Shape 14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a:xfrm>
            <a:off x="371094" y="1161288"/>
            <a:ext cx="3438144" cy="1239012"/>
          </a:xfrm>
        </p:spPr>
        <p:txBody>
          <a:bodyPr anchor="ctr">
            <a:normAutofit/>
          </a:bodyPr>
          <a:lstStyle/>
          <a:p>
            <a:r>
              <a:rPr lang="en-US" sz="2800"/>
              <a:t>Total of Milage per Gallons by Model </a:t>
            </a:r>
          </a:p>
        </p:txBody>
      </p:sp>
      <p:sp>
        <p:nvSpPr>
          <p:cNvPr id="134" name="Rectangle 14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Rectangle 14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Content Placeholder 2">
            <a:extLst>
              <a:ext uri="{FF2B5EF4-FFF2-40B4-BE49-F238E27FC236}">
                <a16:creationId xmlns:a16="http://schemas.microsoft.com/office/drawing/2014/main" id="{635C1F5B-CA97-4A88-2831-42BC653176C7}"/>
              </a:ext>
            </a:extLst>
          </p:cNvPr>
          <p:cNvSpPr>
            <a:spLocks noGrp="1"/>
          </p:cNvSpPr>
          <p:nvPr>
            <p:ph idx="1"/>
          </p:nvPr>
        </p:nvSpPr>
        <p:spPr>
          <a:xfrm>
            <a:off x="68248" y="2718054"/>
            <a:ext cx="4230213" cy="4106026"/>
          </a:xfrm>
        </p:spPr>
        <p:txBody>
          <a:bodyPr anchor="t">
            <a:normAutofit/>
          </a:bodyPr>
          <a:lstStyle/>
          <a:p>
            <a:pPr marL="0" indent="0">
              <a:lnSpc>
                <a:spcPct val="100000"/>
              </a:lnSpc>
              <a:buNone/>
            </a:pPr>
            <a:r>
              <a:rPr lang="en-US" sz="1100" dirty="0"/>
              <a:t>The color shows details about MPGs and the height shows the sum of the MPGs per Model:</a:t>
            </a:r>
          </a:p>
          <a:p>
            <a:pPr marL="0" indent="0">
              <a:lnSpc>
                <a:spcPct val="100000"/>
              </a:lnSpc>
              <a:buNone/>
            </a:pPr>
            <a:endParaRPr lang="en-US" sz="1100" dirty="0"/>
          </a:p>
          <a:p>
            <a:pPr>
              <a:lnSpc>
                <a:spcPct val="100000"/>
              </a:lnSpc>
            </a:pPr>
            <a:r>
              <a:rPr lang="en-US" sz="1100" dirty="0"/>
              <a:t>As the following bar charts show, the top 3 models of truck that drive the most of Milage per Gallons, Ford appears to be the top one. </a:t>
            </a:r>
          </a:p>
          <a:p>
            <a:pPr>
              <a:lnSpc>
                <a:spcPct val="100000"/>
              </a:lnSpc>
            </a:pPr>
            <a:r>
              <a:rPr lang="en-US" sz="1100" dirty="0"/>
              <a:t>The 3 models involved above are the same holding the top list in the risk factors we previously observed  which make more understandable the correlation between Risk Factor and Milage per Gallons per model. </a:t>
            </a:r>
          </a:p>
          <a:p>
            <a:pPr>
              <a:lnSpc>
                <a:spcPct val="100000"/>
              </a:lnSpc>
            </a:pPr>
            <a:r>
              <a:rPr lang="en-US" sz="1100" dirty="0"/>
              <a:t>If the risk factors are significantly correlated with the Mileage per Gallons, we can be tempted to think that some models have some features which make drivers riskier.</a:t>
            </a:r>
          </a:p>
        </p:txBody>
      </p:sp>
      <p:pic>
        <p:nvPicPr>
          <p:cNvPr id="3" name="Picture 4" descr="Chart, bar chart&#10;&#10;Description automatically generated">
            <a:extLst>
              <a:ext uri="{FF2B5EF4-FFF2-40B4-BE49-F238E27FC236}">
                <a16:creationId xmlns:a16="http://schemas.microsoft.com/office/drawing/2014/main" id="{92303A67-A9B0-DD30-38A5-CC729892BD98}"/>
              </a:ext>
            </a:extLst>
          </p:cNvPr>
          <p:cNvPicPr>
            <a:picLocks noChangeAspect="1"/>
          </p:cNvPicPr>
          <p:nvPr/>
        </p:nvPicPr>
        <p:blipFill>
          <a:blip r:embed="rId2"/>
          <a:stretch>
            <a:fillRect/>
          </a:stretch>
        </p:blipFill>
        <p:spPr>
          <a:xfrm>
            <a:off x="4901184" y="1419995"/>
            <a:ext cx="6922008" cy="4118593"/>
          </a:xfrm>
          <a:prstGeom prst="rect">
            <a:avLst/>
          </a:prstGeom>
        </p:spPr>
      </p:pic>
    </p:spTree>
    <p:extLst>
      <p:ext uri="{BB962C8B-B14F-4D97-AF65-F5344CB8AC3E}">
        <p14:creationId xmlns:p14="http://schemas.microsoft.com/office/powerpoint/2010/main" val="105620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p:txBody>
          <a:bodyPr>
            <a:normAutofit fontScale="90000"/>
          </a:bodyPr>
          <a:lstStyle/>
          <a:p>
            <a:r>
              <a:rPr lang="en-US"/>
              <a:t>Analysis of Truck drivers - Observations and Conclusions</a:t>
            </a: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1115568" y="2478024"/>
            <a:ext cx="10168128" cy="3694176"/>
          </a:xfrm>
        </p:spPr>
        <p:txBody>
          <a:bodyPr/>
          <a:lstStyle/>
          <a:p>
            <a:pPr marL="0" indent="0">
              <a:buNone/>
            </a:pPr>
            <a:r>
              <a:rPr lang="en-US"/>
              <a:t>Hence, we should focus on the following to identify and mitigate the riskiest drivers:</a:t>
            </a:r>
          </a:p>
          <a:p>
            <a:r>
              <a:rPr lang="en-US"/>
              <a:t>Providing training to drivers with highest Risk factors</a:t>
            </a:r>
          </a:p>
          <a:p>
            <a:r>
              <a:rPr lang="en-US"/>
              <a:t>Creating awareness for drivers who drive on routes in northwest California on violations and safe driving might mitigate risk</a:t>
            </a:r>
          </a:p>
          <a:p>
            <a:r>
              <a:rPr lang="en-US"/>
              <a:t>Trainings provided to high-risk drivers should be given by drivers who have driven the greatest number of miles</a:t>
            </a:r>
          </a:p>
          <a:p>
            <a:endParaRPr lang="en-US"/>
          </a:p>
          <a:p>
            <a:endParaRPr lang="en-US"/>
          </a:p>
        </p:txBody>
      </p:sp>
    </p:spTree>
    <p:extLst>
      <p:ext uri="{BB962C8B-B14F-4D97-AF65-F5344CB8AC3E}">
        <p14:creationId xmlns:p14="http://schemas.microsoft.com/office/powerpoint/2010/main" val="151900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p:txBody>
          <a:bodyPr/>
          <a:lstStyle/>
          <a:p>
            <a:r>
              <a:rPr lang="en-US"/>
              <a:t>Truck Model Analysis</a:t>
            </a: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1115568" y="2478024"/>
            <a:ext cx="10168128" cy="3694176"/>
          </a:xfrm>
        </p:spPr>
        <p:txBody>
          <a:bodyPr/>
          <a:lstStyle/>
          <a:p>
            <a:r>
              <a:rPr lang="en-US"/>
              <a:t>We will be analyzing the different models of trucks based on their fuel avg (i.e., MPG) to identify which truck model would be more beneficial to use.</a:t>
            </a:r>
          </a:p>
          <a:p>
            <a:endParaRPr lang="en-US"/>
          </a:p>
          <a:p>
            <a:r>
              <a:rPr lang="en-US"/>
              <a:t>We will be using ANOVA to test the relevance of each truck model </a:t>
            </a:r>
          </a:p>
        </p:txBody>
      </p:sp>
    </p:spTree>
    <p:extLst>
      <p:ext uri="{BB962C8B-B14F-4D97-AF65-F5344CB8AC3E}">
        <p14:creationId xmlns:p14="http://schemas.microsoft.com/office/powerpoint/2010/main" val="351335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p:txBody>
          <a:bodyPr/>
          <a:lstStyle/>
          <a:p>
            <a:r>
              <a:rPr lang="en-US"/>
              <a:t>Truck Model Analysis</a:t>
            </a: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1115568" y="2478024"/>
            <a:ext cx="4980432" cy="3694176"/>
          </a:xfrm>
        </p:spPr>
        <p:txBody>
          <a:bodyPr>
            <a:normAutofit/>
          </a:bodyPr>
          <a:lstStyle/>
          <a:p>
            <a:r>
              <a:rPr lang="en-US" sz="2000"/>
              <a:t>The table shows the highest 3 number of trucks models currently in the company.</a:t>
            </a:r>
          </a:p>
          <a:p>
            <a:endParaRPr lang="en-US" sz="2000"/>
          </a:p>
          <a:p>
            <a:r>
              <a:rPr lang="en-US" sz="2000"/>
              <a:t>On initial analysis using MPG as a factor, Ford seems to have the highest mileage. However, we will need to verify this using statistical models.</a:t>
            </a:r>
          </a:p>
        </p:txBody>
      </p:sp>
      <p:graphicFrame>
        <p:nvGraphicFramePr>
          <p:cNvPr id="4" name="Table 6">
            <a:extLst>
              <a:ext uri="{FF2B5EF4-FFF2-40B4-BE49-F238E27FC236}">
                <a16:creationId xmlns:a16="http://schemas.microsoft.com/office/drawing/2014/main" id="{38DF5692-E5FD-0B7D-3C6C-C4834285A906}"/>
              </a:ext>
            </a:extLst>
          </p:cNvPr>
          <p:cNvGraphicFramePr>
            <a:graphicFrameLocks noGrp="1"/>
          </p:cNvGraphicFramePr>
          <p:nvPr>
            <p:extLst>
              <p:ext uri="{D42A27DB-BD31-4B8C-83A1-F6EECF244321}">
                <p14:modId xmlns:p14="http://schemas.microsoft.com/office/powerpoint/2010/main" val="4044296579"/>
              </p:ext>
            </p:extLst>
          </p:nvPr>
        </p:nvGraphicFramePr>
        <p:xfrm>
          <a:off x="8703055" y="2296575"/>
          <a:ext cx="2580641" cy="1483360"/>
        </p:xfrm>
        <a:graphic>
          <a:graphicData uri="http://schemas.openxmlformats.org/drawingml/2006/table">
            <a:tbl>
              <a:tblPr firstRow="1" bandRow="1">
                <a:tableStyleId>{073A0DAA-6AF3-43AB-8588-CEC1D06C72B9}</a:tableStyleId>
              </a:tblPr>
              <a:tblGrid>
                <a:gridCol w="1306450">
                  <a:extLst>
                    <a:ext uri="{9D8B030D-6E8A-4147-A177-3AD203B41FA5}">
                      <a16:colId xmlns:a16="http://schemas.microsoft.com/office/drawing/2014/main" val="3032355639"/>
                    </a:ext>
                  </a:extLst>
                </a:gridCol>
                <a:gridCol w="1274191">
                  <a:extLst>
                    <a:ext uri="{9D8B030D-6E8A-4147-A177-3AD203B41FA5}">
                      <a16:colId xmlns:a16="http://schemas.microsoft.com/office/drawing/2014/main" val="3932818573"/>
                    </a:ext>
                  </a:extLst>
                </a:gridCol>
              </a:tblGrid>
              <a:tr h="370840">
                <a:tc>
                  <a:txBody>
                    <a:bodyPr/>
                    <a:lstStyle/>
                    <a:p>
                      <a:r>
                        <a:rPr lang="en-US"/>
                        <a:t>Model</a:t>
                      </a:r>
                    </a:p>
                  </a:txBody>
                  <a:tcPr/>
                </a:tc>
                <a:tc>
                  <a:txBody>
                    <a:bodyPr/>
                    <a:lstStyle/>
                    <a:p>
                      <a:r>
                        <a:rPr lang="en-US"/>
                        <a:t>Count</a:t>
                      </a:r>
                    </a:p>
                  </a:txBody>
                  <a:tcPr/>
                </a:tc>
                <a:extLst>
                  <a:ext uri="{0D108BD9-81ED-4DB2-BD59-A6C34878D82A}">
                    <a16:rowId xmlns:a16="http://schemas.microsoft.com/office/drawing/2014/main" val="2490138073"/>
                  </a:ext>
                </a:extLst>
              </a:tr>
              <a:tr h="370840">
                <a:tc>
                  <a:txBody>
                    <a:bodyPr/>
                    <a:lstStyle/>
                    <a:p>
                      <a:r>
                        <a:rPr lang="en-US"/>
                        <a:t>Ford</a:t>
                      </a:r>
                    </a:p>
                  </a:txBody>
                  <a:tcPr/>
                </a:tc>
                <a:tc>
                  <a:txBody>
                    <a:bodyPr/>
                    <a:lstStyle/>
                    <a:p>
                      <a:r>
                        <a:rPr lang="en-US"/>
                        <a:t>20</a:t>
                      </a:r>
                    </a:p>
                  </a:txBody>
                  <a:tcPr/>
                </a:tc>
                <a:extLst>
                  <a:ext uri="{0D108BD9-81ED-4DB2-BD59-A6C34878D82A}">
                    <a16:rowId xmlns:a16="http://schemas.microsoft.com/office/drawing/2014/main" val="411926981"/>
                  </a:ext>
                </a:extLst>
              </a:tr>
              <a:tr h="370840">
                <a:tc>
                  <a:txBody>
                    <a:bodyPr/>
                    <a:lstStyle/>
                    <a:p>
                      <a:r>
                        <a:rPr lang="en-US"/>
                        <a:t>Caterpillar</a:t>
                      </a:r>
                    </a:p>
                  </a:txBody>
                  <a:tcPr/>
                </a:tc>
                <a:tc>
                  <a:txBody>
                    <a:bodyPr/>
                    <a:lstStyle/>
                    <a:p>
                      <a:r>
                        <a:rPr lang="en-US"/>
                        <a:t>19</a:t>
                      </a:r>
                    </a:p>
                  </a:txBody>
                  <a:tcPr/>
                </a:tc>
                <a:extLst>
                  <a:ext uri="{0D108BD9-81ED-4DB2-BD59-A6C34878D82A}">
                    <a16:rowId xmlns:a16="http://schemas.microsoft.com/office/drawing/2014/main" val="2903206454"/>
                  </a:ext>
                </a:extLst>
              </a:tr>
              <a:tr h="370840">
                <a:tc>
                  <a:txBody>
                    <a:bodyPr/>
                    <a:lstStyle/>
                    <a:p>
                      <a:r>
                        <a:rPr lang="en-US"/>
                        <a:t>Peterbilt</a:t>
                      </a:r>
                    </a:p>
                  </a:txBody>
                  <a:tcPr/>
                </a:tc>
                <a:tc>
                  <a:txBody>
                    <a:bodyPr/>
                    <a:lstStyle/>
                    <a:p>
                      <a:r>
                        <a:rPr lang="en-US"/>
                        <a:t>16</a:t>
                      </a:r>
                    </a:p>
                  </a:txBody>
                  <a:tcPr/>
                </a:tc>
                <a:extLst>
                  <a:ext uri="{0D108BD9-81ED-4DB2-BD59-A6C34878D82A}">
                    <a16:rowId xmlns:a16="http://schemas.microsoft.com/office/drawing/2014/main" val="547894412"/>
                  </a:ext>
                </a:extLst>
              </a:tr>
            </a:tbl>
          </a:graphicData>
        </a:graphic>
      </p:graphicFrame>
      <p:pic>
        <p:nvPicPr>
          <p:cNvPr id="5" name="Picture 4">
            <a:extLst>
              <a:ext uri="{FF2B5EF4-FFF2-40B4-BE49-F238E27FC236}">
                <a16:creationId xmlns:a16="http://schemas.microsoft.com/office/drawing/2014/main" id="{390136AE-8EF9-0BA1-8790-F1477875BBED}"/>
              </a:ext>
            </a:extLst>
          </p:cNvPr>
          <p:cNvPicPr>
            <a:picLocks noChangeAspect="1"/>
          </p:cNvPicPr>
          <p:nvPr/>
        </p:nvPicPr>
        <p:blipFill>
          <a:blip r:embed="rId2"/>
          <a:stretch>
            <a:fillRect/>
          </a:stretch>
        </p:blipFill>
        <p:spPr>
          <a:xfrm>
            <a:off x="6381608" y="4662170"/>
            <a:ext cx="5524784" cy="1098606"/>
          </a:xfrm>
          <a:prstGeom prst="rect">
            <a:avLst/>
          </a:prstGeom>
          <a:ln>
            <a:solidFill>
              <a:schemeClr val="accent1"/>
            </a:solidFill>
          </a:ln>
        </p:spPr>
      </p:pic>
    </p:spTree>
    <p:extLst>
      <p:ext uri="{BB962C8B-B14F-4D97-AF65-F5344CB8AC3E}">
        <p14:creationId xmlns:p14="http://schemas.microsoft.com/office/powerpoint/2010/main" val="1751515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a:xfrm>
            <a:off x="411479" y="817456"/>
            <a:ext cx="8163353" cy="1087819"/>
          </a:xfrm>
        </p:spPr>
        <p:txBody>
          <a:bodyPr anchor="b">
            <a:normAutofit/>
          </a:bodyPr>
          <a:lstStyle/>
          <a:p>
            <a:r>
              <a:rPr lang="en-US" sz="3100"/>
              <a:t>Truck Model Analysis – ANOVA test</a:t>
            </a:r>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411480" y="2684095"/>
            <a:ext cx="4443154" cy="3492868"/>
          </a:xfrm>
        </p:spPr>
        <p:txBody>
          <a:bodyPr>
            <a:normAutofit/>
          </a:bodyPr>
          <a:lstStyle/>
          <a:p>
            <a:r>
              <a:rPr lang="en-US" sz="1800"/>
              <a:t>We are conducting ANOVA test to determine if the three models identified are significantly different or not at 99% Confidence Interval.</a:t>
            </a:r>
          </a:p>
          <a:p>
            <a:endParaRPr lang="en-US" sz="1700"/>
          </a:p>
          <a:p>
            <a:r>
              <a:rPr lang="en-US" sz="1700"/>
              <a:t>Based on the p-value, we reject null hypothesis, and thus can conclude that at least two models are significantly different</a:t>
            </a:r>
          </a:p>
        </p:txBody>
      </p:sp>
      <p:pic>
        <p:nvPicPr>
          <p:cNvPr id="6" name="Picture 5">
            <a:extLst>
              <a:ext uri="{FF2B5EF4-FFF2-40B4-BE49-F238E27FC236}">
                <a16:creationId xmlns:a16="http://schemas.microsoft.com/office/drawing/2014/main" id="{22CD885E-8E15-2D6E-B5F2-16E9D7FB61B4}"/>
              </a:ext>
            </a:extLst>
          </p:cNvPr>
          <p:cNvPicPr>
            <a:picLocks noChangeAspect="1"/>
          </p:cNvPicPr>
          <p:nvPr/>
        </p:nvPicPr>
        <p:blipFill>
          <a:blip r:embed="rId2"/>
          <a:stretch>
            <a:fillRect/>
          </a:stretch>
        </p:blipFill>
        <p:spPr>
          <a:xfrm>
            <a:off x="5354620" y="3319555"/>
            <a:ext cx="6440424" cy="1110974"/>
          </a:xfrm>
          <a:prstGeom prst="rect">
            <a:avLst/>
          </a:prstGeom>
        </p:spPr>
      </p:pic>
    </p:spTree>
    <p:extLst>
      <p:ext uri="{BB962C8B-B14F-4D97-AF65-F5344CB8AC3E}">
        <p14:creationId xmlns:p14="http://schemas.microsoft.com/office/powerpoint/2010/main" val="423470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a:xfrm>
            <a:off x="411479" y="698835"/>
            <a:ext cx="7665720" cy="1087819"/>
          </a:xfrm>
        </p:spPr>
        <p:txBody>
          <a:bodyPr anchor="b">
            <a:normAutofit/>
          </a:bodyPr>
          <a:lstStyle/>
          <a:p>
            <a:r>
              <a:rPr lang="en-US" sz="3100"/>
              <a:t>Truck Model Analysis – </a:t>
            </a:r>
            <a:r>
              <a:rPr lang="en-US" sz="3100" err="1"/>
              <a:t>TukeyHSD</a:t>
            </a:r>
            <a:r>
              <a:rPr lang="en-US" sz="3100"/>
              <a:t>()</a:t>
            </a:r>
          </a:p>
        </p:txBody>
      </p:sp>
      <p:sp>
        <p:nvSpPr>
          <p:cNvPr id="30" name="Rectangle 2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411480" y="2684095"/>
            <a:ext cx="4443154" cy="3492868"/>
          </a:xfrm>
        </p:spPr>
        <p:txBody>
          <a:bodyPr>
            <a:normAutofit/>
          </a:bodyPr>
          <a:lstStyle/>
          <a:p>
            <a:pPr marL="0" indent="0">
              <a:buNone/>
            </a:pPr>
            <a:r>
              <a:rPr lang="en-US" sz="1700"/>
              <a:t>Based on the </a:t>
            </a:r>
            <a:r>
              <a:rPr lang="en-US" sz="1700" err="1"/>
              <a:t>TukeyHSD</a:t>
            </a:r>
            <a:r>
              <a:rPr lang="en-US" sz="1700"/>
              <a:t> Test, when we look at p-values:</a:t>
            </a:r>
          </a:p>
          <a:p>
            <a:r>
              <a:rPr lang="en-US" sz="1600" u="sng"/>
              <a:t>Ford v/s Caterpillar:-  </a:t>
            </a:r>
            <a:r>
              <a:rPr lang="en-US" sz="1600"/>
              <a:t>There is no significant difference observed</a:t>
            </a:r>
          </a:p>
          <a:p>
            <a:r>
              <a:rPr lang="en-US" sz="1600" u="sng"/>
              <a:t>Peterbilt v/s Caterpillar:- </a:t>
            </a:r>
            <a:r>
              <a:rPr lang="en-US" sz="1600"/>
              <a:t>There is no significant difference at 99% Confidence Interval. However, at 95% Confidence Interval there is significant difference between these models</a:t>
            </a:r>
          </a:p>
          <a:p>
            <a:r>
              <a:rPr lang="en-US" sz="1600" u="sng"/>
              <a:t>Peterbilt v/s Ford:- </a:t>
            </a:r>
            <a:r>
              <a:rPr lang="en-US" sz="1600"/>
              <a:t>There is significant difference between Peterbilt and Ford.</a:t>
            </a:r>
          </a:p>
        </p:txBody>
      </p:sp>
      <p:pic>
        <p:nvPicPr>
          <p:cNvPr id="8" name="Picture 7">
            <a:extLst>
              <a:ext uri="{FF2B5EF4-FFF2-40B4-BE49-F238E27FC236}">
                <a16:creationId xmlns:a16="http://schemas.microsoft.com/office/drawing/2014/main" id="{9007A845-C6B8-55F9-1A37-DD8B3EEF6D64}"/>
              </a:ext>
            </a:extLst>
          </p:cNvPr>
          <p:cNvPicPr>
            <a:picLocks noChangeAspect="1"/>
          </p:cNvPicPr>
          <p:nvPr/>
        </p:nvPicPr>
        <p:blipFill>
          <a:blip r:embed="rId2"/>
          <a:stretch>
            <a:fillRect/>
          </a:stretch>
        </p:blipFill>
        <p:spPr>
          <a:xfrm>
            <a:off x="5346647" y="3429000"/>
            <a:ext cx="6440424" cy="2238046"/>
          </a:xfrm>
          <a:prstGeom prst="rect">
            <a:avLst/>
          </a:prstGeom>
        </p:spPr>
      </p:pic>
    </p:spTree>
    <p:extLst>
      <p:ext uri="{BB962C8B-B14F-4D97-AF65-F5344CB8AC3E}">
        <p14:creationId xmlns:p14="http://schemas.microsoft.com/office/powerpoint/2010/main" val="2907943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p:txBody>
          <a:bodyPr>
            <a:normAutofit fontScale="90000"/>
          </a:bodyPr>
          <a:lstStyle/>
          <a:p>
            <a:r>
              <a:rPr lang="en-US"/>
              <a:t>Truck Model Analysis - Observations and Conclusions</a:t>
            </a: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1115568" y="2478024"/>
            <a:ext cx="10168128" cy="3694176"/>
          </a:xfrm>
        </p:spPr>
        <p:txBody>
          <a:bodyPr/>
          <a:lstStyle/>
          <a:p>
            <a:pPr marL="0" indent="0">
              <a:buNone/>
            </a:pPr>
            <a:r>
              <a:rPr lang="en-US"/>
              <a:t>Hence, based on the above analysis:</a:t>
            </a:r>
          </a:p>
          <a:p>
            <a:r>
              <a:rPr lang="en-US"/>
              <a:t>ANT should invest more in truck models from either Ford or Caterpillar, since there was no significant difference observed between them from the statistical tests</a:t>
            </a:r>
          </a:p>
          <a:p>
            <a:r>
              <a:rPr lang="en-US"/>
              <a:t>ANT should also try to reduce its inventory of Peterbilt trucks to get more mileage, thereby reducing operational costs and maybe get more profits.</a:t>
            </a:r>
          </a:p>
          <a:p>
            <a:endParaRPr lang="en-US"/>
          </a:p>
        </p:txBody>
      </p:sp>
    </p:spTree>
    <p:extLst>
      <p:ext uri="{BB962C8B-B14F-4D97-AF65-F5344CB8AC3E}">
        <p14:creationId xmlns:p14="http://schemas.microsoft.com/office/powerpoint/2010/main" val="359766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B00748-F638-3E5B-FDF2-04EF94C717AE}"/>
              </a:ext>
            </a:extLst>
          </p:cNvPr>
          <p:cNvSpPr>
            <a:spLocks noGrp="1"/>
          </p:cNvSpPr>
          <p:nvPr>
            <p:ph type="title"/>
          </p:nvPr>
        </p:nvSpPr>
        <p:spPr>
          <a:xfrm>
            <a:off x="841247" y="978619"/>
            <a:ext cx="3410712" cy="1106424"/>
          </a:xfrm>
        </p:spPr>
        <p:txBody>
          <a:bodyPr>
            <a:normAutofit/>
          </a:bodyPr>
          <a:lstStyle/>
          <a:p>
            <a:r>
              <a:rPr lang="en-US" sz="2400"/>
              <a:t>Other Data Visualizations – Exploration in R - 1</a:t>
            </a:r>
          </a:p>
        </p:txBody>
      </p:sp>
      <p:sp>
        <p:nvSpPr>
          <p:cNvPr id="24" name="Rectangle 2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E83676B-0874-3056-85FC-306AE8073071}"/>
              </a:ext>
            </a:extLst>
          </p:cNvPr>
          <p:cNvSpPr>
            <a:spLocks noGrp="1"/>
          </p:cNvSpPr>
          <p:nvPr>
            <p:ph idx="1"/>
          </p:nvPr>
        </p:nvSpPr>
        <p:spPr>
          <a:xfrm>
            <a:off x="841248" y="2252870"/>
            <a:ext cx="3412219" cy="3560251"/>
          </a:xfrm>
        </p:spPr>
        <p:txBody>
          <a:bodyPr vert="horz" lIns="91440" tIns="45720" rIns="91440" bIns="45720" rtlCol="0" anchor="t">
            <a:normAutofit/>
          </a:bodyPr>
          <a:lstStyle/>
          <a:p>
            <a:r>
              <a:rPr lang="en-US" sz="1700"/>
              <a:t>After extracting the 7 csv files from Hadoop, we showed the top 11 car models from the trucks_mg.csv dataset</a:t>
            </a:r>
          </a:p>
          <a:p>
            <a:r>
              <a:rPr lang="en-US" sz="1700"/>
              <a:t>As we can see on the right, Ford, Caterpillar, and Peterbuilt are leading the pack</a:t>
            </a:r>
          </a:p>
        </p:txBody>
      </p:sp>
      <p:pic>
        <p:nvPicPr>
          <p:cNvPr id="7" name="Picture 7" descr="Chart, bar chart&#10;&#10;Description automatically generated">
            <a:extLst>
              <a:ext uri="{FF2B5EF4-FFF2-40B4-BE49-F238E27FC236}">
                <a16:creationId xmlns:a16="http://schemas.microsoft.com/office/drawing/2014/main" id="{9B64E577-2C6E-D654-F5C7-08D866C4422E}"/>
              </a:ext>
            </a:extLst>
          </p:cNvPr>
          <p:cNvPicPr>
            <a:picLocks noChangeAspect="1"/>
          </p:cNvPicPr>
          <p:nvPr/>
        </p:nvPicPr>
        <p:blipFill>
          <a:blip r:embed="rId2"/>
          <a:stretch>
            <a:fillRect/>
          </a:stretch>
        </p:blipFill>
        <p:spPr>
          <a:xfrm>
            <a:off x="5120640" y="1564721"/>
            <a:ext cx="6656832" cy="3627973"/>
          </a:xfrm>
          <a:prstGeom prst="rect">
            <a:avLst/>
          </a:prstGeom>
        </p:spPr>
      </p:pic>
    </p:spTree>
    <p:extLst>
      <p:ext uri="{BB962C8B-B14F-4D97-AF65-F5344CB8AC3E}">
        <p14:creationId xmlns:p14="http://schemas.microsoft.com/office/powerpoint/2010/main" val="1442706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945ABB-EB04-A345-1873-E3225E14D068}"/>
              </a:ext>
            </a:extLst>
          </p:cNvPr>
          <p:cNvSpPr>
            <a:spLocks noGrp="1"/>
          </p:cNvSpPr>
          <p:nvPr>
            <p:ph type="title"/>
          </p:nvPr>
        </p:nvSpPr>
        <p:spPr>
          <a:xfrm>
            <a:off x="841247" y="978619"/>
            <a:ext cx="3410712" cy="1106424"/>
          </a:xfrm>
        </p:spPr>
        <p:txBody>
          <a:bodyPr>
            <a:normAutofit/>
          </a:bodyPr>
          <a:lstStyle/>
          <a:p>
            <a:r>
              <a:rPr lang="en-US" sz="2400">
                <a:ea typeface="+mj-lt"/>
                <a:cs typeface="+mj-lt"/>
              </a:rPr>
              <a:t>Other Data Visualizations – Exploration in R - 2</a:t>
            </a:r>
          </a:p>
          <a:p>
            <a:endParaRPr lang="en-US" sz="240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A3F52E-4FF5-2D9B-CB7E-DFD11F92CC91}"/>
              </a:ext>
            </a:extLst>
          </p:cNvPr>
          <p:cNvSpPr>
            <a:spLocks noGrp="1"/>
          </p:cNvSpPr>
          <p:nvPr>
            <p:ph idx="1"/>
          </p:nvPr>
        </p:nvSpPr>
        <p:spPr>
          <a:xfrm>
            <a:off x="841248" y="2252870"/>
            <a:ext cx="3412219" cy="3560251"/>
          </a:xfrm>
        </p:spPr>
        <p:txBody>
          <a:bodyPr vert="horz" lIns="91440" tIns="45720" rIns="91440" bIns="45720" rtlCol="0">
            <a:normAutofit/>
          </a:bodyPr>
          <a:lstStyle/>
          <a:p>
            <a:r>
              <a:rPr lang="en-US" sz="1700"/>
              <a:t>In this experiment, we wanted to check if there is a correlation between risk factor and total miles</a:t>
            </a:r>
          </a:p>
          <a:p>
            <a:r>
              <a:rPr lang="en-US" sz="1700"/>
              <a:t>As we can see, there wasn't any correlation</a:t>
            </a:r>
          </a:p>
        </p:txBody>
      </p:sp>
      <p:pic>
        <p:nvPicPr>
          <p:cNvPr id="4" name="Picture 4" descr="Chart, scatter chart&#10;&#10;Description automatically generated">
            <a:extLst>
              <a:ext uri="{FF2B5EF4-FFF2-40B4-BE49-F238E27FC236}">
                <a16:creationId xmlns:a16="http://schemas.microsoft.com/office/drawing/2014/main" id="{8B9053E9-18FE-FA43-25A3-A8BF9F578CBF}"/>
              </a:ext>
            </a:extLst>
          </p:cNvPr>
          <p:cNvPicPr>
            <a:picLocks noChangeAspect="1"/>
          </p:cNvPicPr>
          <p:nvPr/>
        </p:nvPicPr>
        <p:blipFill>
          <a:blip r:embed="rId2"/>
          <a:stretch>
            <a:fillRect/>
          </a:stretch>
        </p:blipFill>
        <p:spPr>
          <a:xfrm>
            <a:off x="5120640" y="1564721"/>
            <a:ext cx="6656832" cy="3627973"/>
          </a:xfrm>
          <a:prstGeom prst="rect">
            <a:avLst/>
          </a:prstGeom>
        </p:spPr>
      </p:pic>
      <p:pic>
        <p:nvPicPr>
          <p:cNvPr id="6" name="Picture 6" descr="A picture containing icon&#10;&#10;Description automatically generated">
            <a:extLst>
              <a:ext uri="{FF2B5EF4-FFF2-40B4-BE49-F238E27FC236}">
                <a16:creationId xmlns:a16="http://schemas.microsoft.com/office/drawing/2014/main" id="{1609123B-9C83-1F96-4DE7-E0338A2AC49A}"/>
              </a:ext>
            </a:extLst>
          </p:cNvPr>
          <p:cNvPicPr>
            <a:picLocks noChangeAspect="1"/>
          </p:cNvPicPr>
          <p:nvPr/>
        </p:nvPicPr>
        <p:blipFill>
          <a:blip r:embed="rId3"/>
          <a:stretch>
            <a:fillRect/>
          </a:stretch>
        </p:blipFill>
        <p:spPr>
          <a:xfrm>
            <a:off x="7166707" y="5669998"/>
            <a:ext cx="2967892" cy="265847"/>
          </a:xfrm>
          <a:prstGeom prst="rect">
            <a:avLst/>
          </a:prstGeom>
        </p:spPr>
      </p:pic>
    </p:spTree>
    <p:extLst>
      <p:ext uri="{BB962C8B-B14F-4D97-AF65-F5344CB8AC3E}">
        <p14:creationId xmlns:p14="http://schemas.microsoft.com/office/powerpoint/2010/main" val="2870643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3F67B0-1DCC-952A-96D2-59E01F4C1489}"/>
              </a:ext>
            </a:extLst>
          </p:cNvPr>
          <p:cNvSpPr>
            <a:spLocks noGrp="1"/>
          </p:cNvSpPr>
          <p:nvPr>
            <p:ph type="title"/>
          </p:nvPr>
        </p:nvSpPr>
        <p:spPr>
          <a:xfrm>
            <a:off x="841247" y="978619"/>
            <a:ext cx="3518173" cy="1116193"/>
          </a:xfrm>
        </p:spPr>
        <p:txBody>
          <a:bodyPr>
            <a:normAutofit/>
          </a:bodyPr>
          <a:lstStyle/>
          <a:p>
            <a:r>
              <a:rPr lang="en-US" sz="2000">
                <a:ea typeface="+mj-lt"/>
                <a:cs typeface="+mj-lt"/>
              </a:rPr>
              <a:t>Other Data Visualizations – Exploration in R - 3</a:t>
            </a:r>
          </a:p>
          <a:p>
            <a:endParaRPr lang="en-US" sz="2000"/>
          </a:p>
        </p:txBody>
      </p:sp>
      <p:sp>
        <p:nvSpPr>
          <p:cNvPr id="18"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8E0DD6B-D25D-AAEB-6A6E-3F8816940904}"/>
              </a:ext>
            </a:extLst>
          </p:cNvPr>
          <p:cNvSpPr>
            <a:spLocks noGrp="1"/>
          </p:cNvSpPr>
          <p:nvPr>
            <p:ph idx="1"/>
          </p:nvPr>
        </p:nvSpPr>
        <p:spPr>
          <a:xfrm>
            <a:off x="841248" y="2252870"/>
            <a:ext cx="3412219" cy="3560251"/>
          </a:xfrm>
        </p:spPr>
        <p:txBody>
          <a:bodyPr vert="horz" lIns="91440" tIns="45720" rIns="91440" bIns="45720" rtlCol="0">
            <a:normAutofit/>
          </a:bodyPr>
          <a:lstStyle/>
          <a:p>
            <a:r>
              <a:rPr lang="en-US" sz="1700">
                <a:ea typeface="+mn-lt"/>
                <a:cs typeface="+mn-lt"/>
              </a:rPr>
              <a:t>Next, we wanted to check if there is a correlation between risk factor and mpg</a:t>
            </a:r>
          </a:p>
          <a:p>
            <a:r>
              <a:rPr lang="en-US" sz="1700">
                <a:ea typeface="+mn-lt"/>
                <a:cs typeface="+mn-lt"/>
              </a:rPr>
              <a:t>As we can see, there wasn't any correlation either</a:t>
            </a:r>
            <a:endParaRPr lang="en-US" sz="1700"/>
          </a:p>
        </p:txBody>
      </p:sp>
      <p:pic>
        <p:nvPicPr>
          <p:cNvPr id="4" name="Picture 4">
            <a:extLst>
              <a:ext uri="{FF2B5EF4-FFF2-40B4-BE49-F238E27FC236}">
                <a16:creationId xmlns:a16="http://schemas.microsoft.com/office/drawing/2014/main" id="{72C5CC80-D6A4-F6EA-CB77-F385B6C6EAAA}"/>
              </a:ext>
            </a:extLst>
          </p:cNvPr>
          <p:cNvPicPr>
            <a:picLocks noChangeAspect="1"/>
          </p:cNvPicPr>
          <p:nvPr/>
        </p:nvPicPr>
        <p:blipFill>
          <a:blip r:embed="rId2"/>
          <a:stretch>
            <a:fillRect/>
          </a:stretch>
        </p:blipFill>
        <p:spPr>
          <a:xfrm>
            <a:off x="5472331" y="1564721"/>
            <a:ext cx="6305141" cy="3627973"/>
          </a:xfrm>
          <a:prstGeom prst="rect">
            <a:avLst/>
          </a:prstGeom>
        </p:spPr>
      </p:pic>
      <p:pic>
        <p:nvPicPr>
          <p:cNvPr id="5" name="Picture 5" descr="A picture containing logo&#10;&#10;Description automatically generated">
            <a:extLst>
              <a:ext uri="{FF2B5EF4-FFF2-40B4-BE49-F238E27FC236}">
                <a16:creationId xmlns:a16="http://schemas.microsoft.com/office/drawing/2014/main" id="{137CDA8A-65DE-FF9A-1779-EF94464292AC}"/>
              </a:ext>
            </a:extLst>
          </p:cNvPr>
          <p:cNvPicPr>
            <a:picLocks noChangeAspect="1"/>
          </p:cNvPicPr>
          <p:nvPr/>
        </p:nvPicPr>
        <p:blipFill>
          <a:blip r:embed="rId3"/>
          <a:stretch>
            <a:fillRect/>
          </a:stretch>
        </p:blipFill>
        <p:spPr>
          <a:xfrm>
            <a:off x="7782168" y="5689346"/>
            <a:ext cx="2274277" cy="227154"/>
          </a:xfrm>
          <a:prstGeom prst="rect">
            <a:avLst/>
          </a:prstGeom>
        </p:spPr>
      </p:pic>
    </p:spTree>
    <p:extLst>
      <p:ext uri="{BB962C8B-B14F-4D97-AF65-F5344CB8AC3E}">
        <p14:creationId xmlns:p14="http://schemas.microsoft.com/office/powerpoint/2010/main" val="71654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E486-AA39-4F3F-BA39-396BC17A199C}"/>
              </a:ext>
            </a:extLst>
          </p:cNvPr>
          <p:cNvSpPr>
            <a:spLocks noGrp="1"/>
          </p:cNvSpPr>
          <p:nvPr>
            <p:ph type="title"/>
          </p:nvPr>
        </p:nvSpPr>
        <p:spPr/>
        <p:txBody>
          <a:bodyPr/>
          <a:lstStyle/>
          <a:p>
            <a:r>
              <a:rPr lang="en-US"/>
              <a:t>Business Problem</a:t>
            </a:r>
          </a:p>
        </p:txBody>
      </p:sp>
      <p:sp>
        <p:nvSpPr>
          <p:cNvPr id="3" name="Content Placeholder 2">
            <a:extLst>
              <a:ext uri="{FF2B5EF4-FFF2-40B4-BE49-F238E27FC236}">
                <a16:creationId xmlns:a16="http://schemas.microsoft.com/office/drawing/2014/main" id="{291DA39E-3891-4B22-A6A1-4D1C86A19B3D}"/>
              </a:ext>
            </a:extLst>
          </p:cNvPr>
          <p:cNvSpPr>
            <a:spLocks noGrp="1"/>
          </p:cNvSpPr>
          <p:nvPr>
            <p:ph idx="1"/>
          </p:nvPr>
        </p:nvSpPr>
        <p:spPr/>
        <p:txBody>
          <a:bodyPr vert="horz" lIns="91440" tIns="45720" rIns="91440" bIns="45720" rtlCol="0" anchor="t">
            <a:normAutofit/>
          </a:bodyPr>
          <a:lstStyle/>
          <a:p>
            <a:r>
              <a:rPr lang="en-US"/>
              <a:t>To identify risky truck drivers and analyze the causal factors.</a:t>
            </a:r>
          </a:p>
          <a:p>
            <a:r>
              <a:rPr lang="en-US"/>
              <a:t>To identify the best truck model to use based on MPG usage data.</a:t>
            </a:r>
          </a:p>
        </p:txBody>
      </p:sp>
    </p:spTree>
    <p:extLst>
      <p:ext uri="{BB962C8B-B14F-4D97-AF65-F5344CB8AC3E}">
        <p14:creationId xmlns:p14="http://schemas.microsoft.com/office/powerpoint/2010/main" val="1365514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D10C9E-B6C1-65CB-E963-08C31C7FEAEB}"/>
              </a:ext>
            </a:extLst>
          </p:cNvPr>
          <p:cNvSpPr>
            <a:spLocks noGrp="1"/>
          </p:cNvSpPr>
          <p:nvPr>
            <p:ph type="title"/>
          </p:nvPr>
        </p:nvSpPr>
        <p:spPr>
          <a:xfrm>
            <a:off x="841247" y="978619"/>
            <a:ext cx="3410712" cy="1106424"/>
          </a:xfrm>
        </p:spPr>
        <p:txBody>
          <a:bodyPr>
            <a:normAutofit/>
          </a:bodyPr>
          <a:lstStyle/>
          <a:p>
            <a:r>
              <a:rPr lang="en-US" sz="2000">
                <a:ea typeface="+mj-lt"/>
                <a:cs typeface="+mj-lt"/>
              </a:rPr>
              <a:t>Other Data Visualizations – Exploration in R - 4</a:t>
            </a:r>
            <a:endParaRPr lang="en-US" sz="200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6ED6285-0073-88C9-2399-7B22724EE131}"/>
              </a:ext>
            </a:extLst>
          </p:cNvPr>
          <p:cNvSpPr>
            <a:spLocks noGrp="1"/>
          </p:cNvSpPr>
          <p:nvPr>
            <p:ph idx="1"/>
          </p:nvPr>
        </p:nvSpPr>
        <p:spPr>
          <a:xfrm>
            <a:off x="841248" y="2252870"/>
            <a:ext cx="3412219" cy="3560251"/>
          </a:xfrm>
        </p:spPr>
        <p:txBody>
          <a:bodyPr vert="horz" lIns="91440" tIns="45720" rIns="91440" bIns="45720" rtlCol="0">
            <a:normAutofit/>
          </a:bodyPr>
          <a:lstStyle/>
          <a:p>
            <a:r>
              <a:rPr lang="en-US" sz="1700">
                <a:ea typeface="+mn-lt"/>
                <a:cs typeface="+mn-lt"/>
              </a:rPr>
              <a:t>Lastly, we wanted to check if there is a correlation between total miles and mpg</a:t>
            </a:r>
          </a:p>
          <a:p>
            <a:r>
              <a:rPr lang="en-US" sz="1700">
                <a:ea typeface="+mn-lt"/>
                <a:cs typeface="+mn-lt"/>
              </a:rPr>
              <a:t>As we can see, there wasn't any correlation either</a:t>
            </a:r>
            <a:endParaRPr lang="en-US" sz="1700"/>
          </a:p>
        </p:txBody>
      </p:sp>
      <p:pic>
        <p:nvPicPr>
          <p:cNvPr id="4" name="Picture 4" descr="A picture containing scatter chart&#10;&#10;Description automatically generated">
            <a:extLst>
              <a:ext uri="{FF2B5EF4-FFF2-40B4-BE49-F238E27FC236}">
                <a16:creationId xmlns:a16="http://schemas.microsoft.com/office/drawing/2014/main" id="{870414ED-1E61-048F-DBCE-A4B6E47F8A87}"/>
              </a:ext>
            </a:extLst>
          </p:cNvPr>
          <p:cNvPicPr>
            <a:picLocks noChangeAspect="1"/>
          </p:cNvPicPr>
          <p:nvPr/>
        </p:nvPicPr>
        <p:blipFill>
          <a:blip r:embed="rId2"/>
          <a:stretch>
            <a:fillRect/>
          </a:stretch>
        </p:blipFill>
        <p:spPr>
          <a:xfrm>
            <a:off x="5120640" y="1564721"/>
            <a:ext cx="6656832" cy="3627973"/>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2D59B992-1729-8C19-DEE3-7F2CA7C69601}"/>
              </a:ext>
            </a:extLst>
          </p:cNvPr>
          <p:cNvPicPr>
            <a:picLocks noChangeAspect="1"/>
          </p:cNvPicPr>
          <p:nvPr/>
        </p:nvPicPr>
        <p:blipFill>
          <a:blip r:embed="rId3"/>
          <a:stretch>
            <a:fillRect/>
          </a:stretch>
        </p:blipFill>
        <p:spPr>
          <a:xfrm>
            <a:off x="7508631" y="5644985"/>
            <a:ext cx="2743200" cy="335413"/>
          </a:xfrm>
          <a:prstGeom prst="rect">
            <a:avLst/>
          </a:prstGeom>
        </p:spPr>
      </p:pic>
    </p:spTree>
    <p:extLst>
      <p:ext uri="{BB962C8B-B14F-4D97-AF65-F5344CB8AC3E}">
        <p14:creationId xmlns:p14="http://schemas.microsoft.com/office/powerpoint/2010/main" val="303942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p:txBody>
          <a:bodyPr/>
          <a:lstStyle/>
          <a:p>
            <a:r>
              <a:rPr lang="en-US"/>
              <a:t>Data Processing</a:t>
            </a:r>
          </a:p>
        </p:txBody>
      </p:sp>
      <p:pic>
        <p:nvPicPr>
          <p:cNvPr id="1026" name="Picture 2" descr="Csv file format - Free interface icons">
            <a:extLst>
              <a:ext uri="{FF2B5EF4-FFF2-40B4-BE49-F238E27FC236}">
                <a16:creationId xmlns:a16="http://schemas.microsoft.com/office/drawing/2014/main" id="{5DFAB7A8-011D-44DE-A061-2731F1BA7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768" y="3452145"/>
            <a:ext cx="1026160" cy="1026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Mware Backup | Virtual Machine Backup and Recovery">
            <a:extLst>
              <a:ext uri="{FF2B5EF4-FFF2-40B4-BE49-F238E27FC236}">
                <a16:creationId xmlns:a16="http://schemas.microsoft.com/office/drawing/2014/main" id="{3F0DD679-61BD-4B7D-872A-1D3E7E8EF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04" y="3367175"/>
            <a:ext cx="1218724" cy="12187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doop Logo&quot; iPad Case &amp; Skin by kabillo | Redbubble">
            <a:extLst>
              <a:ext uri="{FF2B5EF4-FFF2-40B4-BE49-F238E27FC236}">
                <a16:creationId xmlns:a16="http://schemas.microsoft.com/office/drawing/2014/main" id="{9E3911CE-8CD6-490D-BBE7-B218DA752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605" y="3077972"/>
            <a:ext cx="1408975" cy="17282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pala-logo ⋆ Bitnine Global Inc.">
            <a:extLst>
              <a:ext uri="{FF2B5EF4-FFF2-40B4-BE49-F238E27FC236}">
                <a16:creationId xmlns:a16="http://schemas.microsoft.com/office/drawing/2014/main" id="{8E333FED-38A4-4BED-AE54-D475FE5AAD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6368" y="3077972"/>
            <a:ext cx="1632266" cy="16322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ableau - Workforce EdTech">
            <a:extLst>
              <a:ext uri="{FF2B5EF4-FFF2-40B4-BE49-F238E27FC236}">
                <a16:creationId xmlns:a16="http://schemas.microsoft.com/office/drawing/2014/main" id="{A3184197-B523-4856-9CD8-44CF63FE59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70295" y="3091605"/>
            <a:ext cx="1769865" cy="176986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6549CA36-93F7-4F7D-A6C6-358256503E9F}"/>
              </a:ext>
            </a:extLst>
          </p:cNvPr>
          <p:cNvCxnSpPr>
            <a:stCxn id="1026" idx="3"/>
            <a:endCxn id="1028" idx="1"/>
          </p:cNvCxnSpPr>
          <p:nvPr/>
        </p:nvCxnSpPr>
        <p:spPr>
          <a:xfrm>
            <a:off x="1963928" y="3965225"/>
            <a:ext cx="883976" cy="1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3A5C72-D905-4AD6-8102-FBD640012DB6}"/>
              </a:ext>
            </a:extLst>
          </p:cNvPr>
          <p:cNvCxnSpPr/>
          <p:nvPr/>
        </p:nvCxnSpPr>
        <p:spPr>
          <a:xfrm>
            <a:off x="4076864" y="3942079"/>
            <a:ext cx="883976" cy="1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3F1253-6BA2-45A0-953B-39BEF86879FB}"/>
              </a:ext>
            </a:extLst>
          </p:cNvPr>
          <p:cNvCxnSpPr/>
          <p:nvPr/>
        </p:nvCxnSpPr>
        <p:spPr>
          <a:xfrm>
            <a:off x="6359581" y="3976537"/>
            <a:ext cx="883976" cy="1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7F6C85-7C73-4D13-8598-A4BB85FDA659}"/>
              </a:ext>
            </a:extLst>
          </p:cNvPr>
          <p:cNvCxnSpPr/>
          <p:nvPr/>
        </p:nvCxnSpPr>
        <p:spPr>
          <a:xfrm>
            <a:off x="8557909" y="3997092"/>
            <a:ext cx="883976" cy="1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90D929E-8397-4524-B87C-8F913F9D2514}"/>
              </a:ext>
            </a:extLst>
          </p:cNvPr>
          <p:cNvCxnSpPr>
            <a:cxnSpLocks/>
          </p:cNvCxnSpPr>
          <p:nvPr/>
        </p:nvCxnSpPr>
        <p:spPr>
          <a:xfrm flipV="1">
            <a:off x="7807769" y="4710238"/>
            <a:ext cx="0" cy="68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Hadoop Ecosystem | Hadoop Tools for Crunching Big Data | Edureka">
            <a:extLst>
              <a:ext uri="{FF2B5EF4-FFF2-40B4-BE49-F238E27FC236}">
                <a16:creationId xmlns:a16="http://schemas.microsoft.com/office/drawing/2014/main" id="{A0F0A9C7-ABFE-469C-8ABB-D1787CB22A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2517" y="5233934"/>
            <a:ext cx="759968" cy="107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90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p:txBody>
          <a:bodyPr/>
          <a:lstStyle/>
          <a:p>
            <a:r>
              <a:rPr lang="en-US"/>
              <a:t>Analysis of Truck drivers</a:t>
            </a: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1115568" y="2478024"/>
            <a:ext cx="10168128" cy="3694176"/>
          </a:xfrm>
        </p:spPr>
        <p:txBody>
          <a:bodyPr/>
          <a:lstStyle/>
          <a:p>
            <a:pPr marL="0" indent="0">
              <a:buNone/>
            </a:pPr>
            <a:r>
              <a:rPr lang="en-US"/>
              <a:t>The following causal factors were analyzed to identify the riskiest truck drivers:</a:t>
            </a:r>
          </a:p>
          <a:p>
            <a:r>
              <a:rPr lang="en-US"/>
              <a:t>Risk Rating of each driver</a:t>
            </a:r>
          </a:p>
          <a:p>
            <a:r>
              <a:rPr lang="en-US"/>
              <a:t>Number of violations per driver</a:t>
            </a:r>
          </a:p>
          <a:p>
            <a:r>
              <a:rPr lang="en-US"/>
              <a:t>Types of violations</a:t>
            </a:r>
          </a:p>
          <a:p>
            <a:r>
              <a:rPr lang="en-US"/>
              <a:t>Number of miles driven by drivers </a:t>
            </a:r>
          </a:p>
        </p:txBody>
      </p:sp>
    </p:spTree>
    <p:extLst>
      <p:ext uri="{BB962C8B-B14F-4D97-AF65-F5344CB8AC3E}">
        <p14:creationId xmlns:p14="http://schemas.microsoft.com/office/powerpoint/2010/main" val="354983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a:xfrm>
            <a:off x="841246" y="978619"/>
            <a:ext cx="5991244" cy="1106424"/>
          </a:xfrm>
        </p:spPr>
        <p:txBody>
          <a:bodyPr>
            <a:normAutofit/>
          </a:bodyPr>
          <a:lstStyle/>
          <a:p>
            <a:r>
              <a:rPr lang="en-US" sz="3200"/>
              <a:t>Risk Rating of drivers</a:t>
            </a:r>
          </a:p>
        </p:txBody>
      </p:sp>
      <p:sp>
        <p:nvSpPr>
          <p:cNvPr id="32" name="Rectangle 3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841248" y="2252870"/>
            <a:ext cx="5993892" cy="3560251"/>
          </a:xfrm>
        </p:spPr>
        <p:txBody>
          <a:bodyPr vert="horz" lIns="91440" tIns="45720" rIns="91440" bIns="45720" rtlCol="0" anchor="t">
            <a:normAutofit/>
          </a:bodyPr>
          <a:lstStyle/>
          <a:p>
            <a:r>
              <a:rPr lang="en-US" sz="1800"/>
              <a:t>Based on the Risk factor calculated by the company,  we can see that the riskiest Driver is  Driver “A97”, with a risk factor of 31. 69. </a:t>
            </a:r>
          </a:p>
          <a:p>
            <a:r>
              <a:rPr lang="en-US" sz="1800"/>
              <a:t>This is significantly higher than the second riskiest driver “A73” who had a risk rating of 15.57, thus implying that “A97” is more than twice as risky as “A73”.</a:t>
            </a:r>
          </a:p>
        </p:txBody>
      </p:sp>
      <p:pic>
        <p:nvPicPr>
          <p:cNvPr id="4" name="Picture 3">
            <a:extLst>
              <a:ext uri="{FF2B5EF4-FFF2-40B4-BE49-F238E27FC236}">
                <a16:creationId xmlns:a16="http://schemas.microsoft.com/office/drawing/2014/main" id="{72D52696-8E4F-70BA-FE1F-2021DE5AA40B}"/>
              </a:ext>
            </a:extLst>
          </p:cNvPr>
          <p:cNvPicPr>
            <a:picLocks noChangeAspect="1"/>
          </p:cNvPicPr>
          <p:nvPr/>
        </p:nvPicPr>
        <p:blipFill rotWithShape="1">
          <a:blip r:embed="rId2"/>
          <a:srcRect r="7808" b="3"/>
          <a:stretch/>
        </p:blipFill>
        <p:spPr>
          <a:xfrm>
            <a:off x="7679814" y="1278650"/>
            <a:ext cx="4097657" cy="4200115"/>
          </a:xfrm>
          <a:prstGeom prst="rect">
            <a:avLst/>
          </a:prstGeom>
        </p:spPr>
      </p:pic>
    </p:spTree>
    <p:extLst>
      <p:ext uri="{BB962C8B-B14F-4D97-AF65-F5344CB8AC3E}">
        <p14:creationId xmlns:p14="http://schemas.microsoft.com/office/powerpoint/2010/main" val="28680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a:xfrm>
            <a:off x="841246" y="978619"/>
            <a:ext cx="5991244" cy="1106424"/>
          </a:xfrm>
        </p:spPr>
        <p:txBody>
          <a:bodyPr>
            <a:normAutofit/>
          </a:bodyPr>
          <a:lstStyle/>
          <a:p>
            <a:r>
              <a:rPr lang="en-US" sz="3200"/>
              <a:t>Violations per drivers</a:t>
            </a:r>
          </a:p>
        </p:txBody>
      </p:sp>
      <p:sp>
        <p:nvSpPr>
          <p:cNvPr id="38" name="Rectangle 3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841248" y="2252870"/>
            <a:ext cx="5993892" cy="3560251"/>
          </a:xfrm>
        </p:spPr>
        <p:txBody>
          <a:bodyPr>
            <a:normAutofit/>
          </a:bodyPr>
          <a:lstStyle/>
          <a:p>
            <a:pPr marL="0" indent="0">
              <a:buNone/>
            </a:pPr>
            <a:r>
              <a:rPr lang="en-US" sz="1800"/>
              <a:t>Based on number of violation events captured per driver:</a:t>
            </a:r>
          </a:p>
          <a:p>
            <a:r>
              <a:rPr lang="en-US" sz="1800"/>
              <a:t>“A97” has  20 violations captured which is twice the amount for “A73” who has 10 violations</a:t>
            </a:r>
          </a:p>
          <a:p>
            <a:r>
              <a:rPr lang="en-US" sz="1800"/>
              <a:t>An interesting observation is that drivers “A5” and “A50” have slightly different risk factors even though they have the same number of violations </a:t>
            </a:r>
          </a:p>
          <a:p>
            <a:endParaRPr lang="en-US" sz="1800"/>
          </a:p>
        </p:txBody>
      </p:sp>
      <p:pic>
        <p:nvPicPr>
          <p:cNvPr id="5" name="Picture 4" descr="Chart, pie chart&#10;&#10;Description automatically generated">
            <a:extLst>
              <a:ext uri="{FF2B5EF4-FFF2-40B4-BE49-F238E27FC236}">
                <a16:creationId xmlns:a16="http://schemas.microsoft.com/office/drawing/2014/main" id="{12931964-C5FB-0383-8C5F-9D5FCD7A4BD3}"/>
              </a:ext>
            </a:extLst>
          </p:cNvPr>
          <p:cNvPicPr>
            <a:picLocks noChangeAspect="1"/>
          </p:cNvPicPr>
          <p:nvPr/>
        </p:nvPicPr>
        <p:blipFill rotWithShape="1">
          <a:blip r:embed="rId2"/>
          <a:srcRect l="13662" r="3414" b="2"/>
          <a:stretch/>
        </p:blipFill>
        <p:spPr>
          <a:xfrm>
            <a:off x="7679814" y="1278629"/>
            <a:ext cx="4097657" cy="4200157"/>
          </a:xfrm>
          <a:prstGeom prst="rect">
            <a:avLst/>
          </a:prstGeom>
        </p:spPr>
      </p:pic>
    </p:spTree>
    <p:extLst>
      <p:ext uri="{BB962C8B-B14F-4D97-AF65-F5344CB8AC3E}">
        <p14:creationId xmlns:p14="http://schemas.microsoft.com/office/powerpoint/2010/main" val="277921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a:xfrm>
            <a:off x="838196" y="978408"/>
            <a:ext cx="6007608" cy="1106424"/>
          </a:xfrm>
        </p:spPr>
        <p:txBody>
          <a:bodyPr>
            <a:normAutofit/>
          </a:bodyPr>
          <a:lstStyle/>
          <a:p>
            <a:r>
              <a:rPr lang="en-US" sz="2800"/>
              <a:t>Violations events captured</a:t>
            </a:r>
          </a:p>
        </p:txBody>
      </p:sp>
      <p:sp>
        <p:nvSpPr>
          <p:cNvPr id="85" name="Rectangle 8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635C1F5B-CA97-4A88-2831-42BC653176C7}"/>
              </a:ext>
            </a:extLst>
          </p:cNvPr>
          <p:cNvSpPr>
            <a:spLocks noGrp="1"/>
          </p:cNvSpPr>
          <p:nvPr>
            <p:ph idx="1"/>
          </p:nvPr>
        </p:nvSpPr>
        <p:spPr>
          <a:xfrm>
            <a:off x="841244" y="2359152"/>
            <a:ext cx="6007608" cy="3429000"/>
          </a:xfrm>
        </p:spPr>
        <p:txBody>
          <a:bodyPr>
            <a:normAutofit/>
          </a:bodyPr>
          <a:lstStyle/>
          <a:p>
            <a:pPr marL="0" indent="0">
              <a:lnSpc>
                <a:spcPct val="100000"/>
              </a:lnSpc>
              <a:buNone/>
            </a:pPr>
            <a:r>
              <a:rPr lang="en-US" sz="2000"/>
              <a:t>Based on the various events captured by devices on the truck:</a:t>
            </a:r>
          </a:p>
          <a:p>
            <a:pPr>
              <a:lnSpc>
                <a:spcPct val="100000"/>
              </a:lnSpc>
            </a:pPr>
            <a:r>
              <a:rPr lang="en-US" sz="2000"/>
              <a:t>It can be observed the top two common violation occur when drivers are changing lanes or following some other vehicles</a:t>
            </a:r>
          </a:p>
          <a:p>
            <a:pPr>
              <a:lnSpc>
                <a:spcPct val="100000"/>
              </a:lnSpc>
            </a:pPr>
            <a:r>
              <a:rPr lang="en-US" sz="2000"/>
              <a:t>It can also be observed that most of the violations occurred in northwest part of California. Thus, truck drivers who drive in those locations, should be provided additional trainings</a:t>
            </a:r>
          </a:p>
          <a:p>
            <a:pPr marL="0" indent="0">
              <a:lnSpc>
                <a:spcPct val="100000"/>
              </a:lnSpc>
              <a:buNone/>
            </a:pPr>
            <a:endParaRPr lang="en-US" sz="2000"/>
          </a:p>
        </p:txBody>
      </p:sp>
      <p:pic>
        <p:nvPicPr>
          <p:cNvPr id="9" name="Picture 8" descr="Chart, bar chart&#10;&#10;Description automatically generated">
            <a:extLst>
              <a:ext uri="{FF2B5EF4-FFF2-40B4-BE49-F238E27FC236}">
                <a16:creationId xmlns:a16="http://schemas.microsoft.com/office/drawing/2014/main" id="{69820E36-57CF-E656-35CE-1C096B969192}"/>
              </a:ext>
            </a:extLst>
          </p:cNvPr>
          <p:cNvPicPr>
            <a:picLocks noChangeAspect="1"/>
          </p:cNvPicPr>
          <p:nvPr/>
        </p:nvPicPr>
        <p:blipFill>
          <a:blip r:embed="rId2"/>
          <a:stretch>
            <a:fillRect/>
          </a:stretch>
        </p:blipFill>
        <p:spPr>
          <a:xfrm>
            <a:off x="7680960" y="1372077"/>
            <a:ext cx="4233672" cy="1174843"/>
          </a:xfrm>
          <a:prstGeom prst="rect">
            <a:avLst/>
          </a:prstGeom>
        </p:spPr>
      </p:pic>
      <p:pic>
        <p:nvPicPr>
          <p:cNvPr id="11" name="Picture 10" descr="Map&#10;&#10;Description automatically generated">
            <a:extLst>
              <a:ext uri="{FF2B5EF4-FFF2-40B4-BE49-F238E27FC236}">
                <a16:creationId xmlns:a16="http://schemas.microsoft.com/office/drawing/2014/main" id="{4579452C-7074-DCDA-DE6F-916959ACD640}"/>
              </a:ext>
            </a:extLst>
          </p:cNvPr>
          <p:cNvPicPr>
            <a:picLocks noChangeAspect="1"/>
          </p:cNvPicPr>
          <p:nvPr/>
        </p:nvPicPr>
        <p:blipFill>
          <a:blip r:embed="rId3"/>
          <a:stretch>
            <a:fillRect/>
          </a:stretch>
        </p:blipFill>
        <p:spPr>
          <a:xfrm>
            <a:off x="7827166" y="3472468"/>
            <a:ext cx="3937704" cy="2651760"/>
          </a:xfrm>
          <a:prstGeom prst="rect">
            <a:avLst/>
          </a:prstGeom>
        </p:spPr>
      </p:pic>
    </p:spTree>
    <p:extLst>
      <p:ext uri="{BB962C8B-B14F-4D97-AF65-F5344CB8AC3E}">
        <p14:creationId xmlns:p14="http://schemas.microsoft.com/office/powerpoint/2010/main" val="418647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0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0" name="Rectangle 10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a:xfrm>
            <a:off x="841246" y="978619"/>
            <a:ext cx="5991244" cy="1106424"/>
          </a:xfrm>
        </p:spPr>
        <p:txBody>
          <a:bodyPr>
            <a:normAutofit/>
          </a:bodyPr>
          <a:lstStyle/>
          <a:p>
            <a:r>
              <a:rPr lang="en-US" sz="3200"/>
              <a:t>Total miles driven by each driver</a:t>
            </a:r>
          </a:p>
        </p:txBody>
      </p:sp>
      <p:sp>
        <p:nvSpPr>
          <p:cNvPr id="131" name="Rectangle 10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Content Placeholder 2">
            <a:extLst>
              <a:ext uri="{FF2B5EF4-FFF2-40B4-BE49-F238E27FC236}">
                <a16:creationId xmlns:a16="http://schemas.microsoft.com/office/drawing/2014/main" id="{635C1F5B-CA97-4A88-2831-42BC653176C7}"/>
              </a:ext>
            </a:extLst>
          </p:cNvPr>
          <p:cNvSpPr>
            <a:spLocks noGrp="1"/>
          </p:cNvSpPr>
          <p:nvPr>
            <p:ph idx="1"/>
          </p:nvPr>
        </p:nvSpPr>
        <p:spPr>
          <a:xfrm>
            <a:off x="841248" y="2252870"/>
            <a:ext cx="5993892" cy="3560251"/>
          </a:xfrm>
        </p:spPr>
        <p:txBody>
          <a:bodyPr>
            <a:normAutofit/>
          </a:bodyPr>
          <a:lstStyle/>
          <a:p>
            <a:pPr marL="0" indent="0">
              <a:buNone/>
            </a:pPr>
            <a:r>
              <a:rPr lang="en-US" sz="1800"/>
              <a:t>Based on the number of miles driven by each driver:</a:t>
            </a:r>
          </a:p>
          <a:p>
            <a:r>
              <a:rPr lang="en-US" sz="1800"/>
              <a:t>It can be observed that the driver “A52”, drove the greatest number of miles “684,131 miles”</a:t>
            </a:r>
          </a:p>
          <a:p>
            <a:r>
              <a:rPr lang="en-US" sz="1800"/>
              <a:t>The top 3 drivers who drove the greatest miles for the organization are not in the top 10 riskiest drivers list based on Risk rating and number of violation events captured</a:t>
            </a:r>
          </a:p>
          <a:p>
            <a:r>
              <a:rPr lang="en-US" sz="1800"/>
              <a:t>Thus, we can conclude that Total miles driven by each driver might not be a causal condition in identifying risky drivers</a:t>
            </a:r>
          </a:p>
        </p:txBody>
      </p:sp>
      <p:pic>
        <p:nvPicPr>
          <p:cNvPr id="4" name="Picture 3">
            <a:extLst>
              <a:ext uri="{FF2B5EF4-FFF2-40B4-BE49-F238E27FC236}">
                <a16:creationId xmlns:a16="http://schemas.microsoft.com/office/drawing/2014/main" id="{62D43D34-DB88-010F-FEA3-6BD1248D040D}"/>
              </a:ext>
            </a:extLst>
          </p:cNvPr>
          <p:cNvPicPr>
            <a:picLocks noChangeAspect="1"/>
          </p:cNvPicPr>
          <p:nvPr/>
        </p:nvPicPr>
        <p:blipFill>
          <a:blip r:embed="rId2"/>
          <a:stretch>
            <a:fillRect/>
          </a:stretch>
        </p:blipFill>
        <p:spPr>
          <a:xfrm>
            <a:off x="7406640" y="2537570"/>
            <a:ext cx="4785360" cy="2005855"/>
          </a:xfrm>
          <a:prstGeom prst="rect">
            <a:avLst/>
          </a:prstGeom>
        </p:spPr>
      </p:pic>
    </p:spTree>
    <p:extLst>
      <p:ext uri="{BB962C8B-B14F-4D97-AF65-F5344CB8AC3E}">
        <p14:creationId xmlns:p14="http://schemas.microsoft.com/office/powerpoint/2010/main" val="202142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36">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F2922-0AA8-47B9-BE67-5B22C4B250A0}"/>
              </a:ext>
            </a:extLst>
          </p:cNvPr>
          <p:cNvSpPr>
            <a:spLocks noGrp="1"/>
          </p:cNvSpPr>
          <p:nvPr>
            <p:ph type="title"/>
          </p:nvPr>
        </p:nvSpPr>
        <p:spPr>
          <a:xfrm>
            <a:off x="132700" y="987552"/>
            <a:ext cx="4987665" cy="1088136"/>
          </a:xfrm>
        </p:spPr>
        <p:txBody>
          <a:bodyPr anchor="b">
            <a:normAutofit/>
          </a:bodyPr>
          <a:lstStyle/>
          <a:p>
            <a:r>
              <a:rPr lang="en-US" sz="3400"/>
              <a:t>Total of risk factors by Model </a:t>
            </a:r>
          </a:p>
        </p:txBody>
      </p:sp>
      <p:sp>
        <p:nvSpPr>
          <p:cNvPr id="144" name="Rectangle 138">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140">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Content Placeholder 2">
            <a:extLst>
              <a:ext uri="{FF2B5EF4-FFF2-40B4-BE49-F238E27FC236}">
                <a16:creationId xmlns:a16="http://schemas.microsoft.com/office/drawing/2014/main" id="{635C1F5B-CA97-4A88-2831-42BC653176C7}"/>
              </a:ext>
            </a:extLst>
          </p:cNvPr>
          <p:cNvSpPr>
            <a:spLocks noGrp="1"/>
          </p:cNvSpPr>
          <p:nvPr>
            <p:ph idx="1"/>
          </p:nvPr>
        </p:nvSpPr>
        <p:spPr>
          <a:xfrm>
            <a:off x="95529" y="2688336"/>
            <a:ext cx="5215158" cy="4033788"/>
          </a:xfrm>
        </p:spPr>
        <p:txBody>
          <a:bodyPr anchor="t">
            <a:normAutofit/>
          </a:bodyPr>
          <a:lstStyle/>
          <a:p>
            <a:pPr marL="0" indent="0">
              <a:lnSpc>
                <a:spcPct val="100000"/>
              </a:lnSpc>
              <a:buNone/>
            </a:pPr>
            <a:r>
              <a:rPr lang="en-US" sz="1600"/>
              <a:t>The color shows details about the </a:t>
            </a:r>
            <a:r>
              <a:rPr lang="en-US" sz="1600" dirty="0"/>
              <a:t>model </a:t>
            </a:r>
            <a:r>
              <a:rPr lang="en-US" sz="1600"/>
              <a:t>and the size shows the count of Model:</a:t>
            </a:r>
          </a:p>
          <a:p>
            <a:pPr>
              <a:lnSpc>
                <a:spcPct val="100000"/>
              </a:lnSpc>
            </a:pPr>
            <a:r>
              <a:rPr lang="en-US" sz="1600" dirty="0"/>
              <a:t>By observation, Ford Caterpillar and Peterbilt add up not only </a:t>
            </a:r>
            <a:r>
              <a:rPr lang="en-US" sz="1600"/>
              <a:t>the </a:t>
            </a:r>
            <a:r>
              <a:rPr lang="en-US" sz="1600" dirty="0"/>
              <a:t>most count of our truck park but also </a:t>
            </a:r>
            <a:r>
              <a:rPr lang="en-US" sz="1600"/>
              <a:t>the </a:t>
            </a:r>
            <a:r>
              <a:rPr lang="en-US" sz="1600" dirty="0"/>
              <a:t>most </a:t>
            </a:r>
            <a:r>
              <a:rPr lang="en-US" sz="1600"/>
              <a:t>of </a:t>
            </a:r>
            <a:r>
              <a:rPr lang="en-US" sz="1600" dirty="0"/>
              <a:t>Risk factors listed [Ford; 20], [Caterpillar; 18], [Peterbilt; 16].</a:t>
            </a:r>
            <a:endParaRPr lang="en-US" sz="1600"/>
          </a:p>
          <a:p>
            <a:pPr>
              <a:lnSpc>
                <a:spcPct val="100000"/>
              </a:lnSpc>
            </a:pPr>
            <a:r>
              <a:rPr lang="en-US" sz="1600" dirty="0"/>
              <a:t>As Ford and Caterpillar appear to be on </a:t>
            </a:r>
            <a:r>
              <a:rPr lang="en-US" sz="1600"/>
              <a:t>the top</a:t>
            </a:r>
            <a:r>
              <a:rPr lang="en-US" sz="1600" dirty="0"/>
              <a:t> </a:t>
            </a:r>
            <a:r>
              <a:rPr lang="en-US" sz="1600"/>
              <a:t>list </a:t>
            </a:r>
            <a:r>
              <a:rPr lang="en-US" sz="1600" dirty="0"/>
              <a:t>for the total of </a:t>
            </a:r>
            <a:r>
              <a:rPr lang="en-US" sz="1600"/>
              <a:t>Risk </a:t>
            </a:r>
            <a:r>
              <a:rPr lang="en-US" sz="1600" dirty="0"/>
              <a:t>factors according to our data analysis, these 3 top models hold more than 50% </a:t>
            </a:r>
            <a:r>
              <a:rPr lang="en-US" sz="1600"/>
              <a:t>of </a:t>
            </a:r>
            <a:r>
              <a:rPr lang="en-US" sz="1600" dirty="0"/>
              <a:t>our truck parking lot, which is weighting on every single decisions</a:t>
            </a:r>
            <a:endParaRPr lang="en-US" sz="1600"/>
          </a:p>
          <a:p>
            <a:pPr>
              <a:lnSpc>
                <a:spcPct val="100000"/>
              </a:lnSpc>
            </a:pPr>
            <a:r>
              <a:rPr lang="en-US" sz="1600" dirty="0"/>
              <a:t>By testing other variables like the MPGs </a:t>
            </a:r>
            <a:r>
              <a:rPr lang="en-US" sz="1600"/>
              <a:t>we </a:t>
            </a:r>
            <a:r>
              <a:rPr lang="en-US" sz="1600" dirty="0"/>
              <a:t>helps to draw some management decisions and confirm assumptions listed above.</a:t>
            </a:r>
            <a:endParaRPr lang="en-US" sz="1600"/>
          </a:p>
        </p:txBody>
      </p:sp>
      <p:pic>
        <p:nvPicPr>
          <p:cNvPr id="3" name="Picture 4" descr="Chart, bubble chart&#10;&#10;Description automatically generated">
            <a:extLst>
              <a:ext uri="{FF2B5EF4-FFF2-40B4-BE49-F238E27FC236}">
                <a16:creationId xmlns:a16="http://schemas.microsoft.com/office/drawing/2014/main" id="{D23FFA2A-5609-42CA-2732-A948ECCFF915}"/>
              </a:ext>
            </a:extLst>
          </p:cNvPr>
          <p:cNvPicPr>
            <a:picLocks noChangeAspect="1"/>
          </p:cNvPicPr>
          <p:nvPr/>
        </p:nvPicPr>
        <p:blipFill rotWithShape="1">
          <a:blip r:embed="rId2"/>
          <a:srcRect l="22990" r="23559"/>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864395337"/>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D3522"/>
      </a:dk2>
      <a:lt2>
        <a:srgbClr val="E2E6E8"/>
      </a:lt2>
      <a:accent1>
        <a:srgbClr val="DA9074"/>
      </a:accent1>
      <a:accent2>
        <a:srgbClr val="BE9F58"/>
      </a:accent2>
      <a:accent3>
        <a:srgbClr val="9FA760"/>
      </a:accent3>
      <a:accent4>
        <a:srgbClr val="7EAF51"/>
      </a:accent4>
      <a:accent5>
        <a:srgbClr val="5DB458"/>
      </a:accent5>
      <a:accent6>
        <a:srgbClr val="54B476"/>
      </a:accent6>
      <a:hlink>
        <a:srgbClr val="5D8A9B"/>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A2CE7E15B6E147815C691BF4861481" ma:contentTypeVersion="13" ma:contentTypeDescription="Create a new document." ma:contentTypeScope="" ma:versionID="a8de916aebdf96944fcc2236b560eedc">
  <xsd:schema xmlns:xsd="http://www.w3.org/2001/XMLSchema" xmlns:xs="http://www.w3.org/2001/XMLSchema" xmlns:p="http://schemas.microsoft.com/office/2006/metadata/properties" xmlns:ns3="380ee18f-19ab-4cbe-8e45-29ae0872b822" xmlns:ns4="69258629-115e-442e-9519-1739a5f0cba1" targetNamespace="http://schemas.microsoft.com/office/2006/metadata/properties" ma:root="true" ma:fieldsID="64461b180a6a8931c998c2e49e3a4446" ns3:_="" ns4:_="">
    <xsd:import namespace="380ee18f-19ab-4cbe-8e45-29ae0872b822"/>
    <xsd:import namespace="69258629-115e-442e-9519-1739a5f0cb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0ee18f-19ab-4cbe-8e45-29ae0872b82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258629-115e-442e-9519-1739a5f0cb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341311-FD19-4F0D-B673-D262A08FC7FF}">
  <ds:schemaRefs>
    <ds:schemaRef ds:uri="http://schemas.microsoft.com/sharepoint/v3/contenttype/forms"/>
  </ds:schemaRefs>
</ds:datastoreItem>
</file>

<file path=customXml/itemProps2.xml><?xml version="1.0" encoding="utf-8"?>
<ds:datastoreItem xmlns:ds="http://schemas.openxmlformats.org/officeDocument/2006/customXml" ds:itemID="{1B1B1ECC-56B1-4F7D-A648-389E0DAA26FE}">
  <ds:schemaRefs>
    <ds:schemaRef ds:uri="380ee18f-19ab-4cbe-8e45-29ae0872b822"/>
    <ds:schemaRef ds:uri="69258629-115e-442e-9519-1739a5f0cba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FCA0B62-96E7-4A49-A237-9953A811EA5B}">
  <ds:schemaRefs>
    <ds:schemaRef ds:uri="380ee18f-19ab-4cbe-8e45-29ae0872b822"/>
    <ds:schemaRef ds:uri="69258629-115e-442e-9519-1739a5f0cba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1131</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Neue Haas Grotesk Text Pro</vt:lpstr>
      <vt:lpstr>AccentBoxVTI</vt:lpstr>
      <vt:lpstr>ANT Risk Analysis </vt:lpstr>
      <vt:lpstr>Business Problem</vt:lpstr>
      <vt:lpstr>Data Processing</vt:lpstr>
      <vt:lpstr>Analysis of Truck drivers</vt:lpstr>
      <vt:lpstr>Risk Rating of drivers</vt:lpstr>
      <vt:lpstr>Violations per drivers</vt:lpstr>
      <vt:lpstr>Violations events captured</vt:lpstr>
      <vt:lpstr>Total miles driven by each driver</vt:lpstr>
      <vt:lpstr>Total of risk factors by Model </vt:lpstr>
      <vt:lpstr>Total of Milage per Gallons by Model </vt:lpstr>
      <vt:lpstr>Analysis of Truck drivers - Observations and Conclusions</vt:lpstr>
      <vt:lpstr>Truck Model Analysis</vt:lpstr>
      <vt:lpstr>Truck Model Analysis</vt:lpstr>
      <vt:lpstr>Truck Model Analysis – ANOVA test</vt:lpstr>
      <vt:lpstr>Truck Model Analysis – TukeyHSD()</vt:lpstr>
      <vt:lpstr>Truck Model Analysis - Observations and Conclusions</vt:lpstr>
      <vt:lpstr>Other Data Visualizations – Exploration in R - 1</vt:lpstr>
      <vt:lpstr>Other Data Visualizations – Exploration in R - 2 </vt:lpstr>
      <vt:lpstr>Other Data Visualizations – Exploration in R - 3 </vt:lpstr>
      <vt:lpstr>Other Data Visualizations – Exploration in R - 4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Umar Farooq</dc:creator>
  <cp:lastModifiedBy>Patel, Bindi Ghanshyambhai</cp:lastModifiedBy>
  <cp:revision>1</cp:revision>
  <dcterms:created xsi:type="dcterms:W3CDTF">2022-05-06T07:39:17Z</dcterms:created>
  <dcterms:modified xsi:type="dcterms:W3CDTF">2022-05-09T19:30:38Z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0x01010094A2CE7E15B6E147815C691BF4861481</vt:lpwstr>
  </property>
</Properties>
</file>