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8"/>
  </p:notesMasterIdLst>
  <p:sldIdLst>
    <p:sldId id="257" r:id="rId2"/>
    <p:sldId id="256" r:id="rId3"/>
    <p:sldId id="267" r:id="rId4"/>
    <p:sldId id="288" r:id="rId5"/>
    <p:sldId id="274" r:id="rId6"/>
    <p:sldId id="270" r:id="rId7"/>
    <p:sldId id="271" r:id="rId8"/>
    <p:sldId id="269" r:id="rId9"/>
    <p:sldId id="284" r:id="rId10"/>
    <p:sldId id="282" r:id="rId11"/>
    <p:sldId id="272" r:id="rId12"/>
    <p:sldId id="285" r:id="rId13"/>
    <p:sldId id="263" r:id="rId14"/>
    <p:sldId id="281" r:id="rId15"/>
    <p:sldId id="289" r:id="rId16"/>
    <p:sldId id="278" r:id="rId17"/>
    <p:sldId id="280" r:id="rId18"/>
    <p:sldId id="260" r:id="rId19"/>
    <p:sldId id="277" r:id="rId20"/>
    <p:sldId id="283" r:id="rId21"/>
    <p:sldId id="264" r:id="rId22"/>
    <p:sldId id="286" r:id="rId23"/>
    <p:sldId id="275" r:id="rId24"/>
    <p:sldId id="265" r:id="rId25"/>
    <p:sldId id="287"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8797"/>
    <a:srgbClr val="197E8C"/>
    <a:srgbClr val="7494C4"/>
    <a:srgbClr val="AB6E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1379"/>
  </p:normalViewPr>
  <p:slideViewPr>
    <p:cSldViewPr snapToGrid="0" snapToObjects="1">
      <p:cViewPr>
        <p:scale>
          <a:sx n="83" d="100"/>
          <a:sy n="83" d="100"/>
        </p:scale>
        <p:origin x="144" y="56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D4095-BFB0-D149-BAEB-51BA399460B9}" type="doc">
      <dgm:prSet loTypeId="urn:microsoft.com/office/officeart/2005/8/layout/cycle1" loCatId="" qsTypeId="urn:microsoft.com/office/officeart/2005/8/quickstyle/simple1" qsCatId="simple" csTypeId="urn:microsoft.com/office/officeart/2005/8/colors/accent1_2" csCatId="accent1" phldr="1"/>
      <dgm:spPr/>
      <dgm:t>
        <a:bodyPr/>
        <a:lstStyle/>
        <a:p>
          <a:endParaRPr lang="en-GB"/>
        </a:p>
      </dgm:t>
    </dgm:pt>
    <dgm:pt modelId="{C750F091-0DA4-D541-95D2-6C07DBC2D5F3}">
      <dgm:prSet phldrT="[Text]" custT="1"/>
      <dgm:spPr/>
      <dgm:t>
        <a:bodyPr/>
        <a:lstStyle/>
        <a:p>
          <a:r>
            <a:rPr lang="en-GB" sz="1800" dirty="0">
              <a:solidFill>
                <a:schemeClr val="tx1"/>
              </a:solidFill>
            </a:rPr>
            <a:t>Revenue loss</a:t>
          </a:r>
        </a:p>
      </dgm:t>
    </dgm:pt>
    <dgm:pt modelId="{19E2FBC4-8F5D-DB4A-92BF-865189AD0B06}" type="parTrans" cxnId="{35F00123-7488-A747-8CE4-246BCF5AF1AA}">
      <dgm:prSet/>
      <dgm:spPr/>
      <dgm:t>
        <a:bodyPr/>
        <a:lstStyle/>
        <a:p>
          <a:endParaRPr lang="en-GB"/>
        </a:p>
      </dgm:t>
    </dgm:pt>
    <dgm:pt modelId="{5AFA6C33-2AC6-AE4D-B258-B9DEC098BEC6}" type="sibTrans" cxnId="{35F00123-7488-A747-8CE4-246BCF5AF1AA}">
      <dgm:prSet/>
      <dgm:spPr>
        <a:solidFill>
          <a:schemeClr val="tx1">
            <a:lumMod val="65000"/>
            <a:lumOff val="35000"/>
          </a:schemeClr>
        </a:solidFill>
      </dgm:spPr>
      <dgm:t>
        <a:bodyPr/>
        <a:lstStyle/>
        <a:p>
          <a:endParaRPr lang="en-GB"/>
        </a:p>
      </dgm:t>
    </dgm:pt>
    <dgm:pt modelId="{FFC5B838-C121-E340-AC4E-FC4C92F2AF8B}">
      <dgm:prSet phldrT="[Text]" custT="1"/>
      <dgm:spPr/>
      <dgm:t>
        <a:bodyPr/>
        <a:lstStyle/>
        <a:p>
          <a:r>
            <a:rPr lang="en-GB" sz="1800" dirty="0">
              <a:solidFill>
                <a:schemeClr val="tx1"/>
              </a:solidFill>
            </a:rPr>
            <a:t>Pressure to  acquire new customers</a:t>
          </a:r>
        </a:p>
      </dgm:t>
    </dgm:pt>
    <dgm:pt modelId="{76173BA8-73DC-504B-B7C1-2D5C353D6D41}" type="parTrans" cxnId="{7639E839-F5D5-2746-A46D-CCABDE6BCEDE}">
      <dgm:prSet/>
      <dgm:spPr/>
      <dgm:t>
        <a:bodyPr/>
        <a:lstStyle/>
        <a:p>
          <a:endParaRPr lang="en-GB"/>
        </a:p>
      </dgm:t>
    </dgm:pt>
    <dgm:pt modelId="{DC8B751F-C759-3B43-8D50-88091A7EA3D9}" type="sibTrans" cxnId="{7639E839-F5D5-2746-A46D-CCABDE6BCEDE}">
      <dgm:prSet/>
      <dgm:spPr>
        <a:solidFill>
          <a:schemeClr val="tx1">
            <a:lumMod val="65000"/>
            <a:lumOff val="35000"/>
          </a:schemeClr>
        </a:solidFill>
      </dgm:spPr>
      <dgm:t>
        <a:bodyPr/>
        <a:lstStyle/>
        <a:p>
          <a:endParaRPr lang="en-GB"/>
        </a:p>
      </dgm:t>
    </dgm:pt>
    <dgm:pt modelId="{5A82605E-E27D-2842-9E0D-73AD2041C169}">
      <dgm:prSet phldrT="[Text]" custT="1"/>
      <dgm:spPr/>
      <dgm:t>
        <a:bodyPr/>
        <a:lstStyle/>
        <a:p>
          <a:r>
            <a:rPr lang="en-AU" sz="1800" b="0" i="0" u="none" dirty="0">
              <a:solidFill>
                <a:schemeClr val="tx1"/>
              </a:solidFill>
            </a:rPr>
            <a:t>More expensive to add new customers than to retain existing ones</a:t>
          </a:r>
          <a:endParaRPr lang="en-GB" sz="1800" dirty="0">
            <a:solidFill>
              <a:schemeClr val="tx1"/>
            </a:solidFill>
          </a:endParaRPr>
        </a:p>
      </dgm:t>
    </dgm:pt>
    <dgm:pt modelId="{73FEF591-45FC-6447-8A6B-A60913AA8A72}" type="parTrans" cxnId="{581437AB-B371-3441-BF03-4B44B2A301F1}">
      <dgm:prSet/>
      <dgm:spPr/>
      <dgm:t>
        <a:bodyPr/>
        <a:lstStyle/>
        <a:p>
          <a:endParaRPr lang="en-GB"/>
        </a:p>
      </dgm:t>
    </dgm:pt>
    <dgm:pt modelId="{9C1B257F-3F68-8543-AEE1-DB8B5219E306}" type="sibTrans" cxnId="{581437AB-B371-3441-BF03-4B44B2A301F1}">
      <dgm:prSet/>
      <dgm:spPr>
        <a:solidFill>
          <a:schemeClr val="tx1">
            <a:lumMod val="65000"/>
            <a:lumOff val="35000"/>
          </a:schemeClr>
        </a:solidFill>
      </dgm:spPr>
      <dgm:t>
        <a:bodyPr/>
        <a:lstStyle/>
        <a:p>
          <a:endParaRPr lang="en-GB"/>
        </a:p>
      </dgm:t>
    </dgm:pt>
    <dgm:pt modelId="{118F655D-0982-E94D-A67A-434E69E375A7}">
      <dgm:prSet phldrT="[Text]" custT="1"/>
      <dgm:spPr/>
      <dgm:t>
        <a:bodyPr/>
        <a:lstStyle/>
        <a:p>
          <a:r>
            <a:rPr lang="en-AU" sz="1800" b="0" i="0" u="none" dirty="0">
              <a:solidFill>
                <a:schemeClr val="tx1"/>
              </a:solidFill>
            </a:rPr>
            <a:t>Churned customers may   take away the loyal customers </a:t>
          </a:r>
          <a:endParaRPr lang="en-GB" sz="1800" dirty="0">
            <a:solidFill>
              <a:schemeClr val="tx1"/>
            </a:solidFill>
          </a:endParaRPr>
        </a:p>
      </dgm:t>
    </dgm:pt>
    <dgm:pt modelId="{614FC20C-69FF-554A-8F8E-24E1E834A2AC}" type="parTrans" cxnId="{DA4E1369-3A5C-7644-93DE-98C7533F1621}">
      <dgm:prSet/>
      <dgm:spPr/>
      <dgm:t>
        <a:bodyPr/>
        <a:lstStyle/>
        <a:p>
          <a:endParaRPr lang="en-GB"/>
        </a:p>
      </dgm:t>
    </dgm:pt>
    <dgm:pt modelId="{7A34B365-28C9-5240-AB2B-C9F89C39EB17}" type="sibTrans" cxnId="{DA4E1369-3A5C-7644-93DE-98C7533F1621}">
      <dgm:prSet/>
      <dgm:spPr>
        <a:solidFill>
          <a:schemeClr val="tx1">
            <a:lumMod val="65000"/>
            <a:lumOff val="35000"/>
          </a:schemeClr>
        </a:solidFill>
      </dgm:spPr>
      <dgm:t>
        <a:bodyPr/>
        <a:lstStyle/>
        <a:p>
          <a:endParaRPr lang="en-GB"/>
        </a:p>
      </dgm:t>
    </dgm:pt>
    <dgm:pt modelId="{19A155F3-25C1-754A-9ACD-F79A95F5CAA3}">
      <dgm:prSet phldrT="[Text]" custT="1"/>
      <dgm:spPr/>
      <dgm:t>
        <a:bodyPr/>
        <a:lstStyle/>
        <a:p>
          <a:r>
            <a:rPr lang="en-AU" sz="1800" b="0" i="0" u="none" dirty="0">
              <a:solidFill>
                <a:schemeClr val="tx1"/>
              </a:solidFill>
            </a:rPr>
            <a:t>Customer stops using the company’s services</a:t>
          </a:r>
          <a:endParaRPr lang="en-GB" sz="1800" dirty="0">
            <a:solidFill>
              <a:schemeClr val="tx1"/>
            </a:solidFill>
          </a:endParaRPr>
        </a:p>
      </dgm:t>
    </dgm:pt>
    <dgm:pt modelId="{0E51B7C2-1882-CE4F-AFBD-BEB272CA617C}" type="parTrans" cxnId="{6A280D50-ADBC-C045-9CC9-1454252D0BFF}">
      <dgm:prSet/>
      <dgm:spPr/>
      <dgm:t>
        <a:bodyPr/>
        <a:lstStyle/>
        <a:p>
          <a:endParaRPr lang="en-GB"/>
        </a:p>
      </dgm:t>
    </dgm:pt>
    <dgm:pt modelId="{26F090EB-0E73-C04C-8B81-9B6B925D4A76}" type="sibTrans" cxnId="{6A280D50-ADBC-C045-9CC9-1454252D0BFF}">
      <dgm:prSet/>
      <dgm:spPr>
        <a:solidFill>
          <a:schemeClr val="tx1">
            <a:lumMod val="65000"/>
            <a:lumOff val="35000"/>
          </a:schemeClr>
        </a:solidFill>
      </dgm:spPr>
      <dgm:t>
        <a:bodyPr/>
        <a:lstStyle/>
        <a:p>
          <a:endParaRPr lang="en-GB"/>
        </a:p>
      </dgm:t>
    </dgm:pt>
    <dgm:pt modelId="{F14DF149-0A1B-654D-8AB5-F7FB178565EA}" type="pres">
      <dgm:prSet presAssocID="{86DD4095-BFB0-D149-BAEB-51BA399460B9}" presName="cycle" presStyleCnt="0">
        <dgm:presLayoutVars>
          <dgm:dir/>
          <dgm:resizeHandles val="exact"/>
        </dgm:presLayoutVars>
      </dgm:prSet>
      <dgm:spPr/>
    </dgm:pt>
    <dgm:pt modelId="{8A7C907F-01FC-1A4E-A03C-4BF7DABA4B01}" type="pres">
      <dgm:prSet presAssocID="{C750F091-0DA4-D541-95D2-6C07DBC2D5F3}" presName="dummy" presStyleCnt="0"/>
      <dgm:spPr/>
    </dgm:pt>
    <dgm:pt modelId="{C687E095-CD78-0041-BFA7-B85604788523}" type="pres">
      <dgm:prSet presAssocID="{C750F091-0DA4-D541-95D2-6C07DBC2D5F3}" presName="node" presStyleLbl="revTx" presStyleIdx="0" presStyleCnt="5">
        <dgm:presLayoutVars>
          <dgm:bulletEnabled val="1"/>
        </dgm:presLayoutVars>
      </dgm:prSet>
      <dgm:spPr/>
    </dgm:pt>
    <dgm:pt modelId="{3F2BEF33-B01A-764C-9FF9-DC01AF0E4B93}" type="pres">
      <dgm:prSet presAssocID="{5AFA6C33-2AC6-AE4D-B258-B9DEC098BEC6}" presName="sibTrans" presStyleLbl="node1" presStyleIdx="0" presStyleCnt="5"/>
      <dgm:spPr/>
    </dgm:pt>
    <dgm:pt modelId="{32A48B4E-B7AF-CE4C-9E27-2266110191CD}" type="pres">
      <dgm:prSet presAssocID="{FFC5B838-C121-E340-AC4E-FC4C92F2AF8B}" presName="dummy" presStyleCnt="0"/>
      <dgm:spPr/>
    </dgm:pt>
    <dgm:pt modelId="{8D1014C6-B958-144D-8DCC-C7793F3D3FCD}" type="pres">
      <dgm:prSet presAssocID="{FFC5B838-C121-E340-AC4E-FC4C92F2AF8B}" presName="node" presStyleLbl="revTx" presStyleIdx="1" presStyleCnt="5">
        <dgm:presLayoutVars>
          <dgm:bulletEnabled val="1"/>
        </dgm:presLayoutVars>
      </dgm:prSet>
      <dgm:spPr/>
    </dgm:pt>
    <dgm:pt modelId="{A26549FD-06E3-F745-B0C5-DED9EFBF291F}" type="pres">
      <dgm:prSet presAssocID="{DC8B751F-C759-3B43-8D50-88091A7EA3D9}" presName="sibTrans" presStyleLbl="node1" presStyleIdx="1" presStyleCnt="5"/>
      <dgm:spPr/>
    </dgm:pt>
    <dgm:pt modelId="{C9D055DA-1108-6945-946A-5CB2FA8E5A3A}" type="pres">
      <dgm:prSet presAssocID="{5A82605E-E27D-2842-9E0D-73AD2041C169}" presName="dummy" presStyleCnt="0"/>
      <dgm:spPr/>
    </dgm:pt>
    <dgm:pt modelId="{3CE03C40-DF16-974C-A722-341870DC721F}" type="pres">
      <dgm:prSet presAssocID="{5A82605E-E27D-2842-9E0D-73AD2041C169}" presName="node" presStyleLbl="revTx" presStyleIdx="2" presStyleCnt="5" custScaleY="100983">
        <dgm:presLayoutVars>
          <dgm:bulletEnabled val="1"/>
        </dgm:presLayoutVars>
      </dgm:prSet>
      <dgm:spPr/>
    </dgm:pt>
    <dgm:pt modelId="{ADFE0756-A74D-2A49-913F-AD3EB56EE384}" type="pres">
      <dgm:prSet presAssocID="{9C1B257F-3F68-8543-AEE1-DB8B5219E306}" presName="sibTrans" presStyleLbl="node1" presStyleIdx="2" presStyleCnt="5"/>
      <dgm:spPr/>
    </dgm:pt>
    <dgm:pt modelId="{201B4C89-5B10-ED44-89DF-54C59EFBA68A}" type="pres">
      <dgm:prSet presAssocID="{118F655D-0982-E94D-A67A-434E69E375A7}" presName="dummy" presStyleCnt="0"/>
      <dgm:spPr/>
    </dgm:pt>
    <dgm:pt modelId="{25E2207C-3B1C-3D4C-9BD3-967A26F77214}" type="pres">
      <dgm:prSet presAssocID="{118F655D-0982-E94D-A67A-434E69E375A7}" presName="node" presStyleLbl="revTx" presStyleIdx="3" presStyleCnt="5" custScaleX="171585" custScaleY="151622">
        <dgm:presLayoutVars>
          <dgm:bulletEnabled val="1"/>
        </dgm:presLayoutVars>
      </dgm:prSet>
      <dgm:spPr/>
    </dgm:pt>
    <dgm:pt modelId="{8C61ECDE-C000-B640-A5F0-EBB90721258B}" type="pres">
      <dgm:prSet presAssocID="{7A34B365-28C9-5240-AB2B-C9F89C39EB17}" presName="sibTrans" presStyleLbl="node1" presStyleIdx="3" presStyleCnt="5"/>
      <dgm:spPr/>
    </dgm:pt>
    <dgm:pt modelId="{0CABF216-53FD-7C4C-AA89-124CC12347A9}" type="pres">
      <dgm:prSet presAssocID="{19A155F3-25C1-754A-9ACD-F79A95F5CAA3}" presName="dummy" presStyleCnt="0"/>
      <dgm:spPr/>
    </dgm:pt>
    <dgm:pt modelId="{CE270B97-04A9-9648-BE02-21DD2986D4B8}" type="pres">
      <dgm:prSet presAssocID="{19A155F3-25C1-754A-9ACD-F79A95F5CAA3}" presName="node" presStyleLbl="revTx" presStyleIdx="4" presStyleCnt="5">
        <dgm:presLayoutVars>
          <dgm:bulletEnabled val="1"/>
        </dgm:presLayoutVars>
      </dgm:prSet>
      <dgm:spPr/>
    </dgm:pt>
    <dgm:pt modelId="{BAC228EC-68E3-2049-9BE9-66A052A8755D}" type="pres">
      <dgm:prSet presAssocID="{26F090EB-0E73-C04C-8B81-9B6B925D4A76}" presName="sibTrans" presStyleLbl="node1" presStyleIdx="4" presStyleCnt="5" custScaleX="119691"/>
      <dgm:spPr/>
    </dgm:pt>
  </dgm:ptLst>
  <dgm:cxnLst>
    <dgm:cxn modelId="{37524304-5687-AF4E-831A-954A9383D877}" type="presOf" srcId="{86DD4095-BFB0-D149-BAEB-51BA399460B9}" destId="{F14DF149-0A1B-654D-8AB5-F7FB178565EA}" srcOrd="0" destOrd="0" presId="urn:microsoft.com/office/officeart/2005/8/layout/cycle1"/>
    <dgm:cxn modelId="{0096E506-36EE-A74A-B7CB-1A851D253E4D}" type="presOf" srcId="{5AFA6C33-2AC6-AE4D-B258-B9DEC098BEC6}" destId="{3F2BEF33-B01A-764C-9FF9-DC01AF0E4B93}" srcOrd="0" destOrd="0" presId="urn:microsoft.com/office/officeart/2005/8/layout/cycle1"/>
    <dgm:cxn modelId="{35F00123-7488-A747-8CE4-246BCF5AF1AA}" srcId="{86DD4095-BFB0-D149-BAEB-51BA399460B9}" destId="{C750F091-0DA4-D541-95D2-6C07DBC2D5F3}" srcOrd="0" destOrd="0" parTransId="{19E2FBC4-8F5D-DB4A-92BF-865189AD0B06}" sibTransId="{5AFA6C33-2AC6-AE4D-B258-B9DEC098BEC6}"/>
    <dgm:cxn modelId="{7639E839-F5D5-2746-A46D-CCABDE6BCEDE}" srcId="{86DD4095-BFB0-D149-BAEB-51BA399460B9}" destId="{FFC5B838-C121-E340-AC4E-FC4C92F2AF8B}" srcOrd="1" destOrd="0" parTransId="{76173BA8-73DC-504B-B7C1-2D5C353D6D41}" sibTransId="{DC8B751F-C759-3B43-8D50-88091A7EA3D9}"/>
    <dgm:cxn modelId="{740F393C-E447-5D44-9C2E-D5EE83A40DF6}" type="presOf" srcId="{FFC5B838-C121-E340-AC4E-FC4C92F2AF8B}" destId="{8D1014C6-B958-144D-8DCC-C7793F3D3FCD}" srcOrd="0" destOrd="0" presId="urn:microsoft.com/office/officeart/2005/8/layout/cycle1"/>
    <dgm:cxn modelId="{6A280D50-ADBC-C045-9CC9-1454252D0BFF}" srcId="{86DD4095-BFB0-D149-BAEB-51BA399460B9}" destId="{19A155F3-25C1-754A-9ACD-F79A95F5CAA3}" srcOrd="4" destOrd="0" parTransId="{0E51B7C2-1882-CE4F-AFBD-BEB272CA617C}" sibTransId="{26F090EB-0E73-C04C-8B81-9B6B925D4A76}"/>
    <dgm:cxn modelId="{53490554-0B00-6843-B630-52414D530363}" type="presOf" srcId="{7A34B365-28C9-5240-AB2B-C9F89C39EB17}" destId="{8C61ECDE-C000-B640-A5F0-EBB90721258B}" srcOrd="0" destOrd="0" presId="urn:microsoft.com/office/officeart/2005/8/layout/cycle1"/>
    <dgm:cxn modelId="{8F33B966-6C9B-7C47-8196-D00DA173C6F9}" type="presOf" srcId="{9C1B257F-3F68-8543-AEE1-DB8B5219E306}" destId="{ADFE0756-A74D-2A49-913F-AD3EB56EE384}" srcOrd="0" destOrd="0" presId="urn:microsoft.com/office/officeart/2005/8/layout/cycle1"/>
    <dgm:cxn modelId="{DA4E1369-3A5C-7644-93DE-98C7533F1621}" srcId="{86DD4095-BFB0-D149-BAEB-51BA399460B9}" destId="{118F655D-0982-E94D-A67A-434E69E375A7}" srcOrd="3" destOrd="0" parTransId="{614FC20C-69FF-554A-8F8E-24E1E834A2AC}" sibTransId="{7A34B365-28C9-5240-AB2B-C9F89C39EB17}"/>
    <dgm:cxn modelId="{71659E7A-3F4D-F246-95ED-6F05023826CF}" type="presOf" srcId="{26F090EB-0E73-C04C-8B81-9B6B925D4A76}" destId="{BAC228EC-68E3-2049-9BE9-66A052A8755D}" srcOrd="0" destOrd="0" presId="urn:microsoft.com/office/officeart/2005/8/layout/cycle1"/>
    <dgm:cxn modelId="{581437AB-B371-3441-BF03-4B44B2A301F1}" srcId="{86DD4095-BFB0-D149-BAEB-51BA399460B9}" destId="{5A82605E-E27D-2842-9E0D-73AD2041C169}" srcOrd="2" destOrd="0" parTransId="{73FEF591-45FC-6447-8A6B-A60913AA8A72}" sibTransId="{9C1B257F-3F68-8543-AEE1-DB8B5219E306}"/>
    <dgm:cxn modelId="{6411D9B9-3A46-7748-A535-A205D9140262}" type="presOf" srcId="{DC8B751F-C759-3B43-8D50-88091A7EA3D9}" destId="{A26549FD-06E3-F745-B0C5-DED9EFBF291F}" srcOrd="0" destOrd="0" presId="urn:microsoft.com/office/officeart/2005/8/layout/cycle1"/>
    <dgm:cxn modelId="{CFCEC6E1-6629-B94D-9FE0-88BE4A9FCF26}" type="presOf" srcId="{5A82605E-E27D-2842-9E0D-73AD2041C169}" destId="{3CE03C40-DF16-974C-A722-341870DC721F}" srcOrd="0" destOrd="0" presId="urn:microsoft.com/office/officeart/2005/8/layout/cycle1"/>
    <dgm:cxn modelId="{8AC143E8-7F2A-D94A-B1FD-D9A4C1EA2D45}" type="presOf" srcId="{19A155F3-25C1-754A-9ACD-F79A95F5CAA3}" destId="{CE270B97-04A9-9648-BE02-21DD2986D4B8}" srcOrd="0" destOrd="0" presId="urn:microsoft.com/office/officeart/2005/8/layout/cycle1"/>
    <dgm:cxn modelId="{CEF9EEF4-C065-6342-B526-95309CCD393B}" type="presOf" srcId="{C750F091-0DA4-D541-95D2-6C07DBC2D5F3}" destId="{C687E095-CD78-0041-BFA7-B85604788523}" srcOrd="0" destOrd="0" presId="urn:microsoft.com/office/officeart/2005/8/layout/cycle1"/>
    <dgm:cxn modelId="{79F694F8-7D0F-894D-A8D7-DDC3027C3930}" type="presOf" srcId="{118F655D-0982-E94D-A67A-434E69E375A7}" destId="{25E2207C-3B1C-3D4C-9BD3-967A26F77214}" srcOrd="0" destOrd="0" presId="urn:microsoft.com/office/officeart/2005/8/layout/cycle1"/>
    <dgm:cxn modelId="{920E8C9D-51CB-B640-B523-4CF8C7B48672}" type="presParOf" srcId="{F14DF149-0A1B-654D-8AB5-F7FB178565EA}" destId="{8A7C907F-01FC-1A4E-A03C-4BF7DABA4B01}" srcOrd="0" destOrd="0" presId="urn:microsoft.com/office/officeart/2005/8/layout/cycle1"/>
    <dgm:cxn modelId="{7B227FD1-118B-5E48-96DD-CD618002FEC1}" type="presParOf" srcId="{F14DF149-0A1B-654D-8AB5-F7FB178565EA}" destId="{C687E095-CD78-0041-BFA7-B85604788523}" srcOrd="1" destOrd="0" presId="urn:microsoft.com/office/officeart/2005/8/layout/cycle1"/>
    <dgm:cxn modelId="{34FD1E55-3672-2045-9452-D4868ECE64AD}" type="presParOf" srcId="{F14DF149-0A1B-654D-8AB5-F7FB178565EA}" destId="{3F2BEF33-B01A-764C-9FF9-DC01AF0E4B93}" srcOrd="2" destOrd="0" presId="urn:microsoft.com/office/officeart/2005/8/layout/cycle1"/>
    <dgm:cxn modelId="{798D0568-2764-9346-A984-E96AF2E46FA7}" type="presParOf" srcId="{F14DF149-0A1B-654D-8AB5-F7FB178565EA}" destId="{32A48B4E-B7AF-CE4C-9E27-2266110191CD}" srcOrd="3" destOrd="0" presId="urn:microsoft.com/office/officeart/2005/8/layout/cycle1"/>
    <dgm:cxn modelId="{B26CBE50-0712-004F-AECA-A113A1487411}" type="presParOf" srcId="{F14DF149-0A1B-654D-8AB5-F7FB178565EA}" destId="{8D1014C6-B958-144D-8DCC-C7793F3D3FCD}" srcOrd="4" destOrd="0" presId="urn:microsoft.com/office/officeart/2005/8/layout/cycle1"/>
    <dgm:cxn modelId="{2E1043E3-8DF8-FB42-A47C-5D6292B1568A}" type="presParOf" srcId="{F14DF149-0A1B-654D-8AB5-F7FB178565EA}" destId="{A26549FD-06E3-F745-B0C5-DED9EFBF291F}" srcOrd="5" destOrd="0" presId="urn:microsoft.com/office/officeart/2005/8/layout/cycle1"/>
    <dgm:cxn modelId="{53B0CD96-14D3-794B-90E7-294414B12A70}" type="presParOf" srcId="{F14DF149-0A1B-654D-8AB5-F7FB178565EA}" destId="{C9D055DA-1108-6945-946A-5CB2FA8E5A3A}" srcOrd="6" destOrd="0" presId="urn:microsoft.com/office/officeart/2005/8/layout/cycle1"/>
    <dgm:cxn modelId="{4CC138FE-2FB6-284E-B3E6-58EF273DCD25}" type="presParOf" srcId="{F14DF149-0A1B-654D-8AB5-F7FB178565EA}" destId="{3CE03C40-DF16-974C-A722-341870DC721F}" srcOrd="7" destOrd="0" presId="urn:microsoft.com/office/officeart/2005/8/layout/cycle1"/>
    <dgm:cxn modelId="{4E055CB5-04C5-BE49-AB37-F8134442BDDF}" type="presParOf" srcId="{F14DF149-0A1B-654D-8AB5-F7FB178565EA}" destId="{ADFE0756-A74D-2A49-913F-AD3EB56EE384}" srcOrd="8" destOrd="0" presId="urn:microsoft.com/office/officeart/2005/8/layout/cycle1"/>
    <dgm:cxn modelId="{52D51869-E65C-CB4F-AA0D-3226755912C3}" type="presParOf" srcId="{F14DF149-0A1B-654D-8AB5-F7FB178565EA}" destId="{201B4C89-5B10-ED44-89DF-54C59EFBA68A}" srcOrd="9" destOrd="0" presId="urn:microsoft.com/office/officeart/2005/8/layout/cycle1"/>
    <dgm:cxn modelId="{06A66E53-3DC4-6C4B-96F5-814273340C4F}" type="presParOf" srcId="{F14DF149-0A1B-654D-8AB5-F7FB178565EA}" destId="{25E2207C-3B1C-3D4C-9BD3-967A26F77214}" srcOrd="10" destOrd="0" presId="urn:microsoft.com/office/officeart/2005/8/layout/cycle1"/>
    <dgm:cxn modelId="{56667852-A38B-9C44-BDA9-4D9B13D5F1EE}" type="presParOf" srcId="{F14DF149-0A1B-654D-8AB5-F7FB178565EA}" destId="{8C61ECDE-C000-B640-A5F0-EBB90721258B}" srcOrd="11" destOrd="0" presId="urn:microsoft.com/office/officeart/2005/8/layout/cycle1"/>
    <dgm:cxn modelId="{9F9E4278-8676-EA46-A597-608304F0CC7D}" type="presParOf" srcId="{F14DF149-0A1B-654D-8AB5-F7FB178565EA}" destId="{0CABF216-53FD-7C4C-AA89-124CC12347A9}" srcOrd="12" destOrd="0" presId="urn:microsoft.com/office/officeart/2005/8/layout/cycle1"/>
    <dgm:cxn modelId="{C3BE4EA9-43D3-F346-A7CC-B2FEDA029B54}" type="presParOf" srcId="{F14DF149-0A1B-654D-8AB5-F7FB178565EA}" destId="{CE270B97-04A9-9648-BE02-21DD2986D4B8}" srcOrd="13" destOrd="0" presId="urn:microsoft.com/office/officeart/2005/8/layout/cycle1"/>
    <dgm:cxn modelId="{3EFEB9E3-56BB-FD45-8470-920CEA3313E3}" type="presParOf" srcId="{F14DF149-0A1B-654D-8AB5-F7FB178565EA}" destId="{BAC228EC-68E3-2049-9BE9-66A052A8755D}" srcOrd="14"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7E095-CD78-0041-BFA7-B85604788523}">
      <dsp:nvSpPr>
        <dsp:cNvPr id="0" name=""/>
        <dsp:cNvSpPr/>
      </dsp:nvSpPr>
      <dsp:spPr>
        <a:xfrm>
          <a:off x="4882291" y="37815"/>
          <a:ext cx="1373724" cy="1373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Revenue loss</a:t>
          </a:r>
        </a:p>
      </dsp:txBody>
      <dsp:txXfrm>
        <a:off x="4882291" y="37815"/>
        <a:ext cx="1373724" cy="1373724"/>
      </dsp:txXfrm>
    </dsp:sp>
    <dsp:sp modelId="{3F2BEF33-B01A-764C-9FF9-DC01AF0E4B93}">
      <dsp:nvSpPr>
        <dsp:cNvPr id="0" name=""/>
        <dsp:cNvSpPr/>
      </dsp:nvSpPr>
      <dsp:spPr>
        <a:xfrm>
          <a:off x="1648472" y="-2205"/>
          <a:ext cx="5153411" cy="5153411"/>
        </a:xfrm>
        <a:prstGeom prst="circularArrow">
          <a:avLst>
            <a:gd name="adj1" fmla="val 5198"/>
            <a:gd name="adj2" fmla="val 335759"/>
            <a:gd name="adj3" fmla="val 21293871"/>
            <a:gd name="adj4" fmla="val 19765688"/>
            <a:gd name="adj5" fmla="val 6064"/>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1014C6-B958-144D-8DCC-C7793F3D3FCD}">
      <dsp:nvSpPr>
        <dsp:cNvPr id="0" name=""/>
        <dsp:cNvSpPr/>
      </dsp:nvSpPr>
      <dsp:spPr>
        <a:xfrm>
          <a:off x="5712913" y="2594207"/>
          <a:ext cx="1373724" cy="1373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Pressure to  acquire new customers</a:t>
          </a:r>
        </a:p>
      </dsp:txBody>
      <dsp:txXfrm>
        <a:off x="5712913" y="2594207"/>
        <a:ext cx="1373724" cy="1373724"/>
      </dsp:txXfrm>
    </dsp:sp>
    <dsp:sp modelId="{A26549FD-06E3-F745-B0C5-DED9EFBF291F}">
      <dsp:nvSpPr>
        <dsp:cNvPr id="0" name=""/>
        <dsp:cNvSpPr/>
      </dsp:nvSpPr>
      <dsp:spPr>
        <a:xfrm>
          <a:off x="1648472" y="-2205"/>
          <a:ext cx="5153411" cy="5153411"/>
        </a:xfrm>
        <a:prstGeom prst="circularArrow">
          <a:avLst>
            <a:gd name="adj1" fmla="val 5198"/>
            <a:gd name="adj2" fmla="val 335759"/>
            <a:gd name="adj3" fmla="val 4015350"/>
            <a:gd name="adj4" fmla="val 2252834"/>
            <a:gd name="adj5" fmla="val 6064"/>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03C40-DF16-974C-A722-341870DC721F}">
      <dsp:nvSpPr>
        <dsp:cNvPr id="0" name=""/>
        <dsp:cNvSpPr/>
      </dsp:nvSpPr>
      <dsp:spPr>
        <a:xfrm>
          <a:off x="3538316" y="4167392"/>
          <a:ext cx="1373724" cy="138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AU" sz="1800" b="0" i="0" u="none" kern="1200" dirty="0">
              <a:solidFill>
                <a:schemeClr val="tx1"/>
              </a:solidFill>
            </a:rPr>
            <a:t>More expensive to add new customers than to retain existing ones</a:t>
          </a:r>
          <a:endParaRPr lang="en-GB" sz="1800" kern="1200" dirty="0">
            <a:solidFill>
              <a:schemeClr val="tx1"/>
            </a:solidFill>
          </a:endParaRPr>
        </a:p>
      </dsp:txBody>
      <dsp:txXfrm>
        <a:off x="3538316" y="4167392"/>
        <a:ext cx="1373724" cy="1387228"/>
      </dsp:txXfrm>
    </dsp:sp>
    <dsp:sp modelId="{ADFE0756-A74D-2A49-913F-AD3EB56EE384}">
      <dsp:nvSpPr>
        <dsp:cNvPr id="0" name=""/>
        <dsp:cNvSpPr/>
      </dsp:nvSpPr>
      <dsp:spPr>
        <a:xfrm>
          <a:off x="1648472" y="-2205"/>
          <a:ext cx="5153411" cy="5153411"/>
        </a:xfrm>
        <a:prstGeom prst="circularArrow">
          <a:avLst>
            <a:gd name="adj1" fmla="val 5198"/>
            <a:gd name="adj2" fmla="val 335759"/>
            <a:gd name="adj3" fmla="val 7472560"/>
            <a:gd name="adj4" fmla="val 6448891"/>
            <a:gd name="adj5" fmla="val 6064"/>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E2207C-3B1C-3D4C-9BD3-967A26F77214}">
      <dsp:nvSpPr>
        <dsp:cNvPr id="0" name=""/>
        <dsp:cNvSpPr/>
      </dsp:nvSpPr>
      <dsp:spPr>
        <a:xfrm>
          <a:off x="872028" y="2239635"/>
          <a:ext cx="2357106" cy="2082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AU" sz="1800" b="0" i="0" u="none" kern="1200" dirty="0">
              <a:solidFill>
                <a:schemeClr val="tx1"/>
              </a:solidFill>
            </a:rPr>
            <a:t>Churned customers may   take away the loyal customers </a:t>
          </a:r>
          <a:endParaRPr lang="en-GB" sz="1800" kern="1200" dirty="0">
            <a:solidFill>
              <a:schemeClr val="tx1"/>
            </a:solidFill>
          </a:endParaRPr>
        </a:p>
      </dsp:txBody>
      <dsp:txXfrm>
        <a:off x="872028" y="2239635"/>
        <a:ext cx="2357106" cy="2082869"/>
      </dsp:txXfrm>
    </dsp:sp>
    <dsp:sp modelId="{8C61ECDE-C000-B640-A5F0-EBB90721258B}">
      <dsp:nvSpPr>
        <dsp:cNvPr id="0" name=""/>
        <dsp:cNvSpPr/>
      </dsp:nvSpPr>
      <dsp:spPr>
        <a:xfrm>
          <a:off x="1648472" y="-2205"/>
          <a:ext cx="5153411" cy="5153411"/>
        </a:xfrm>
        <a:prstGeom prst="circularArrow">
          <a:avLst>
            <a:gd name="adj1" fmla="val 5198"/>
            <a:gd name="adj2" fmla="val 335759"/>
            <a:gd name="adj3" fmla="val 12298554"/>
            <a:gd name="adj4" fmla="val 11305285"/>
            <a:gd name="adj5" fmla="val 6064"/>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70B97-04A9-9648-BE02-21DD2986D4B8}">
      <dsp:nvSpPr>
        <dsp:cNvPr id="0" name=""/>
        <dsp:cNvSpPr/>
      </dsp:nvSpPr>
      <dsp:spPr>
        <a:xfrm>
          <a:off x="2194341" y="37815"/>
          <a:ext cx="1373724" cy="1373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AU" sz="1800" b="0" i="0" u="none" kern="1200" dirty="0">
              <a:solidFill>
                <a:schemeClr val="tx1"/>
              </a:solidFill>
            </a:rPr>
            <a:t>Customer stops using the company’s services</a:t>
          </a:r>
          <a:endParaRPr lang="en-GB" sz="1800" kern="1200" dirty="0">
            <a:solidFill>
              <a:schemeClr val="tx1"/>
            </a:solidFill>
          </a:endParaRPr>
        </a:p>
      </dsp:txBody>
      <dsp:txXfrm>
        <a:off x="2194341" y="37815"/>
        <a:ext cx="1373724" cy="1373724"/>
      </dsp:txXfrm>
    </dsp:sp>
    <dsp:sp modelId="{BAC228EC-68E3-2049-9BE9-66A052A8755D}">
      <dsp:nvSpPr>
        <dsp:cNvPr id="0" name=""/>
        <dsp:cNvSpPr/>
      </dsp:nvSpPr>
      <dsp:spPr>
        <a:xfrm>
          <a:off x="1141093" y="-2205"/>
          <a:ext cx="6168170" cy="5153411"/>
        </a:xfrm>
        <a:prstGeom prst="circularArrow">
          <a:avLst>
            <a:gd name="adj1" fmla="val 5198"/>
            <a:gd name="adj2" fmla="val 335759"/>
            <a:gd name="adj3" fmla="val 16866336"/>
            <a:gd name="adj4" fmla="val 15197905"/>
            <a:gd name="adj5" fmla="val 6064"/>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6T02:56:53.852"/>
    </inkml:context>
    <inkml:brush xml:id="br0">
      <inkml:brushProperty name="width" value="0.05" units="cm"/>
      <inkml:brushProperty name="height" value="0.05" units="cm"/>
      <inkml:brushProperty name="color" value="#E71224"/>
    </inkml:brush>
  </inkml:definitions>
  <inkml:trace contextRef="#ctx0" brushRef="#br0">1 0 24575,'16'13'0,"-10"-8"0,6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3:42:34.643"/>
    </inkml:context>
    <inkml:brush xml:id="br0">
      <inkml:brushProperty name="width" value="0.05" units="cm"/>
      <inkml:brushProperty name="height" value="0.05" units="cm"/>
      <inkml:brushProperty name="color" value="#E71224"/>
    </inkml:brush>
  </inkml:definitions>
  <inkml:trace contextRef="#ctx0" brushRef="#br0">151 315 24575,'15'0'0,"3"-5"0,16 3 0,-11-3 0,-9 0 0,-4 4 0,0-3 0,-1 4 0,6-5 0,0 4 0,5-3 0,-5 0 0,-1 2 0,-4-2 0,4 4 0,-3-4 0,3 3 0,-4-4 0,4 5 0,1 0 0,5-4 0,-5 3 0,-1-4 0,0 1 0,-3 3 0,3-4 0,9-6 0,-11 8 0,10-8 0,-12 11 0,0 0 0,0-4 0,-1 3 0,1-4 0,4 5 0,-3-4 0,3 3 0,1-8 0,-5 8 0,9-8 0,4 8 0,-1-4 0,5 5 0,-11 0 0,-2 0 0,0-4 0,1 3 0,1-4 0,-2 5 0,-5 0 0,1-4 0,0 3 0,4-8 0,-3 8 0,3-3 0,-4 4 0,4 0 0,-3 0 0,3-5 0,0 4 0,-3-3 0,3 4 0,-4 0 0,0 0 0,0 0 0,-1 0 0,13 0 0,-9 0 0,9 0 0,-8 0 0,-3-5 0,3 4 0,-4-3 0,4 4 0,-3 0 0,3 0 0,1 0 0,-5-5 0,5 4 0,-6-3 0,6 4 0,-5 0 0,5 0 0,-6 0 0,1 0 0,0 0 0,0 0 0,12 0 0,-10 0 0,11 0 0,-14 0 0,1 0 0,0 0 0,0 0 0,-1 0 0,5 0 0,-3 0 0,4 0 0,-1 0 0,-3 0 0,3 0 0,-5 0 0,6 0 0,-5 0 0,5 0 0,-6 0 0,1 0 0,0 0 0,4 0 0,1 0 0,1 0 0,-2 0 0,-4 0 0,-1 0 0,1 0 0,0 0 0,0 0 0,4 0 0,-3 0 0,3 0 0,-5 0 0,1 0 0,0 0 0,0 0 0,-1 0 0,1 0 0,0 0 0,4 0 0,-3 0 0,3 0 0,-4 0 0,4 0 0,-3 0 0,3 0 0,0 0 0,2 0 0,-1 0 0,3 0 0,-7 0 0,8 0 0,-4 0 0,5 0 0,7 0 0,-5 0 0,6 0 0,-13 0 0,-1 0 0,0 0 0,-3 0 0,3 0 0,-4 0 0,0 0 0,-1 0 0,1 0 0,12 0 0,-9 0 0,14 0 0,-17 0 0,5 0 0,-1 0 0,-3 0 0,3 0 0,-4 0 0,4 0 0,-3 0 0,7 0 0,-7 0 0,8 0 0,-9 0 0,5 0 0,-6 0 0,13-6 0,-9 5 0,9-5 0,-12 6 0,0 0 0,26-8 0,-15 6 0,21-5 0,-26 7 0,2 0 0,-3 0 0,5 0 0,0 0 0,-5 0 0,4-5 0,-4 4 0,0-3 0,4 4 0,-8 0 0,7 0 0,-7 0 0,30 0 0,-25-5 0,25 4 0,-18-3 0,-5 4 0,8 0 0,-15 0 0,3 0 0,-4 0 0,4 0 0,-3 0 0,3 0 0,-4 0 0,4-9 0,1 7 0,5-7 0,-5 9 0,-1 0 0,-4 0 0,0 0 0,0 0 0,-1 0 0,1 0 0,12 0 0,-9 0 0,14-5 0,-17 4 0,5-3 0,-6 4 0,6 0 0,-5 0 0,5 0 0,-6 0 0,1 0 0,0 0 0,0 0 0,12 0 0,-5 0 0,6 0 0,-9 0 0,-4 0 0,0 0 0,0 0 0,12 0 0,-5 0 0,6 0 0,-4 0 0,-9 0 0,17 0 0,-14 0 0,13 0 0,-10 0 0,11 0 0,-10 0 0,6 0 0,-14 0 0,5-4 0,-3 2 0,3-2 0,9 4 0,-6 0 0,6 0 0,-9 0 0,-4 0 0,0 0 0,4 0 0,-3 0 0,15 0 0,-9 0 0,7 0 0,17 0 0,-25 0 0,25 0 0,-18 0 0,-1 0 0,1 0 0,-9 0 0,-4 0 0,0 0 0,4 0 0,1 0 0,5 0 0,-1 0 0,-3 0 0,2 0 0,-3 0 0,5 0 0,0 0 0,-5 0 0,4 0 0,-8 0 0,3 0 0,-5 0 0,1 0 0,0 0 0,4 0 0,1 9 0,1-7 0,2 7 0,-7-9 0,8 0 0,-9 4 0,9-3 0,-4 3 0,5-4 0,0 0 0,-5 0 0,4 0 0,-9 0 0,9 0 0,-8 0 0,3 5 0,-4-4 0,-1 3 0,6-4 0,0 0 0,5 0 0,7 0 0,3 0 0,-1 0 0,-1 0 0,-13 0 0,12 0 0,-14 0 0,13 0 0,-15 0 0,3 0 0,0 0 0,9 0 0,-1 0 0,1 0 0,-9 0 0,-4 0 0,0 0 0,12 0 0,-9 0 0,13 0 0,-15 0 0,3 0 0,8 0 0,-9 0 0,9 0 0,-7 0 0,-5 0 0,5 0 0,-6 0 0,5 0 0,-3 5 0,3-4 0,-4 3 0,4-4 0,2 0 0,11 0 0,-5 0 0,1 0 0,-4 0 0,-8 0 0,3 0 0,-5 0 0,1 0 0,0 0 0,0 0 0,-1 0 0,14 0 0,-11 0 0,10 0 0,-12 0 0,0 0 0,0 0 0,-1 0 0,1 0 0,12 0 0,-4 0 0,9 0 0,-7 0 0,7 0 0,-5 0 0,6 0 0,-13 0 0,11 0 0,-8 0 0,9 0 0,-7 0 0,-5 0 0,4 0 0,-8 0 0,3 0 0,-4 0 0,-1 0 0,1 0 0,0 0 0,12 0 0,-5 0 0,6 0 0,-4 0 0,-8 0 0,3 0 0,0 0 0,-3 0 0,3 0 0,-4 0 0,0 0 0,-1 0 0,6 0 0,8 0 0,-2 0 0,7 0 0,-8 0 0,-1 0 0,-3 0 0,-2 0 0,-4 0 0,-1 0 0,1 0 0,0 0 0,0 0 0,4 0 0,1 0 0,5 0 0,-1 0 0,-3 4 0,10-3 0,-13 4 0,9-5 0,-12 0 0,0 0 0,4 0 0,-3 0 0,3 0 0,-5 0 0,6 0 0,0 0 0,5 0 0,-5 0 0,-1 0 0,0 0 0,-3 0 0,3 0 0,-4 0 0,4 0 0,1 0 0,1 0 0,-2 0 0,-4 0 0,-1 0 0,1 0 0,4 0 0,2 0 0,3 0 0,-4 0 0,4 0 0,-4 0 0,5 0 0,0 0 0,-5 0 0,3 0 0,-2 0 0,-1 0 0,-1 0 0,-4 0 0,0 0 0,-1 0 0,6 0 0,0 0 0,0 0 0,-1 0 0,-4 0 0,0 0 0,0 0 0,4 0 0,-3 0 0,7 0 0,-7 0 0,3 0 0,-4 0 0,4 0 0,1 0 0,5 0 0,0 0 0,-5 0 0,4 0 0,-9 0 0,5 0 0,-6 0 0,1 0 0,0 0 0,0 0 0,-1 0 0,5 0 0,2 0 0,-1 0 0,-1 0 0,-4 0 0,4 0 0,1 0 0,1 0 0,-2 0 0,0 0 0,-3 0 0,7 0 0,-7 0 0,8 0 0,-8 0 0,3 0 0,0 0 0,9 0 0,-6 0 0,10 0 0,-4 0 0,-6 0 0,5 0 0,-12 0 0,0 0 0,0 0 0,-1 0 0,1 0 0,12 0 0,-4 0 0,9 0 0,1 0 0,1 0 0,1 0 0,-7 0 0,-9 0 0,8 0 0,-4 0 0,5 0 0,-9 0 0,0 0 0,1 0 0,1 0 0,2 0 0,-7 0 0,3 0 0,-4 0 0,4 0 0,1 0 0,1 0 0,-2 0 0,22-8 0,-15 6 0,17-6 0,-24 8 0,-4 0 0,-1 0 0,6 0 0,-4 0 0,3-4 0,0 3 0,-3-4 0,3 5 0,-4 0 0,12 0 0,-5 0 0,6 0 0,-4 0 0,-8 0 0,7 0 0,-7 0 0,3 0 0,0-9 0,-3 7 0,3-7 0,-4 9 0,4 0 0,2 0 0,-1 0 0,11-5 0,-1 3 0,5-3 0,-2 5 0,-13 0 0,3 0 0,-7 0 0,3 0 0,1-5 0,-4 4 0,7-3 0,5 4 0,-1 0 0,6 0 0,14-8 0,-22 6 0,21-6 0,-30 8 0,3 0 0,8 0 0,-9 0 0,9 0 0,-7 0 0,-5 0 0,5 0 0,-1 0 0,1 0 0,0 0 0,4 0 0,33 0 0,-23 0 0,27 0 0,-36 0 0,-5 0 0,4 0 0,-8 0 0,7 0 0,-7 0 0,8 0 0,-9 0 0,5 0 0,-6 0 0,5 0 0,2 0 0,11 0 0,-5 0 0,6 0 0,-13 0 0,-1 0 0,0 0 0,-3 0 0,3 0 0,-4 0 0,0 0 0,-1 0 0,6 0 0,8 0 0,-6 0 0,5 0 0,-12 0 0,0 0 0,-1 0 0,13 0 0,-9 0 0,9 0 0,-7 0 0,0 0 0,0 0 0,12 0 0,-15 0 0,15 0 0,-16 4 0,3-3 0,8 4 0,-9-5 0,21 11 0,-21-8 0,9 8 0,-12-11 0,12 0 0,-5 4 0,11-3 0,0 4 0,-11-5 0,9 4 0,-10-3 0,26 11 0,-22-10 0,21 6 0,-25-8 0,3 0 0,9 5 0,-11-3 0,5 3 0,-8 0 0,24-4 0,-17 3 0,15-4 0,-26 0 0,4 4 0,-3-2 0,8 2 0,-8-4 0,3 0 0,-5 0 0,6 0 0,-5 0 0,5 0 0,7 0 0,-5 0 0,11 4 0,-9-3 0,1 4 0,-5-5 0,-1 0 0,-4 0 0,0 0 0,4 0 0,-3 0 0,15 0 0,-13 0 0,9 0 0,-12 0 0,0 0 0,0 0 0,-1 0 0,5 0 0,-3 0 0,3 0 0,-4 0 0,0 0 0,0 0 0,4 0 0,9 0 0,-6 0 0,5 0 0,-12 0 0,4 0 0,-3 0 0,8 0 0,-8 0 0,3 0 0,0 0 0,1 0 0,0 0 0,4 0 0,-4 0 0,5 0 0,-5 0 0,-1 0 0,-4 0 0,4 0 0,-3 0 0,3 0 0,-4 0 0,0 0 0,0 0 0,-1 0 0,1 0 0,12 0 0,-9 0 0,9 0 0,-12 0 0,0 0 0,-1 0 0,13 0 0,-4 0 0,5 0 0,-9 0 0,-4 0 0,0 0 0,12 0 0,-5 0 0,6 0 0,-9 0 0,-4 0 0,0 0 0,0 0 0,4 0 0,-3 0 0,3 0 0,0 0 0,-3 0 0,3 0 0,-4 0 0,4 0 0,-3 0 0,3 0 0,-4 0 0,-1 0 0,1 0 0,0 0 0,0 4 0,4-3 0,-3 3 0,3 1 0,-4 0 0,-1 1 0,1 2 0,0-2 0,0 3 0,12 2 0,-10-1 0,11 6 0,-14-5 0,1 3 0,0-5 0,0 1 0,4-4 0,-3 2 0,-2-2 0,0 8 0,-3-8 0,3 8 0,1-9 0,-5 5 0,4 4 0,-3-3 0,-1 3 0,-1 0 0,-4-3 0,0 3 0,0-4 0,0 0 0,0-1 0,0 1 0,0 0 0,0 0 0,0-1 0,0 1 0,0 0 0,0 0 0,0-1 0,0 1 0,0 0 0,-5 12 0,-1-9 0,-5 9 0,1-12 0,0-1 0,-4 1 0,3 0 0,-4 0 0,10-1 0,-4 1 0,3 0 0,-4 0 0,1-1 0,-1 1 0,-5-4 0,4 2 0,-7 2 0,2 1 0,1-1 0,0-6 0,-7 2 0,9-5 0,-14 9 0,12-5 0,0 1 0,-12-2 0,14 0 0,-9-3 0,12 4 0,0-5 0,-5 4 0,-8-3 0,1 8 0,-6-8 0,9 3 0,-9-4 0,6 0 0,-14 6 0,7-5 0,-1 9 0,2-9 0,0 4 0,7-5 0,-15 11 0,18-9 0,-8 10 0,15-12 0,-8 0 0,4 0 0,-1 0 0,2 0 0,-8 5 0,4-4 0,-5 9 0,8-9 0,5 4 0,1-5 0,-6 0 0,0 0 0,-5 4 0,5-3 0,0 4 0,1-5 0,-9 11 0,1-9 0,-2 10 0,10-12 0,4 0 0,0 0 0,0 0 0,-12 5 0,9-4 0,-9 5 0,7-6 0,0 0 0,-13 0 0,11 0 0,-10 0 0,12 0 0,-1 0 0,-25 0 0,20 0 0,-17 4 0,24-3 0,0 4 0,-2-1 0,-4-3 0,-7 4 0,9-5 0,-16 0 0,21 0 0,-22 0 0,18 0 0,-7 0 0,10 0 0,4 0 0,0 0 0,-4 0 0,3 0 0,-4 0 0,5 0 0,1 0 0,-1 0 0,0 0 0,0 0 0,-5 0 0,4 0 0,-3 0 0,4 0 0,0 0 0,0 0 0,0 0 0,1 0 0,-6 0 0,4 0 0,-3 0 0,4 0 0,0 0 0,-4 0 0,3 0 0,-8 0 0,8 0 0,-8 0 0,8 0 0,-3 0 0,-1 0 0,0 0 0,-5 0 0,5 0 0,-4 0 0,8 0 0,-3 0 0,-9 0 0,6 0 0,-6 0 0,8 0 0,1 0 0,-9 0 0,1 0 0,-2 0 0,6 0 0,7 0 0,-8 0 0,3 0 0,-3 0 0,-1 0 0,-8 0 0,11 0 0,-6 0 0,9 0 0,-1 0 0,-13 0 0,6 0 0,-6 0 0,13 0 0,0 0 0,-7 0 0,9 0 0,-9 0 0,8 0 0,3 0 0,-4 0 0,-7 0 0,5 0 0,-11 0 0,8 0 0,-8 0 0,11 0 0,-5 0 0,7 0 0,4 0 0,-3 0 0,-8 0 0,4 0 0,-5 0 0,8-5 0,6 4 0,-1-3 0,-13-8 0,6 10 0,-6-14 0,8 15 0,5-4 0,0 5 0,1-4 0,-6 3 0,4-3 0,-3 4 0,4-5 0,0 4 0,0-3 0,0 4 0,0-5 0,-4 4 0,3-3 0,-8 4 0,4 0 0,-1-5 0,2 4 0,-8-3 0,4 4 0,-5 0 0,9 0 0,4 0 0,0 0 0,-5-5 0,4 4 0,-3-3 0,0 4 0,3 0 0,-4 0 0,-7 0 0,9 0 0,-9 0 0,12 0 0,0 0 0,0 0 0,0 0 0,-12 0 0,9 0 0,-9 0 0,12 0 0,0 0 0,0 0 0,0 0 0,0 0 0,-4 0 0,3 0 0,-4 0 0,1 0 0,3 0 0,-3 0 0,-9 0 0,10 0 0,-9 0 0,12 0 0,0 0 0,0 0 0,0 0 0,-12 0 0,9 0 0,-9 0 0,12 0 0,-4 0 0,3 0 0,-16 0 0,10 0 0,-7 0 0,10 0 0,0 0 0,3 0 0,-8 0 0,8 0 0,-4 0 0,1 0 0,3 0 0,-8 0 0,4 0 0,-5 0 0,5 0 0,0 0 0,1 0 0,3 0 0,-16 0 0,10 0 0,-6 0 0,8 0 0,5 0 0,0 0 0,0 0 0,0 0 0,-4 0 0,3 0 0,-8 0 0,4 0 0,0 0 0,-4 0 0,3 0 0,-11 0 0,5 0 0,-2 0 0,6 0 0,2 0 0,-12 0 0,7 0 0,-7 0 0,12 0 0,-2 0 0,7 0 0,-8 0 0,8 0 0,-3 0 0,-1 0 0,4 0 0,-3 0 0,4 0 0,0 0 0,0 0 0,0 0 0,0 0 0,-12 0 0,9 0 0,-9 0 0,7 0 0,4 0 0,-3 0 0,-8 0 0,9 0 0,-14 0 0,12 0 0,-1 0 0,-2 0 0,2 0 0,-4 0 0,0 0 0,-7 0 0,5 0 0,-2 0 0,6 0 0,2 0 0,-11 0 0,5 0 0,-14 0 0,6 0 0,-7 0 0,7 0 0,2 0 0,0 0 0,-16 0 0,-12 0 0,1 0 0,-12 0 0,34 0 0,-5 0 0,-3 0 0,20 0 0,-17 0 0,24 0 0,-8 0 0,9 0 0,-14 0 0,12 0 0,-5 0 0,-23 0 0,-4 0 0,-1 0 0,-2 5 0,28-3 0,-28 3 0,24-5 0,-16 0 0,0 0 0,21 0 0,-20 0 0,18 0 0,5 0 0,-16 0 0,21 0 0,-14 0 0,4 6 0,-7-5 0,0 5 0,-20-6 0,17 5 0,-12-3 0,18 3 0,7-5 0,0 0 0,0 0 0,5 5 0,-4-4 0,4 3 0,-1-4 0,-3 0 0,-4 0 0,6 0 0,-6 0 0,9 0 0,-1 9 0,-13-7 0,6 7 0,-6-9 0,0 0 0,11 0 0,-18 5 0,18-3 0,-33 3 0,24-5 0,-16 0 0,22 0 0,-22 0 0,17 0 0,-17 0 0,22 0 0,0 0 0,0 0 0,-8 0 0,7 0 0,-7 0 0,8 0 0,4 0 0,-10 0 0,8 0 0,-5 0 0,9 0 0,4 0 0,-5 0 0,4 0 0,-3 0 0,4 0 0,0 0 0,0 0 0,0 0 0,0 0 0,-4 0 0,3 0 0,-3 0 0,4 0 0,0 0 0,-4 0 0,3 0 0,-16 0 0,14 0 0,-9 0 0,7 0 0,4 0 0,-3 0 0,4 0 0,0 0 0,-4 0 0,3-4 0,-4 3 0,-7-9 0,5 8 0,-7-3 0,6 5 0,2-5 0,-12 4 0,7-3 0,-7 4 0,-14 0 0,21 0 0,-28 0 0,23 0 0,-11-6 0,-1 5 0,13-5 0,-10 6 0,10 0 0,-5-4 0,-6 2 0,7-2 0,-1 4 0,2 0 0,0 0 0,-1-6 0,-9 5 0,0-5 0,8 6 0,3 0 0,11 0 0,-10-5 0,13 3 0,-22-3 0,22 5 0,-14-5 0,16 4 0,-3-3 0,0 4 0,3 0 0,-4 0 0,-21 0 0,19 0 0,-20 0 0,27 0 0,-12 0 0,9-4 0,-14 2 0,12-2 0,-27 4 0,16 0 0,-11 0 0,10 0 0,14 0 0,-22-6 0,10 5 0,-5-5 0,-5 6 0,5 0 0,0 0 0,-20 0 0,17 0 0,-34 0 0,26 0 0,-11 0 0,14 0 0,0 0 0,9 0 0,5 0 0,-2 0 0,0 0 0,-3 0 0,-7 0 0,14 0 0,-1 0 0,4 0 0,-19 0 0,17 0 0,-28 0 0,9 0 0,7 0 0,-9 0 0,26 0 0,-10 0 0,13 0 0,-14 0 0,16 0 0,-3 0 0,-1 0 0,4 0 0,-3 0 0,4 0 0,0 0 0,0 0 0,0 0 0,0 0 0,-4 0 0,3 0 0,-3 0 0,4 0 0,-5 0 0,0 0 0,-27 0 0,21 0 0,-20 0 0,30 0 0,-16 0 0,14 0 0,-14 0 0,12 0 0,-5 0 0,-8 0 0,6 0 0,-13 0 0,5 0 0,0 0 0,-5 0 0,17 0 0,-31 0 0,28 0 0,-21 0 0,0 0 0,21 0 0,-20 0 0,25 0 0,-12 0 0,11 0 0,-18 0 0,18 0 0,-11 0 0,8 0 0,1 0 0,-1 0 0,4 0 0,-2 0 0,2 0 0,1 0 0,0 0 0,1 0 0,3 0 0,-16 0 0,14 0 0,-9 0 0,12 0 0,0 0 0,0 0 0,0 0 0,-4 0 0,3 0 0,-8 0 0,4 0 0,-1 0 0,-2 0 0,7 0 0,-4 0 0,5 0 0,-4 0 0,-1 0 0,-13 0 0,6 0 0,-1 0 0,8 0 0,1 0 0,-9 0 0,5-4 0,-4 3 0,12-4 0,0 1 0,0 3 0,0-3 0,-4 4 0,3-5 0,-3 0 0,-1-5 0,4 0 0,-3-5 0,4 4 0,-4-3 0,-2 4 0,1 0 0,1 0 0,-1 0 0,4 0 0,-8 1 0,8-1 0,-3 0 0,4 0 0,0 0 0,5 0 0,-4 0 0,3 0 0,1-4 0,0 3 0,5-4 0,0 5 0,0 1 0,0-1 0,0 0 0,0 0 0,0 0 0,0 0 0,0 0 0,5 0 0,0 0 0,9 0 0,2 5 0,-1 0 0,-1 5 0,-4-4 0,4 3 0,24-4 0,-18 5 0,21-4 0,-30 3 0,3-3 0,-4 4 0,0 0 0,4 0 0,-7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6T02:52:35.181"/>
    </inkml:context>
    <inkml:brush xml:id="br0">
      <inkml:brushProperty name="width" value="0.05" units="cm"/>
      <inkml:brushProperty name="height" value="0.05" units="cm"/>
      <inkml:brushProperty name="color" value="#E71224"/>
    </inkml:brush>
  </inkml:definitions>
  <inkml:trace contextRef="#ctx0" brushRef="#br0">0 247 24575,'6'6'0,"0"-1"0,6 1 0,-5 3 0,6-3 0,-8 2 0,1-2 0,-1-1 0,-1 1 0,0 0 0,2-1 0,0 1 0,5-3 0,-5-1 0,2-4 0,-3-4 0,1 0 0,2-2 0,-2 2 0,2 3 0,0-5 0,-2 5 0,2-6 0,5 3 0,-8 0 0,7-2 0,-9 1 0,3-8 0,0 8 0,0-6 0,2 5 0,1 2 0,-1-2 0,0 2 0,-2 0 0,-1 1 0,1-1 0,18-13 0,-14 11 0,13-11 0,-17 11 0,3-5 0,-2 3 0,2-3 0,-1 5 0,-1-5 0,1 3 0,-1-5 0,-2 8 0,3-3 0,-2 4 0,0 0 0,-4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C05E8-938F-F240-8AD7-B70C8A3B9DB1}" type="datetimeFigureOut">
              <a:rPr lang="en-US" smtClean="0"/>
              <a:t>2/25/21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39D09-83DD-8F46-9537-8B1BC5B11E8E}" type="slidenum">
              <a:rPr lang="en-US" smtClean="0"/>
              <a:t>‹#›</a:t>
            </a:fld>
            <a:endParaRPr lang="en-US"/>
          </a:p>
        </p:txBody>
      </p:sp>
    </p:spTree>
    <p:extLst>
      <p:ext uri="{BB962C8B-B14F-4D97-AF65-F5344CB8AC3E}">
        <p14:creationId xmlns:p14="http://schemas.microsoft.com/office/powerpoint/2010/main" val="2426240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39D09-83DD-8F46-9537-8B1BC5B11E8E}" type="slidenum">
              <a:rPr lang="en-US" smtClean="0"/>
              <a:t>1</a:t>
            </a:fld>
            <a:endParaRPr lang="en-US"/>
          </a:p>
        </p:txBody>
      </p:sp>
    </p:spTree>
    <p:extLst>
      <p:ext uri="{BB962C8B-B14F-4D97-AF65-F5344CB8AC3E}">
        <p14:creationId xmlns:p14="http://schemas.microsoft.com/office/powerpoint/2010/main" val="4034014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39D09-83DD-8F46-9537-8B1BC5B11E8E}" type="slidenum">
              <a:rPr lang="en-US" smtClean="0"/>
              <a:t>22</a:t>
            </a:fld>
            <a:endParaRPr lang="en-US"/>
          </a:p>
        </p:txBody>
      </p:sp>
    </p:spTree>
    <p:extLst>
      <p:ext uri="{BB962C8B-B14F-4D97-AF65-F5344CB8AC3E}">
        <p14:creationId xmlns:p14="http://schemas.microsoft.com/office/powerpoint/2010/main" val="2955132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39D09-83DD-8F46-9537-8B1BC5B11E8E}" type="slidenum">
              <a:rPr lang="en-US" smtClean="0"/>
              <a:t>24</a:t>
            </a:fld>
            <a:endParaRPr lang="en-US"/>
          </a:p>
        </p:txBody>
      </p:sp>
    </p:spTree>
    <p:extLst>
      <p:ext uri="{BB962C8B-B14F-4D97-AF65-F5344CB8AC3E}">
        <p14:creationId xmlns:p14="http://schemas.microsoft.com/office/powerpoint/2010/main" val="76711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39D09-83DD-8F46-9537-8B1BC5B11E8E}" type="slidenum">
              <a:rPr lang="en-US" smtClean="0"/>
              <a:t>25</a:t>
            </a:fld>
            <a:endParaRPr lang="en-US"/>
          </a:p>
        </p:txBody>
      </p:sp>
    </p:spTree>
    <p:extLst>
      <p:ext uri="{BB962C8B-B14F-4D97-AF65-F5344CB8AC3E}">
        <p14:creationId xmlns:p14="http://schemas.microsoft.com/office/powerpoint/2010/main" val="271270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39D09-83DD-8F46-9537-8B1BC5B11E8E}" type="slidenum">
              <a:rPr lang="en-US" smtClean="0"/>
              <a:t>5</a:t>
            </a:fld>
            <a:endParaRPr lang="en-US"/>
          </a:p>
        </p:txBody>
      </p:sp>
    </p:spTree>
    <p:extLst>
      <p:ext uri="{BB962C8B-B14F-4D97-AF65-F5344CB8AC3E}">
        <p14:creationId xmlns:p14="http://schemas.microsoft.com/office/powerpoint/2010/main" val="3489701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39D09-83DD-8F46-9537-8B1BC5B11E8E}" type="slidenum">
              <a:rPr lang="en-US" smtClean="0"/>
              <a:t>6</a:t>
            </a:fld>
            <a:endParaRPr lang="en-US"/>
          </a:p>
        </p:txBody>
      </p:sp>
    </p:spTree>
    <p:extLst>
      <p:ext uri="{BB962C8B-B14F-4D97-AF65-F5344CB8AC3E}">
        <p14:creationId xmlns:p14="http://schemas.microsoft.com/office/powerpoint/2010/main" val="3224359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39D09-83DD-8F46-9537-8B1BC5B11E8E}" type="slidenum">
              <a:rPr lang="en-US" smtClean="0"/>
              <a:t>8</a:t>
            </a:fld>
            <a:endParaRPr lang="en-US"/>
          </a:p>
        </p:txBody>
      </p:sp>
    </p:spTree>
    <p:extLst>
      <p:ext uri="{BB962C8B-B14F-4D97-AF65-F5344CB8AC3E}">
        <p14:creationId xmlns:p14="http://schemas.microsoft.com/office/powerpoint/2010/main" val="3701600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39D09-83DD-8F46-9537-8B1BC5B11E8E}" type="slidenum">
              <a:rPr lang="en-US" smtClean="0"/>
              <a:t>10</a:t>
            </a:fld>
            <a:endParaRPr lang="en-US"/>
          </a:p>
        </p:txBody>
      </p:sp>
    </p:spTree>
    <p:extLst>
      <p:ext uri="{BB962C8B-B14F-4D97-AF65-F5344CB8AC3E}">
        <p14:creationId xmlns:p14="http://schemas.microsoft.com/office/powerpoint/2010/main" val="245353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39D09-83DD-8F46-9537-8B1BC5B11E8E}" type="slidenum">
              <a:rPr lang="en-US" smtClean="0"/>
              <a:t>11</a:t>
            </a:fld>
            <a:endParaRPr lang="en-US"/>
          </a:p>
        </p:txBody>
      </p:sp>
    </p:spTree>
    <p:extLst>
      <p:ext uri="{BB962C8B-B14F-4D97-AF65-F5344CB8AC3E}">
        <p14:creationId xmlns:p14="http://schemas.microsoft.com/office/powerpoint/2010/main" val="2231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39D09-83DD-8F46-9537-8B1BC5B11E8E}" type="slidenum">
              <a:rPr lang="en-US" smtClean="0"/>
              <a:t>15</a:t>
            </a:fld>
            <a:endParaRPr lang="en-US"/>
          </a:p>
        </p:txBody>
      </p:sp>
    </p:spTree>
    <p:extLst>
      <p:ext uri="{BB962C8B-B14F-4D97-AF65-F5344CB8AC3E}">
        <p14:creationId xmlns:p14="http://schemas.microsoft.com/office/powerpoint/2010/main" val="333823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39D09-83DD-8F46-9537-8B1BC5B11E8E}" type="slidenum">
              <a:rPr lang="en-US" smtClean="0"/>
              <a:t>20</a:t>
            </a:fld>
            <a:endParaRPr lang="en-US"/>
          </a:p>
        </p:txBody>
      </p:sp>
    </p:spTree>
    <p:extLst>
      <p:ext uri="{BB962C8B-B14F-4D97-AF65-F5344CB8AC3E}">
        <p14:creationId xmlns:p14="http://schemas.microsoft.com/office/powerpoint/2010/main" val="1440368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39D09-83DD-8F46-9537-8B1BC5B11E8E}" type="slidenum">
              <a:rPr lang="en-US" smtClean="0"/>
              <a:t>21</a:t>
            </a:fld>
            <a:endParaRPr lang="en-US"/>
          </a:p>
        </p:txBody>
      </p:sp>
    </p:spTree>
    <p:extLst>
      <p:ext uri="{BB962C8B-B14F-4D97-AF65-F5344CB8AC3E}">
        <p14:creationId xmlns:p14="http://schemas.microsoft.com/office/powerpoint/2010/main" val="130189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963B-F35D-CD49-94F3-50A69004DAF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C863B3A-C153-FB48-8B7D-3C2CE795BA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FB6A59D-5109-A346-BF3D-391CADD16398}"/>
              </a:ext>
            </a:extLst>
          </p:cNvPr>
          <p:cNvSpPr>
            <a:spLocks noGrp="1"/>
          </p:cNvSpPr>
          <p:nvPr>
            <p:ph type="dt" sz="half" idx="10"/>
          </p:nvPr>
        </p:nvSpPr>
        <p:spPr/>
        <p:txBody>
          <a:bodyPr/>
          <a:lstStyle/>
          <a:p>
            <a:fld id="{07CC6FD0-4ACA-3449-8348-FE67292FE23B}" type="datetimeFigureOut">
              <a:rPr lang="en-US" smtClean="0"/>
              <a:t>2/24/21</a:t>
            </a:fld>
            <a:endParaRPr lang="en-US"/>
          </a:p>
        </p:txBody>
      </p:sp>
      <p:sp>
        <p:nvSpPr>
          <p:cNvPr id="5" name="Footer Placeholder 4">
            <a:extLst>
              <a:ext uri="{FF2B5EF4-FFF2-40B4-BE49-F238E27FC236}">
                <a16:creationId xmlns:a16="http://schemas.microsoft.com/office/drawing/2014/main" id="{79AE890A-5970-8549-AB38-40823BF92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79BAF-FBF5-2741-BA50-66B30860F7F2}"/>
              </a:ext>
            </a:extLst>
          </p:cNvPr>
          <p:cNvSpPr>
            <a:spLocks noGrp="1"/>
          </p:cNvSpPr>
          <p:nvPr>
            <p:ph type="sldNum" sz="quarter" idx="12"/>
          </p:nvPr>
        </p:nvSpPr>
        <p:spPr/>
        <p:txBody>
          <a:bodyPr/>
          <a:lstStyle/>
          <a:p>
            <a:fld id="{37B8F1F4-80E3-D840-8D82-AD668648B3DA}" type="slidenum">
              <a:rPr lang="en-US" smtClean="0"/>
              <a:t>‹#›</a:t>
            </a:fld>
            <a:endParaRPr lang="en-US"/>
          </a:p>
        </p:txBody>
      </p:sp>
    </p:spTree>
    <p:extLst>
      <p:ext uri="{BB962C8B-B14F-4D97-AF65-F5344CB8AC3E}">
        <p14:creationId xmlns:p14="http://schemas.microsoft.com/office/powerpoint/2010/main" val="200394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DBF3-0DDC-C442-BD31-7DEFE34050E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A4F54AC-CA3C-D443-898B-32F3E8E34B6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03D413-B9AE-894B-B636-E5FA7F19D6D6}"/>
              </a:ext>
            </a:extLst>
          </p:cNvPr>
          <p:cNvSpPr>
            <a:spLocks noGrp="1"/>
          </p:cNvSpPr>
          <p:nvPr>
            <p:ph type="dt" sz="half" idx="10"/>
          </p:nvPr>
        </p:nvSpPr>
        <p:spPr/>
        <p:txBody>
          <a:bodyPr/>
          <a:lstStyle/>
          <a:p>
            <a:fld id="{07CC6FD0-4ACA-3449-8348-FE67292FE23B}" type="datetimeFigureOut">
              <a:rPr lang="en-US" smtClean="0"/>
              <a:t>2/24/21</a:t>
            </a:fld>
            <a:endParaRPr lang="en-US"/>
          </a:p>
        </p:txBody>
      </p:sp>
      <p:sp>
        <p:nvSpPr>
          <p:cNvPr id="5" name="Footer Placeholder 4">
            <a:extLst>
              <a:ext uri="{FF2B5EF4-FFF2-40B4-BE49-F238E27FC236}">
                <a16:creationId xmlns:a16="http://schemas.microsoft.com/office/drawing/2014/main" id="{31811FE2-C9CB-8147-97FD-441C8159A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4F175-0C17-E949-9890-9120BB47FAA8}"/>
              </a:ext>
            </a:extLst>
          </p:cNvPr>
          <p:cNvSpPr>
            <a:spLocks noGrp="1"/>
          </p:cNvSpPr>
          <p:nvPr>
            <p:ph type="sldNum" sz="quarter" idx="12"/>
          </p:nvPr>
        </p:nvSpPr>
        <p:spPr/>
        <p:txBody>
          <a:bodyPr/>
          <a:lstStyle/>
          <a:p>
            <a:fld id="{37B8F1F4-80E3-D840-8D82-AD668648B3DA}" type="slidenum">
              <a:rPr lang="en-US" smtClean="0"/>
              <a:t>‹#›</a:t>
            </a:fld>
            <a:endParaRPr lang="en-US"/>
          </a:p>
        </p:txBody>
      </p:sp>
    </p:spTree>
    <p:extLst>
      <p:ext uri="{BB962C8B-B14F-4D97-AF65-F5344CB8AC3E}">
        <p14:creationId xmlns:p14="http://schemas.microsoft.com/office/powerpoint/2010/main" val="17376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2E4C78-4DCC-DA49-AF5C-FAFF8553D4E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C38F500-E6E5-0840-AADC-3391BE7E637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CD86C8-6CDA-634C-B6AB-FE2D41418256}"/>
              </a:ext>
            </a:extLst>
          </p:cNvPr>
          <p:cNvSpPr>
            <a:spLocks noGrp="1"/>
          </p:cNvSpPr>
          <p:nvPr>
            <p:ph type="dt" sz="half" idx="10"/>
          </p:nvPr>
        </p:nvSpPr>
        <p:spPr/>
        <p:txBody>
          <a:bodyPr/>
          <a:lstStyle/>
          <a:p>
            <a:fld id="{07CC6FD0-4ACA-3449-8348-FE67292FE23B}" type="datetimeFigureOut">
              <a:rPr lang="en-US" smtClean="0"/>
              <a:t>2/24/21</a:t>
            </a:fld>
            <a:endParaRPr lang="en-US"/>
          </a:p>
        </p:txBody>
      </p:sp>
      <p:sp>
        <p:nvSpPr>
          <p:cNvPr id="5" name="Footer Placeholder 4">
            <a:extLst>
              <a:ext uri="{FF2B5EF4-FFF2-40B4-BE49-F238E27FC236}">
                <a16:creationId xmlns:a16="http://schemas.microsoft.com/office/drawing/2014/main" id="{3511FB9D-84C6-B74B-B3EF-B9921F8B0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E48D5-1C80-A649-B533-E0CE87D730F1}"/>
              </a:ext>
            </a:extLst>
          </p:cNvPr>
          <p:cNvSpPr>
            <a:spLocks noGrp="1"/>
          </p:cNvSpPr>
          <p:nvPr>
            <p:ph type="sldNum" sz="quarter" idx="12"/>
          </p:nvPr>
        </p:nvSpPr>
        <p:spPr/>
        <p:txBody>
          <a:bodyPr/>
          <a:lstStyle/>
          <a:p>
            <a:fld id="{37B8F1F4-80E3-D840-8D82-AD668648B3DA}" type="slidenum">
              <a:rPr lang="en-US" smtClean="0"/>
              <a:t>‹#›</a:t>
            </a:fld>
            <a:endParaRPr lang="en-US"/>
          </a:p>
        </p:txBody>
      </p:sp>
    </p:spTree>
    <p:extLst>
      <p:ext uri="{BB962C8B-B14F-4D97-AF65-F5344CB8AC3E}">
        <p14:creationId xmlns:p14="http://schemas.microsoft.com/office/powerpoint/2010/main" val="332299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748A-CDCF-AE44-B53D-63E7D94CFE3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7D90978-1949-C941-9AA1-E5C4C1CF996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D2E070-36CA-9C4A-BA18-9080D57ADD28}"/>
              </a:ext>
            </a:extLst>
          </p:cNvPr>
          <p:cNvSpPr>
            <a:spLocks noGrp="1"/>
          </p:cNvSpPr>
          <p:nvPr>
            <p:ph type="dt" sz="half" idx="10"/>
          </p:nvPr>
        </p:nvSpPr>
        <p:spPr/>
        <p:txBody>
          <a:bodyPr/>
          <a:lstStyle/>
          <a:p>
            <a:fld id="{07CC6FD0-4ACA-3449-8348-FE67292FE23B}" type="datetimeFigureOut">
              <a:rPr lang="en-US" smtClean="0"/>
              <a:t>2/24/21</a:t>
            </a:fld>
            <a:endParaRPr lang="en-US"/>
          </a:p>
        </p:txBody>
      </p:sp>
      <p:sp>
        <p:nvSpPr>
          <p:cNvPr id="5" name="Footer Placeholder 4">
            <a:extLst>
              <a:ext uri="{FF2B5EF4-FFF2-40B4-BE49-F238E27FC236}">
                <a16:creationId xmlns:a16="http://schemas.microsoft.com/office/drawing/2014/main" id="{EC563F4A-1F44-844C-86BF-2193AC9D3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CEB61-B322-1945-8E0B-47E83FF51952}"/>
              </a:ext>
            </a:extLst>
          </p:cNvPr>
          <p:cNvSpPr>
            <a:spLocks noGrp="1"/>
          </p:cNvSpPr>
          <p:nvPr>
            <p:ph type="sldNum" sz="quarter" idx="12"/>
          </p:nvPr>
        </p:nvSpPr>
        <p:spPr/>
        <p:txBody>
          <a:bodyPr/>
          <a:lstStyle/>
          <a:p>
            <a:fld id="{37B8F1F4-80E3-D840-8D82-AD668648B3DA}" type="slidenum">
              <a:rPr lang="en-US" smtClean="0"/>
              <a:t>‹#›</a:t>
            </a:fld>
            <a:endParaRPr lang="en-US"/>
          </a:p>
        </p:txBody>
      </p:sp>
    </p:spTree>
    <p:extLst>
      <p:ext uri="{BB962C8B-B14F-4D97-AF65-F5344CB8AC3E}">
        <p14:creationId xmlns:p14="http://schemas.microsoft.com/office/powerpoint/2010/main" val="8603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D0B6-C83A-0843-91B3-FB5C765C998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E5776F9-DE12-4F4B-80A9-1CF3CAAAA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F4F9ED-C552-374A-9B5E-C3420E88439C}"/>
              </a:ext>
            </a:extLst>
          </p:cNvPr>
          <p:cNvSpPr>
            <a:spLocks noGrp="1"/>
          </p:cNvSpPr>
          <p:nvPr>
            <p:ph type="dt" sz="half" idx="10"/>
          </p:nvPr>
        </p:nvSpPr>
        <p:spPr/>
        <p:txBody>
          <a:bodyPr/>
          <a:lstStyle/>
          <a:p>
            <a:fld id="{07CC6FD0-4ACA-3449-8348-FE67292FE23B}" type="datetimeFigureOut">
              <a:rPr lang="en-US" smtClean="0"/>
              <a:t>2/24/21</a:t>
            </a:fld>
            <a:endParaRPr lang="en-US"/>
          </a:p>
        </p:txBody>
      </p:sp>
      <p:sp>
        <p:nvSpPr>
          <p:cNvPr id="5" name="Footer Placeholder 4">
            <a:extLst>
              <a:ext uri="{FF2B5EF4-FFF2-40B4-BE49-F238E27FC236}">
                <a16:creationId xmlns:a16="http://schemas.microsoft.com/office/drawing/2014/main" id="{A96B5B4C-A34F-B14D-93C5-81DDD5C65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188EE-C606-8D4A-999E-691A447483F6}"/>
              </a:ext>
            </a:extLst>
          </p:cNvPr>
          <p:cNvSpPr>
            <a:spLocks noGrp="1"/>
          </p:cNvSpPr>
          <p:nvPr>
            <p:ph type="sldNum" sz="quarter" idx="12"/>
          </p:nvPr>
        </p:nvSpPr>
        <p:spPr/>
        <p:txBody>
          <a:bodyPr/>
          <a:lstStyle/>
          <a:p>
            <a:fld id="{37B8F1F4-80E3-D840-8D82-AD668648B3DA}" type="slidenum">
              <a:rPr lang="en-US" smtClean="0"/>
              <a:t>‹#›</a:t>
            </a:fld>
            <a:endParaRPr lang="en-US"/>
          </a:p>
        </p:txBody>
      </p:sp>
    </p:spTree>
    <p:extLst>
      <p:ext uri="{BB962C8B-B14F-4D97-AF65-F5344CB8AC3E}">
        <p14:creationId xmlns:p14="http://schemas.microsoft.com/office/powerpoint/2010/main" val="396278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E4E1-DC77-DB4C-95D8-2E706883D8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7C27548-C385-124C-A0F8-24AE85B93B5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6E0001D-AFE9-AE44-B567-482B699920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CE9ED0-1E6C-9B44-B5B1-EC50D56EE711}"/>
              </a:ext>
            </a:extLst>
          </p:cNvPr>
          <p:cNvSpPr>
            <a:spLocks noGrp="1"/>
          </p:cNvSpPr>
          <p:nvPr>
            <p:ph type="dt" sz="half" idx="10"/>
          </p:nvPr>
        </p:nvSpPr>
        <p:spPr/>
        <p:txBody>
          <a:bodyPr/>
          <a:lstStyle/>
          <a:p>
            <a:fld id="{07CC6FD0-4ACA-3449-8348-FE67292FE23B}" type="datetimeFigureOut">
              <a:rPr lang="en-US" smtClean="0"/>
              <a:t>2/24/21</a:t>
            </a:fld>
            <a:endParaRPr lang="en-US"/>
          </a:p>
        </p:txBody>
      </p:sp>
      <p:sp>
        <p:nvSpPr>
          <p:cNvPr id="6" name="Footer Placeholder 5">
            <a:extLst>
              <a:ext uri="{FF2B5EF4-FFF2-40B4-BE49-F238E27FC236}">
                <a16:creationId xmlns:a16="http://schemas.microsoft.com/office/drawing/2014/main" id="{DF6DAA86-A6C2-DB47-A755-3241905110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26387-6C86-F34F-BA7E-FF06264562E4}"/>
              </a:ext>
            </a:extLst>
          </p:cNvPr>
          <p:cNvSpPr>
            <a:spLocks noGrp="1"/>
          </p:cNvSpPr>
          <p:nvPr>
            <p:ph type="sldNum" sz="quarter" idx="12"/>
          </p:nvPr>
        </p:nvSpPr>
        <p:spPr/>
        <p:txBody>
          <a:bodyPr/>
          <a:lstStyle/>
          <a:p>
            <a:fld id="{37B8F1F4-80E3-D840-8D82-AD668648B3DA}" type="slidenum">
              <a:rPr lang="en-US" smtClean="0"/>
              <a:t>‹#›</a:t>
            </a:fld>
            <a:endParaRPr lang="en-US"/>
          </a:p>
        </p:txBody>
      </p:sp>
    </p:spTree>
    <p:extLst>
      <p:ext uri="{BB962C8B-B14F-4D97-AF65-F5344CB8AC3E}">
        <p14:creationId xmlns:p14="http://schemas.microsoft.com/office/powerpoint/2010/main" val="286234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B0AE-6D04-9A42-BB27-CD9AC824AFD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E308390-9B46-914A-84D7-BC20ACAF0D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C68826A-A670-A340-A2EB-87D07FFF23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F5EC899-4FE2-A54C-9A7E-B9E8A1FBED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FA508B3-9B2A-8F4D-9C36-DE2E0C598E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42C9F9B-D27F-E044-AF18-802695171169}"/>
              </a:ext>
            </a:extLst>
          </p:cNvPr>
          <p:cNvSpPr>
            <a:spLocks noGrp="1"/>
          </p:cNvSpPr>
          <p:nvPr>
            <p:ph type="dt" sz="half" idx="10"/>
          </p:nvPr>
        </p:nvSpPr>
        <p:spPr/>
        <p:txBody>
          <a:bodyPr/>
          <a:lstStyle/>
          <a:p>
            <a:fld id="{07CC6FD0-4ACA-3449-8348-FE67292FE23B}" type="datetimeFigureOut">
              <a:rPr lang="en-US" smtClean="0"/>
              <a:t>2/24/21</a:t>
            </a:fld>
            <a:endParaRPr lang="en-US"/>
          </a:p>
        </p:txBody>
      </p:sp>
      <p:sp>
        <p:nvSpPr>
          <p:cNvPr id="8" name="Footer Placeholder 7">
            <a:extLst>
              <a:ext uri="{FF2B5EF4-FFF2-40B4-BE49-F238E27FC236}">
                <a16:creationId xmlns:a16="http://schemas.microsoft.com/office/drawing/2014/main" id="{0C44B214-6081-A841-909F-E46627053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815E2-C3F3-2C43-A0F8-A164E823FD59}"/>
              </a:ext>
            </a:extLst>
          </p:cNvPr>
          <p:cNvSpPr>
            <a:spLocks noGrp="1"/>
          </p:cNvSpPr>
          <p:nvPr>
            <p:ph type="sldNum" sz="quarter" idx="12"/>
          </p:nvPr>
        </p:nvSpPr>
        <p:spPr/>
        <p:txBody>
          <a:bodyPr/>
          <a:lstStyle/>
          <a:p>
            <a:fld id="{37B8F1F4-80E3-D840-8D82-AD668648B3DA}" type="slidenum">
              <a:rPr lang="en-US" smtClean="0"/>
              <a:t>‹#›</a:t>
            </a:fld>
            <a:endParaRPr lang="en-US"/>
          </a:p>
        </p:txBody>
      </p:sp>
    </p:spTree>
    <p:extLst>
      <p:ext uri="{BB962C8B-B14F-4D97-AF65-F5344CB8AC3E}">
        <p14:creationId xmlns:p14="http://schemas.microsoft.com/office/powerpoint/2010/main" val="240219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F9EC-D276-324E-893B-57F9248BB97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FAF9010-3BFD-C640-ABFB-96F598539A8C}"/>
              </a:ext>
            </a:extLst>
          </p:cNvPr>
          <p:cNvSpPr>
            <a:spLocks noGrp="1"/>
          </p:cNvSpPr>
          <p:nvPr>
            <p:ph type="dt" sz="half" idx="10"/>
          </p:nvPr>
        </p:nvSpPr>
        <p:spPr/>
        <p:txBody>
          <a:bodyPr/>
          <a:lstStyle/>
          <a:p>
            <a:fld id="{07CC6FD0-4ACA-3449-8348-FE67292FE23B}" type="datetimeFigureOut">
              <a:rPr lang="en-US" smtClean="0"/>
              <a:t>2/24/21</a:t>
            </a:fld>
            <a:endParaRPr lang="en-US"/>
          </a:p>
        </p:txBody>
      </p:sp>
      <p:sp>
        <p:nvSpPr>
          <p:cNvPr id="4" name="Footer Placeholder 3">
            <a:extLst>
              <a:ext uri="{FF2B5EF4-FFF2-40B4-BE49-F238E27FC236}">
                <a16:creationId xmlns:a16="http://schemas.microsoft.com/office/drawing/2014/main" id="{68298245-508C-2B42-AE76-67E0CB8190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FF568B-72F9-5447-8DA4-7B3CA826B3AF}"/>
              </a:ext>
            </a:extLst>
          </p:cNvPr>
          <p:cNvSpPr>
            <a:spLocks noGrp="1"/>
          </p:cNvSpPr>
          <p:nvPr>
            <p:ph type="sldNum" sz="quarter" idx="12"/>
          </p:nvPr>
        </p:nvSpPr>
        <p:spPr/>
        <p:txBody>
          <a:bodyPr/>
          <a:lstStyle/>
          <a:p>
            <a:fld id="{37B8F1F4-80E3-D840-8D82-AD668648B3DA}" type="slidenum">
              <a:rPr lang="en-US" smtClean="0"/>
              <a:t>‹#›</a:t>
            </a:fld>
            <a:endParaRPr lang="en-US"/>
          </a:p>
        </p:txBody>
      </p:sp>
    </p:spTree>
    <p:extLst>
      <p:ext uri="{BB962C8B-B14F-4D97-AF65-F5344CB8AC3E}">
        <p14:creationId xmlns:p14="http://schemas.microsoft.com/office/powerpoint/2010/main" val="4088339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E54D5-A4DE-D946-8E87-BA85BDE3A85C}"/>
              </a:ext>
            </a:extLst>
          </p:cNvPr>
          <p:cNvSpPr>
            <a:spLocks noGrp="1"/>
          </p:cNvSpPr>
          <p:nvPr>
            <p:ph type="dt" sz="half" idx="10"/>
          </p:nvPr>
        </p:nvSpPr>
        <p:spPr/>
        <p:txBody>
          <a:bodyPr/>
          <a:lstStyle/>
          <a:p>
            <a:fld id="{07CC6FD0-4ACA-3449-8348-FE67292FE23B}" type="datetimeFigureOut">
              <a:rPr lang="en-US" smtClean="0"/>
              <a:t>2/24/21</a:t>
            </a:fld>
            <a:endParaRPr lang="en-US"/>
          </a:p>
        </p:txBody>
      </p:sp>
      <p:sp>
        <p:nvSpPr>
          <p:cNvPr id="3" name="Footer Placeholder 2">
            <a:extLst>
              <a:ext uri="{FF2B5EF4-FFF2-40B4-BE49-F238E27FC236}">
                <a16:creationId xmlns:a16="http://schemas.microsoft.com/office/drawing/2014/main" id="{8703E95B-088B-FC4E-84C1-9E3E295202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96603D-76BF-2D42-9A8D-16DB4C889047}"/>
              </a:ext>
            </a:extLst>
          </p:cNvPr>
          <p:cNvSpPr>
            <a:spLocks noGrp="1"/>
          </p:cNvSpPr>
          <p:nvPr>
            <p:ph type="sldNum" sz="quarter" idx="12"/>
          </p:nvPr>
        </p:nvSpPr>
        <p:spPr/>
        <p:txBody>
          <a:bodyPr/>
          <a:lstStyle/>
          <a:p>
            <a:fld id="{37B8F1F4-80E3-D840-8D82-AD668648B3DA}" type="slidenum">
              <a:rPr lang="en-US" smtClean="0"/>
              <a:t>‹#›</a:t>
            </a:fld>
            <a:endParaRPr lang="en-US"/>
          </a:p>
        </p:txBody>
      </p:sp>
    </p:spTree>
    <p:extLst>
      <p:ext uri="{BB962C8B-B14F-4D97-AF65-F5344CB8AC3E}">
        <p14:creationId xmlns:p14="http://schemas.microsoft.com/office/powerpoint/2010/main" val="412404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D42E-7B99-D64B-994D-B71DD87258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E5EF906-9385-9748-9762-229FF5CD4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C7F76FD-F42A-F24F-99B3-1A2894BEA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10C348-257A-1A48-957D-3BD0C40BF565}"/>
              </a:ext>
            </a:extLst>
          </p:cNvPr>
          <p:cNvSpPr>
            <a:spLocks noGrp="1"/>
          </p:cNvSpPr>
          <p:nvPr>
            <p:ph type="dt" sz="half" idx="10"/>
          </p:nvPr>
        </p:nvSpPr>
        <p:spPr/>
        <p:txBody>
          <a:bodyPr/>
          <a:lstStyle/>
          <a:p>
            <a:fld id="{07CC6FD0-4ACA-3449-8348-FE67292FE23B}" type="datetimeFigureOut">
              <a:rPr lang="en-US" smtClean="0"/>
              <a:t>2/24/21</a:t>
            </a:fld>
            <a:endParaRPr lang="en-US"/>
          </a:p>
        </p:txBody>
      </p:sp>
      <p:sp>
        <p:nvSpPr>
          <p:cNvPr id="6" name="Footer Placeholder 5">
            <a:extLst>
              <a:ext uri="{FF2B5EF4-FFF2-40B4-BE49-F238E27FC236}">
                <a16:creationId xmlns:a16="http://schemas.microsoft.com/office/drawing/2014/main" id="{D8B7401B-5A0E-F145-8625-E72A4DFFD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03F3F-C378-3D40-9D7C-2ACF22BC02AE}"/>
              </a:ext>
            </a:extLst>
          </p:cNvPr>
          <p:cNvSpPr>
            <a:spLocks noGrp="1"/>
          </p:cNvSpPr>
          <p:nvPr>
            <p:ph type="sldNum" sz="quarter" idx="12"/>
          </p:nvPr>
        </p:nvSpPr>
        <p:spPr/>
        <p:txBody>
          <a:bodyPr/>
          <a:lstStyle/>
          <a:p>
            <a:fld id="{37B8F1F4-80E3-D840-8D82-AD668648B3DA}" type="slidenum">
              <a:rPr lang="en-US" smtClean="0"/>
              <a:t>‹#›</a:t>
            </a:fld>
            <a:endParaRPr lang="en-US"/>
          </a:p>
        </p:txBody>
      </p:sp>
    </p:spTree>
    <p:extLst>
      <p:ext uri="{BB962C8B-B14F-4D97-AF65-F5344CB8AC3E}">
        <p14:creationId xmlns:p14="http://schemas.microsoft.com/office/powerpoint/2010/main" val="418614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D7D6-C4BE-A647-8A7D-76C7A6A62D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CC771A8-18E3-D34D-900D-5233925D7D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13CAAD-DF32-1B40-9638-ADB2713D3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97A8D7-0DB4-2A48-88D5-1A98A0B32978}"/>
              </a:ext>
            </a:extLst>
          </p:cNvPr>
          <p:cNvSpPr>
            <a:spLocks noGrp="1"/>
          </p:cNvSpPr>
          <p:nvPr>
            <p:ph type="dt" sz="half" idx="10"/>
          </p:nvPr>
        </p:nvSpPr>
        <p:spPr/>
        <p:txBody>
          <a:bodyPr/>
          <a:lstStyle/>
          <a:p>
            <a:fld id="{07CC6FD0-4ACA-3449-8348-FE67292FE23B}" type="datetimeFigureOut">
              <a:rPr lang="en-US" smtClean="0"/>
              <a:t>2/24/21</a:t>
            </a:fld>
            <a:endParaRPr lang="en-US"/>
          </a:p>
        </p:txBody>
      </p:sp>
      <p:sp>
        <p:nvSpPr>
          <p:cNvPr id="6" name="Footer Placeholder 5">
            <a:extLst>
              <a:ext uri="{FF2B5EF4-FFF2-40B4-BE49-F238E27FC236}">
                <a16:creationId xmlns:a16="http://schemas.microsoft.com/office/drawing/2014/main" id="{F0EBB639-1F51-B44F-9231-4B60F8CA1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9CD4E-B25F-594E-88BB-7FE1F0326E82}"/>
              </a:ext>
            </a:extLst>
          </p:cNvPr>
          <p:cNvSpPr>
            <a:spLocks noGrp="1"/>
          </p:cNvSpPr>
          <p:nvPr>
            <p:ph type="sldNum" sz="quarter" idx="12"/>
          </p:nvPr>
        </p:nvSpPr>
        <p:spPr/>
        <p:txBody>
          <a:bodyPr/>
          <a:lstStyle/>
          <a:p>
            <a:fld id="{37B8F1F4-80E3-D840-8D82-AD668648B3DA}" type="slidenum">
              <a:rPr lang="en-US" smtClean="0"/>
              <a:t>‹#›</a:t>
            </a:fld>
            <a:endParaRPr lang="en-US"/>
          </a:p>
        </p:txBody>
      </p:sp>
    </p:spTree>
    <p:extLst>
      <p:ext uri="{BB962C8B-B14F-4D97-AF65-F5344CB8AC3E}">
        <p14:creationId xmlns:p14="http://schemas.microsoft.com/office/powerpoint/2010/main" val="165721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23533-EB68-394A-B356-089A80222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65C6FC-9AFA-6A43-9870-3107010165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464307-8546-BA45-A253-055E11C22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C6FD0-4ACA-3449-8348-FE67292FE23B}" type="datetimeFigureOut">
              <a:rPr lang="en-US" smtClean="0"/>
              <a:t>2/24/21</a:t>
            </a:fld>
            <a:endParaRPr lang="en-US"/>
          </a:p>
        </p:txBody>
      </p:sp>
      <p:sp>
        <p:nvSpPr>
          <p:cNvPr id="5" name="Footer Placeholder 4">
            <a:extLst>
              <a:ext uri="{FF2B5EF4-FFF2-40B4-BE49-F238E27FC236}">
                <a16:creationId xmlns:a16="http://schemas.microsoft.com/office/drawing/2014/main" id="{F5FA4BE3-0DB6-2F4B-93D0-2A42DD6644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8E08F1-D34C-5145-9120-EB42E3C86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8F1F4-80E3-D840-8D82-AD668648B3DA}" type="slidenum">
              <a:rPr lang="en-US" smtClean="0"/>
              <a:t>‹#›</a:t>
            </a:fld>
            <a:endParaRPr lang="en-US"/>
          </a:p>
        </p:txBody>
      </p:sp>
    </p:spTree>
    <p:extLst>
      <p:ext uri="{BB962C8B-B14F-4D97-AF65-F5344CB8AC3E}">
        <p14:creationId xmlns:p14="http://schemas.microsoft.com/office/powerpoint/2010/main" val="329088850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jpe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jpeg"/><Relationship Id="rId9"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image" Target="../media/image67.jpeg"/><Relationship Id="rId7" Type="http://schemas.openxmlformats.org/officeDocument/2006/relationships/image" Target="../media/image71.png"/><Relationship Id="rId12" Type="http://schemas.openxmlformats.org/officeDocument/2006/relationships/image" Target="../media/image76.jpeg"/><Relationship Id="rId17" Type="http://schemas.openxmlformats.org/officeDocument/2006/relationships/image" Target="../media/image81.png"/><Relationship Id="rId2" Type="http://schemas.openxmlformats.org/officeDocument/2006/relationships/image" Target="../media/image66.png"/><Relationship Id="rId16" Type="http://schemas.openxmlformats.org/officeDocument/2006/relationships/image" Target="../media/image80.jpeg"/><Relationship Id="rId1" Type="http://schemas.openxmlformats.org/officeDocument/2006/relationships/slideLayout" Target="../slideLayouts/slideLayout2.xml"/><Relationship Id="rId6" Type="http://schemas.openxmlformats.org/officeDocument/2006/relationships/image" Target="../media/image70.jpeg"/><Relationship Id="rId11" Type="http://schemas.openxmlformats.org/officeDocument/2006/relationships/image" Target="../media/image75.jpeg"/><Relationship Id="rId5" Type="http://schemas.openxmlformats.org/officeDocument/2006/relationships/image" Target="../media/image69.png"/><Relationship Id="rId15" Type="http://schemas.openxmlformats.org/officeDocument/2006/relationships/image" Target="../media/image79.jpe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eg"/><Relationship Id="rId7" Type="http://schemas.openxmlformats.org/officeDocument/2006/relationships/customXml" Target="../ink/ink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image" Target="../media/image26.svg"/><Relationship Id="rId3" Type="http://schemas.openxmlformats.org/officeDocument/2006/relationships/image" Target="../media/image8.png"/><Relationship Id="rId21" Type="http://schemas.openxmlformats.org/officeDocument/2006/relationships/image" Target="../media/image21.png"/><Relationship Id="rId7" Type="http://schemas.openxmlformats.org/officeDocument/2006/relationships/diagramColors" Target="../diagrams/colors1.xml"/><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1.png"/><Relationship Id="rId24" Type="http://schemas.openxmlformats.org/officeDocument/2006/relationships/image" Target="../media/image24.svg"/><Relationship Id="rId5" Type="http://schemas.openxmlformats.org/officeDocument/2006/relationships/diagramLayout" Target="../diagrams/layout1.xml"/><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diagramData" Target="../diagrams/data1.xml"/><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svg"/><Relationship Id="rId4" Type="http://schemas.openxmlformats.org/officeDocument/2006/relationships/image" Target="../media/image28.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28000">
              <a:schemeClr val="accent2">
                <a:lumMod val="95000"/>
                <a:lumOff val="5000"/>
              </a:schemeClr>
            </a:gs>
            <a:gs pos="100000">
              <a:schemeClr val="accent2">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FB2FE8E-086E-CA47-928A-F95327D2F0C2}"/>
              </a:ext>
            </a:extLst>
          </p:cNvPr>
          <p:cNvSpPr txBox="1"/>
          <p:nvPr/>
        </p:nvSpPr>
        <p:spPr>
          <a:xfrm>
            <a:off x="2" y="5942349"/>
            <a:ext cx="12191998" cy="1231106"/>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r>
              <a:rPr lang="en-US" dirty="0">
                <a:latin typeface="Times New Roman" panose="02020603050405020304" pitchFamily="18" charset="0"/>
                <a:cs typeface="Times New Roman" panose="02020603050405020304" pitchFamily="18" charset="0"/>
              </a:rPr>
              <a:t>Bindiya  Sandeep Kumar</a:t>
            </a:r>
          </a:p>
          <a:p>
            <a:r>
              <a:rPr lang="en-US" dirty="0">
                <a:latin typeface="Times New Roman" panose="02020603050405020304" pitchFamily="18" charset="0"/>
                <a:cs typeface="Times New Roman" panose="02020603050405020304" pitchFamily="18" charset="0"/>
              </a:rPr>
              <a:t>bindiya_sandeepkumar@yahoo.com</a:t>
            </a:r>
          </a:p>
          <a:p>
            <a:r>
              <a:rPr lang="en-US" dirty="0">
                <a:latin typeface="Times New Roman" panose="02020603050405020304" pitchFamily="18" charset="0"/>
                <a:cs typeface="Times New Roman" panose="02020603050405020304" pitchFamily="18" charset="0"/>
              </a:rPr>
              <a:t>GitHub link:</a:t>
            </a:r>
          </a:p>
          <a:p>
            <a:endParaRPr lang="en-US" sz="2000" dirty="0">
              <a:latin typeface="Big Caslon Medium" panose="02000603090000020003" pitchFamily="2" charset="-79"/>
              <a:cs typeface="Big Caslon Medium" panose="02000603090000020003" pitchFamily="2" charset="-79"/>
            </a:endParaRPr>
          </a:p>
        </p:txBody>
      </p:sp>
      <p:sp>
        <p:nvSpPr>
          <p:cNvPr id="16" name="TextBox 15">
            <a:extLst>
              <a:ext uri="{FF2B5EF4-FFF2-40B4-BE49-F238E27FC236}">
                <a16:creationId xmlns:a16="http://schemas.microsoft.com/office/drawing/2014/main" id="{3F535517-1DE9-7741-A4C9-2E82ABAFD800}"/>
              </a:ext>
            </a:extLst>
          </p:cNvPr>
          <p:cNvSpPr txBox="1"/>
          <p:nvPr/>
        </p:nvSpPr>
        <p:spPr>
          <a:xfrm>
            <a:off x="2" y="4767228"/>
            <a:ext cx="12191998" cy="1354217"/>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CUSTOMER CHURN PREDICTION USING MACHINE LEARNING</a:t>
            </a:r>
          </a:p>
          <a:p>
            <a:endParaRPr lang="en-US" dirty="0"/>
          </a:p>
        </p:txBody>
      </p:sp>
      <p:pic>
        <p:nvPicPr>
          <p:cNvPr id="1040" name="Picture 16" descr="Churn Prediction using Apache Spark ML &amp;amp; Databricks">
            <a:extLst>
              <a:ext uri="{FF2B5EF4-FFF2-40B4-BE49-F238E27FC236}">
                <a16:creationId xmlns:a16="http://schemas.microsoft.com/office/drawing/2014/main" id="{4518D600-96B2-BB42-A145-78802F6D9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447574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21630A7-9ABC-734A-BAE9-047BEF9FFB03}"/>
              </a:ext>
            </a:extLst>
          </p:cNvPr>
          <p:cNvSpPr txBox="1"/>
          <p:nvPr/>
        </p:nvSpPr>
        <p:spPr>
          <a:xfrm>
            <a:off x="11839074" y="6994358"/>
            <a:ext cx="352926"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64234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C035-1E04-0843-B87D-0D42BA5CB955}"/>
              </a:ext>
            </a:extLst>
          </p:cNvPr>
          <p:cNvSpPr>
            <a:spLocks noGrp="1"/>
          </p:cNvSpPr>
          <p:nvPr>
            <p:ph type="ctrTitle"/>
          </p:nvPr>
        </p:nvSpPr>
        <p:spPr>
          <a:xfrm>
            <a:off x="118533" y="0"/>
            <a:ext cx="10549467" cy="516470"/>
          </a:xfrm>
        </p:spPr>
        <p:txBody>
          <a:bodyPr>
            <a:normAutofit/>
          </a:bodyPr>
          <a:lstStyle/>
          <a:p>
            <a:pPr algn="l"/>
            <a:r>
              <a:rPr lang="en-US" sz="2800" dirty="0">
                <a:latin typeface="Times New Roman" panose="02020603050405020304" pitchFamily="18" charset="0"/>
                <a:cs typeface="Times New Roman" panose="02020603050405020304" pitchFamily="18" charset="0"/>
              </a:rPr>
              <a:t>Process Workflow</a:t>
            </a:r>
          </a:p>
        </p:txBody>
      </p:sp>
      <p:sp>
        <p:nvSpPr>
          <p:cNvPr id="13" name="Rectangle 12">
            <a:extLst>
              <a:ext uri="{FF2B5EF4-FFF2-40B4-BE49-F238E27FC236}">
                <a16:creationId xmlns:a16="http://schemas.microsoft.com/office/drawing/2014/main" id="{08BE6C1A-427F-B049-949B-C2C407B24201}"/>
              </a:ext>
            </a:extLst>
          </p:cNvPr>
          <p:cNvSpPr/>
          <p:nvPr/>
        </p:nvSpPr>
        <p:spPr>
          <a:xfrm>
            <a:off x="2743951" y="3869260"/>
            <a:ext cx="1703279" cy="829735"/>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Exploratory Data Analysis</a:t>
            </a:r>
          </a:p>
        </p:txBody>
      </p:sp>
      <p:sp>
        <p:nvSpPr>
          <p:cNvPr id="14" name="Rectangle 13">
            <a:extLst>
              <a:ext uri="{FF2B5EF4-FFF2-40B4-BE49-F238E27FC236}">
                <a16:creationId xmlns:a16="http://schemas.microsoft.com/office/drawing/2014/main" id="{0FFE992B-2110-D548-847B-0ECCE445429B}"/>
              </a:ext>
            </a:extLst>
          </p:cNvPr>
          <p:cNvSpPr/>
          <p:nvPr/>
        </p:nvSpPr>
        <p:spPr>
          <a:xfrm>
            <a:off x="8388998" y="1488016"/>
            <a:ext cx="1236137" cy="882648"/>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Validation</a:t>
            </a:r>
          </a:p>
        </p:txBody>
      </p:sp>
      <p:sp>
        <p:nvSpPr>
          <p:cNvPr id="15" name="Rectangle 14">
            <a:extLst>
              <a:ext uri="{FF2B5EF4-FFF2-40B4-BE49-F238E27FC236}">
                <a16:creationId xmlns:a16="http://schemas.microsoft.com/office/drawing/2014/main" id="{FDEB4D60-D0FB-104B-B145-00F418BEBE54}"/>
              </a:ext>
            </a:extLst>
          </p:cNvPr>
          <p:cNvSpPr/>
          <p:nvPr/>
        </p:nvSpPr>
        <p:spPr>
          <a:xfrm>
            <a:off x="6616857" y="2307160"/>
            <a:ext cx="1500718" cy="829733"/>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Modelling</a:t>
            </a:r>
          </a:p>
        </p:txBody>
      </p:sp>
      <p:sp>
        <p:nvSpPr>
          <p:cNvPr id="16" name="Rectangle 15">
            <a:extLst>
              <a:ext uri="{FF2B5EF4-FFF2-40B4-BE49-F238E27FC236}">
                <a16:creationId xmlns:a16="http://schemas.microsoft.com/office/drawing/2014/main" id="{A689D080-7B4A-A64E-A61D-F54198B04F3F}"/>
              </a:ext>
            </a:extLst>
          </p:cNvPr>
          <p:cNvSpPr/>
          <p:nvPr/>
        </p:nvSpPr>
        <p:spPr>
          <a:xfrm>
            <a:off x="4642155" y="3136893"/>
            <a:ext cx="1703279" cy="829734"/>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 Preproccessing</a:t>
            </a:r>
          </a:p>
        </p:txBody>
      </p:sp>
      <p:sp>
        <p:nvSpPr>
          <p:cNvPr id="18" name="Rounded Rectangle 17">
            <a:extLst>
              <a:ext uri="{FF2B5EF4-FFF2-40B4-BE49-F238E27FC236}">
                <a16:creationId xmlns:a16="http://schemas.microsoft.com/office/drawing/2014/main" id="{31CD9811-302C-024B-A987-945FCF0B9FA4}"/>
              </a:ext>
            </a:extLst>
          </p:cNvPr>
          <p:cNvSpPr/>
          <p:nvPr/>
        </p:nvSpPr>
        <p:spPr>
          <a:xfrm>
            <a:off x="9999132" y="1488015"/>
            <a:ext cx="1608667" cy="785278"/>
          </a:xfrm>
          <a:prstGeom prst="roundRect">
            <a:avLst/>
          </a:prstGeom>
          <a:solidFill>
            <a:srgbClr val="7494C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Story Telling</a:t>
            </a:r>
          </a:p>
        </p:txBody>
      </p:sp>
      <p:sp>
        <p:nvSpPr>
          <p:cNvPr id="20" name="Rounded Rectangle 19">
            <a:extLst>
              <a:ext uri="{FF2B5EF4-FFF2-40B4-BE49-F238E27FC236}">
                <a16:creationId xmlns:a16="http://schemas.microsoft.com/office/drawing/2014/main" id="{89394123-E733-2247-AF6E-4D70840B520D}"/>
              </a:ext>
            </a:extLst>
          </p:cNvPr>
          <p:cNvSpPr/>
          <p:nvPr/>
        </p:nvSpPr>
        <p:spPr>
          <a:xfrm>
            <a:off x="468581" y="1436473"/>
            <a:ext cx="1703279" cy="863600"/>
          </a:xfrm>
          <a:prstGeom prst="round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a:solidFill>
                  <a:schemeClr val="bg1"/>
                </a:solidFill>
              </a:rPr>
              <a:t>Business </a:t>
            </a:r>
            <a:r>
              <a:rPr lang="en-US" dirty="0"/>
              <a:t>Question</a:t>
            </a:r>
          </a:p>
          <a:p>
            <a:pPr algn="ctr"/>
            <a:endParaRPr lang="en-US" dirty="0"/>
          </a:p>
        </p:txBody>
      </p:sp>
      <p:sp>
        <p:nvSpPr>
          <p:cNvPr id="21" name="Rounded Rectangle 20">
            <a:extLst>
              <a:ext uri="{FF2B5EF4-FFF2-40B4-BE49-F238E27FC236}">
                <a16:creationId xmlns:a16="http://schemas.microsoft.com/office/drawing/2014/main" id="{70B82C26-9692-9045-907C-05E781864338}"/>
              </a:ext>
            </a:extLst>
          </p:cNvPr>
          <p:cNvSpPr/>
          <p:nvPr/>
        </p:nvSpPr>
        <p:spPr>
          <a:xfrm>
            <a:off x="468580" y="2649386"/>
            <a:ext cx="1703280" cy="861486"/>
          </a:xfrm>
          <a:prstGeom prst="roundRect">
            <a:avLst/>
          </a:prstGeom>
          <a:solidFill>
            <a:schemeClr val="tx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 Question</a:t>
            </a:r>
          </a:p>
        </p:txBody>
      </p:sp>
      <p:sp>
        <p:nvSpPr>
          <p:cNvPr id="22" name="Snip Single Corner of Rectangle 21">
            <a:extLst>
              <a:ext uri="{FF2B5EF4-FFF2-40B4-BE49-F238E27FC236}">
                <a16:creationId xmlns:a16="http://schemas.microsoft.com/office/drawing/2014/main" id="{A1900552-32E3-A049-8E9E-7354E3BC4155}"/>
              </a:ext>
            </a:extLst>
          </p:cNvPr>
          <p:cNvSpPr/>
          <p:nvPr/>
        </p:nvSpPr>
        <p:spPr>
          <a:xfrm>
            <a:off x="424900" y="3922423"/>
            <a:ext cx="1738310" cy="861487"/>
          </a:xfrm>
          <a:prstGeom prst="snip1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 Gathering</a:t>
            </a:r>
          </a:p>
        </p:txBody>
      </p:sp>
      <p:sp>
        <p:nvSpPr>
          <p:cNvPr id="23" name="Down Arrow 22">
            <a:extLst>
              <a:ext uri="{FF2B5EF4-FFF2-40B4-BE49-F238E27FC236}">
                <a16:creationId xmlns:a16="http://schemas.microsoft.com/office/drawing/2014/main" id="{426C370A-04E3-E14D-8F4F-3AE9398684C1}"/>
              </a:ext>
            </a:extLst>
          </p:cNvPr>
          <p:cNvSpPr/>
          <p:nvPr/>
        </p:nvSpPr>
        <p:spPr>
          <a:xfrm>
            <a:off x="1179823" y="2311324"/>
            <a:ext cx="321150" cy="303581"/>
          </a:xfrm>
          <a:prstGeom prst="down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94C9DDDA-4D44-8C44-B210-F8F2022942DC}"/>
              </a:ext>
            </a:extLst>
          </p:cNvPr>
          <p:cNvSpPr/>
          <p:nvPr/>
        </p:nvSpPr>
        <p:spPr>
          <a:xfrm>
            <a:off x="2163210" y="4190994"/>
            <a:ext cx="598690" cy="304800"/>
          </a:xfrm>
          <a:prstGeom prst="right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ent Up Arrow 26">
            <a:extLst>
              <a:ext uri="{FF2B5EF4-FFF2-40B4-BE49-F238E27FC236}">
                <a16:creationId xmlns:a16="http://schemas.microsoft.com/office/drawing/2014/main" id="{61247701-5CC6-7E46-B575-EA2611678386}"/>
              </a:ext>
            </a:extLst>
          </p:cNvPr>
          <p:cNvSpPr/>
          <p:nvPr/>
        </p:nvSpPr>
        <p:spPr>
          <a:xfrm>
            <a:off x="4447230" y="3966627"/>
            <a:ext cx="1123837" cy="448735"/>
          </a:xfrm>
          <a:prstGeom prst="bentUp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Bent Up Arrow 27">
            <a:extLst>
              <a:ext uri="{FF2B5EF4-FFF2-40B4-BE49-F238E27FC236}">
                <a16:creationId xmlns:a16="http://schemas.microsoft.com/office/drawing/2014/main" id="{54BBCB43-DEB5-494D-9603-34D4274E45CC}"/>
              </a:ext>
            </a:extLst>
          </p:cNvPr>
          <p:cNvSpPr/>
          <p:nvPr/>
        </p:nvSpPr>
        <p:spPr>
          <a:xfrm>
            <a:off x="6345434" y="3189806"/>
            <a:ext cx="1122166" cy="395821"/>
          </a:xfrm>
          <a:prstGeom prst="bentUp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nt Up Arrow 28">
            <a:extLst>
              <a:ext uri="{FF2B5EF4-FFF2-40B4-BE49-F238E27FC236}">
                <a16:creationId xmlns:a16="http://schemas.microsoft.com/office/drawing/2014/main" id="{DD4C1B43-6DE6-1741-8CB8-6C9D3DB8C1AD}"/>
              </a:ext>
            </a:extLst>
          </p:cNvPr>
          <p:cNvSpPr/>
          <p:nvPr/>
        </p:nvSpPr>
        <p:spPr>
          <a:xfrm>
            <a:off x="8117575" y="2370663"/>
            <a:ext cx="1026425" cy="385230"/>
          </a:xfrm>
          <a:prstGeom prst="bentUp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urved Down Arrow 29">
            <a:extLst>
              <a:ext uri="{FF2B5EF4-FFF2-40B4-BE49-F238E27FC236}">
                <a16:creationId xmlns:a16="http://schemas.microsoft.com/office/drawing/2014/main" id="{804A1200-0ED1-224B-9CD8-C70FC6C7AD75}"/>
              </a:ext>
            </a:extLst>
          </p:cNvPr>
          <p:cNvSpPr/>
          <p:nvPr/>
        </p:nvSpPr>
        <p:spPr>
          <a:xfrm>
            <a:off x="9008533" y="745067"/>
            <a:ext cx="1659467" cy="742948"/>
          </a:xfrm>
          <a:prstGeom prst="curvedDownArrow">
            <a:avLst>
              <a:gd name="adj1" fmla="val 20749"/>
              <a:gd name="adj2" fmla="val 41294"/>
              <a:gd name="adj3" fmla="val 2500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Right Arrow 31">
            <a:extLst>
              <a:ext uri="{FF2B5EF4-FFF2-40B4-BE49-F238E27FC236}">
                <a16:creationId xmlns:a16="http://schemas.microsoft.com/office/drawing/2014/main" id="{018AFC86-3381-2542-A1EB-D357AC696FB6}"/>
              </a:ext>
            </a:extLst>
          </p:cNvPr>
          <p:cNvSpPr/>
          <p:nvPr/>
        </p:nvSpPr>
        <p:spPr>
          <a:xfrm rot="3605795">
            <a:off x="6059148" y="8652"/>
            <a:ext cx="1306077" cy="3436851"/>
          </a:xfrm>
          <a:prstGeom prst="curvedRightArrow">
            <a:avLst>
              <a:gd name="adj1" fmla="val 6294"/>
              <a:gd name="adj2" fmla="val 24440"/>
              <a:gd name="adj3" fmla="val 22686"/>
            </a:avLst>
          </a:prstGeom>
          <a:solidFill>
            <a:schemeClr val="tx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6" name="Down Arrow 35">
            <a:extLst>
              <a:ext uri="{FF2B5EF4-FFF2-40B4-BE49-F238E27FC236}">
                <a16:creationId xmlns:a16="http://schemas.microsoft.com/office/drawing/2014/main" id="{D5C153AE-9859-494A-874B-D5E1915E3E7C}"/>
              </a:ext>
            </a:extLst>
          </p:cNvPr>
          <p:cNvSpPr/>
          <p:nvPr/>
        </p:nvSpPr>
        <p:spPr>
          <a:xfrm>
            <a:off x="1150887" y="3551760"/>
            <a:ext cx="338666" cy="398992"/>
          </a:xfrm>
          <a:prstGeom prst="down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CBF6C0B-2E70-8B46-9F81-3C073A54BF4B}"/>
              </a:ext>
            </a:extLst>
          </p:cNvPr>
          <p:cNvSpPr txBox="1"/>
          <p:nvPr/>
        </p:nvSpPr>
        <p:spPr>
          <a:xfrm>
            <a:off x="11773296" y="6592942"/>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84606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7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Round Diagonal Corner of Rectangle 4">
            <a:extLst>
              <a:ext uri="{FF2B5EF4-FFF2-40B4-BE49-F238E27FC236}">
                <a16:creationId xmlns:a16="http://schemas.microsoft.com/office/drawing/2014/main" id="{56F188B7-F59E-F340-8398-C7AAFC4DD76F}"/>
              </a:ext>
            </a:extLst>
          </p:cNvPr>
          <p:cNvSpPr/>
          <p:nvPr/>
        </p:nvSpPr>
        <p:spPr>
          <a:xfrm>
            <a:off x="4161860" y="543472"/>
            <a:ext cx="4483101" cy="508000"/>
          </a:xfrm>
          <a:prstGeom prst="round2Diag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4250 Unique Customers Record</a:t>
            </a:r>
          </a:p>
        </p:txBody>
      </p:sp>
      <p:sp>
        <p:nvSpPr>
          <p:cNvPr id="6" name="Rounded Rectangle 5">
            <a:extLst>
              <a:ext uri="{FF2B5EF4-FFF2-40B4-BE49-F238E27FC236}">
                <a16:creationId xmlns:a16="http://schemas.microsoft.com/office/drawing/2014/main" id="{33CEC38F-99AE-6E4A-A76E-9DFC65BBA663}"/>
              </a:ext>
            </a:extLst>
          </p:cNvPr>
          <p:cNvSpPr/>
          <p:nvPr/>
        </p:nvSpPr>
        <p:spPr>
          <a:xfrm>
            <a:off x="5201029" y="2217218"/>
            <a:ext cx="2540001" cy="508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Features</a:t>
            </a:r>
          </a:p>
        </p:txBody>
      </p:sp>
      <p:sp>
        <p:nvSpPr>
          <p:cNvPr id="10" name="Round Diagonal Corner of Rectangle 9">
            <a:extLst>
              <a:ext uri="{FF2B5EF4-FFF2-40B4-BE49-F238E27FC236}">
                <a16:creationId xmlns:a16="http://schemas.microsoft.com/office/drawing/2014/main" id="{36E56E94-D2E1-7544-BA3C-DB5FD74A48FA}"/>
              </a:ext>
            </a:extLst>
          </p:cNvPr>
          <p:cNvSpPr/>
          <p:nvPr/>
        </p:nvSpPr>
        <p:spPr>
          <a:xfrm>
            <a:off x="241298" y="3606801"/>
            <a:ext cx="3759201" cy="3041110"/>
          </a:xfrm>
          <a:prstGeom prst="round2Diag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AU" dirty="0">
                <a:solidFill>
                  <a:schemeClr val="tx1"/>
                </a:solidFill>
              </a:rPr>
              <a:t>Account Length </a:t>
            </a:r>
          </a:p>
          <a:p>
            <a:pPr algn="ctr">
              <a:lnSpc>
                <a:spcPct val="150000"/>
              </a:lnSpc>
            </a:pPr>
            <a:r>
              <a:rPr lang="en-AU" dirty="0">
                <a:solidFill>
                  <a:schemeClr val="tx1"/>
                </a:solidFill>
              </a:rPr>
              <a:t>Number  of voice mail Messages</a:t>
            </a:r>
          </a:p>
          <a:p>
            <a:pPr algn="ctr">
              <a:lnSpc>
                <a:spcPct val="150000"/>
              </a:lnSpc>
            </a:pPr>
            <a:r>
              <a:rPr lang="en-AU" dirty="0">
                <a:solidFill>
                  <a:schemeClr val="tx1"/>
                </a:solidFill>
              </a:rPr>
              <a:t>Total Day Calls</a:t>
            </a:r>
          </a:p>
          <a:p>
            <a:pPr algn="ctr">
              <a:lnSpc>
                <a:spcPct val="150000"/>
              </a:lnSpc>
            </a:pPr>
            <a:r>
              <a:rPr lang="en-AU" dirty="0">
                <a:solidFill>
                  <a:schemeClr val="tx1"/>
                </a:solidFill>
              </a:rPr>
              <a:t>Total Evening Calls</a:t>
            </a:r>
          </a:p>
          <a:p>
            <a:pPr algn="ctr">
              <a:lnSpc>
                <a:spcPct val="150000"/>
              </a:lnSpc>
            </a:pPr>
            <a:r>
              <a:rPr lang="en-AU" dirty="0">
                <a:solidFill>
                  <a:schemeClr val="tx1"/>
                </a:solidFill>
              </a:rPr>
              <a:t>Total Night Calls</a:t>
            </a:r>
          </a:p>
          <a:p>
            <a:pPr algn="ctr">
              <a:lnSpc>
                <a:spcPct val="150000"/>
              </a:lnSpc>
            </a:pPr>
            <a:r>
              <a:rPr lang="en-AU" dirty="0">
                <a:solidFill>
                  <a:schemeClr val="tx1"/>
                </a:solidFill>
              </a:rPr>
              <a:t>Total International Calls</a:t>
            </a:r>
          </a:p>
          <a:p>
            <a:pPr algn="ctr">
              <a:lnSpc>
                <a:spcPct val="150000"/>
              </a:lnSpc>
            </a:pPr>
            <a:r>
              <a:rPr lang="en-AU" dirty="0">
                <a:solidFill>
                  <a:schemeClr val="tx1"/>
                </a:solidFill>
              </a:rPr>
              <a:t>Number of Customer Service Calls</a:t>
            </a:r>
            <a:endParaRPr lang="en-US" dirty="0">
              <a:solidFill>
                <a:schemeClr val="tx1"/>
              </a:solidFill>
            </a:endParaRPr>
          </a:p>
          <a:p>
            <a:pPr algn="ctr"/>
            <a:endParaRPr lang="en-US" dirty="0"/>
          </a:p>
        </p:txBody>
      </p:sp>
      <p:sp>
        <p:nvSpPr>
          <p:cNvPr id="11" name="Round Diagonal Corner of Rectangle 10">
            <a:extLst>
              <a:ext uri="{FF2B5EF4-FFF2-40B4-BE49-F238E27FC236}">
                <a16:creationId xmlns:a16="http://schemas.microsoft.com/office/drawing/2014/main" id="{35429992-EFD7-9146-B91C-E6D85B2FC0FD}"/>
              </a:ext>
            </a:extLst>
          </p:cNvPr>
          <p:cNvSpPr/>
          <p:nvPr/>
        </p:nvSpPr>
        <p:spPr>
          <a:xfrm>
            <a:off x="4811564" y="3643868"/>
            <a:ext cx="3318934" cy="1656265"/>
          </a:xfrm>
          <a:prstGeom prst="round2Diag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AU" dirty="0">
                <a:solidFill>
                  <a:schemeClr val="tx1"/>
                </a:solidFill>
              </a:rPr>
              <a:t>Area Code </a:t>
            </a:r>
          </a:p>
          <a:p>
            <a:pPr algn="ctr">
              <a:lnSpc>
                <a:spcPct val="150000"/>
              </a:lnSpc>
            </a:pPr>
            <a:r>
              <a:rPr lang="en-AU" dirty="0">
                <a:solidFill>
                  <a:schemeClr val="tx1"/>
                </a:solidFill>
              </a:rPr>
              <a:t>State</a:t>
            </a:r>
          </a:p>
          <a:p>
            <a:pPr algn="ctr">
              <a:lnSpc>
                <a:spcPct val="150000"/>
              </a:lnSpc>
            </a:pPr>
            <a:r>
              <a:rPr lang="en-AU" dirty="0">
                <a:solidFill>
                  <a:schemeClr val="tx1"/>
                </a:solidFill>
              </a:rPr>
              <a:t>International Plan</a:t>
            </a:r>
          </a:p>
          <a:p>
            <a:pPr algn="ctr">
              <a:lnSpc>
                <a:spcPct val="150000"/>
              </a:lnSpc>
            </a:pPr>
            <a:r>
              <a:rPr lang="en-AU" dirty="0">
                <a:solidFill>
                  <a:schemeClr val="tx1"/>
                </a:solidFill>
              </a:rPr>
              <a:t>Voicemail Plan</a:t>
            </a:r>
            <a:endParaRPr lang="en-US" dirty="0">
              <a:solidFill>
                <a:schemeClr val="tx1"/>
              </a:solidFill>
            </a:endParaRPr>
          </a:p>
        </p:txBody>
      </p:sp>
      <p:sp>
        <p:nvSpPr>
          <p:cNvPr id="12" name="Round Diagonal Corner of Rectangle 11">
            <a:extLst>
              <a:ext uri="{FF2B5EF4-FFF2-40B4-BE49-F238E27FC236}">
                <a16:creationId xmlns:a16="http://schemas.microsoft.com/office/drawing/2014/main" id="{12FE4014-65E2-854C-A7CE-E426464E618D}"/>
              </a:ext>
            </a:extLst>
          </p:cNvPr>
          <p:cNvSpPr/>
          <p:nvPr/>
        </p:nvSpPr>
        <p:spPr>
          <a:xfrm>
            <a:off x="8941564" y="3090331"/>
            <a:ext cx="3009138" cy="3557580"/>
          </a:xfrm>
          <a:prstGeom prst="round2Diag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AU" dirty="0">
                <a:solidFill>
                  <a:schemeClr val="tx1"/>
                </a:solidFill>
              </a:rPr>
              <a:t>Total Day Minutes</a:t>
            </a:r>
          </a:p>
          <a:p>
            <a:pPr algn="ctr">
              <a:lnSpc>
                <a:spcPct val="150000"/>
              </a:lnSpc>
            </a:pPr>
            <a:r>
              <a:rPr lang="en-AU" dirty="0">
                <a:solidFill>
                  <a:schemeClr val="tx1"/>
                </a:solidFill>
              </a:rPr>
              <a:t>Total Day Charge</a:t>
            </a:r>
          </a:p>
          <a:p>
            <a:pPr algn="ctr">
              <a:lnSpc>
                <a:spcPct val="150000"/>
              </a:lnSpc>
            </a:pPr>
            <a:r>
              <a:rPr lang="en-AU" dirty="0">
                <a:solidFill>
                  <a:schemeClr val="tx1"/>
                </a:solidFill>
              </a:rPr>
              <a:t>Total Evening Minutes</a:t>
            </a:r>
          </a:p>
          <a:p>
            <a:pPr algn="ctr">
              <a:lnSpc>
                <a:spcPct val="150000"/>
              </a:lnSpc>
            </a:pPr>
            <a:r>
              <a:rPr lang="en-AU" dirty="0">
                <a:solidFill>
                  <a:schemeClr val="tx1"/>
                </a:solidFill>
              </a:rPr>
              <a:t>Total Evening Charge</a:t>
            </a:r>
          </a:p>
          <a:p>
            <a:pPr algn="ctr">
              <a:lnSpc>
                <a:spcPct val="150000"/>
              </a:lnSpc>
            </a:pPr>
            <a:r>
              <a:rPr lang="en-AU" dirty="0">
                <a:solidFill>
                  <a:schemeClr val="tx1"/>
                </a:solidFill>
              </a:rPr>
              <a:t>Total Night Minutes</a:t>
            </a:r>
          </a:p>
          <a:p>
            <a:pPr algn="ctr">
              <a:lnSpc>
                <a:spcPct val="150000"/>
              </a:lnSpc>
            </a:pPr>
            <a:r>
              <a:rPr lang="en-AU" dirty="0">
                <a:solidFill>
                  <a:schemeClr val="tx1"/>
                </a:solidFill>
              </a:rPr>
              <a:t>Total Night Charge</a:t>
            </a:r>
          </a:p>
          <a:p>
            <a:pPr algn="ctr">
              <a:lnSpc>
                <a:spcPct val="150000"/>
              </a:lnSpc>
            </a:pPr>
            <a:r>
              <a:rPr lang="en-AU" dirty="0">
                <a:solidFill>
                  <a:schemeClr val="tx1"/>
                </a:solidFill>
              </a:rPr>
              <a:t>Total International Minutes</a:t>
            </a:r>
          </a:p>
          <a:p>
            <a:pPr algn="ctr">
              <a:lnSpc>
                <a:spcPct val="150000"/>
              </a:lnSpc>
            </a:pPr>
            <a:r>
              <a:rPr lang="en-AU" dirty="0">
                <a:solidFill>
                  <a:schemeClr val="tx1"/>
                </a:solidFill>
              </a:rPr>
              <a:t>Total International Charge</a:t>
            </a:r>
          </a:p>
          <a:p>
            <a:pPr algn="ctr"/>
            <a:endParaRPr lang="en-US" dirty="0"/>
          </a:p>
        </p:txBody>
      </p:sp>
      <p:sp>
        <p:nvSpPr>
          <p:cNvPr id="13" name="TextBox 12">
            <a:extLst>
              <a:ext uri="{FF2B5EF4-FFF2-40B4-BE49-F238E27FC236}">
                <a16:creationId xmlns:a16="http://schemas.microsoft.com/office/drawing/2014/main" id="{931F0ABA-6B66-D442-BB99-A46B4C15E4C4}"/>
              </a:ext>
            </a:extLst>
          </p:cNvPr>
          <p:cNvSpPr txBox="1"/>
          <p:nvPr/>
        </p:nvSpPr>
        <p:spPr>
          <a:xfrm>
            <a:off x="4148667" y="5300133"/>
            <a:ext cx="184731" cy="369332"/>
          </a:xfrm>
          <a:prstGeom prst="rect">
            <a:avLst/>
          </a:prstGeom>
          <a:noFill/>
        </p:spPr>
        <p:txBody>
          <a:bodyPr wrap="none" rtlCol="0">
            <a:spAutoFit/>
          </a:bodyPr>
          <a:lstStyle/>
          <a:p>
            <a:endParaRPr lang="en-US" dirty="0"/>
          </a:p>
        </p:txBody>
      </p:sp>
      <p:sp>
        <p:nvSpPr>
          <p:cNvPr id="16" name="Rounded Rectangle 15">
            <a:extLst>
              <a:ext uri="{FF2B5EF4-FFF2-40B4-BE49-F238E27FC236}">
                <a16:creationId xmlns:a16="http://schemas.microsoft.com/office/drawing/2014/main" id="{1D2A03E5-D342-C046-8505-0B13637296C2}"/>
              </a:ext>
            </a:extLst>
          </p:cNvPr>
          <p:cNvSpPr/>
          <p:nvPr/>
        </p:nvSpPr>
        <p:spPr>
          <a:xfrm>
            <a:off x="4506764" y="1529470"/>
            <a:ext cx="3928532" cy="495039"/>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Predictor Variable – Churn (Yes/No)</a:t>
            </a:r>
            <a:endParaRPr lang="en-US" dirty="0">
              <a:solidFill>
                <a:schemeClr val="tx1"/>
              </a:solidFill>
            </a:endParaRPr>
          </a:p>
        </p:txBody>
      </p:sp>
      <p:sp>
        <p:nvSpPr>
          <p:cNvPr id="18" name="Rounded Rectangle 17">
            <a:extLst>
              <a:ext uri="{FF2B5EF4-FFF2-40B4-BE49-F238E27FC236}">
                <a16:creationId xmlns:a16="http://schemas.microsoft.com/office/drawing/2014/main" id="{631EDC02-B97A-E34A-875D-C7CFF9E71FB5}"/>
              </a:ext>
            </a:extLst>
          </p:cNvPr>
          <p:cNvSpPr/>
          <p:nvPr/>
        </p:nvSpPr>
        <p:spPr>
          <a:xfrm>
            <a:off x="520698" y="3132665"/>
            <a:ext cx="3200400" cy="47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Integer Variable</a:t>
            </a:r>
          </a:p>
        </p:txBody>
      </p:sp>
      <p:sp>
        <p:nvSpPr>
          <p:cNvPr id="19" name="Rounded Rectangle 18">
            <a:extLst>
              <a:ext uri="{FF2B5EF4-FFF2-40B4-BE49-F238E27FC236}">
                <a16:creationId xmlns:a16="http://schemas.microsoft.com/office/drawing/2014/main" id="{43414F71-15D1-564C-875C-152F467DE085}"/>
              </a:ext>
            </a:extLst>
          </p:cNvPr>
          <p:cNvSpPr/>
          <p:nvPr/>
        </p:nvSpPr>
        <p:spPr>
          <a:xfrm>
            <a:off x="4966463" y="3185713"/>
            <a:ext cx="3009137" cy="47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Categorical Variable</a:t>
            </a:r>
          </a:p>
        </p:txBody>
      </p:sp>
      <p:sp>
        <p:nvSpPr>
          <p:cNvPr id="20" name="Rounded Rectangle 19">
            <a:extLst>
              <a:ext uri="{FF2B5EF4-FFF2-40B4-BE49-F238E27FC236}">
                <a16:creationId xmlns:a16="http://schemas.microsoft.com/office/drawing/2014/main" id="{7022F5C9-5E82-7748-AA04-B06185D78F09}"/>
              </a:ext>
            </a:extLst>
          </p:cNvPr>
          <p:cNvSpPr/>
          <p:nvPr/>
        </p:nvSpPr>
        <p:spPr>
          <a:xfrm>
            <a:off x="9384632" y="2582331"/>
            <a:ext cx="2277979"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t>Float Variable</a:t>
            </a:r>
          </a:p>
        </p:txBody>
      </p:sp>
      <p:sp>
        <p:nvSpPr>
          <p:cNvPr id="26" name="TextBox 25">
            <a:extLst>
              <a:ext uri="{FF2B5EF4-FFF2-40B4-BE49-F238E27FC236}">
                <a16:creationId xmlns:a16="http://schemas.microsoft.com/office/drawing/2014/main" id="{AE5F4023-E5B5-FA46-B398-FC2B04BBCF61}"/>
              </a:ext>
            </a:extLst>
          </p:cNvPr>
          <p:cNvSpPr txBox="1"/>
          <p:nvPr/>
        </p:nvSpPr>
        <p:spPr>
          <a:xfrm>
            <a:off x="11694028" y="6512731"/>
            <a:ext cx="513347" cy="369332"/>
          </a:xfrm>
          <a:prstGeom prst="rect">
            <a:avLst/>
          </a:prstGeom>
          <a:noFill/>
        </p:spPr>
        <p:txBody>
          <a:bodyPr wrap="square" rtlCol="0">
            <a:spAutoFit/>
          </a:bodyPr>
          <a:lstStyle/>
          <a:p>
            <a:r>
              <a:rPr lang="en-US" dirty="0"/>
              <a:t>11</a:t>
            </a:r>
          </a:p>
        </p:txBody>
      </p:sp>
      <p:sp>
        <p:nvSpPr>
          <p:cNvPr id="27" name="Rounded Rectangle 26">
            <a:extLst>
              <a:ext uri="{FF2B5EF4-FFF2-40B4-BE49-F238E27FC236}">
                <a16:creationId xmlns:a16="http://schemas.microsoft.com/office/drawing/2014/main" id="{3A179A2E-9EC9-2143-9055-54B9B9D0AF9C}"/>
              </a:ext>
            </a:extLst>
          </p:cNvPr>
          <p:cNvSpPr/>
          <p:nvPr/>
        </p:nvSpPr>
        <p:spPr>
          <a:xfrm>
            <a:off x="4966463" y="1096938"/>
            <a:ext cx="2774568" cy="33617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Imbalance Dataset</a:t>
            </a:r>
          </a:p>
        </p:txBody>
      </p:sp>
      <p:sp>
        <p:nvSpPr>
          <p:cNvPr id="28" name="TextBox 27">
            <a:extLst>
              <a:ext uri="{FF2B5EF4-FFF2-40B4-BE49-F238E27FC236}">
                <a16:creationId xmlns:a16="http://schemas.microsoft.com/office/drawing/2014/main" id="{5764F6EC-2F14-B64A-A7EC-837813EF653A}"/>
              </a:ext>
            </a:extLst>
          </p:cNvPr>
          <p:cNvSpPr txBox="1"/>
          <p:nvPr/>
        </p:nvSpPr>
        <p:spPr>
          <a:xfrm>
            <a:off x="241298" y="210089"/>
            <a:ext cx="3012890" cy="461665"/>
          </a:xfrm>
          <a:prstGeom prst="rect">
            <a:avLst/>
          </a:prstGeom>
          <a:noFill/>
        </p:spPr>
        <p:txBody>
          <a:bodyPr wrap="square" rtlCol="0">
            <a:spAutoFit/>
          </a:bodyPr>
          <a:lstStyle/>
          <a:p>
            <a:r>
              <a:rPr lang="en-US" sz="2400" dirty="0"/>
              <a:t>Dataset Information</a:t>
            </a:r>
          </a:p>
        </p:txBody>
      </p:sp>
    </p:spTree>
    <p:extLst>
      <p:ext uri="{BB962C8B-B14F-4D97-AF65-F5344CB8AC3E}">
        <p14:creationId xmlns:p14="http://schemas.microsoft.com/office/powerpoint/2010/main" val="1150250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6724B6-7121-264F-A9C4-33B90723C1DE}"/>
              </a:ext>
            </a:extLst>
          </p:cNvPr>
          <p:cNvSpPr>
            <a:spLocks noGrp="1"/>
          </p:cNvSpPr>
          <p:nvPr>
            <p:ph idx="1"/>
          </p:nvPr>
        </p:nvSpPr>
        <p:spPr>
          <a:xfrm>
            <a:off x="304799" y="287867"/>
            <a:ext cx="11565466" cy="6383866"/>
          </a:xfr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a:normAutofit fontScale="85000" lnSpcReduction="20000"/>
          </a:bodyPr>
          <a:lstStyle/>
          <a:p>
            <a:pPr marL="0" indent="0">
              <a:buNone/>
            </a:pPr>
            <a:endParaRPr lang="en-AU" sz="2600" dirty="0">
              <a:latin typeface="Big Caslon Medium" panose="02000603090000020003" pitchFamily="2" charset="-79"/>
              <a:cs typeface="Big Caslon Medium" panose="02000603090000020003" pitchFamily="2" charset="-79"/>
            </a:endParaRPr>
          </a:p>
          <a:p>
            <a:pPr marL="0" indent="0">
              <a:buNone/>
            </a:pPr>
            <a:r>
              <a:rPr lang="en-US" sz="5700" dirty="0">
                <a:latin typeface="Big Caslon Medium" panose="02000603090000020003" pitchFamily="2" charset="-79"/>
                <a:cs typeface="Big Caslon Medium" panose="02000603090000020003" pitchFamily="2" charset="-79"/>
              </a:rPr>
              <a:t>AGENDA</a:t>
            </a:r>
            <a:endParaRPr lang="en-AU" sz="5700" dirty="0">
              <a:latin typeface="Big Caslon Medium" panose="02000603090000020003" pitchFamily="2" charset="-79"/>
              <a:cs typeface="Big Caslon Medium" panose="02000603090000020003" pitchFamily="2" charset="-79"/>
            </a:endParaRPr>
          </a:p>
          <a:p>
            <a:pPr marL="0" indent="0">
              <a:buNone/>
            </a:pPr>
            <a:endParaRPr lang="en-AU" sz="2600" dirty="0">
              <a:latin typeface="Big Caslon Medium" panose="02000603090000020003" pitchFamily="2" charset="-79"/>
              <a:cs typeface="Big Caslon Medium" panose="02000603090000020003" pitchFamily="2" charset="-79"/>
            </a:endParaRPr>
          </a:p>
          <a:p>
            <a:pPr marL="0" indent="0">
              <a:buNone/>
            </a:pPr>
            <a:endParaRPr lang="en-AU" sz="2600" dirty="0">
              <a:latin typeface="Big Caslon Medium" panose="02000603090000020003" pitchFamily="2" charset="-79"/>
              <a:cs typeface="Big Caslon Medium" panose="02000603090000020003" pitchFamily="2" charset="-79"/>
            </a:endParaRPr>
          </a:p>
          <a:p>
            <a:pPr marL="0" indent="0">
              <a:buNone/>
            </a:pPr>
            <a:r>
              <a:rPr lang="en-AU" sz="2600" dirty="0">
                <a:latin typeface="Times New Roman" panose="02020603050405020304" pitchFamily="18" charset="0"/>
                <a:cs typeface="Times New Roman" panose="02020603050405020304" pitchFamily="18" charset="0"/>
              </a:rPr>
              <a:t>1.Business Problem Definition</a:t>
            </a:r>
            <a:endParaRPr lang="en-AU" sz="2600" dirty="0">
              <a:latin typeface="Times New Roman" panose="02020603050405020304" pitchFamily="18" charset="0"/>
              <a:ea typeface="Squada One"/>
              <a:cs typeface="Times New Roman" panose="02020603050405020304" pitchFamily="18" charset="0"/>
              <a:sym typeface="Squada One"/>
            </a:endParaRPr>
          </a:p>
          <a:p>
            <a:pPr marL="0" indent="0">
              <a:buNone/>
            </a:pPr>
            <a:r>
              <a:rPr lang="en-AU" sz="2100" dirty="0">
                <a:latin typeface="Times New Roman" panose="02020603050405020304" pitchFamily="18" charset="0"/>
                <a:cs typeface="Times New Roman" panose="02020603050405020304" pitchFamily="18" charset="0"/>
              </a:rPr>
              <a:t>Business question vs Data questions</a:t>
            </a:r>
          </a:p>
          <a:p>
            <a:pPr marL="0" indent="0">
              <a:buNone/>
            </a:pPr>
            <a:endParaRPr lang="en-AU" sz="2600" dirty="0">
              <a:latin typeface="Times New Roman" panose="02020603050405020304" pitchFamily="18" charset="0"/>
              <a:cs typeface="Times New Roman" panose="02020603050405020304" pitchFamily="18" charset="0"/>
            </a:endParaRPr>
          </a:p>
          <a:p>
            <a:pPr marL="0" indent="0">
              <a:buNone/>
            </a:pPr>
            <a:r>
              <a:rPr lang="en-AU" sz="2600" dirty="0">
                <a:latin typeface="Times New Roman" panose="02020603050405020304" pitchFamily="18" charset="0"/>
                <a:ea typeface="Squada One"/>
                <a:cs typeface="Times New Roman" panose="02020603050405020304" pitchFamily="18" charset="0"/>
                <a:sym typeface="Squada One"/>
              </a:rPr>
              <a:t>2.DATA </a:t>
            </a:r>
            <a:r>
              <a:rPr lang="en-AU" sz="2600" dirty="0">
                <a:latin typeface="Times New Roman" panose="02020603050405020304" pitchFamily="18" charset="0"/>
                <a:cs typeface="Times New Roman" panose="02020603050405020304" pitchFamily="18" charset="0"/>
              </a:rPr>
              <a:t>Process Design</a:t>
            </a:r>
            <a:endParaRPr lang="en-AU" sz="2600" dirty="0">
              <a:latin typeface="Times New Roman" panose="02020603050405020304" pitchFamily="18" charset="0"/>
              <a:ea typeface="Squada One"/>
              <a:cs typeface="Times New Roman" panose="02020603050405020304" pitchFamily="18" charset="0"/>
              <a:sym typeface="Squada One"/>
            </a:endParaRPr>
          </a:p>
          <a:p>
            <a:pPr marL="0" indent="0">
              <a:buNone/>
            </a:pPr>
            <a:r>
              <a:rPr lang="en-AU" sz="2100" dirty="0">
                <a:latin typeface="Times New Roman" panose="02020603050405020304" pitchFamily="18" charset="0"/>
                <a:cs typeface="Times New Roman" panose="02020603050405020304" pitchFamily="18" charset="0"/>
              </a:rPr>
              <a:t>How work process</a:t>
            </a:r>
          </a:p>
          <a:p>
            <a:pPr marL="0" indent="0">
              <a:buNone/>
            </a:pPr>
            <a:endParaRPr lang="en-AU" sz="3800" dirty="0">
              <a:latin typeface="Times New Roman" panose="02020603050405020304" pitchFamily="18" charset="0"/>
              <a:cs typeface="Times New Roman" panose="02020603050405020304" pitchFamily="18" charset="0"/>
            </a:endParaRPr>
          </a:p>
          <a:p>
            <a:pPr marL="0" indent="0">
              <a:buNone/>
            </a:pPr>
            <a:r>
              <a:rPr lang="en-AU" sz="4200" dirty="0">
                <a:latin typeface="Times New Roman" panose="02020603050405020304" pitchFamily="18" charset="0"/>
                <a:cs typeface="Times New Roman" panose="02020603050405020304" pitchFamily="18" charset="0"/>
              </a:rPr>
              <a:t>3.Values delivery</a:t>
            </a:r>
            <a:endParaRPr lang="en-AU" sz="4200" dirty="0">
              <a:latin typeface="Times New Roman" panose="02020603050405020304" pitchFamily="18" charset="0"/>
              <a:ea typeface="Squada One"/>
              <a:cs typeface="Times New Roman" panose="02020603050405020304" pitchFamily="18" charset="0"/>
              <a:sym typeface="Squada One"/>
            </a:endParaRPr>
          </a:p>
          <a:p>
            <a:pPr marL="0" indent="0">
              <a:buNone/>
            </a:pPr>
            <a:r>
              <a:rPr lang="en-AU" dirty="0">
                <a:latin typeface="Times New Roman" panose="02020603050405020304" pitchFamily="18" charset="0"/>
                <a:cs typeface="Times New Roman" panose="02020603050405020304" pitchFamily="18" charset="0"/>
              </a:rPr>
              <a:t>Modelling accuracy</a:t>
            </a:r>
          </a:p>
          <a:p>
            <a:pPr marL="0" indent="0">
              <a:buNone/>
            </a:pPr>
            <a:endParaRPr lang="en-AU" sz="3800" dirty="0">
              <a:latin typeface="Times New Roman" panose="02020603050405020304" pitchFamily="18" charset="0"/>
              <a:cs typeface="Times New Roman" panose="02020603050405020304" pitchFamily="18" charset="0"/>
            </a:endParaRPr>
          </a:p>
          <a:p>
            <a:pPr marL="0" indent="0">
              <a:buNone/>
            </a:pPr>
            <a:r>
              <a:rPr lang="en-AU" sz="2100" dirty="0">
                <a:latin typeface="Times New Roman" panose="02020603050405020304" pitchFamily="18" charset="0"/>
                <a:cs typeface="Times New Roman" panose="02020603050405020304" pitchFamily="18" charset="0"/>
              </a:rPr>
              <a:t>4.Next steps and Summary</a:t>
            </a:r>
          </a:p>
          <a:p>
            <a:pPr marL="0" indent="0">
              <a:buNone/>
            </a:pPr>
            <a:r>
              <a:rPr lang="en-AU" sz="2100" dirty="0">
                <a:latin typeface="Times New Roman" panose="02020603050405020304" pitchFamily="18" charset="0"/>
                <a:cs typeface="Times New Roman" panose="02020603050405020304" pitchFamily="18" charset="0"/>
              </a:rPr>
              <a:t>Future improvements</a:t>
            </a:r>
          </a:p>
          <a:p>
            <a:pPr marL="0" indent="0">
              <a:buNone/>
            </a:pPr>
            <a:endParaRPr lang="en-AU" dirty="0">
              <a:latin typeface="Times New Roman" panose="02020603050405020304" pitchFamily="18" charset="0"/>
              <a:cs typeface="Times New Roman" panose="02020603050405020304" pitchFamily="18" charset="0"/>
            </a:endParaRPr>
          </a:p>
          <a:p>
            <a:endParaRPr lang="en-US" dirty="0">
              <a:solidFill>
                <a:schemeClr val="bg1"/>
              </a:solidFill>
            </a:endParaRPr>
          </a:p>
        </p:txBody>
      </p:sp>
      <p:sp>
        <p:nvSpPr>
          <p:cNvPr id="4" name="TextBox 3">
            <a:extLst>
              <a:ext uri="{FF2B5EF4-FFF2-40B4-BE49-F238E27FC236}">
                <a16:creationId xmlns:a16="http://schemas.microsoft.com/office/drawing/2014/main" id="{B3B7E30E-F86F-2C4C-8DCE-0A2187B34896}"/>
              </a:ext>
            </a:extLst>
          </p:cNvPr>
          <p:cNvSpPr txBox="1"/>
          <p:nvPr/>
        </p:nvSpPr>
        <p:spPr>
          <a:xfrm>
            <a:off x="11773296" y="6520224"/>
            <a:ext cx="418704" cy="369332"/>
          </a:xfrm>
          <a:prstGeom prst="rect">
            <a:avLst/>
          </a:prstGeom>
          <a:noFill/>
        </p:spPr>
        <p:txBody>
          <a:bodyPr wrap="none" rtlCol="0">
            <a:spAutoFit/>
          </a:bodyPr>
          <a:lstStyle/>
          <a:p>
            <a:r>
              <a:rPr lang="en-US" dirty="0"/>
              <a:t>12</a:t>
            </a:r>
          </a:p>
        </p:txBody>
      </p:sp>
    </p:spTree>
    <p:extLst>
      <p:ext uri="{BB962C8B-B14F-4D97-AF65-F5344CB8AC3E}">
        <p14:creationId xmlns:p14="http://schemas.microsoft.com/office/powerpoint/2010/main" val="171252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E7667D-26C8-B747-849C-462C81143DCC}"/>
              </a:ext>
            </a:extLst>
          </p:cNvPr>
          <p:cNvSpPr>
            <a:spLocks noGrp="1"/>
          </p:cNvSpPr>
          <p:nvPr>
            <p:ph type="subTitle" idx="1"/>
          </p:nvPr>
        </p:nvSpPr>
        <p:spPr>
          <a:xfrm>
            <a:off x="1524000" y="198967"/>
            <a:ext cx="9144000" cy="492410"/>
          </a:xfrm>
        </p:spPr>
        <p:txBody>
          <a:bodyPr>
            <a:noAutofit/>
          </a:bodyPr>
          <a:lstStyle/>
          <a:p>
            <a:r>
              <a:rPr lang="en-US" sz="3600" dirty="0">
                <a:latin typeface="Times New Roman" panose="02020603050405020304" pitchFamily="18" charset="0"/>
                <a:cs typeface="Times New Roman" panose="02020603050405020304" pitchFamily="18" charset="0"/>
              </a:rPr>
              <a:t>Machine Learning Tools</a:t>
            </a:r>
          </a:p>
        </p:txBody>
      </p:sp>
      <p:pic>
        <p:nvPicPr>
          <p:cNvPr id="3074" name="Picture 2" descr="Plotly - Wikipedia">
            <a:extLst>
              <a:ext uri="{FF2B5EF4-FFF2-40B4-BE49-F238E27FC236}">
                <a16:creationId xmlns:a16="http://schemas.microsoft.com/office/drawing/2014/main" id="{3B5F663E-90B9-7840-B17B-947A595F4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155" y="2853206"/>
            <a:ext cx="2717800" cy="9059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op Python Libraries | Python Web Development | Hire Python Developers">
            <a:extLst>
              <a:ext uri="{FF2B5EF4-FFF2-40B4-BE49-F238E27FC236}">
                <a16:creationId xmlns:a16="http://schemas.microsoft.com/office/drawing/2014/main" id="{F4D01E17-CE5B-064C-BBA5-B7BD47392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453" y="4337767"/>
            <a:ext cx="2419290" cy="88909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Essential Python Libraries for Machine Learning Projects | Blue Orange">
            <a:extLst>
              <a:ext uri="{FF2B5EF4-FFF2-40B4-BE49-F238E27FC236}">
                <a16:creationId xmlns:a16="http://schemas.microsoft.com/office/drawing/2014/main" id="{98001FD4-9C26-5546-A1A7-0902C6C39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7893" y="2770965"/>
            <a:ext cx="3080410" cy="7343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ython Pandas | Python Pandas Tutorial - javatpoint">
            <a:extLst>
              <a:ext uri="{FF2B5EF4-FFF2-40B4-BE49-F238E27FC236}">
                <a16:creationId xmlns:a16="http://schemas.microsoft.com/office/drawing/2014/main" id="{C38E81E8-DEC2-AF42-91F0-D404A8CAB0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7836" y="4386262"/>
            <a:ext cx="1471348" cy="119218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The Python Deep Learning Library - Avira Logo Transparent PNG - 1200x348 -  Free Download on NicePNG">
            <a:extLst>
              <a:ext uri="{FF2B5EF4-FFF2-40B4-BE49-F238E27FC236}">
                <a16:creationId xmlns:a16="http://schemas.microsoft.com/office/drawing/2014/main" id="{83679600-7FF9-B746-B96C-F6178FFD59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2818" y="4462697"/>
            <a:ext cx="2685843" cy="76416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Free Python Logo Transparent, Download Free Clip Art, Free Clip Art on  Clipart Library">
            <a:extLst>
              <a:ext uri="{FF2B5EF4-FFF2-40B4-BE49-F238E27FC236}">
                <a16:creationId xmlns:a16="http://schemas.microsoft.com/office/drawing/2014/main" id="{A480056F-44E1-6248-8630-9E72A90629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0799" y="1279556"/>
            <a:ext cx="1898385" cy="1051511"/>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Matplotlib Tutorial - javatpoint">
            <a:extLst>
              <a:ext uri="{FF2B5EF4-FFF2-40B4-BE49-F238E27FC236}">
                <a16:creationId xmlns:a16="http://schemas.microsoft.com/office/drawing/2014/main" id="{8D89FC2D-E4C8-F141-8025-11666DA8BE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80918" y="1279556"/>
            <a:ext cx="1691826" cy="985006"/>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Python Logo png download - 624*624 - Free Transparent Logo png Download. -  CleanPNG / KissPNG">
            <a:extLst>
              <a:ext uri="{FF2B5EF4-FFF2-40B4-BE49-F238E27FC236}">
                <a16:creationId xmlns:a16="http://schemas.microsoft.com/office/drawing/2014/main" id="{D2970FC6-401E-5441-9567-826F9A1638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51429" y="2743310"/>
            <a:ext cx="1621315" cy="1151588"/>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Top 10 Python Libraries You Must Know In 2021 | Edureka">
            <a:extLst>
              <a:ext uri="{FF2B5EF4-FFF2-40B4-BE49-F238E27FC236}">
                <a16:creationId xmlns:a16="http://schemas.microsoft.com/office/drawing/2014/main" id="{753B72B9-5428-624C-97E9-DA4BD57DB4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890" y="1301000"/>
            <a:ext cx="3262416" cy="8031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369B69-B5B7-684F-A995-8AC850A45D1C}"/>
              </a:ext>
            </a:extLst>
          </p:cNvPr>
          <p:cNvSpPr txBox="1"/>
          <p:nvPr/>
        </p:nvSpPr>
        <p:spPr>
          <a:xfrm>
            <a:off x="11773296" y="6488668"/>
            <a:ext cx="418704" cy="369332"/>
          </a:xfrm>
          <a:prstGeom prst="rect">
            <a:avLst/>
          </a:prstGeom>
          <a:noFill/>
        </p:spPr>
        <p:txBody>
          <a:bodyPr wrap="none" rtlCol="0">
            <a:spAutoFit/>
          </a:bodyPr>
          <a:lstStyle/>
          <a:p>
            <a:r>
              <a:rPr lang="en-US" dirty="0"/>
              <a:t>13</a:t>
            </a:r>
          </a:p>
        </p:txBody>
      </p:sp>
    </p:spTree>
    <p:extLst>
      <p:ext uri="{BB962C8B-B14F-4D97-AF65-F5344CB8AC3E}">
        <p14:creationId xmlns:p14="http://schemas.microsoft.com/office/powerpoint/2010/main" val="350949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F773AEAF-9BBC-E245-959E-722FA420B59F}"/>
              </a:ext>
            </a:extLst>
          </p:cNvPr>
          <p:cNvPicPr>
            <a:picLocks noChangeAspect="1"/>
          </p:cNvPicPr>
          <p:nvPr/>
        </p:nvPicPr>
        <p:blipFill>
          <a:blip r:embed="rId2"/>
          <a:stretch>
            <a:fillRect/>
          </a:stretch>
        </p:blipFill>
        <p:spPr>
          <a:xfrm>
            <a:off x="6206897" y="882846"/>
            <a:ext cx="5721453" cy="2877613"/>
          </a:xfrm>
          <a:prstGeom prst="rect">
            <a:avLst/>
          </a:prstGeom>
        </p:spPr>
      </p:pic>
      <p:pic>
        <p:nvPicPr>
          <p:cNvPr id="38" name="Picture 37">
            <a:extLst>
              <a:ext uri="{FF2B5EF4-FFF2-40B4-BE49-F238E27FC236}">
                <a16:creationId xmlns:a16="http://schemas.microsoft.com/office/drawing/2014/main" id="{7C40CF19-3109-B942-9552-71274D6E3FC4}"/>
              </a:ext>
            </a:extLst>
          </p:cNvPr>
          <p:cNvPicPr>
            <a:picLocks noChangeAspect="1"/>
          </p:cNvPicPr>
          <p:nvPr/>
        </p:nvPicPr>
        <p:blipFill>
          <a:blip r:embed="rId3"/>
          <a:stretch>
            <a:fillRect/>
          </a:stretch>
        </p:blipFill>
        <p:spPr>
          <a:xfrm>
            <a:off x="263650" y="3541239"/>
            <a:ext cx="6206897" cy="3316761"/>
          </a:xfrm>
          <a:prstGeom prst="rect">
            <a:avLst/>
          </a:prstGeom>
        </p:spPr>
      </p:pic>
      <p:pic>
        <p:nvPicPr>
          <p:cNvPr id="29" name="Picture 28">
            <a:extLst>
              <a:ext uri="{FF2B5EF4-FFF2-40B4-BE49-F238E27FC236}">
                <a16:creationId xmlns:a16="http://schemas.microsoft.com/office/drawing/2014/main" id="{1DE3AD0A-FC54-4D41-959F-92F118EF6FAA}"/>
              </a:ext>
            </a:extLst>
          </p:cNvPr>
          <p:cNvPicPr>
            <a:picLocks noChangeAspect="1"/>
          </p:cNvPicPr>
          <p:nvPr/>
        </p:nvPicPr>
        <p:blipFill>
          <a:blip r:embed="rId4"/>
          <a:stretch>
            <a:fillRect/>
          </a:stretch>
        </p:blipFill>
        <p:spPr>
          <a:xfrm>
            <a:off x="6470547" y="3454472"/>
            <a:ext cx="5447315" cy="3005487"/>
          </a:xfrm>
          <a:prstGeom prst="rect">
            <a:avLst/>
          </a:prstGeom>
        </p:spPr>
      </p:pic>
      <p:pic>
        <p:nvPicPr>
          <p:cNvPr id="13" name="Picture 12">
            <a:extLst>
              <a:ext uri="{FF2B5EF4-FFF2-40B4-BE49-F238E27FC236}">
                <a16:creationId xmlns:a16="http://schemas.microsoft.com/office/drawing/2014/main" id="{79AD1113-8B40-8740-B0CA-56B50634111A}"/>
              </a:ext>
            </a:extLst>
          </p:cNvPr>
          <p:cNvPicPr>
            <a:picLocks noChangeAspect="1"/>
          </p:cNvPicPr>
          <p:nvPr/>
        </p:nvPicPr>
        <p:blipFill>
          <a:blip r:embed="rId5"/>
          <a:stretch>
            <a:fillRect/>
          </a:stretch>
        </p:blipFill>
        <p:spPr>
          <a:xfrm>
            <a:off x="217826" y="631461"/>
            <a:ext cx="3920221" cy="2865676"/>
          </a:xfrm>
          <a:prstGeom prst="rect">
            <a:avLst/>
          </a:prstGeom>
        </p:spPr>
      </p:pic>
      <p:sp>
        <p:nvSpPr>
          <p:cNvPr id="18" name="TextBox 17">
            <a:extLst>
              <a:ext uri="{FF2B5EF4-FFF2-40B4-BE49-F238E27FC236}">
                <a16:creationId xmlns:a16="http://schemas.microsoft.com/office/drawing/2014/main" id="{0F239D97-D3DA-2B48-86D6-90584F2DEA91}"/>
              </a:ext>
            </a:extLst>
          </p:cNvPr>
          <p:cNvSpPr txBox="1"/>
          <p:nvPr/>
        </p:nvSpPr>
        <p:spPr>
          <a:xfrm>
            <a:off x="19396" y="25478"/>
            <a:ext cx="11235645" cy="40011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Exploratory Data Analysis</a:t>
            </a:r>
          </a:p>
        </p:txBody>
      </p:sp>
      <p:sp>
        <p:nvSpPr>
          <p:cNvPr id="26" name="TextBox 25">
            <a:extLst>
              <a:ext uri="{FF2B5EF4-FFF2-40B4-BE49-F238E27FC236}">
                <a16:creationId xmlns:a16="http://schemas.microsoft.com/office/drawing/2014/main" id="{6ABB6027-022E-644A-9DF4-A4B77D231939}"/>
              </a:ext>
            </a:extLst>
          </p:cNvPr>
          <p:cNvSpPr txBox="1"/>
          <p:nvPr/>
        </p:nvSpPr>
        <p:spPr>
          <a:xfrm>
            <a:off x="11838033" y="6548332"/>
            <a:ext cx="418704" cy="369332"/>
          </a:xfrm>
          <a:prstGeom prst="rect">
            <a:avLst/>
          </a:prstGeom>
          <a:noFill/>
        </p:spPr>
        <p:txBody>
          <a:bodyPr wrap="none" rtlCol="0">
            <a:spAutoFit/>
          </a:bodyPr>
          <a:lstStyle/>
          <a:p>
            <a:r>
              <a:rPr lang="en-US" dirty="0"/>
              <a:t>14</a:t>
            </a:r>
          </a:p>
        </p:txBody>
      </p:sp>
      <p:sp>
        <p:nvSpPr>
          <p:cNvPr id="44" name="Rounded Rectangle 43">
            <a:extLst>
              <a:ext uri="{FF2B5EF4-FFF2-40B4-BE49-F238E27FC236}">
                <a16:creationId xmlns:a16="http://schemas.microsoft.com/office/drawing/2014/main" id="{816F59A6-684A-D84C-9662-C504D77B48A6}"/>
              </a:ext>
            </a:extLst>
          </p:cNvPr>
          <p:cNvSpPr/>
          <p:nvPr/>
        </p:nvSpPr>
        <p:spPr>
          <a:xfrm>
            <a:off x="6206897" y="6371587"/>
            <a:ext cx="5721453" cy="460934"/>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Customers with voice </a:t>
            </a:r>
            <a:r>
              <a:rPr lang="en-US" sz="1600" dirty="0">
                <a:solidFill>
                  <a:sysClr val="windowText" lastClr="000000"/>
                </a:solidFill>
                <a:latin typeface="Times New Roman" panose="02020603050405020304" pitchFamily="18" charset="0"/>
                <a:cs typeface="Times New Roman" panose="02020603050405020304" pitchFamily="18" charset="0"/>
              </a:rPr>
              <a:t>mail</a:t>
            </a:r>
            <a:r>
              <a:rPr lang="en-US" sz="1600" dirty="0">
                <a:solidFill>
                  <a:schemeClr val="tx1"/>
                </a:solidFill>
                <a:latin typeface="Times New Roman" panose="02020603050405020304" pitchFamily="18" charset="0"/>
                <a:cs typeface="Times New Roman" panose="02020603050405020304" pitchFamily="18" charset="0"/>
              </a:rPr>
              <a:t> plan are the churners &amp; with high customer service calls </a:t>
            </a:r>
          </a:p>
          <a:p>
            <a:pPr algn="ctr"/>
            <a:endParaRPr lang="en-US" dirty="0"/>
          </a:p>
        </p:txBody>
      </p:sp>
      <p:sp>
        <p:nvSpPr>
          <p:cNvPr id="45" name="Rounded Rectangle 44">
            <a:extLst>
              <a:ext uri="{FF2B5EF4-FFF2-40B4-BE49-F238E27FC236}">
                <a16:creationId xmlns:a16="http://schemas.microsoft.com/office/drawing/2014/main" id="{FCC3DB6E-8136-C346-9B78-B29DFF971816}"/>
              </a:ext>
            </a:extLst>
          </p:cNvPr>
          <p:cNvSpPr/>
          <p:nvPr/>
        </p:nvSpPr>
        <p:spPr>
          <a:xfrm>
            <a:off x="6282494" y="332811"/>
            <a:ext cx="5555539" cy="5973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Churned customers where paying more </a:t>
            </a:r>
          </a:p>
        </p:txBody>
      </p:sp>
      <p:sp>
        <p:nvSpPr>
          <p:cNvPr id="47" name="Rounded Rectangle 46">
            <a:extLst>
              <a:ext uri="{FF2B5EF4-FFF2-40B4-BE49-F238E27FC236}">
                <a16:creationId xmlns:a16="http://schemas.microsoft.com/office/drawing/2014/main" id="{7247D074-CF69-C04E-90D7-AA4EDA0C3EC4}"/>
              </a:ext>
            </a:extLst>
          </p:cNvPr>
          <p:cNvSpPr/>
          <p:nvPr/>
        </p:nvSpPr>
        <p:spPr>
          <a:xfrm>
            <a:off x="4059320" y="1907241"/>
            <a:ext cx="2107591" cy="161194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ysClr val="windowText" lastClr="000000"/>
                </a:solidFill>
                <a:latin typeface="Times New Roman" panose="02020603050405020304" pitchFamily="18" charset="0"/>
                <a:cs typeface="Times New Roman" panose="02020603050405020304" pitchFamily="18" charset="0"/>
              </a:rPr>
              <a:t>85% of non churners and 14.1 % of Churners</a:t>
            </a:r>
          </a:p>
        </p:txBody>
      </p:sp>
      <p:sp>
        <p:nvSpPr>
          <p:cNvPr id="48" name="Rounded Rectangle 47">
            <a:extLst>
              <a:ext uri="{FF2B5EF4-FFF2-40B4-BE49-F238E27FC236}">
                <a16:creationId xmlns:a16="http://schemas.microsoft.com/office/drawing/2014/main" id="{0E3EDD2B-565D-794E-BAE6-EDDD0545440A}"/>
              </a:ext>
            </a:extLst>
          </p:cNvPr>
          <p:cNvSpPr/>
          <p:nvPr/>
        </p:nvSpPr>
        <p:spPr>
          <a:xfrm>
            <a:off x="532287" y="6488668"/>
            <a:ext cx="5563713" cy="36933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High churners are the one without International Plan</a:t>
            </a:r>
          </a:p>
        </p:txBody>
      </p:sp>
    </p:spTree>
    <p:extLst>
      <p:ext uri="{BB962C8B-B14F-4D97-AF65-F5344CB8AC3E}">
        <p14:creationId xmlns:p14="http://schemas.microsoft.com/office/powerpoint/2010/main" val="1293665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8ACB55-D7D9-6141-BD2E-E91DC65B3142}"/>
              </a:ext>
            </a:extLst>
          </p:cNvPr>
          <p:cNvPicPr>
            <a:picLocks noChangeAspect="1"/>
          </p:cNvPicPr>
          <p:nvPr/>
        </p:nvPicPr>
        <p:blipFill>
          <a:blip r:embed="rId3"/>
          <a:stretch>
            <a:fillRect/>
          </a:stretch>
        </p:blipFill>
        <p:spPr>
          <a:xfrm>
            <a:off x="3180380" y="1141380"/>
            <a:ext cx="5091951" cy="3139809"/>
          </a:xfrm>
          <a:prstGeom prst="rect">
            <a:avLst/>
          </a:prstGeom>
        </p:spPr>
      </p:pic>
      <p:pic>
        <p:nvPicPr>
          <p:cNvPr id="19" name="Picture 18">
            <a:extLst>
              <a:ext uri="{FF2B5EF4-FFF2-40B4-BE49-F238E27FC236}">
                <a16:creationId xmlns:a16="http://schemas.microsoft.com/office/drawing/2014/main" id="{062B8375-B212-F34B-9215-0ED28C6E9114}"/>
              </a:ext>
            </a:extLst>
          </p:cNvPr>
          <p:cNvPicPr>
            <a:picLocks noChangeAspect="1"/>
          </p:cNvPicPr>
          <p:nvPr/>
        </p:nvPicPr>
        <p:blipFill>
          <a:blip r:embed="rId4"/>
          <a:stretch>
            <a:fillRect/>
          </a:stretch>
        </p:blipFill>
        <p:spPr>
          <a:xfrm>
            <a:off x="2705582" y="3189309"/>
            <a:ext cx="5091951" cy="3651930"/>
          </a:xfrm>
          <a:prstGeom prst="rect">
            <a:avLst/>
          </a:prstGeom>
        </p:spPr>
      </p:pic>
      <p:pic>
        <p:nvPicPr>
          <p:cNvPr id="9" name="Picture 8">
            <a:extLst>
              <a:ext uri="{FF2B5EF4-FFF2-40B4-BE49-F238E27FC236}">
                <a16:creationId xmlns:a16="http://schemas.microsoft.com/office/drawing/2014/main" id="{0A6252A2-F073-2F4A-B1D5-9A1DA641E0E9}"/>
              </a:ext>
            </a:extLst>
          </p:cNvPr>
          <p:cNvPicPr>
            <a:picLocks noChangeAspect="1"/>
          </p:cNvPicPr>
          <p:nvPr/>
        </p:nvPicPr>
        <p:blipFill>
          <a:blip r:embed="rId5"/>
          <a:stretch>
            <a:fillRect/>
          </a:stretch>
        </p:blipFill>
        <p:spPr>
          <a:xfrm>
            <a:off x="-1" y="3610250"/>
            <a:ext cx="3208149" cy="3247750"/>
          </a:xfrm>
          <a:prstGeom prst="rect">
            <a:avLst/>
          </a:prstGeom>
        </p:spPr>
      </p:pic>
      <p:pic>
        <p:nvPicPr>
          <p:cNvPr id="15" name="Picture 14">
            <a:extLst>
              <a:ext uri="{FF2B5EF4-FFF2-40B4-BE49-F238E27FC236}">
                <a16:creationId xmlns:a16="http://schemas.microsoft.com/office/drawing/2014/main" id="{C7A69BDF-02AD-1240-AC4F-A6FAFF43C7FD}"/>
              </a:ext>
            </a:extLst>
          </p:cNvPr>
          <p:cNvPicPr>
            <a:picLocks noChangeAspect="1"/>
          </p:cNvPicPr>
          <p:nvPr/>
        </p:nvPicPr>
        <p:blipFill>
          <a:blip r:embed="rId6"/>
          <a:stretch>
            <a:fillRect/>
          </a:stretch>
        </p:blipFill>
        <p:spPr>
          <a:xfrm>
            <a:off x="8169858" y="633824"/>
            <a:ext cx="4011263" cy="3123985"/>
          </a:xfrm>
          <a:prstGeom prst="rect">
            <a:avLst/>
          </a:prstGeom>
        </p:spPr>
      </p:pic>
      <p:pic>
        <p:nvPicPr>
          <p:cNvPr id="20" name="Picture 19">
            <a:extLst>
              <a:ext uri="{FF2B5EF4-FFF2-40B4-BE49-F238E27FC236}">
                <a16:creationId xmlns:a16="http://schemas.microsoft.com/office/drawing/2014/main" id="{78B60592-F440-7C41-89CD-FDB5EB359A81}"/>
              </a:ext>
            </a:extLst>
          </p:cNvPr>
          <p:cNvPicPr>
            <a:picLocks noChangeAspect="1"/>
          </p:cNvPicPr>
          <p:nvPr/>
        </p:nvPicPr>
        <p:blipFill>
          <a:blip r:embed="rId7"/>
          <a:stretch>
            <a:fillRect/>
          </a:stretch>
        </p:blipFill>
        <p:spPr>
          <a:xfrm>
            <a:off x="7786654" y="3712689"/>
            <a:ext cx="4394467" cy="3042872"/>
          </a:xfrm>
          <a:prstGeom prst="rect">
            <a:avLst/>
          </a:prstGeom>
        </p:spPr>
      </p:pic>
      <p:sp>
        <p:nvSpPr>
          <p:cNvPr id="21" name="TextBox 20">
            <a:extLst>
              <a:ext uri="{FF2B5EF4-FFF2-40B4-BE49-F238E27FC236}">
                <a16:creationId xmlns:a16="http://schemas.microsoft.com/office/drawing/2014/main" id="{D1DC4450-2BEE-904A-8089-C0069E08CE63}"/>
              </a:ext>
            </a:extLst>
          </p:cNvPr>
          <p:cNvSpPr txBox="1"/>
          <p:nvPr/>
        </p:nvSpPr>
        <p:spPr>
          <a:xfrm>
            <a:off x="0" y="78753"/>
            <a:ext cx="472698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Exploratory Data Analysis</a:t>
            </a:r>
          </a:p>
        </p:txBody>
      </p:sp>
      <p:pic>
        <p:nvPicPr>
          <p:cNvPr id="24" name="Picture 23">
            <a:extLst>
              <a:ext uri="{FF2B5EF4-FFF2-40B4-BE49-F238E27FC236}">
                <a16:creationId xmlns:a16="http://schemas.microsoft.com/office/drawing/2014/main" id="{34199543-80AD-0040-AAF3-5CEA4C75E7F6}"/>
              </a:ext>
            </a:extLst>
          </p:cNvPr>
          <p:cNvPicPr>
            <a:picLocks noChangeAspect="1"/>
          </p:cNvPicPr>
          <p:nvPr/>
        </p:nvPicPr>
        <p:blipFill>
          <a:blip r:embed="rId8"/>
          <a:stretch>
            <a:fillRect/>
          </a:stretch>
        </p:blipFill>
        <p:spPr>
          <a:xfrm>
            <a:off x="-59372" y="566844"/>
            <a:ext cx="3208149" cy="3247751"/>
          </a:xfrm>
          <a:prstGeom prst="rect">
            <a:avLst/>
          </a:prstGeom>
        </p:spPr>
      </p:pic>
      <p:sp>
        <p:nvSpPr>
          <p:cNvPr id="29" name="Rounded Rectangle 28">
            <a:extLst>
              <a:ext uri="{FF2B5EF4-FFF2-40B4-BE49-F238E27FC236}">
                <a16:creationId xmlns:a16="http://schemas.microsoft.com/office/drawing/2014/main" id="{98C089C9-4A99-B047-8C7C-C1584172985C}"/>
              </a:ext>
            </a:extLst>
          </p:cNvPr>
          <p:cNvSpPr/>
          <p:nvPr/>
        </p:nvSpPr>
        <p:spPr>
          <a:xfrm>
            <a:off x="3131259" y="714937"/>
            <a:ext cx="4961710" cy="50456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  highest revenue generating states</a:t>
            </a:r>
          </a:p>
        </p:txBody>
      </p:sp>
      <p:sp>
        <p:nvSpPr>
          <p:cNvPr id="30" name="Rounded Rectangle 29">
            <a:extLst>
              <a:ext uri="{FF2B5EF4-FFF2-40B4-BE49-F238E27FC236}">
                <a16:creationId xmlns:a16="http://schemas.microsoft.com/office/drawing/2014/main" id="{D6616C32-0E52-9E4B-B4D8-3EF351A74B02}"/>
              </a:ext>
            </a:extLst>
          </p:cNvPr>
          <p:cNvSpPr/>
          <p:nvPr/>
        </p:nvSpPr>
        <p:spPr>
          <a:xfrm>
            <a:off x="2613564" y="3364828"/>
            <a:ext cx="5183969" cy="433536"/>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IA and KY , AZ, CA, WY and OR – Highest customer service calls</a:t>
            </a:r>
            <a:endParaRPr lang="en-US" sz="1600" dirty="0">
              <a:solidFill>
                <a:schemeClr val="tx1"/>
              </a:solidFill>
            </a:endParaRPr>
          </a:p>
        </p:txBody>
      </p:sp>
      <p:sp>
        <p:nvSpPr>
          <p:cNvPr id="31" name="Rounded Rectangle 30">
            <a:extLst>
              <a:ext uri="{FF2B5EF4-FFF2-40B4-BE49-F238E27FC236}">
                <a16:creationId xmlns:a16="http://schemas.microsoft.com/office/drawing/2014/main" id="{2AC2AA7E-0C5C-AB46-9D68-F2B5F593D50A}"/>
              </a:ext>
            </a:extLst>
          </p:cNvPr>
          <p:cNvSpPr/>
          <p:nvPr/>
        </p:nvSpPr>
        <p:spPr>
          <a:xfrm>
            <a:off x="7797533" y="3761151"/>
            <a:ext cx="4239642" cy="301162"/>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Day  call customers</a:t>
            </a:r>
            <a:endParaRPr lang="en-US" dirty="0">
              <a:solidFill>
                <a:schemeClr val="tx1"/>
              </a:solidFill>
            </a:endParaRPr>
          </a:p>
        </p:txBody>
      </p:sp>
      <p:sp>
        <p:nvSpPr>
          <p:cNvPr id="32" name="Rounded Rectangle 31">
            <a:extLst>
              <a:ext uri="{FF2B5EF4-FFF2-40B4-BE49-F238E27FC236}">
                <a16:creationId xmlns:a16="http://schemas.microsoft.com/office/drawing/2014/main" id="{5D449AE0-6EAA-3C49-A287-AB4FD48D3AFF}"/>
              </a:ext>
            </a:extLst>
          </p:cNvPr>
          <p:cNvSpPr/>
          <p:nvPr/>
        </p:nvSpPr>
        <p:spPr>
          <a:xfrm>
            <a:off x="8169858" y="365313"/>
            <a:ext cx="3940393" cy="50456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solidFill>
                  <a:sysClr val="windowText" lastClr="000000"/>
                </a:solidFill>
              </a:rPr>
              <a:t>More churners are from the area code 415</a:t>
            </a:r>
          </a:p>
          <a:p>
            <a:pPr algn="ctr"/>
            <a:endParaRPr lang="en-US" dirty="0"/>
          </a:p>
        </p:txBody>
      </p:sp>
      <p:sp>
        <p:nvSpPr>
          <p:cNvPr id="33" name="Rounded Rectangle 32">
            <a:extLst>
              <a:ext uri="{FF2B5EF4-FFF2-40B4-BE49-F238E27FC236}">
                <a16:creationId xmlns:a16="http://schemas.microsoft.com/office/drawing/2014/main" id="{5253B45A-903A-8F4B-AA8B-F85A5B591EE5}"/>
              </a:ext>
            </a:extLst>
          </p:cNvPr>
          <p:cNvSpPr/>
          <p:nvPr/>
        </p:nvSpPr>
        <p:spPr>
          <a:xfrm>
            <a:off x="-20724" y="3757809"/>
            <a:ext cx="2602685" cy="930021"/>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has to focus –customer retention  </a:t>
            </a:r>
          </a:p>
        </p:txBody>
      </p:sp>
      <p:sp>
        <p:nvSpPr>
          <p:cNvPr id="34" name="Rounded Rectangle 33">
            <a:extLst>
              <a:ext uri="{FF2B5EF4-FFF2-40B4-BE49-F238E27FC236}">
                <a16:creationId xmlns:a16="http://schemas.microsoft.com/office/drawing/2014/main" id="{8C900960-E148-CB42-85E5-2C733688D734}"/>
              </a:ext>
            </a:extLst>
          </p:cNvPr>
          <p:cNvSpPr/>
          <p:nvPr/>
        </p:nvSpPr>
        <p:spPr>
          <a:xfrm>
            <a:off x="-44576" y="611896"/>
            <a:ext cx="3007038" cy="652121"/>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has to focus evening call customers </a:t>
            </a:r>
          </a:p>
        </p:txBody>
      </p:sp>
    </p:spTree>
    <p:extLst>
      <p:ext uri="{BB962C8B-B14F-4D97-AF65-F5344CB8AC3E}">
        <p14:creationId xmlns:p14="http://schemas.microsoft.com/office/powerpoint/2010/main" val="64371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45000">
              <a:schemeClr val="accent3">
                <a:lumMod val="45000"/>
                <a:lumOff val="55000"/>
              </a:schemeClr>
            </a:gs>
            <a:gs pos="83000">
              <a:schemeClr val="accent3">
                <a:lumMod val="45000"/>
                <a:lumOff val="55000"/>
              </a:schemeClr>
            </a:gs>
            <a:gs pos="94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8F87-B5F9-BC43-9B91-BFAC06704B4D}"/>
              </a:ext>
            </a:extLst>
          </p:cNvPr>
          <p:cNvSpPr>
            <a:spLocks noGrp="1"/>
          </p:cNvSpPr>
          <p:nvPr>
            <p:ph type="title"/>
          </p:nvPr>
        </p:nvSpPr>
        <p:spPr>
          <a:xfrm>
            <a:off x="355599" y="115860"/>
            <a:ext cx="11162631" cy="778933"/>
          </a:xfrm>
        </p:spPr>
        <p:txBody>
          <a:bodyPr>
            <a:normAutofit/>
          </a:bodyPr>
          <a:lstStyle/>
          <a:p>
            <a:r>
              <a:rPr lang="en-US" sz="2000" dirty="0">
                <a:latin typeface="Times New Roman" panose="02020603050405020304" pitchFamily="18" charset="0"/>
                <a:cs typeface="Times New Roman" panose="02020603050405020304" pitchFamily="18" charset="0"/>
              </a:rPr>
              <a:t>Models experimented including  all the features with SMOTE &amp; without SMOTE with best optimal parameters.</a:t>
            </a:r>
          </a:p>
        </p:txBody>
      </p:sp>
      <p:sp>
        <p:nvSpPr>
          <p:cNvPr id="4" name="TextBox 3">
            <a:extLst>
              <a:ext uri="{FF2B5EF4-FFF2-40B4-BE49-F238E27FC236}">
                <a16:creationId xmlns:a16="http://schemas.microsoft.com/office/drawing/2014/main" id="{802CB8F9-2709-2A44-AEBF-BC69C837D78B}"/>
              </a:ext>
            </a:extLst>
          </p:cNvPr>
          <p:cNvSpPr txBox="1"/>
          <p:nvPr/>
        </p:nvSpPr>
        <p:spPr>
          <a:xfrm>
            <a:off x="355600" y="914400"/>
            <a:ext cx="4351867" cy="9294852"/>
          </a:xfrm>
          <a:prstGeom prst="rect">
            <a:avLst/>
          </a:prstGeom>
          <a:noFill/>
        </p:spPr>
        <p:txBody>
          <a:bodyPr wrap="square" rtlCol="0">
            <a:spAutoFit/>
          </a:bodyPr>
          <a:lstStyle/>
          <a:p>
            <a:pPr marL="457200" indent="-457200">
              <a:lnSpc>
                <a:spcPct val="200000"/>
              </a:lnSpc>
              <a:buFont typeface="+mj-lt"/>
              <a:buAutoNum type="arabicPeriod"/>
            </a:pPr>
            <a:endParaRPr lang="en-US" sz="2000" dirty="0">
              <a:solidFill>
                <a:schemeClr val="tx1">
                  <a:lumMod val="95000"/>
                  <a:lumOff val="5000"/>
                </a:schemeClr>
              </a:solidFill>
              <a:latin typeface="Big Caslon Medium" panose="02000603090000020003" pitchFamily="2" charset="-79"/>
              <a:cs typeface="Big Caslon Medium" panose="02000603090000020003" pitchFamily="2" charset="-79"/>
            </a:endParaRPr>
          </a:p>
          <a:p>
            <a:pPr marL="285750" indent="-285750">
              <a:lnSpc>
                <a:spcPct val="200000"/>
              </a:lnSpc>
              <a:buFont typeface="Arial" panose="020B0604020202020204" pitchFamily="34" charset="0"/>
              <a:buChar char="•"/>
            </a:pPr>
            <a:endParaRPr lang="en-US" dirty="0">
              <a:latin typeface="Big Caslon Medium" panose="02000603090000020003" pitchFamily="2" charset="-79"/>
              <a:cs typeface="Big Caslon Medium" panose="02000603090000020003" pitchFamily="2" charset="-79"/>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p:txBody>
      </p:sp>
      <p:sp>
        <p:nvSpPr>
          <p:cNvPr id="6" name="Round Diagonal Corner of Rectangle 5">
            <a:extLst>
              <a:ext uri="{FF2B5EF4-FFF2-40B4-BE49-F238E27FC236}">
                <a16:creationId xmlns:a16="http://schemas.microsoft.com/office/drawing/2014/main" id="{A50E7192-AE29-0E4D-ACB3-B458CF3FC940}"/>
              </a:ext>
            </a:extLst>
          </p:cNvPr>
          <p:cNvSpPr/>
          <p:nvPr/>
        </p:nvSpPr>
        <p:spPr>
          <a:xfrm>
            <a:off x="355599" y="1073038"/>
            <a:ext cx="3767221" cy="5279635"/>
          </a:xfrm>
          <a:prstGeom prst="round2Diag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200000"/>
              </a:lnSpc>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Support Vector Machines</a:t>
            </a:r>
          </a:p>
          <a:p>
            <a:pPr marL="457200" indent="-457200">
              <a:lnSpc>
                <a:spcPct val="200000"/>
              </a:lnSpc>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Logistic Regression</a:t>
            </a:r>
          </a:p>
          <a:p>
            <a:pPr marL="457200" indent="-457200">
              <a:lnSpc>
                <a:spcPct val="200000"/>
              </a:lnSpc>
              <a:buFont typeface="+mj-lt"/>
              <a:buAutoNum type="arabicPeriod"/>
            </a:pPr>
            <a:r>
              <a:rPr lang="en-AU" dirty="0">
                <a:solidFill>
                  <a:schemeClr val="tx1">
                    <a:lumMod val="95000"/>
                    <a:lumOff val="5000"/>
                  </a:schemeClr>
                </a:solidFill>
                <a:latin typeface="Times New Roman" panose="02020603050405020304" pitchFamily="18" charset="0"/>
                <a:cs typeface="Times New Roman" panose="02020603050405020304" pitchFamily="18" charset="0"/>
              </a:rPr>
              <a:t>GaussianNB</a:t>
            </a:r>
          </a:p>
          <a:p>
            <a:pPr marL="342900" indent="-342900">
              <a:lnSpc>
                <a:spcPct val="200000"/>
              </a:lnSpc>
              <a:buFont typeface="+mj-lt"/>
              <a:buAutoNum type="arabicPeriod"/>
            </a:pPr>
            <a:r>
              <a:rPr lang="en-AU" dirty="0">
                <a:solidFill>
                  <a:schemeClr val="tx1">
                    <a:lumMod val="95000"/>
                    <a:lumOff val="5000"/>
                  </a:schemeClr>
                </a:solidFill>
                <a:latin typeface="Times New Roman" panose="02020603050405020304" pitchFamily="18" charset="0"/>
                <a:cs typeface="Times New Roman" panose="02020603050405020304" pitchFamily="18" charset="0"/>
              </a:rPr>
              <a:t>  Descision tree Classifier</a:t>
            </a:r>
          </a:p>
          <a:p>
            <a:pPr marL="457200" indent="-457200">
              <a:lnSpc>
                <a:spcPct val="200000"/>
              </a:lnSpc>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Random Forest Classifier</a:t>
            </a:r>
          </a:p>
          <a:p>
            <a:pPr marL="457200" indent="-457200">
              <a:lnSpc>
                <a:spcPct val="200000"/>
              </a:lnSpc>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ADABoost</a:t>
            </a:r>
          </a:p>
          <a:p>
            <a:pPr marL="457200" indent="-457200">
              <a:lnSpc>
                <a:spcPct val="200000"/>
              </a:lnSpc>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Keras Classifier</a:t>
            </a:r>
          </a:p>
          <a:p>
            <a:pPr marL="457200" indent="-457200">
              <a:lnSpc>
                <a:spcPct val="200000"/>
              </a:lnSpc>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XGBoost Classifier</a:t>
            </a:r>
          </a:p>
          <a:p>
            <a:pPr marL="457200" indent="-457200">
              <a:lnSpc>
                <a:spcPct val="200000"/>
              </a:lnSpc>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CatBoost Classifier</a:t>
            </a:r>
          </a:p>
        </p:txBody>
      </p:sp>
      <p:sp>
        <p:nvSpPr>
          <p:cNvPr id="7" name="Round Diagonal Corner of Rectangle 6">
            <a:extLst>
              <a:ext uri="{FF2B5EF4-FFF2-40B4-BE49-F238E27FC236}">
                <a16:creationId xmlns:a16="http://schemas.microsoft.com/office/drawing/2014/main" id="{484B9AA0-96D1-F34A-8A09-0A8C27FAB439}"/>
              </a:ext>
            </a:extLst>
          </p:cNvPr>
          <p:cNvSpPr/>
          <p:nvPr/>
        </p:nvSpPr>
        <p:spPr>
          <a:xfrm>
            <a:off x="4707467" y="914401"/>
            <a:ext cx="6810764" cy="5279636"/>
          </a:xfrm>
          <a:prstGeom prst="round2Diag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SMOTE– </a:t>
            </a:r>
            <a:r>
              <a:rPr lang="en-AU" sz="2400" dirty="0">
                <a:solidFill>
                  <a:schemeClr val="tx1">
                    <a:lumMod val="95000"/>
                    <a:lumOff val="5000"/>
                  </a:schemeClr>
                </a:solidFill>
                <a:latin typeface="Times New Roman" panose="02020603050405020304" pitchFamily="18" charset="0"/>
                <a:cs typeface="Times New Roman" panose="02020603050405020304" pitchFamily="18" charset="0"/>
              </a:rPr>
              <a:t>Synthetic Minority Over-sampling Technique</a:t>
            </a:r>
          </a:p>
          <a:p>
            <a:pPr>
              <a:lnSpc>
                <a:spcPct val="120000"/>
              </a:lnSpc>
            </a:pPr>
            <a:endParaRPr lang="en-AU"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AU" dirty="0">
                <a:solidFill>
                  <a:schemeClr val="tx1">
                    <a:lumMod val="95000"/>
                    <a:lumOff val="5000"/>
                  </a:schemeClr>
                </a:solidFill>
                <a:latin typeface="Times New Roman" panose="02020603050405020304" pitchFamily="18" charset="0"/>
                <a:cs typeface="Times New Roman" panose="02020603050405020304" pitchFamily="18" charset="0"/>
              </a:rPr>
              <a:t>Synthetic samples are generated for the minority class  which balances the class distribution and  improves the model performance by not being biased to majority class.</a:t>
            </a:r>
          </a:p>
          <a:p>
            <a:pPr marL="342900" indent="-342900">
              <a:lnSpc>
                <a:spcPct val="150000"/>
              </a:lnSpc>
              <a:buFont typeface="Arial" panose="020B0604020202020204" pitchFamily="34" charset="0"/>
              <a:buChar char="•"/>
            </a:pPr>
            <a:r>
              <a:rPr lang="en-AU" dirty="0">
                <a:solidFill>
                  <a:schemeClr val="tx1">
                    <a:lumMod val="95000"/>
                    <a:lumOff val="5000"/>
                  </a:schemeClr>
                </a:solidFill>
                <a:latin typeface="Times New Roman" panose="02020603050405020304" pitchFamily="18" charset="0"/>
                <a:cs typeface="Times New Roman" panose="02020603050405020304" pitchFamily="18" charset="0"/>
              </a:rPr>
              <a:t>Over sampling the minority class of training data prior to fitting a model.</a:t>
            </a:r>
          </a:p>
          <a:p>
            <a:pPr marL="342900" indent="-342900">
              <a:lnSpc>
                <a:spcPct val="150000"/>
              </a:lnSpc>
              <a:buFont typeface="Arial" panose="020B0604020202020204" pitchFamily="34" charset="0"/>
              <a:buChar char="•"/>
            </a:pPr>
            <a:r>
              <a:rPr lang="en-AU" dirty="0">
                <a:solidFill>
                  <a:schemeClr val="tx1">
                    <a:lumMod val="95000"/>
                    <a:lumOff val="5000"/>
                  </a:schemeClr>
                </a:solidFill>
                <a:latin typeface="Times New Roman" panose="02020603050405020304" pitchFamily="18" charset="0"/>
                <a:cs typeface="Times New Roman" panose="02020603050405020304" pitchFamily="18" charset="0"/>
              </a:rPr>
              <a:t>Overcomes the overfitting problem posed by random oversampling.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dirty="0"/>
          </a:p>
        </p:txBody>
      </p:sp>
      <p:sp>
        <p:nvSpPr>
          <p:cNvPr id="8" name="TextBox 7">
            <a:extLst>
              <a:ext uri="{FF2B5EF4-FFF2-40B4-BE49-F238E27FC236}">
                <a16:creationId xmlns:a16="http://schemas.microsoft.com/office/drawing/2014/main" id="{526E8C86-77B8-6748-BB36-49CD64482848}"/>
              </a:ext>
            </a:extLst>
          </p:cNvPr>
          <p:cNvSpPr txBox="1"/>
          <p:nvPr/>
        </p:nvSpPr>
        <p:spPr>
          <a:xfrm>
            <a:off x="11646568" y="6336632"/>
            <a:ext cx="418704" cy="369332"/>
          </a:xfrm>
          <a:prstGeom prst="rect">
            <a:avLst/>
          </a:prstGeom>
          <a:noFill/>
        </p:spPr>
        <p:txBody>
          <a:bodyPr wrap="none" rtlCol="0">
            <a:spAutoFit/>
          </a:bodyPr>
          <a:lstStyle/>
          <a:p>
            <a:r>
              <a:rPr lang="en-US" dirty="0"/>
              <a:t>15</a:t>
            </a:r>
          </a:p>
        </p:txBody>
      </p:sp>
    </p:spTree>
    <p:extLst>
      <p:ext uri="{BB962C8B-B14F-4D97-AF65-F5344CB8AC3E}">
        <p14:creationId xmlns:p14="http://schemas.microsoft.com/office/powerpoint/2010/main" val="357920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574F-0F7C-134E-B6D3-4D6AECDBB29F}"/>
              </a:ext>
            </a:extLst>
          </p:cNvPr>
          <p:cNvSpPr>
            <a:spLocks noGrp="1"/>
          </p:cNvSpPr>
          <p:nvPr>
            <p:ph type="title"/>
          </p:nvPr>
        </p:nvSpPr>
        <p:spPr>
          <a:xfrm>
            <a:off x="711199" y="144992"/>
            <a:ext cx="9846733" cy="701675"/>
          </a:xfrm>
        </p:spPr>
        <p:txBody>
          <a:bodyPr>
            <a:normAutofit/>
          </a:bodyPr>
          <a:lstStyle/>
          <a:p>
            <a:r>
              <a:rPr lang="en-US" sz="3200" dirty="0">
                <a:solidFill>
                  <a:schemeClr val="tx1">
                    <a:lumMod val="95000"/>
                    <a:lumOff val="5000"/>
                  </a:schemeClr>
                </a:solidFill>
                <a:latin typeface="Big Caslon Medium" panose="02000603090000020003" pitchFamily="2" charset="-79"/>
                <a:cs typeface="Big Caslon Medium" panose="02000603090000020003" pitchFamily="2" charset="-79"/>
              </a:rPr>
              <a:t> </a:t>
            </a:r>
          </a:p>
        </p:txBody>
      </p:sp>
      <p:sp>
        <p:nvSpPr>
          <p:cNvPr id="10" name="Rounded Rectangle 9">
            <a:extLst>
              <a:ext uri="{FF2B5EF4-FFF2-40B4-BE49-F238E27FC236}">
                <a16:creationId xmlns:a16="http://schemas.microsoft.com/office/drawing/2014/main" id="{97499EFB-93FA-0B4D-834E-C9FF9D319E2C}"/>
              </a:ext>
            </a:extLst>
          </p:cNvPr>
          <p:cNvSpPr/>
          <p:nvPr/>
        </p:nvSpPr>
        <p:spPr>
          <a:xfrm>
            <a:off x="6945337" y="1415256"/>
            <a:ext cx="5036332" cy="529775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n_estimator</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 630</a:t>
            </a:r>
          </a:p>
          <a:p>
            <a:pPr algn="ctr">
              <a:lnSpc>
                <a:spcPct val="150000"/>
              </a:lnSpc>
            </a:pPr>
            <a:r>
              <a:rPr lang="en-US" dirty="0">
                <a:solidFill>
                  <a:schemeClr val="tx1"/>
                </a:solidFill>
                <a:latin typeface="Times New Roman" panose="02020603050405020304" pitchFamily="18" charset="0"/>
                <a:cs typeface="Times New Roman" panose="02020603050405020304" pitchFamily="18" charset="0"/>
              </a:rPr>
              <a:t>learning _rate = 0.02,</a:t>
            </a:r>
          </a:p>
          <a:p>
            <a:pPr algn="ctr">
              <a:lnSpc>
                <a:spcPct val="150000"/>
              </a:lnSpc>
            </a:pPr>
            <a:r>
              <a:rPr lang="en-US" dirty="0">
                <a:solidFill>
                  <a:schemeClr val="tx1"/>
                </a:solidFill>
                <a:latin typeface="Times New Roman" panose="02020603050405020304" pitchFamily="18" charset="0"/>
                <a:cs typeface="Times New Roman" panose="02020603050405020304" pitchFamily="18" charset="0"/>
              </a:rPr>
              <a:t>    booster = 'dart',</a:t>
            </a:r>
          </a:p>
          <a:p>
            <a:pPr algn="ctr">
              <a:lnSpc>
                <a:spcPct val="150000"/>
              </a:lnSpc>
            </a:pPr>
            <a:r>
              <a:rPr lang="en-US" dirty="0">
                <a:solidFill>
                  <a:schemeClr val="tx1"/>
                </a:solidFill>
                <a:latin typeface="Times New Roman" panose="02020603050405020304" pitchFamily="18" charset="0"/>
                <a:cs typeface="Times New Roman" panose="02020603050405020304" pitchFamily="18" charset="0"/>
              </a:rPr>
              <a:t>    min_child_weight = 2,</a:t>
            </a:r>
          </a:p>
          <a:p>
            <a:pPr algn="ctr">
              <a:lnSpc>
                <a:spcPct val="150000"/>
              </a:lnSpc>
            </a:pPr>
            <a:r>
              <a:rPr lang="en-US" dirty="0">
                <a:solidFill>
                  <a:schemeClr val="tx1"/>
                </a:solidFill>
                <a:latin typeface="Times New Roman" panose="02020603050405020304" pitchFamily="18" charset="0"/>
                <a:cs typeface="Times New Roman" panose="02020603050405020304" pitchFamily="18" charset="0"/>
              </a:rPr>
              <a:t>    nthread = -1,</a:t>
            </a:r>
          </a:p>
          <a:p>
            <a:pPr algn="ctr">
              <a:lnSpc>
                <a:spcPct val="150000"/>
              </a:lnSpc>
            </a:pPr>
            <a:r>
              <a:rPr lang="en-US" dirty="0">
                <a:solidFill>
                  <a:schemeClr val="tx1"/>
                </a:solidFill>
                <a:latin typeface="Times New Roman" panose="02020603050405020304" pitchFamily="18" charset="0"/>
                <a:cs typeface="Times New Roman" panose="02020603050405020304" pitchFamily="18" charset="0"/>
              </a:rPr>
              <a:t>    reg_lambda = 0.000537188870140782,</a:t>
            </a:r>
          </a:p>
          <a:p>
            <a:pPr algn="ctr">
              <a:lnSpc>
                <a:spcPct val="150000"/>
              </a:lnSpc>
            </a:pPr>
            <a:r>
              <a:rPr lang="en-US" dirty="0">
                <a:solidFill>
                  <a:schemeClr val="tx1"/>
                </a:solidFill>
                <a:latin typeface="Times New Roman" panose="02020603050405020304" pitchFamily="18" charset="0"/>
                <a:cs typeface="Times New Roman" panose="02020603050405020304" pitchFamily="18" charset="0"/>
              </a:rPr>
              <a:t>    alpha = 4.183769589573285e-07,</a:t>
            </a:r>
          </a:p>
          <a:p>
            <a:pPr algn="ctr">
              <a:lnSpc>
                <a:spcPct val="150000"/>
              </a:lnSpc>
            </a:pPr>
            <a:r>
              <a:rPr lang="en-US" dirty="0">
                <a:solidFill>
                  <a:schemeClr val="tx1"/>
                </a:solidFill>
                <a:latin typeface="Times New Roman" panose="02020603050405020304" pitchFamily="18" charset="0"/>
                <a:cs typeface="Times New Roman" panose="02020603050405020304" pitchFamily="18" charset="0"/>
              </a:rPr>
              <a:t>    scale_pos_weight=1,</a:t>
            </a:r>
          </a:p>
          <a:p>
            <a:pPr algn="ctr">
              <a:lnSpc>
                <a:spcPct val="150000"/>
              </a:lnSpc>
            </a:pPr>
            <a:r>
              <a:rPr lang="en-US" dirty="0">
                <a:solidFill>
                  <a:schemeClr val="tx1"/>
                </a:solidFill>
                <a:latin typeface="Times New Roman" panose="02020603050405020304" pitchFamily="18" charset="0"/>
                <a:cs typeface="Times New Roman" panose="02020603050405020304" pitchFamily="18" charset="0"/>
              </a:rPr>
              <a:t>    max_depth = 8,</a:t>
            </a:r>
          </a:p>
          <a:p>
            <a:pPr algn="ctr">
              <a:lnSpc>
                <a:spcPct val="150000"/>
              </a:lnSpc>
            </a:pPr>
            <a:r>
              <a:rPr lang="en-US" dirty="0">
                <a:solidFill>
                  <a:schemeClr val="tx1"/>
                </a:solidFill>
                <a:latin typeface="Times New Roman" panose="02020603050405020304" pitchFamily="18" charset="0"/>
                <a:cs typeface="Times New Roman" panose="02020603050405020304" pitchFamily="18" charset="0"/>
              </a:rPr>
              <a:t>    colsample_bytree=0.8,</a:t>
            </a:r>
          </a:p>
          <a:p>
            <a:pPr algn="ctr">
              <a:lnSpc>
                <a:spcPct val="150000"/>
              </a:lnSpc>
            </a:pPr>
            <a:r>
              <a:rPr lang="en-US" dirty="0">
                <a:solidFill>
                  <a:schemeClr val="tx1"/>
                </a:solidFill>
                <a:latin typeface="Times New Roman" panose="02020603050405020304" pitchFamily="18" charset="0"/>
                <a:cs typeface="Times New Roman" panose="02020603050405020304" pitchFamily="18" charset="0"/>
              </a:rPr>
              <a:t>    eta = 0.1041103115293149,</a:t>
            </a:r>
          </a:p>
          <a:p>
            <a:pPr algn="ctr">
              <a:lnSpc>
                <a:spcPct val="150000"/>
              </a:lnSpc>
            </a:pPr>
            <a:r>
              <a:rPr lang="en-US" dirty="0">
                <a:solidFill>
                  <a:schemeClr val="tx1"/>
                </a:solidFill>
                <a:latin typeface="Times New Roman" panose="02020603050405020304" pitchFamily="18" charset="0"/>
                <a:cs typeface="Times New Roman" panose="02020603050405020304" pitchFamily="18" charset="0"/>
              </a:rPr>
              <a:t>    gamma = 0.009723248119317662,</a:t>
            </a:r>
          </a:p>
          <a:p>
            <a:pPr algn="ctr">
              <a:lnSpc>
                <a:spcPct val="150000"/>
              </a:lnSpc>
            </a:pPr>
            <a:r>
              <a:rPr lang="en-US" dirty="0">
                <a:solidFill>
                  <a:schemeClr val="tx1"/>
                </a:solidFill>
                <a:latin typeface="Times New Roman" panose="02020603050405020304" pitchFamily="18" charset="0"/>
                <a:cs typeface="Times New Roman" panose="02020603050405020304" pitchFamily="18" charset="0"/>
              </a:rPr>
              <a:t>    grow_policy = lossguide</a:t>
            </a:r>
          </a:p>
        </p:txBody>
      </p:sp>
      <p:sp>
        <p:nvSpPr>
          <p:cNvPr id="12" name="Rounded Rectangle 11">
            <a:extLst>
              <a:ext uri="{FF2B5EF4-FFF2-40B4-BE49-F238E27FC236}">
                <a16:creationId xmlns:a16="http://schemas.microsoft.com/office/drawing/2014/main" id="{60A10D92-4391-9146-AAB6-CB832BC4FCB4}"/>
              </a:ext>
            </a:extLst>
          </p:cNvPr>
          <p:cNvSpPr/>
          <p:nvPr/>
        </p:nvSpPr>
        <p:spPr>
          <a:xfrm>
            <a:off x="7462027" y="893303"/>
            <a:ext cx="3689684" cy="4753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latin typeface="Big Caslon Medium" panose="02000603090000020003" pitchFamily="2" charset="-79"/>
                <a:cs typeface="Big Caslon Medium" panose="02000603090000020003" pitchFamily="2" charset="-79"/>
              </a:rPr>
              <a:t>Hyperparameter Optimal Values</a:t>
            </a:r>
          </a:p>
        </p:txBody>
      </p:sp>
      <p:pic>
        <p:nvPicPr>
          <p:cNvPr id="12290" name="Picture 2" descr="Hyper-parameter optimization with Optuna | by Yotam Perlitz | Towards Data  Science">
            <a:extLst>
              <a:ext uri="{FF2B5EF4-FFF2-40B4-BE49-F238E27FC236}">
                <a16:creationId xmlns:a16="http://schemas.microsoft.com/office/drawing/2014/main" id="{1DC07460-46B2-8D42-842D-47AFAFCE6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58" y="1634820"/>
            <a:ext cx="4740215" cy="2032000"/>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a:extLst>
              <a:ext uri="{FF2B5EF4-FFF2-40B4-BE49-F238E27FC236}">
                <a16:creationId xmlns:a16="http://schemas.microsoft.com/office/drawing/2014/main" id="{C91AFDC3-A899-2645-97E3-0235D33EBB6A}"/>
              </a:ext>
            </a:extLst>
          </p:cNvPr>
          <p:cNvSpPr/>
          <p:nvPr/>
        </p:nvSpPr>
        <p:spPr>
          <a:xfrm>
            <a:off x="321734" y="3932766"/>
            <a:ext cx="6383866" cy="242940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AU" dirty="0">
                <a:solidFill>
                  <a:schemeClr val="tx1"/>
                </a:solidFill>
                <a:latin typeface="Times New Roman" panose="02020603050405020304" pitchFamily="18" charset="0"/>
                <a:cs typeface="Times New Roman" panose="02020603050405020304" pitchFamily="18" charset="0"/>
              </a:rPr>
              <a:t>Possible to specify how long the optimization process should last.</a:t>
            </a:r>
          </a:p>
          <a:p>
            <a:pPr marL="285750" indent="-285750">
              <a:lnSpc>
                <a:spcPct val="150000"/>
              </a:lnSpc>
              <a:buFont typeface="Arial" panose="020B0604020202020204" pitchFamily="34" charset="0"/>
              <a:buChar char="•"/>
            </a:pPr>
            <a:r>
              <a:rPr lang="en-AU" dirty="0">
                <a:solidFill>
                  <a:schemeClr val="tx1"/>
                </a:solidFill>
                <a:latin typeface="Times New Roman" panose="02020603050405020304" pitchFamily="18" charset="0"/>
                <a:cs typeface="Times New Roman" panose="02020603050405020304" pitchFamily="18" charset="0"/>
              </a:rPr>
              <a:t>Easier to use than Hyperopt </a:t>
            </a:r>
          </a:p>
          <a:p>
            <a:pPr marL="285750" indent="-285750">
              <a:lnSpc>
                <a:spcPct val="150000"/>
              </a:lnSpc>
              <a:buFont typeface="Arial" panose="020B0604020202020204" pitchFamily="34" charset="0"/>
              <a:buChar char="•"/>
            </a:pPr>
            <a:r>
              <a:rPr lang="en-AU" dirty="0">
                <a:solidFill>
                  <a:schemeClr val="tx1"/>
                </a:solidFill>
                <a:latin typeface="Times New Roman" panose="02020603050405020304" pitchFamily="18" charset="0"/>
                <a:cs typeface="Times New Roman" panose="02020603050405020304" pitchFamily="18" charset="0"/>
              </a:rPr>
              <a:t>Pruning discard low-quality trials early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C9CC6EC-324D-F640-B7A4-C6DD563B3DE5}"/>
              </a:ext>
            </a:extLst>
          </p:cNvPr>
          <p:cNvSpPr txBox="1"/>
          <p:nvPr/>
        </p:nvSpPr>
        <p:spPr>
          <a:xfrm>
            <a:off x="321734" y="288757"/>
            <a:ext cx="607906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Model Hyperparameter Optimization</a:t>
            </a:r>
          </a:p>
        </p:txBody>
      </p:sp>
      <p:sp>
        <p:nvSpPr>
          <p:cNvPr id="16" name="TextBox 15">
            <a:extLst>
              <a:ext uri="{FF2B5EF4-FFF2-40B4-BE49-F238E27FC236}">
                <a16:creationId xmlns:a16="http://schemas.microsoft.com/office/drawing/2014/main" id="{034052B6-6341-0944-B90A-744AC893F742}"/>
              </a:ext>
            </a:extLst>
          </p:cNvPr>
          <p:cNvSpPr txBox="1"/>
          <p:nvPr/>
        </p:nvSpPr>
        <p:spPr>
          <a:xfrm>
            <a:off x="11802702" y="6528342"/>
            <a:ext cx="418704" cy="369332"/>
          </a:xfrm>
          <a:prstGeom prst="rect">
            <a:avLst/>
          </a:prstGeom>
          <a:noFill/>
        </p:spPr>
        <p:txBody>
          <a:bodyPr wrap="none" rtlCol="0">
            <a:spAutoFit/>
          </a:bodyPr>
          <a:lstStyle/>
          <a:p>
            <a:r>
              <a:rPr lang="en-US" dirty="0"/>
              <a:t>16</a:t>
            </a:r>
          </a:p>
        </p:txBody>
      </p:sp>
    </p:spTree>
    <p:extLst>
      <p:ext uri="{BB962C8B-B14F-4D97-AF65-F5344CB8AC3E}">
        <p14:creationId xmlns:p14="http://schemas.microsoft.com/office/powerpoint/2010/main" val="1700810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CCF19995-6A94-184C-B917-FABCA2F0A382}"/>
              </a:ext>
            </a:extLst>
          </p:cNvPr>
          <p:cNvSpPr/>
          <p:nvPr/>
        </p:nvSpPr>
        <p:spPr>
          <a:xfrm>
            <a:off x="0" y="0"/>
            <a:ext cx="12192000" cy="101065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XGBoost Model with Smote oversampling technique using optuna hypermeter tuning gave  the highest accuracy in classifying churners with the least amount of False Negatives.</a:t>
            </a:r>
          </a:p>
          <a:p>
            <a:pPr algn="ctr"/>
            <a:endParaRPr lang="en-US" dirty="0"/>
          </a:p>
        </p:txBody>
      </p:sp>
      <p:sp>
        <p:nvSpPr>
          <p:cNvPr id="19" name="TextBox 18">
            <a:extLst>
              <a:ext uri="{FF2B5EF4-FFF2-40B4-BE49-F238E27FC236}">
                <a16:creationId xmlns:a16="http://schemas.microsoft.com/office/drawing/2014/main" id="{1FD2BE31-1BB6-AD4A-A4A6-D18260633302}"/>
              </a:ext>
            </a:extLst>
          </p:cNvPr>
          <p:cNvSpPr txBox="1"/>
          <p:nvPr/>
        </p:nvSpPr>
        <p:spPr>
          <a:xfrm>
            <a:off x="11773296" y="6553201"/>
            <a:ext cx="418704" cy="369332"/>
          </a:xfrm>
          <a:prstGeom prst="rect">
            <a:avLst/>
          </a:prstGeom>
          <a:noFill/>
        </p:spPr>
        <p:txBody>
          <a:bodyPr wrap="none" rtlCol="0">
            <a:spAutoFit/>
          </a:bodyPr>
          <a:lstStyle/>
          <a:p>
            <a:r>
              <a:rPr lang="en-US" dirty="0"/>
              <a:t>17</a:t>
            </a:r>
          </a:p>
        </p:txBody>
      </p:sp>
      <p:pic>
        <p:nvPicPr>
          <p:cNvPr id="24" name="Picture 23">
            <a:extLst>
              <a:ext uri="{FF2B5EF4-FFF2-40B4-BE49-F238E27FC236}">
                <a16:creationId xmlns:a16="http://schemas.microsoft.com/office/drawing/2014/main" id="{1700AC78-A53F-1443-BF63-7FBE30835840}"/>
              </a:ext>
            </a:extLst>
          </p:cNvPr>
          <p:cNvPicPr>
            <a:picLocks noChangeAspect="1"/>
          </p:cNvPicPr>
          <p:nvPr/>
        </p:nvPicPr>
        <p:blipFill>
          <a:blip r:embed="rId2"/>
          <a:stretch>
            <a:fillRect/>
          </a:stretch>
        </p:blipFill>
        <p:spPr>
          <a:xfrm>
            <a:off x="6742227" y="1010653"/>
            <a:ext cx="5449773" cy="3056746"/>
          </a:xfrm>
          <a:prstGeom prst="rect">
            <a:avLst/>
          </a:prstGeom>
        </p:spPr>
      </p:pic>
      <p:pic>
        <p:nvPicPr>
          <p:cNvPr id="26" name="Picture 25">
            <a:extLst>
              <a:ext uri="{FF2B5EF4-FFF2-40B4-BE49-F238E27FC236}">
                <a16:creationId xmlns:a16="http://schemas.microsoft.com/office/drawing/2014/main" id="{F02CB88F-9CA8-1247-8A7D-6668C201B968}"/>
              </a:ext>
            </a:extLst>
          </p:cNvPr>
          <p:cNvPicPr>
            <a:picLocks noChangeAspect="1"/>
          </p:cNvPicPr>
          <p:nvPr/>
        </p:nvPicPr>
        <p:blipFill>
          <a:blip r:embed="rId3"/>
          <a:stretch>
            <a:fillRect/>
          </a:stretch>
        </p:blipFill>
        <p:spPr>
          <a:xfrm>
            <a:off x="6742227" y="4069961"/>
            <a:ext cx="5449772" cy="2774786"/>
          </a:xfrm>
          <a:prstGeom prst="rect">
            <a:avLst/>
          </a:prstGeom>
        </p:spPr>
      </p:pic>
      <mc:AlternateContent xmlns:mc="http://schemas.openxmlformats.org/markup-compatibility/2006">
        <mc:Choice xmlns:p14="http://schemas.microsoft.com/office/powerpoint/2010/main" Requires="p14">
          <p:contentPart p14:bwMode="auto" r:id="rId4">
            <p14:nvContentPartPr>
              <p14:cNvPr id="27" name="Ink 26">
                <a:extLst>
                  <a:ext uri="{FF2B5EF4-FFF2-40B4-BE49-F238E27FC236}">
                    <a16:creationId xmlns:a16="http://schemas.microsoft.com/office/drawing/2014/main" id="{BCC56039-CA4E-7B42-ADE2-487FCC9BDC73}"/>
                  </a:ext>
                </a:extLst>
              </p14:cNvPr>
              <p14:cNvContentPartPr/>
              <p14:nvPr/>
            </p14:nvContentPartPr>
            <p14:xfrm>
              <a:off x="7518997" y="3268239"/>
              <a:ext cx="4411080" cy="334080"/>
            </p14:xfrm>
          </p:contentPart>
        </mc:Choice>
        <mc:Fallback>
          <p:pic>
            <p:nvPicPr>
              <p:cNvPr id="27" name="Ink 26">
                <a:extLst>
                  <a:ext uri="{FF2B5EF4-FFF2-40B4-BE49-F238E27FC236}">
                    <a16:creationId xmlns:a16="http://schemas.microsoft.com/office/drawing/2014/main" id="{BCC56039-CA4E-7B42-ADE2-487FCC9BDC73}"/>
                  </a:ext>
                </a:extLst>
              </p:cNvPr>
              <p:cNvPicPr/>
              <p:nvPr/>
            </p:nvPicPr>
            <p:blipFill>
              <a:blip r:embed="rId5"/>
              <a:stretch>
                <a:fillRect/>
              </a:stretch>
            </p:blipFill>
            <p:spPr>
              <a:xfrm>
                <a:off x="7509997" y="3259239"/>
                <a:ext cx="4428720" cy="351720"/>
              </a:xfrm>
              <a:prstGeom prst="rect">
                <a:avLst/>
              </a:prstGeom>
            </p:spPr>
          </p:pic>
        </mc:Fallback>
      </mc:AlternateContent>
      <p:pic>
        <p:nvPicPr>
          <p:cNvPr id="30" name="Picture 29">
            <a:extLst>
              <a:ext uri="{FF2B5EF4-FFF2-40B4-BE49-F238E27FC236}">
                <a16:creationId xmlns:a16="http://schemas.microsoft.com/office/drawing/2014/main" id="{B399B086-4FB2-8E47-9958-4727E1948DAB}"/>
              </a:ext>
            </a:extLst>
          </p:cNvPr>
          <p:cNvPicPr>
            <a:picLocks noChangeAspect="1"/>
          </p:cNvPicPr>
          <p:nvPr/>
        </p:nvPicPr>
        <p:blipFill>
          <a:blip r:embed="rId6"/>
          <a:stretch>
            <a:fillRect/>
          </a:stretch>
        </p:blipFill>
        <p:spPr>
          <a:xfrm>
            <a:off x="0" y="1010653"/>
            <a:ext cx="6742226" cy="4836694"/>
          </a:xfrm>
          <a:prstGeom prst="rect">
            <a:avLst/>
          </a:prstGeom>
        </p:spPr>
      </p:pic>
    </p:spTree>
    <p:extLst>
      <p:ext uri="{BB962C8B-B14F-4D97-AF65-F5344CB8AC3E}">
        <p14:creationId xmlns:p14="http://schemas.microsoft.com/office/powerpoint/2010/main" val="773153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F724469F-9B87-B94F-8455-3F46B2E34E1D}"/>
              </a:ext>
            </a:extLst>
          </p:cNvPr>
          <p:cNvSpPr/>
          <p:nvPr/>
        </p:nvSpPr>
        <p:spPr>
          <a:xfrm>
            <a:off x="0" y="383006"/>
            <a:ext cx="5750761" cy="101065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XGBoost &amp; Random Forrest gives the highest of 79% recall scores</a:t>
            </a:r>
          </a:p>
        </p:txBody>
      </p:sp>
      <p:sp>
        <p:nvSpPr>
          <p:cNvPr id="18" name="Rounded Rectangle 17">
            <a:extLst>
              <a:ext uri="{FF2B5EF4-FFF2-40B4-BE49-F238E27FC236}">
                <a16:creationId xmlns:a16="http://schemas.microsoft.com/office/drawing/2014/main" id="{9F4D25A6-6E4E-A242-BBDA-5C928DA8882C}"/>
              </a:ext>
            </a:extLst>
          </p:cNvPr>
          <p:cNvSpPr/>
          <p:nvPr/>
        </p:nvSpPr>
        <p:spPr>
          <a:xfrm>
            <a:off x="5750761" y="376990"/>
            <a:ext cx="6441239" cy="101666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XGBoost,RandomForrest, CatBoost &amp; Keras gives the highest of 92% ROC-AUC Scores</a:t>
            </a:r>
          </a:p>
        </p:txBody>
      </p:sp>
      <p:sp>
        <p:nvSpPr>
          <p:cNvPr id="19" name="TextBox 18">
            <a:extLst>
              <a:ext uri="{FF2B5EF4-FFF2-40B4-BE49-F238E27FC236}">
                <a16:creationId xmlns:a16="http://schemas.microsoft.com/office/drawing/2014/main" id="{2DAC25FE-71BD-1846-AC75-0886B1816CCC}"/>
              </a:ext>
            </a:extLst>
          </p:cNvPr>
          <p:cNvSpPr txBox="1"/>
          <p:nvPr/>
        </p:nvSpPr>
        <p:spPr>
          <a:xfrm>
            <a:off x="11773296" y="6544815"/>
            <a:ext cx="418704" cy="369332"/>
          </a:xfrm>
          <a:prstGeom prst="rect">
            <a:avLst/>
          </a:prstGeom>
          <a:noFill/>
        </p:spPr>
        <p:txBody>
          <a:bodyPr wrap="none" rtlCol="0">
            <a:spAutoFit/>
          </a:bodyPr>
          <a:lstStyle/>
          <a:p>
            <a:r>
              <a:rPr lang="en-US" dirty="0"/>
              <a:t>18</a:t>
            </a:r>
          </a:p>
        </p:txBody>
      </p:sp>
      <mc:AlternateContent xmlns:mc="http://schemas.openxmlformats.org/markup-compatibility/2006">
        <mc:Choice xmlns:p14="http://schemas.microsoft.com/office/powerpoint/2010/main" Requires="p14">
          <p:contentPart p14:bwMode="auto" r:id="rId2">
            <p14:nvContentPartPr>
              <p14:cNvPr id="20" name="Ink 19">
                <a:extLst>
                  <a:ext uri="{FF2B5EF4-FFF2-40B4-BE49-F238E27FC236}">
                    <a16:creationId xmlns:a16="http://schemas.microsoft.com/office/drawing/2014/main" id="{FE66F7E4-6C02-DB40-85ED-66AD862483A9}"/>
                  </a:ext>
                </a:extLst>
              </p14:cNvPr>
              <p14:cNvContentPartPr/>
              <p14:nvPr/>
            </p14:nvContentPartPr>
            <p14:xfrm>
              <a:off x="4028843" y="1871862"/>
              <a:ext cx="146520" cy="117720"/>
            </p14:xfrm>
          </p:contentPart>
        </mc:Choice>
        <mc:Fallback>
          <p:pic>
            <p:nvPicPr>
              <p:cNvPr id="20" name="Ink 19">
                <a:extLst>
                  <a:ext uri="{FF2B5EF4-FFF2-40B4-BE49-F238E27FC236}">
                    <a16:creationId xmlns:a16="http://schemas.microsoft.com/office/drawing/2014/main" id="{FE66F7E4-6C02-DB40-85ED-66AD862483A9}"/>
                  </a:ext>
                </a:extLst>
              </p:cNvPr>
              <p:cNvPicPr/>
              <p:nvPr/>
            </p:nvPicPr>
            <p:blipFill>
              <a:blip r:embed="rId3"/>
              <a:stretch>
                <a:fillRect/>
              </a:stretch>
            </p:blipFill>
            <p:spPr>
              <a:xfrm>
                <a:off x="4019843" y="1862862"/>
                <a:ext cx="164160" cy="135360"/>
              </a:xfrm>
              <a:prstGeom prst="rect">
                <a:avLst/>
              </a:prstGeom>
            </p:spPr>
          </p:pic>
        </mc:Fallback>
      </mc:AlternateContent>
      <p:pic>
        <p:nvPicPr>
          <p:cNvPr id="24" name="Picture 23">
            <a:extLst>
              <a:ext uri="{FF2B5EF4-FFF2-40B4-BE49-F238E27FC236}">
                <a16:creationId xmlns:a16="http://schemas.microsoft.com/office/drawing/2014/main" id="{95BC276E-FC43-9847-83C2-9E9A45012D31}"/>
              </a:ext>
            </a:extLst>
          </p:cNvPr>
          <p:cNvPicPr>
            <a:picLocks noChangeAspect="1"/>
          </p:cNvPicPr>
          <p:nvPr/>
        </p:nvPicPr>
        <p:blipFill>
          <a:blip r:embed="rId4"/>
          <a:stretch>
            <a:fillRect/>
          </a:stretch>
        </p:blipFill>
        <p:spPr>
          <a:xfrm>
            <a:off x="0" y="1458981"/>
            <a:ext cx="5855368" cy="5270500"/>
          </a:xfrm>
          <a:prstGeom prst="rect">
            <a:avLst/>
          </a:prstGeom>
        </p:spPr>
      </p:pic>
      <p:pic>
        <p:nvPicPr>
          <p:cNvPr id="32" name="Picture 31">
            <a:extLst>
              <a:ext uri="{FF2B5EF4-FFF2-40B4-BE49-F238E27FC236}">
                <a16:creationId xmlns:a16="http://schemas.microsoft.com/office/drawing/2014/main" id="{F64E1375-CFF5-DC44-AFA9-24FA6487911E}"/>
              </a:ext>
            </a:extLst>
          </p:cNvPr>
          <p:cNvPicPr>
            <a:picLocks noChangeAspect="1"/>
          </p:cNvPicPr>
          <p:nvPr/>
        </p:nvPicPr>
        <p:blipFill>
          <a:blip r:embed="rId5"/>
          <a:stretch>
            <a:fillRect/>
          </a:stretch>
        </p:blipFill>
        <p:spPr>
          <a:xfrm>
            <a:off x="5855368" y="1407546"/>
            <a:ext cx="6336632" cy="5334000"/>
          </a:xfrm>
          <a:prstGeom prst="rect">
            <a:avLst/>
          </a:prstGeom>
        </p:spPr>
      </p:pic>
    </p:spTree>
    <p:extLst>
      <p:ext uri="{BB962C8B-B14F-4D97-AF65-F5344CB8AC3E}">
        <p14:creationId xmlns:p14="http://schemas.microsoft.com/office/powerpoint/2010/main" val="299171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1180CA-AAC2-5246-91C8-4430C7C5AEAA}"/>
              </a:ext>
            </a:extLst>
          </p:cNvPr>
          <p:cNvSpPr txBox="1"/>
          <p:nvPr/>
        </p:nvSpPr>
        <p:spPr>
          <a:xfrm>
            <a:off x="0" y="0"/>
            <a:ext cx="12156069" cy="7848302"/>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pPr>
              <a:lnSpc>
                <a:spcPct val="150000"/>
              </a:lnSpc>
            </a:pPr>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Biography</a:t>
            </a:r>
          </a:p>
          <a:p>
            <a:pPr>
              <a:lnSpc>
                <a:spcPct val="150000"/>
              </a:lnSpc>
            </a:pP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15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Education</a:t>
            </a:r>
          </a:p>
          <a:p>
            <a:pPr marL="457200" indent="-45720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Industry Certification in Data Science &amp; Artificial Intelligence</a:t>
            </a:r>
          </a:p>
          <a:p>
            <a:pPr marL="457200" indent="-45720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Post Graduate in Planning  &amp; Entrepreneurship Specializing in HR, Marketing &amp; IT</a:t>
            </a:r>
          </a:p>
          <a:p>
            <a:pPr marL="457200" indent="-45720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Bachelor degree in Information Technology and Management</a:t>
            </a:r>
          </a:p>
          <a:p>
            <a:pPr>
              <a:lnSpc>
                <a:spcPct val="15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Professional Experience</a:t>
            </a:r>
          </a:p>
          <a:p>
            <a:pPr marL="342900" indent="-34290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Graduate Data Scientist - Institute of  Data - RMIT</a:t>
            </a:r>
          </a:p>
          <a:p>
            <a:pPr marL="342900" indent="-34290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Administration Officer – Bastow Institute of Educational &amp; Leadership</a:t>
            </a:r>
          </a:p>
          <a:p>
            <a:pPr marL="342900" indent="-34290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Examination Coordinator – Indian Institute of Planning &amp; Management </a:t>
            </a:r>
          </a:p>
          <a:p>
            <a:pPr marL="342900" indent="-342900">
              <a:lnSpc>
                <a:spcPct val="150000"/>
              </a:lnSpc>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IT – Recruiter – Bhilwara Info Tech</a:t>
            </a:r>
          </a:p>
          <a:p>
            <a:pPr>
              <a:lnSpc>
                <a:spcPct val="150000"/>
              </a:lnSpc>
            </a:pP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150000"/>
              </a:lnSpc>
            </a:pP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150000"/>
              </a:lnSpc>
            </a:pPr>
            <a:endParaRPr lang="en-US" sz="2400" dirty="0">
              <a:solidFill>
                <a:schemeClr val="tx1">
                  <a:lumMod val="85000"/>
                  <a:lumOff val="15000"/>
                </a:schemeClr>
              </a:solidFill>
              <a:latin typeface="Big Caslon Medium" panose="02000603090000020003" pitchFamily="2" charset="-79"/>
              <a:cs typeface="Big Caslon Medium" panose="02000603090000020003" pitchFamily="2" charset="-79"/>
            </a:endParaRPr>
          </a:p>
          <a:p>
            <a:pPr>
              <a:lnSpc>
                <a:spcPct val="150000"/>
              </a:lnSpc>
            </a:pPr>
            <a:endParaRPr lang="en-US" sz="2400" dirty="0">
              <a:solidFill>
                <a:schemeClr val="tx1">
                  <a:lumMod val="85000"/>
                  <a:lumOff val="15000"/>
                </a:schemeClr>
              </a:solidFill>
              <a:latin typeface="Big Caslon Medium" panose="02000603090000020003" pitchFamily="2" charset="-79"/>
              <a:cs typeface="Big Caslon Medium" panose="02000603090000020003" pitchFamily="2" charset="-79"/>
            </a:endParaRPr>
          </a:p>
          <a:p>
            <a:pPr marL="285750" indent="-285750">
              <a:buFont typeface="Arial" panose="020B0604020202020204" pitchFamily="34" charset="0"/>
              <a:buChar char="•"/>
            </a:pPr>
            <a:endParaRPr lang="en-US" dirty="0">
              <a:solidFill>
                <a:schemeClr val="bg1"/>
              </a:solidFill>
            </a:endParaRPr>
          </a:p>
        </p:txBody>
      </p:sp>
      <p:sp>
        <p:nvSpPr>
          <p:cNvPr id="16" name="TextBox 15">
            <a:extLst>
              <a:ext uri="{FF2B5EF4-FFF2-40B4-BE49-F238E27FC236}">
                <a16:creationId xmlns:a16="http://schemas.microsoft.com/office/drawing/2014/main" id="{E4C8EBD6-944F-DD40-8B95-8398A9683803}"/>
              </a:ext>
            </a:extLst>
          </p:cNvPr>
          <p:cNvSpPr txBox="1"/>
          <p:nvPr/>
        </p:nvSpPr>
        <p:spPr>
          <a:xfrm>
            <a:off x="11803143" y="6555641"/>
            <a:ext cx="352926" cy="646331"/>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365843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01C44EEC-10E4-DF46-909F-712E2004DDB5}"/>
              </a:ext>
            </a:extLst>
          </p:cNvPr>
          <p:cNvPicPr>
            <a:picLocks noChangeAspect="1"/>
          </p:cNvPicPr>
          <p:nvPr/>
        </p:nvPicPr>
        <p:blipFill>
          <a:blip r:embed="rId3"/>
          <a:stretch>
            <a:fillRect/>
          </a:stretch>
        </p:blipFill>
        <p:spPr>
          <a:xfrm>
            <a:off x="7372365" y="1058085"/>
            <a:ext cx="4771181" cy="4253377"/>
          </a:xfrm>
          <a:prstGeom prst="rect">
            <a:avLst/>
          </a:prstGeom>
        </p:spPr>
      </p:pic>
      <p:pic>
        <p:nvPicPr>
          <p:cNvPr id="31" name="Picture 30">
            <a:extLst>
              <a:ext uri="{FF2B5EF4-FFF2-40B4-BE49-F238E27FC236}">
                <a16:creationId xmlns:a16="http://schemas.microsoft.com/office/drawing/2014/main" id="{FD92C81C-43F8-B048-8701-839B842FA077}"/>
              </a:ext>
            </a:extLst>
          </p:cNvPr>
          <p:cNvPicPr>
            <a:picLocks noChangeAspect="1"/>
          </p:cNvPicPr>
          <p:nvPr/>
        </p:nvPicPr>
        <p:blipFill>
          <a:blip r:embed="rId4"/>
          <a:stretch>
            <a:fillRect/>
          </a:stretch>
        </p:blipFill>
        <p:spPr>
          <a:xfrm>
            <a:off x="0" y="1260162"/>
            <a:ext cx="4494507" cy="4051300"/>
          </a:xfrm>
          <a:prstGeom prst="rect">
            <a:avLst/>
          </a:prstGeom>
        </p:spPr>
      </p:pic>
      <p:pic>
        <p:nvPicPr>
          <p:cNvPr id="37" name="Picture 36">
            <a:extLst>
              <a:ext uri="{FF2B5EF4-FFF2-40B4-BE49-F238E27FC236}">
                <a16:creationId xmlns:a16="http://schemas.microsoft.com/office/drawing/2014/main" id="{FA34A8E1-B46A-F445-A7DA-B99D219409D0}"/>
              </a:ext>
            </a:extLst>
          </p:cNvPr>
          <p:cNvPicPr>
            <a:picLocks noChangeAspect="1"/>
          </p:cNvPicPr>
          <p:nvPr/>
        </p:nvPicPr>
        <p:blipFill>
          <a:blip r:embed="rId5"/>
          <a:stretch>
            <a:fillRect/>
          </a:stretch>
        </p:blipFill>
        <p:spPr>
          <a:xfrm>
            <a:off x="3537874" y="1344064"/>
            <a:ext cx="4581773" cy="4051300"/>
          </a:xfrm>
          <a:prstGeom prst="rect">
            <a:avLst/>
          </a:prstGeom>
        </p:spPr>
      </p:pic>
      <p:sp>
        <p:nvSpPr>
          <p:cNvPr id="14" name="TextBox 13">
            <a:extLst>
              <a:ext uri="{FF2B5EF4-FFF2-40B4-BE49-F238E27FC236}">
                <a16:creationId xmlns:a16="http://schemas.microsoft.com/office/drawing/2014/main" id="{68DCCA06-774A-A04F-AC0F-18FE8B7DC66D}"/>
              </a:ext>
            </a:extLst>
          </p:cNvPr>
          <p:cNvSpPr txBox="1"/>
          <p:nvPr/>
        </p:nvSpPr>
        <p:spPr>
          <a:xfrm>
            <a:off x="21094" y="-40987"/>
            <a:ext cx="5356817" cy="523220"/>
          </a:xfrm>
          <a:prstGeom prst="rect">
            <a:avLst/>
          </a:prstGeom>
          <a:noFill/>
        </p:spPr>
        <p:txBody>
          <a:bodyPr wrap="square" rtlCol="0">
            <a:spAutoFit/>
          </a:bodyPr>
          <a:lstStyle/>
          <a:p>
            <a:r>
              <a:rPr lang="en-AU" sz="2800" dirty="0">
                <a:solidFill>
                  <a:schemeClr val="tx1">
                    <a:lumMod val="75000"/>
                    <a:lumOff val="25000"/>
                  </a:schemeClr>
                </a:solidFill>
                <a:latin typeface="Times New Roman" panose="02020603050405020304" pitchFamily="18" charset="0"/>
                <a:cs typeface="Times New Roman" panose="02020603050405020304" pitchFamily="18" charset="0"/>
              </a:rPr>
              <a:t>MODEL EVALUATION</a:t>
            </a: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5" name="Rounded Rectangle 14">
            <a:extLst>
              <a:ext uri="{FF2B5EF4-FFF2-40B4-BE49-F238E27FC236}">
                <a16:creationId xmlns:a16="http://schemas.microsoft.com/office/drawing/2014/main" id="{4B0096F6-278B-034C-924F-337E90D226DB}"/>
              </a:ext>
            </a:extLst>
          </p:cNvPr>
          <p:cNvSpPr/>
          <p:nvPr/>
        </p:nvSpPr>
        <p:spPr>
          <a:xfrm>
            <a:off x="21094" y="845516"/>
            <a:ext cx="7311842"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Confusion Matrix</a:t>
            </a:r>
          </a:p>
        </p:txBody>
      </p:sp>
      <p:sp>
        <p:nvSpPr>
          <p:cNvPr id="16" name="Rounded Rectangle 15">
            <a:extLst>
              <a:ext uri="{FF2B5EF4-FFF2-40B4-BE49-F238E27FC236}">
                <a16:creationId xmlns:a16="http://schemas.microsoft.com/office/drawing/2014/main" id="{1F39D57B-BEBA-544D-AAF1-07578C574130}"/>
              </a:ext>
            </a:extLst>
          </p:cNvPr>
          <p:cNvSpPr/>
          <p:nvPr/>
        </p:nvSpPr>
        <p:spPr>
          <a:xfrm>
            <a:off x="7372364" y="798857"/>
            <a:ext cx="4771181" cy="50844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ROC CURVE(AUC = 0.9211)</a:t>
            </a:r>
          </a:p>
        </p:txBody>
      </p:sp>
      <p:sp>
        <p:nvSpPr>
          <p:cNvPr id="17" name="Round Diagonal Corner of Rectangle 16">
            <a:extLst>
              <a:ext uri="{FF2B5EF4-FFF2-40B4-BE49-F238E27FC236}">
                <a16:creationId xmlns:a16="http://schemas.microsoft.com/office/drawing/2014/main" id="{D5D9E8A3-8469-D947-BEF0-38A986CDE019}"/>
              </a:ext>
            </a:extLst>
          </p:cNvPr>
          <p:cNvSpPr/>
          <p:nvPr/>
        </p:nvSpPr>
        <p:spPr>
          <a:xfrm>
            <a:off x="3863146" y="5319094"/>
            <a:ext cx="8280400" cy="1459703"/>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AU" dirty="0"/>
              <a:t>Model predicted correctly - 119 customers are most likely to cancel the service &amp; 895 will not cancel the service.</a:t>
            </a:r>
          </a:p>
          <a:p>
            <a:pPr marL="285750" indent="-285750">
              <a:buFont typeface="Arial" panose="020B0604020202020204" pitchFamily="34" charset="0"/>
              <a:buChar char="•"/>
            </a:pPr>
            <a:r>
              <a:rPr lang="en-AU" dirty="0"/>
              <a:t>Model predicted wrongly - 18 customers are most likely to cancel the service and 31 customers will not cancel the service.</a:t>
            </a:r>
          </a:p>
          <a:p>
            <a:pPr algn="ctr"/>
            <a:endParaRPr lang="en-US" dirty="0"/>
          </a:p>
        </p:txBody>
      </p:sp>
      <p:sp>
        <p:nvSpPr>
          <p:cNvPr id="19" name="Round Diagonal Corner of Rectangle 18">
            <a:extLst>
              <a:ext uri="{FF2B5EF4-FFF2-40B4-BE49-F238E27FC236}">
                <a16:creationId xmlns:a16="http://schemas.microsoft.com/office/drawing/2014/main" id="{1A595279-B90A-BF44-844A-32DD94DB09A2}"/>
              </a:ext>
            </a:extLst>
          </p:cNvPr>
          <p:cNvSpPr/>
          <p:nvPr/>
        </p:nvSpPr>
        <p:spPr>
          <a:xfrm>
            <a:off x="110068" y="5350933"/>
            <a:ext cx="3691464" cy="150706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True Positives  = 119</a:t>
            </a:r>
          </a:p>
          <a:p>
            <a:pPr marL="285750" indent="-285750">
              <a:buFont typeface="Arial" panose="020B0604020202020204" pitchFamily="34" charset="0"/>
              <a:buChar char="•"/>
            </a:pPr>
            <a:r>
              <a:rPr lang="en-US" dirty="0"/>
              <a:t>False Positives  =18</a:t>
            </a:r>
          </a:p>
          <a:p>
            <a:pPr marL="285750" indent="-285750">
              <a:buFont typeface="Arial" panose="020B0604020202020204" pitchFamily="34" charset="0"/>
              <a:buChar char="•"/>
            </a:pPr>
            <a:r>
              <a:rPr lang="en-US" dirty="0"/>
              <a:t>True Negatives = 895</a:t>
            </a:r>
          </a:p>
          <a:p>
            <a:pPr marL="285750" indent="-285750">
              <a:buFont typeface="Arial" panose="020B0604020202020204" pitchFamily="34" charset="0"/>
              <a:buChar char="•"/>
            </a:pPr>
            <a:r>
              <a:rPr lang="en-US" dirty="0"/>
              <a:t>False Negatives =31</a:t>
            </a:r>
          </a:p>
        </p:txBody>
      </p:sp>
      <p:sp>
        <p:nvSpPr>
          <p:cNvPr id="25" name="TextBox 24">
            <a:extLst>
              <a:ext uri="{FF2B5EF4-FFF2-40B4-BE49-F238E27FC236}">
                <a16:creationId xmlns:a16="http://schemas.microsoft.com/office/drawing/2014/main" id="{DD6EF349-FD04-6D4A-BB1A-D38533CBFC3F}"/>
              </a:ext>
            </a:extLst>
          </p:cNvPr>
          <p:cNvSpPr txBox="1"/>
          <p:nvPr/>
        </p:nvSpPr>
        <p:spPr>
          <a:xfrm>
            <a:off x="11724842" y="6528999"/>
            <a:ext cx="418704" cy="369332"/>
          </a:xfrm>
          <a:prstGeom prst="rect">
            <a:avLst/>
          </a:prstGeom>
          <a:noFill/>
        </p:spPr>
        <p:txBody>
          <a:bodyPr wrap="none" rtlCol="0">
            <a:spAutoFit/>
          </a:bodyPr>
          <a:lstStyle/>
          <a:p>
            <a:r>
              <a:rPr lang="en-US" dirty="0"/>
              <a:t>19</a:t>
            </a:r>
          </a:p>
        </p:txBody>
      </p:sp>
    </p:spTree>
    <p:extLst>
      <p:ext uri="{BB962C8B-B14F-4D97-AF65-F5344CB8AC3E}">
        <p14:creationId xmlns:p14="http://schemas.microsoft.com/office/powerpoint/2010/main" val="3479028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1" name="Round Diagonal Corner of Rectangle 10">
            <a:extLst>
              <a:ext uri="{FF2B5EF4-FFF2-40B4-BE49-F238E27FC236}">
                <a16:creationId xmlns:a16="http://schemas.microsoft.com/office/drawing/2014/main" id="{E0CB7369-DF2B-6348-9F92-A505CDF937A2}"/>
              </a:ext>
            </a:extLst>
          </p:cNvPr>
          <p:cNvSpPr/>
          <p:nvPr/>
        </p:nvSpPr>
        <p:spPr>
          <a:xfrm>
            <a:off x="128335" y="1080138"/>
            <a:ext cx="4748464" cy="541273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Shapley Additive explanation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Created by computer scientist to enable the accuracy and the interpretability from machine learning models.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SHAP assigns each feature variable a value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Higher values indicate higher importance in predicting the target variable.</a:t>
            </a:r>
          </a:p>
          <a:p>
            <a:pPr algn="ctr"/>
            <a:endParaRPr lang="en-US" dirty="0"/>
          </a:p>
        </p:txBody>
      </p:sp>
      <p:sp>
        <p:nvSpPr>
          <p:cNvPr id="2" name="Title 1">
            <a:extLst>
              <a:ext uri="{FF2B5EF4-FFF2-40B4-BE49-F238E27FC236}">
                <a16:creationId xmlns:a16="http://schemas.microsoft.com/office/drawing/2014/main" id="{80C5FD8B-F963-4649-88AE-00E136DF9CDA}"/>
              </a:ext>
            </a:extLst>
          </p:cNvPr>
          <p:cNvSpPr>
            <a:spLocks noGrp="1"/>
          </p:cNvSpPr>
          <p:nvPr>
            <p:ph type="title"/>
          </p:nvPr>
        </p:nvSpPr>
        <p:spPr>
          <a:xfrm>
            <a:off x="0" y="19860"/>
            <a:ext cx="11353799" cy="786342"/>
          </a:xfrm>
        </p:spPr>
        <p:txBody>
          <a:bodyPr>
            <a:normAutofit/>
          </a:bodyPr>
          <a:lstStyle/>
          <a:p>
            <a:pPr algn="ct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Top 13 factors influencing customers to churn </a:t>
            </a:r>
          </a:p>
        </p:txBody>
      </p:sp>
      <p:pic>
        <p:nvPicPr>
          <p:cNvPr id="9" name="Content Placeholder 5">
            <a:extLst>
              <a:ext uri="{FF2B5EF4-FFF2-40B4-BE49-F238E27FC236}">
                <a16:creationId xmlns:a16="http://schemas.microsoft.com/office/drawing/2014/main" id="{524B5187-A60F-7742-AC99-74E43C60843A}"/>
              </a:ext>
            </a:extLst>
          </p:cNvPr>
          <p:cNvPicPr>
            <a:picLocks noGrp="1" noChangeAspect="1"/>
          </p:cNvPicPr>
          <p:nvPr>
            <p:ph idx="1"/>
          </p:nvPr>
        </p:nvPicPr>
        <p:blipFill>
          <a:blip r:embed="rId3"/>
          <a:stretch>
            <a:fillRect/>
          </a:stretch>
        </p:blipFill>
        <p:spPr>
          <a:xfrm>
            <a:off x="5053263" y="1151468"/>
            <a:ext cx="7010402" cy="5341406"/>
          </a:xfrm>
          <a:prstGeom prst="rect">
            <a:avLst/>
          </a:prstGeom>
        </p:spPr>
      </p:pic>
      <p:sp>
        <p:nvSpPr>
          <p:cNvPr id="12" name="Rounded Rectangle 11">
            <a:extLst>
              <a:ext uri="{FF2B5EF4-FFF2-40B4-BE49-F238E27FC236}">
                <a16:creationId xmlns:a16="http://schemas.microsoft.com/office/drawing/2014/main" id="{E31A9AE6-60BA-164C-9C04-663B16FA296E}"/>
              </a:ext>
            </a:extLst>
          </p:cNvPr>
          <p:cNvSpPr/>
          <p:nvPr/>
        </p:nvSpPr>
        <p:spPr>
          <a:xfrm>
            <a:off x="962526" y="1151468"/>
            <a:ext cx="3031958" cy="4367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Shap Values</a:t>
            </a:r>
          </a:p>
        </p:txBody>
      </p:sp>
      <p:sp>
        <p:nvSpPr>
          <p:cNvPr id="13" name="TextBox 12">
            <a:extLst>
              <a:ext uri="{FF2B5EF4-FFF2-40B4-BE49-F238E27FC236}">
                <a16:creationId xmlns:a16="http://schemas.microsoft.com/office/drawing/2014/main" id="{E67CD083-D83D-324B-8F00-D2080DFA8C36}"/>
              </a:ext>
            </a:extLst>
          </p:cNvPr>
          <p:cNvSpPr txBox="1"/>
          <p:nvPr/>
        </p:nvSpPr>
        <p:spPr>
          <a:xfrm>
            <a:off x="11773296" y="6560857"/>
            <a:ext cx="418704" cy="369332"/>
          </a:xfrm>
          <a:prstGeom prst="rect">
            <a:avLst/>
          </a:prstGeom>
          <a:noFill/>
        </p:spPr>
        <p:txBody>
          <a:bodyPr wrap="none" rtlCol="0">
            <a:spAutoFit/>
          </a:bodyPr>
          <a:lstStyle/>
          <a:p>
            <a:r>
              <a:rPr lang="en-US" dirty="0"/>
              <a:t>20</a:t>
            </a:r>
          </a:p>
        </p:txBody>
      </p:sp>
    </p:spTree>
    <p:extLst>
      <p:ext uri="{BB962C8B-B14F-4D97-AF65-F5344CB8AC3E}">
        <p14:creationId xmlns:p14="http://schemas.microsoft.com/office/powerpoint/2010/main" val="3727012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6AD7-AB81-7A4C-B76E-95440035ED60}"/>
              </a:ext>
            </a:extLst>
          </p:cNvPr>
          <p:cNvSpPr>
            <a:spLocks noGrp="1"/>
          </p:cNvSpPr>
          <p:nvPr>
            <p:ph type="title"/>
          </p:nvPr>
        </p:nvSpPr>
        <p:spPr>
          <a:xfrm>
            <a:off x="1" y="1"/>
            <a:ext cx="12192000" cy="1507066"/>
          </a:xfrm>
          <a:gradFill flip="none" rotWithShape="1">
            <a:gsLst>
              <a:gs pos="0">
                <a:schemeClr val="accent3">
                  <a:lumMod val="0"/>
                  <a:lumOff val="100000"/>
                </a:schemeClr>
              </a:gs>
              <a:gs pos="17000">
                <a:schemeClr val="accent3">
                  <a:lumMod val="0"/>
                  <a:lumOff val="100000"/>
                </a:schemeClr>
              </a:gs>
              <a:gs pos="100000">
                <a:schemeClr val="accent3">
                  <a:lumMod val="100000"/>
                </a:schemeClr>
              </a:gs>
            </a:gsLst>
            <a:path path="circle">
              <a:fillToRect l="50000" t="-80000" r="50000" b="180000"/>
            </a:path>
            <a:tileRect/>
          </a:gradFill>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3C6724B6-7121-264F-A9C4-33B90723C1DE}"/>
              </a:ext>
            </a:extLst>
          </p:cNvPr>
          <p:cNvSpPr>
            <a:spLocks noGrp="1"/>
          </p:cNvSpPr>
          <p:nvPr>
            <p:ph idx="1"/>
          </p:nvPr>
        </p:nvSpPr>
        <p:spPr>
          <a:xfrm>
            <a:off x="0" y="1676400"/>
            <a:ext cx="9407218" cy="4125138"/>
          </a:xfrm>
        </p:spPr>
        <p:txBody>
          <a:bodyPr>
            <a:normAutofit fontScale="77500" lnSpcReduction="20000"/>
          </a:bodyPr>
          <a:lstStyle/>
          <a:p>
            <a:pPr marL="0" indent="0">
              <a:buNone/>
            </a:pPr>
            <a:r>
              <a:rPr lang="en-AU" sz="2600" dirty="0">
                <a:latin typeface="Times New Roman" panose="02020603050405020304" pitchFamily="18" charset="0"/>
                <a:cs typeface="Times New Roman" panose="02020603050405020304" pitchFamily="18" charset="0"/>
              </a:rPr>
              <a:t>1.Business Problem Definition</a:t>
            </a:r>
            <a:endParaRPr lang="en-AU" sz="2600" dirty="0">
              <a:latin typeface="Times New Roman" panose="02020603050405020304" pitchFamily="18" charset="0"/>
              <a:ea typeface="Squada One"/>
              <a:cs typeface="Times New Roman" panose="02020603050405020304" pitchFamily="18" charset="0"/>
              <a:sym typeface="Squada One"/>
            </a:endParaRPr>
          </a:p>
          <a:p>
            <a:pPr marL="0" indent="0">
              <a:buNone/>
            </a:pPr>
            <a:r>
              <a:rPr lang="en-AU" sz="2600" dirty="0">
                <a:latin typeface="Times New Roman" panose="02020603050405020304" pitchFamily="18" charset="0"/>
                <a:cs typeface="Times New Roman" panose="02020603050405020304" pitchFamily="18" charset="0"/>
              </a:rPr>
              <a:t>Business question vs Data questions</a:t>
            </a:r>
          </a:p>
          <a:p>
            <a:pPr marL="0" indent="0">
              <a:buNone/>
            </a:pPr>
            <a:endParaRPr lang="en-AU" sz="2600" dirty="0">
              <a:latin typeface="Times New Roman" panose="02020603050405020304" pitchFamily="18" charset="0"/>
              <a:cs typeface="Times New Roman" panose="02020603050405020304" pitchFamily="18" charset="0"/>
            </a:endParaRPr>
          </a:p>
          <a:p>
            <a:pPr marL="0" indent="0">
              <a:buNone/>
            </a:pPr>
            <a:r>
              <a:rPr lang="en-AU" sz="2600" dirty="0">
                <a:latin typeface="Times New Roman" panose="02020603050405020304" pitchFamily="18" charset="0"/>
                <a:ea typeface="Squada One"/>
                <a:cs typeface="Times New Roman" panose="02020603050405020304" pitchFamily="18" charset="0"/>
                <a:sym typeface="Squada One"/>
              </a:rPr>
              <a:t>2.DATA </a:t>
            </a:r>
            <a:r>
              <a:rPr lang="en-AU" sz="2600" dirty="0">
                <a:latin typeface="Times New Roman" panose="02020603050405020304" pitchFamily="18" charset="0"/>
                <a:cs typeface="Times New Roman" panose="02020603050405020304" pitchFamily="18" charset="0"/>
              </a:rPr>
              <a:t>Process Design</a:t>
            </a:r>
            <a:endParaRPr lang="en-AU" sz="2600" dirty="0">
              <a:latin typeface="Times New Roman" panose="02020603050405020304" pitchFamily="18" charset="0"/>
              <a:ea typeface="Squada One"/>
              <a:cs typeface="Times New Roman" panose="02020603050405020304" pitchFamily="18" charset="0"/>
              <a:sym typeface="Squada One"/>
            </a:endParaRPr>
          </a:p>
          <a:p>
            <a:pPr marL="0" indent="0">
              <a:buNone/>
            </a:pPr>
            <a:r>
              <a:rPr lang="en-AU" sz="2600" dirty="0">
                <a:latin typeface="Times New Roman" panose="02020603050405020304" pitchFamily="18" charset="0"/>
                <a:cs typeface="Times New Roman" panose="02020603050405020304" pitchFamily="18" charset="0"/>
              </a:rPr>
              <a:t>How work process</a:t>
            </a:r>
          </a:p>
          <a:p>
            <a:pPr marL="0" indent="0">
              <a:buNone/>
            </a:pPr>
            <a:endParaRPr lang="en-AU" sz="2600" dirty="0">
              <a:latin typeface="Times New Roman" panose="02020603050405020304" pitchFamily="18" charset="0"/>
              <a:cs typeface="Times New Roman" panose="02020603050405020304" pitchFamily="18" charset="0"/>
            </a:endParaRPr>
          </a:p>
          <a:p>
            <a:pPr marL="0" indent="0">
              <a:buNone/>
            </a:pPr>
            <a:r>
              <a:rPr lang="en-AU" sz="2600" dirty="0">
                <a:latin typeface="Times New Roman" panose="02020603050405020304" pitchFamily="18" charset="0"/>
                <a:cs typeface="Times New Roman" panose="02020603050405020304" pitchFamily="18" charset="0"/>
              </a:rPr>
              <a:t>3.Values delivery</a:t>
            </a:r>
            <a:endParaRPr lang="en-AU" sz="2600" dirty="0">
              <a:latin typeface="Times New Roman" panose="02020603050405020304" pitchFamily="18" charset="0"/>
              <a:ea typeface="Squada One"/>
              <a:cs typeface="Times New Roman" panose="02020603050405020304" pitchFamily="18" charset="0"/>
              <a:sym typeface="Squada One"/>
            </a:endParaRPr>
          </a:p>
          <a:p>
            <a:pPr marL="0" indent="0">
              <a:buNone/>
            </a:pPr>
            <a:r>
              <a:rPr lang="en-AU" sz="2600" dirty="0">
                <a:latin typeface="Times New Roman" panose="02020603050405020304" pitchFamily="18" charset="0"/>
                <a:cs typeface="Times New Roman" panose="02020603050405020304" pitchFamily="18" charset="0"/>
              </a:rPr>
              <a:t>Modelling accuracy</a:t>
            </a:r>
          </a:p>
          <a:p>
            <a:pPr marL="0" indent="0">
              <a:buNone/>
            </a:pPr>
            <a:endParaRPr lang="en-AU" sz="3800" dirty="0">
              <a:latin typeface="Times New Roman" panose="02020603050405020304" pitchFamily="18" charset="0"/>
              <a:cs typeface="Times New Roman" panose="02020603050405020304" pitchFamily="18" charset="0"/>
            </a:endParaRPr>
          </a:p>
          <a:p>
            <a:pPr marL="0" indent="0">
              <a:buNone/>
            </a:pPr>
            <a:r>
              <a:rPr lang="en-AU" sz="4600" dirty="0">
                <a:latin typeface="Times New Roman" panose="02020603050405020304" pitchFamily="18" charset="0"/>
                <a:cs typeface="Times New Roman" panose="02020603050405020304" pitchFamily="18" charset="0"/>
              </a:rPr>
              <a:t>4.Next steps and Summary</a:t>
            </a:r>
          </a:p>
          <a:p>
            <a:pPr marL="0" indent="0">
              <a:buNone/>
            </a:pPr>
            <a:r>
              <a:rPr lang="en-AU" sz="3500" dirty="0">
                <a:latin typeface="Times New Roman" panose="02020603050405020304" pitchFamily="18" charset="0"/>
                <a:cs typeface="Times New Roman" panose="02020603050405020304" pitchFamily="18" charset="0"/>
              </a:rPr>
              <a:t>Future improvements</a:t>
            </a:r>
          </a:p>
          <a:p>
            <a:pPr marL="0" indent="0">
              <a:buNone/>
            </a:pPr>
            <a:endParaRPr lang="en-AU" dirty="0"/>
          </a:p>
          <a:p>
            <a:endParaRPr lang="en-US" dirty="0">
              <a:solidFill>
                <a:schemeClr val="bg1"/>
              </a:solidFill>
            </a:endParaRPr>
          </a:p>
        </p:txBody>
      </p:sp>
      <p:sp>
        <p:nvSpPr>
          <p:cNvPr id="4" name="TextBox 3">
            <a:extLst>
              <a:ext uri="{FF2B5EF4-FFF2-40B4-BE49-F238E27FC236}">
                <a16:creationId xmlns:a16="http://schemas.microsoft.com/office/drawing/2014/main" id="{FD2D8017-F2FC-BD47-80C8-1D491CC326C6}"/>
              </a:ext>
            </a:extLst>
          </p:cNvPr>
          <p:cNvSpPr txBox="1"/>
          <p:nvPr/>
        </p:nvSpPr>
        <p:spPr>
          <a:xfrm>
            <a:off x="11871158" y="6464968"/>
            <a:ext cx="418704" cy="369332"/>
          </a:xfrm>
          <a:prstGeom prst="rect">
            <a:avLst/>
          </a:prstGeom>
          <a:noFill/>
        </p:spPr>
        <p:txBody>
          <a:bodyPr wrap="none" rtlCol="0">
            <a:spAutoFit/>
          </a:bodyPr>
          <a:lstStyle/>
          <a:p>
            <a:r>
              <a:rPr lang="en-US" dirty="0"/>
              <a:t>21</a:t>
            </a:r>
          </a:p>
        </p:txBody>
      </p:sp>
    </p:spTree>
    <p:extLst>
      <p:ext uri="{BB962C8B-B14F-4D97-AF65-F5344CB8AC3E}">
        <p14:creationId xmlns:p14="http://schemas.microsoft.com/office/powerpoint/2010/main" val="3777745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F315-9826-F14B-BBE4-2B2E0715D75A}"/>
              </a:ext>
            </a:extLst>
          </p:cNvPr>
          <p:cNvSpPr>
            <a:spLocks noGrp="1"/>
          </p:cNvSpPr>
          <p:nvPr>
            <p:ph type="title"/>
          </p:nvPr>
        </p:nvSpPr>
        <p:spPr>
          <a:xfrm>
            <a:off x="838200" y="365125"/>
            <a:ext cx="10515600" cy="307975"/>
          </a:xfrm>
        </p:spPr>
        <p:txBody>
          <a:bodyPr>
            <a:noAutofit/>
          </a:bodyPr>
          <a:lstStyle/>
          <a:p>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Similar models can be applied in various domains:</a:t>
            </a:r>
          </a:p>
        </p:txBody>
      </p:sp>
      <p:pic>
        <p:nvPicPr>
          <p:cNvPr id="6162" name="Picture 18" descr="Pay TV in Australia: Compare Provider Plans and Browse Best Deals">
            <a:extLst>
              <a:ext uri="{FF2B5EF4-FFF2-40B4-BE49-F238E27FC236}">
                <a16:creationId xmlns:a16="http://schemas.microsoft.com/office/drawing/2014/main" id="{F3BFE38F-953D-4F4D-BEF7-A7D150311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993" y="2282974"/>
            <a:ext cx="2187575" cy="880265"/>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Best Pay TV Providers in 2021 as reviewed by Australian consumers |  ProductReview.com.au">
            <a:extLst>
              <a:ext uri="{FF2B5EF4-FFF2-40B4-BE49-F238E27FC236}">
                <a16:creationId xmlns:a16="http://schemas.microsoft.com/office/drawing/2014/main" id="{5BCC7867-25B5-F149-8C97-2EA46D76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993" y="4843216"/>
            <a:ext cx="2216151" cy="880265"/>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descr="14.5 million Australians already have Pay TV / Subscription TV as Disney+  enters the market - Roy Morgan Research">
            <a:extLst>
              <a:ext uri="{FF2B5EF4-FFF2-40B4-BE49-F238E27FC236}">
                <a16:creationId xmlns:a16="http://schemas.microsoft.com/office/drawing/2014/main" id="{B8552373-0D54-F34F-B093-69650A267E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5568" y="4006999"/>
            <a:ext cx="2187576" cy="880265"/>
          </a:xfrm>
          <a:prstGeom prst="rect">
            <a:avLst/>
          </a:prstGeom>
          <a:noFill/>
          <a:extLst>
            <a:ext uri="{909E8E84-426E-40DD-AFC4-6F175D3DCCD1}">
              <a14:hiddenFill xmlns:a14="http://schemas.microsoft.com/office/drawing/2010/main">
                <a:solidFill>
                  <a:srgbClr val="FFFFFF"/>
                </a:solidFill>
              </a14:hiddenFill>
            </a:ext>
          </a:extLst>
        </p:spPr>
      </p:pic>
      <p:pic>
        <p:nvPicPr>
          <p:cNvPr id="6170" name="Picture 26" descr="Australian Pay TV &amp; Streaming | Best Streaming Services - Canstar Blue">
            <a:extLst>
              <a:ext uri="{FF2B5EF4-FFF2-40B4-BE49-F238E27FC236}">
                <a16:creationId xmlns:a16="http://schemas.microsoft.com/office/drawing/2014/main" id="{7F7C4951-1862-2F48-8015-1794F5C2E4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1280" y="5723481"/>
            <a:ext cx="2216151" cy="880265"/>
          </a:xfrm>
          <a:prstGeom prst="rect">
            <a:avLst/>
          </a:prstGeom>
          <a:noFill/>
          <a:extLst>
            <a:ext uri="{909E8E84-426E-40DD-AFC4-6F175D3DCCD1}">
              <a14:hiddenFill xmlns:a14="http://schemas.microsoft.com/office/drawing/2010/main">
                <a:solidFill>
                  <a:srgbClr val="FFFFFF"/>
                </a:solidFill>
              </a14:hiddenFill>
            </a:ext>
          </a:extLst>
        </p:spPr>
      </p:pic>
      <p:pic>
        <p:nvPicPr>
          <p:cNvPr id="6172" name="Picture 28" descr="Pay TV Plans Australia - Compare the Best Pay TV Deals | WhistleOut">
            <a:extLst>
              <a:ext uri="{FF2B5EF4-FFF2-40B4-BE49-F238E27FC236}">
                <a16:creationId xmlns:a16="http://schemas.microsoft.com/office/drawing/2014/main" id="{82C6F429-CFC8-8349-9CCC-1F81FBD160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8418" y="3211669"/>
            <a:ext cx="2216150" cy="858829"/>
          </a:xfrm>
          <a:prstGeom prst="rect">
            <a:avLst/>
          </a:prstGeom>
          <a:noFill/>
          <a:extLst>
            <a:ext uri="{909E8E84-426E-40DD-AFC4-6F175D3DCCD1}">
              <a14:hiddenFill xmlns:a14="http://schemas.microsoft.com/office/drawing/2010/main">
                <a:solidFill>
                  <a:srgbClr val="FFFFFF"/>
                </a:solidFill>
              </a14:hiddenFill>
            </a:ext>
          </a:extLst>
        </p:spPr>
      </p:pic>
      <p:pic>
        <p:nvPicPr>
          <p:cNvPr id="6174" name="Picture 30" descr="Budget Direct | Insurer of the Year 4 Years in a Row">
            <a:extLst>
              <a:ext uri="{FF2B5EF4-FFF2-40B4-BE49-F238E27FC236}">
                <a16:creationId xmlns:a16="http://schemas.microsoft.com/office/drawing/2014/main" id="{44D7D23E-36AE-2C46-969D-7B55AFCF3F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0063" y="2498471"/>
            <a:ext cx="1944688" cy="880265"/>
          </a:xfrm>
          <a:prstGeom prst="rect">
            <a:avLst/>
          </a:prstGeom>
          <a:noFill/>
          <a:extLst>
            <a:ext uri="{909E8E84-426E-40DD-AFC4-6F175D3DCCD1}">
              <a14:hiddenFill xmlns:a14="http://schemas.microsoft.com/office/drawing/2010/main">
                <a:solidFill>
                  <a:srgbClr val="FFFFFF"/>
                </a:solidFill>
              </a14:hiddenFill>
            </a:ext>
          </a:extLst>
        </p:spPr>
      </p:pic>
      <p:pic>
        <p:nvPicPr>
          <p:cNvPr id="6176" name="Picture 32" descr="Home Security Melbourne | Security Companies in Melbourne, VIC">
            <a:extLst>
              <a:ext uri="{FF2B5EF4-FFF2-40B4-BE49-F238E27FC236}">
                <a16:creationId xmlns:a16="http://schemas.microsoft.com/office/drawing/2014/main" id="{BBDD609F-4309-104D-8056-9D90126005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48018" y="2502302"/>
            <a:ext cx="1893093" cy="920750"/>
          </a:xfrm>
          <a:prstGeom prst="rect">
            <a:avLst/>
          </a:prstGeom>
          <a:noFill/>
          <a:extLst>
            <a:ext uri="{909E8E84-426E-40DD-AFC4-6F175D3DCCD1}">
              <a14:hiddenFill xmlns:a14="http://schemas.microsoft.com/office/drawing/2010/main">
                <a:solidFill>
                  <a:srgbClr val="FFFFFF"/>
                </a:solidFill>
              </a14:hiddenFill>
            </a:ext>
          </a:extLst>
        </p:spPr>
      </p:pic>
      <p:pic>
        <p:nvPicPr>
          <p:cNvPr id="6178" name="Picture 34" descr="24 Hour CCTV Monitoring Service | Castle Security">
            <a:extLst>
              <a:ext uri="{FF2B5EF4-FFF2-40B4-BE49-F238E27FC236}">
                <a16:creationId xmlns:a16="http://schemas.microsoft.com/office/drawing/2014/main" id="{4A42CDE5-EE6A-EC47-9E9E-C2CE3EB648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48018" y="3429000"/>
            <a:ext cx="1893093" cy="990600"/>
          </a:xfrm>
          <a:prstGeom prst="rect">
            <a:avLst/>
          </a:prstGeom>
          <a:noFill/>
          <a:extLst>
            <a:ext uri="{909E8E84-426E-40DD-AFC4-6F175D3DCCD1}">
              <a14:hiddenFill xmlns:a14="http://schemas.microsoft.com/office/drawing/2010/main">
                <a:solidFill>
                  <a:srgbClr val="FFFFFF"/>
                </a:solidFill>
              </a14:hiddenFill>
            </a:ext>
          </a:extLst>
        </p:spPr>
      </p:pic>
      <p:pic>
        <p:nvPicPr>
          <p:cNvPr id="6180" name="Picture 36" descr="Security Systems &amp; 24/7 Monitoring | Home &amp; Business | ADT Security">
            <a:extLst>
              <a:ext uri="{FF2B5EF4-FFF2-40B4-BE49-F238E27FC236}">
                <a16:creationId xmlns:a16="http://schemas.microsoft.com/office/drawing/2014/main" id="{C1EFB483-6086-EB44-838B-B20A1C2690A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48018" y="4370783"/>
            <a:ext cx="1893093" cy="1238250"/>
          </a:xfrm>
          <a:prstGeom prst="rect">
            <a:avLst/>
          </a:prstGeom>
          <a:noFill/>
          <a:extLst>
            <a:ext uri="{909E8E84-426E-40DD-AFC4-6F175D3DCCD1}">
              <a14:hiddenFill xmlns:a14="http://schemas.microsoft.com/office/drawing/2010/main">
                <a:solidFill>
                  <a:srgbClr val="FFFFFF"/>
                </a:solidFill>
              </a14:hiddenFill>
            </a:ext>
          </a:extLst>
        </p:spPr>
      </p:pic>
      <p:pic>
        <p:nvPicPr>
          <p:cNvPr id="6182" name="Picture 38" descr="AAMI – Australia's #1 Insurer for CAR, HOME, BUSINESS &amp; MORE!">
            <a:extLst>
              <a:ext uri="{FF2B5EF4-FFF2-40B4-BE49-F238E27FC236}">
                <a16:creationId xmlns:a16="http://schemas.microsoft.com/office/drawing/2014/main" id="{2824A09A-EE7A-AB44-A9B2-A268C5797BA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0064" y="3367585"/>
            <a:ext cx="1944687" cy="858829"/>
          </a:xfrm>
          <a:prstGeom prst="rect">
            <a:avLst/>
          </a:prstGeom>
          <a:noFill/>
          <a:extLst>
            <a:ext uri="{909E8E84-426E-40DD-AFC4-6F175D3DCCD1}">
              <a14:hiddenFill xmlns:a14="http://schemas.microsoft.com/office/drawing/2010/main">
                <a:solidFill>
                  <a:srgbClr val="FFFFFF"/>
                </a:solidFill>
              </a14:hiddenFill>
            </a:ext>
          </a:extLst>
        </p:spPr>
      </p:pic>
      <p:pic>
        <p:nvPicPr>
          <p:cNvPr id="6184" name="Picture 40" descr="Insurance Australia Group rebrands as IAG and turns logo purple to be more  approachable - Mumbrella">
            <a:extLst>
              <a:ext uri="{FF2B5EF4-FFF2-40B4-BE49-F238E27FC236}">
                <a16:creationId xmlns:a16="http://schemas.microsoft.com/office/drawing/2014/main" id="{1FF2A024-B69D-1643-AAD5-E521FB37FC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0698" y="4192764"/>
            <a:ext cx="1924053" cy="990601"/>
          </a:xfrm>
          <a:prstGeom prst="rect">
            <a:avLst/>
          </a:prstGeom>
          <a:noFill/>
          <a:extLst>
            <a:ext uri="{909E8E84-426E-40DD-AFC4-6F175D3DCCD1}">
              <a14:hiddenFill xmlns:a14="http://schemas.microsoft.com/office/drawing/2010/main">
                <a:solidFill>
                  <a:srgbClr val="FFFFFF"/>
                </a:solidFill>
              </a14:hiddenFill>
            </a:ext>
          </a:extLst>
        </p:spPr>
      </p:pic>
      <p:pic>
        <p:nvPicPr>
          <p:cNvPr id="6186" name="Picture 42" descr="Insurance Australia Group rebrands as IAG and turns logo purple to be more  approachable - Mumbrella">
            <a:extLst>
              <a:ext uri="{FF2B5EF4-FFF2-40B4-BE49-F238E27FC236}">
                <a16:creationId xmlns:a16="http://schemas.microsoft.com/office/drawing/2014/main" id="{A4CC13E4-A6F1-D04D-B091-3E04284F5C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0063" y="5183365"/>
            <a:ext cx="1944688" cy="9906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291DE79-D068-EE4C-BEBC-732AAD52CC3D}"/>
              </a:ext>
            </a:extLst>
          </p:cNvPr>
          <p:cNvSpPr txBox="1"/>
          <p:nvPr/>
        </p:nvSpPr>
        <p:spPr>
          <a:xfrm>
            <a:off x="577851" y="1424505"/>
            <a:ext cx="2187575" cy="400110"/>
          </a:xfrm>
          <a:prstGeom prst="rect">
            <a:avLst/>
          </a:prstGeom>
          <a:noFill/>
        </p:spPr>
        <p:txBody>
          <a:bodyPr wrap="square" rtlCol="0">
            <a:spAutoFit/>
          </a:bodyPr>
          <a:lstStyle/>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Bank</a:t>
            </a:r>
          </a:p>
        </p:txBody>
      </p:sp>
      <p:sp>
        <p:nvSpPr>
          <p:cNvPr id="11" name="TextBox 10">
            <a:extLst>
              <a:ext uri="{FF2B5EF4-FFF2-40B4-BE49-F238E27FC236}">
                <a16:creationId xmlns:a16="http://schemas.microsoft.com/office/drawing/2014/main" id="{C8D146EA-92FF-424D-963C-F6FA84063193}"/>
              </a:ext>
            </a:extLst>
          </p:cNvPr>
          <p:cNvSpPr txBox="1"/>
          <p:nvPr/>
        </p:nvSpPr>
        <p:spPr>
          <a:xfrm>
            <a:off x="3915568" y="1462476"/>
            <a:ext cx="1898910" cy="400110"/>
          </a:xfrm>
          <a:prstGeom prst="rect">
            <a:avLst/>
          </a:prstGeom>
          <a:noFill/>
        </p:spPr>
        <p:txBody>
          <a:bodyPr wrap="square" rtlCol="0">
            <a:spAutoFit/>
          </a:bodyPr>
          <a:lstStyle/>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Pay TV</a:t>
            </a:r>
          </a:p>
        </p:txBody>
      </p:sp>
      <p:sp>
        <p:nvSpPr>
          <p:cNvPr id="12" name="TextBox 11">
            <a:extLst>
              <a:ext uri="{FF2B5EF4-FFF2-40B4-BE49-F238E27FC236}">
                <a16:creationId xmlns:a16="http://schemas.microsoft.com/office/drawing/2014/main" id="{E62752D8-CFA5-5849-9984-46A3234E32F6}"/>
              </a:ext>
            </a:extLst>
          </p:cNvPr>
          <p:cNvSpPr txBox="1"/>
          <p:nvPr/>
        </p:nvSpPr>
        <p:spPr>
          <a:xfrm>
            <a:off x="7082832" y="1265483"/>
            <a:ext cx="1524000" cy="707886"/>
          </a:xfrm>
          <a:prstGeom prst="rect">
            <a:avLst/>
          </a:prstGeom>
          <a:noFill/>
        </p:spPr>
        <p:txBody>
          <a:bodyPr wrap="square" rtlCol="0">
            <a:spAutoFit/>
          </a:bodyP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Insurance Companies</a:t>
            </a:r>
          </a:p>
        </p:txBody>
      </p:sp>
      <p:sp>
        <p:nvSpPr>
          <p:cNvPr id="13" name="TextBox 12">
            <a:extLst>
              <a:ext uri="{FF2B5EF4-FFF2-40B4-BE49-F238E27FC236}">
                <a16:creationId xmlns:a16="http://schemas.microsoft.com/office/drawing/2014/main" id="{D7937374-D6F7-4F45-8597-BD1DEB082560}"/>
              </a:ext>
            </a:extLst>
          </p:cNvPr>
          <p:cNvSpPr txBox="1"/>
          <p:nvPr/>
        </p:nvSpPr>
        <p:spPr>
          <a:xfrm>
            <a:off x="9517855" y="1264091"/>
            <a:ext cx="2096294" cy="1015663"/>
          </a:xfrm>
          <a:prstGeom prst="rect">
            <a:avLst/>
          </a:prstGeom>
          <a:noFill/>
        </p:spPr>
        <p:txBody>
          <a:bodyPr wrap="square" rtlCol="0">
            <a:spAutoFit/>
          </a:bodyP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Alarm Security Monitoring Companies</a:t>
            </a:r>
          </a:p>
        </p:txBody>
      </p:sp>
      <p:pic>
        <p:nvPicPr>
          <p:cNvPr id="6188" name="Picture 44" descr="National Australia Bank - Wikipedia">
            <a:extLst>
              <a:ext uri="{FF2B5EF4-FFF2-40B4-BE49-F238E27FC236}">
                <a16:creationId xmlns:a16="http://schemas.microsoft.com/office/drawing/2014/main" id="{03C75F51-BB16-894D-ACFB-4B9E32E161D3}"/>
              </a:ext>
            </a:extLst>
          </p:cNvPr>
          <p:cNvPicPr>
            <a:picLocks noGrp="1" noChangeAspect="1" noChangeArrowheads="1"/>
          </p:cNvPicPr>
          <p:nvPr>
            <p:ph idx="1"/>
          </p:nvPr>
        </p:nvPicPr>
        <p:blipFill>
          <a:blip r:embed="rId14">
            <a:extLst>
              <a:ext uri="{28A0092B-C50C-407E-A947-70E740481C1C}">
                <a14:useLocalDpi xmlns:a14="http://schemas.microsoft.com/office/drawing/2010/main" val="0"/>
              </a:ext>
            </a:extLst>
          </a:blip>
          <a:srcRect/>
          <a:stretch>
            <a:fillRect/>
          </a:stretch>
        </p:blipFill>
        <p:spPr bwMode="auto">
          <a:xfrm>
            <a:off x="617464" y="2282974"/>
            <a:ext cx="2240755" cy="990602"/>
          </a:xfrm>
          <a:prstGeom prst="rect">
            <a:avLst/>
          </a:prstGeom>
          <a:noFill/>
          <a:extLst>
            <a:ext uri="{909E8E84-426E-40DD-AFC4-6F175D3DCCD1}">
              <a14:hiddenFill xmlns:a14="http://schemas.microsoft.com/office/drawing/2010/main">
                <a:solidFill>
                  <a:srgbClr val="FFFFFF"/>
                </a:solidFill>
              </a14:hiddenFill>
            </a:ext>
          </a:extLst>
        </p:spPr>
      </p:pic>
      <p:pic>
        <p:nvPicPr>
          <p:cNvPr id="6190" name="Picture 46" descr="Top Ten Australian Logos – 4th | Desktop">
            <a:extLst>
              <a:ext uri="{FF2B5EF4-FFF2-40B4-BE49-F238E27FC236}">
                <a16:creationId xmlns:a16="http://schemas.microsoft.com/office/drawing/2014/main" id="{F0CCB2B6-DADE-F94D-BC02-A6C2B5B639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7851" y="3273576"/>
            <a:ext cx="2240755" cy="875853"/>
          </a:xfrm>
          <a:prstGeom prst="rect">
            <a:avLst/>
          </a:prstGeom>
          <a:noFill/>
          <a:extLst>
            <a:ext uri="{909E8E84-426E-40DD-AFC4-6F175D3DCCD1}">
              <a14:hiddenFill xmlns:a14="http://schemas.microsoft.com/office/drawing/2010/main">
                <a:solidFill>
                  <a:srgbClr val="FFFFFF"/>
                </a:solidFill>
              </a14:hiddenFill>
            </a:ext>
          </a:extLst>
        </p:spPr>
      </p:pic>
      <p:pic>
        <p:nvPicPr>
          <p:cNvPr id="6192" name="Picture 48" descr="ANZ New Zealand Brand and Image Library">
            <a:extLst>
              <a:ext uri="{FF2B5EF4-FFF2-40B4-BE49-F238E27FC236}">
                <a16:creationId xmlns:a16="http://schemas.microsoft.com/office/drawing/2014/main" id="{5734DD1F-7BE0-844A-9716-5AEC53262A0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7851" y="4130929"/>
            <a:ext cx="2240755" cy="1009102"/>
          </a:xfrm>
          <a:prstGeom prst="rect">
            <a:avLst/>
          </a:prstGeom>
          <a:noFill/>
          <a:extLst>
            <a:ext uri="{909E8E84-426E-40DD-AFC4-6F175D3DCCD1}">
              <a14:hiddenFill xmlns:a14="http://schemas.microsoft.com/office/drawing/2010/main">
                <a:solidFill>
                  <a:srgbClr val="FFFFFF"/>
                </a:solidFill>
              </a14:hiddenFill>
            </a:ext>
          </a:extLst>
        </p:spPr>
      </p:pic>
      <p:pic>
        <p:nvPicPr>
          <p:cNvPr id="6194" name="Picture 50" descr="Westpac Bank - Monash Food and Retail">
            <a:extLst>
              <a:ext uri="{FF2B5EF4-FFF2-40B4-BE49-F238E27FC236}">
                <a16:creationId xmlns:a16="http://schemas.microsoft.com/office/drawing/2014/main" id="{87626FE9-469A-4D44-ACCE-AF2D2E97D27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7464" y="5140031"/>
            <a:ext cx="2187575" cy="125639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D612679-95D4-DC4A-A682-98B71F901FE9}"/>
              </a:ext>
            </a:extLst>
          </p:cNvPr>
          <p:cNvSpPr txBox="1"/>
          <p:nvPr/>
        </p:nvSpPr>
        <p:spPr>
          <a:xfrm>
            <a:off x="11806989" y="6497053"/>
            <a:ext cx="418704" cy="369332"/>
          </a:xfrm>
          <a:prstGeom prst="rect">
            <a:avLst/>
          </a:prstGeom>
          <a:noFill/>
        </p:spPr>
        <p:txBody>
          <a:bodyPr wrap="none" rtlCol="0">
            <a:spAutoFit/>
          </a:bodyPr>
          <a:lstStyle/>
          <a:p>
            <a:r>
              <a:rPr lang="en-US" dirty="0"/>
              <a:t>22</a:t>
            </a:r>
          </a:p>
        </p:txBody>
      </p:sp>
    </p:spTree>
    <p:extLst>
      <p:ext uri="{BB962C8B-B14F-4D97-AF65-F5344CB8AC3E}">
        <p14:creationId xmlns:p14="http://schemas.microsoft.com/office/powerpoint/2010/main" val="3984164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B2A3-F7AD-DD4A-A24E-8CD6616B1654}"/>
              </a:ext>
            </a:extLst>
          </p:cNvPr>
          <p:cNvSpPr>
            <a:spLocks noGrp="1"/>
          </p:cNvSpPr>
          <p:nvPr>
            <p:ph type="title"/>
          </p:nvPr>
        </p:nvSpPr>
        <p:spPr>
          <a:xfrm>
            <a:off x="513347" y="365125"/>
            <a:ext cx="10840453" cy="1325563"/>
          </a:xfrm>
        </p:spPr>
        <p:txBody>
          <a:bodyPr>
            <a:normAutofit/>
          </a:bodyPr>
          <a:lstStyle/>
          <a:p>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3BF8C243-F170-BE47-A491-BE77F138C407}"/>
              </a:ext>
            </a:extLst>
          </p:cNvPr>
          <p:cNvSpPr>
            <a:spLocks noGrp="1"/>
          </p:cNvSpPr>
          <p:nvPr>
            <p:ph idx="1"/>
          </p:nvPr>
        </p:nvSpPr>
        <p:spPr>
          <a:xfrm>
            <a:off x="203201" y="1219201"/>
            <a:ext cx="11748168" cy="4908884"/>
          </a:xfrm>
        </p:spPr>
        <p:txBody>
          <a:bodyPr>
            <a:normAutofit/>
          </a:bodyPr>
          <a:lstStyle/>
          <a:p>
            <a:endParaRPr lang="en-US" dirty="0"/>
          </a:p>
          <a:p>
            <a:pPr>
              <a:lnSpc>
                <a:spcPct val="200000"/>
              </a:lnSpc>
            </a:pPr>
            <a:r>
              <a:rPr lang="en-AU" sz="1800" dirty="0">
                <a:latin typeface="Times New Roman" panose="02020603050405020304" pitchFamily="18" charset="0"/>
                <a:cs typeface="Times New Roman" panose="02020603050405020304" pitchFamily="18" charset="0"/>
              </a:rPr>
              <a:t>XGBoost model gave the best accuracy accuracy rate, predicting the customers who are most likely to churn. Business can now focus on customer retention campaigns toward targeted high-risk customers.</a:t>
            </a:r>
          </a:p>
          <a:p>
            <a:pPr>
              <a:lnSpc>
                <a:spcPct val="200000"/>
              </a:lnSpc>
            </a:pPr>
            <a:r>
              <a:rPr lang="en-AU" sz="1800" dirty="0">
                <a:latin typeface="Times New Roman" panose="02020603050405020304" pitchFamily="18" charset="0"/>
                <a:cs typeface="Times New Roman" panose="02020603050405020304" pitchFamily="18" charset="0"/>
              </a:rPr>
              <a:t>Through XGBoost SHAP values we determine the model performance and the feature importance which was influencing the customers to quit the subscription.</a:t>
            </a:r>
          </a:p>
          <a:p>
            <a:pPr>
              <a:lnSpc>
                <a:spcPct val="200000"/>
              </a:lnSpc>
            </a:pPr>
            <a:r>
              <a:rPr lang="en-AU" sz="1800" dirty="0">
                <a:latin typeface="Times New Roman" panose="02020603050405020304" pitchFamily="18" charset="0"/>
                <a:cs typeface="Times New Roman" panose="02020603050405020304" pitchFamily="18" charset="0"/>
              </a:rPr>
              <a:t>Future Work: Adding more features  like customer complain type, resolution time, demographic information of the subscriber &amp; sentiment analysis on customer feedback for better insights.</a:t>
            </a:r>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9252B1-4F6C-4A42-98A1-ECB61BCEE18A}"/>
              </a:ext>
            </a:extLst>
          </p:cNvPr>
          <p:cNvSpPr txBox="1"/>
          <p:nvPr/>
        </p:nvSpPr>
        <p:spPr>
          <a:xfrm>
            <a:off x="11839074" y="6464968"/>
            <a:ext cx="418704" cy="369332"/>
          </a:xfrm>
          <a:prstGeom prst="rect">
            <a:avLst/>
          </a:prstGeom>
          <a:noFill/>
        </p:spPr>
        <p:txBody>
          <a:bodyPr wrap="none" rtlCol="0">
            <a:spAutoFit/>
          </a:bodyPr>
          <a:lstStyle/>
          <a:p>
            <a:r>
              <a:rPr lang="en-US" dirty="0"/>
              <a:t>23</a:t>
            </a:r>
          </a:p>
        </p:txBody>
      </p:sp>
    </p:spTree>
    <p:extLst>
      <p:ext uri="{BB962C8B-B14F-4D97-AF65-F5344CB8AC3E}">
        <p14:creationId xmlns:p14="http://schemas.microsoft.com/office/powerpoint/2010/main" val="4123116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1B376C-C9E2-8840-A617-3789FEE4A076}"/>
              </a:ext>
            </a:extLst>
          </p:cNvPr>
          <p:cNvSpPr txBox="1"/>
          <p:nvPr/>
        </p:nvSpPr>
        <p:spPr>
          <a:xfrm>
            <a:off x="457200" y="478136"/>
            <a:ext cx="11180618" cy="4216539"/>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Reference</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Dataset is from Kaggle Competition 2020:https://www.kaggle.com/c/customer-churn-prediction-2020</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https://www.strategyand.pwc.com/m1/en/reports/hitting-the-</a:t>
            </a:r>
            <a:r>
              <a:rPr lang="en-US" dirty="0" err="1">
                <a:latin typeface="Times New Roman" panose="02020603050405020304" pitchFamily="18" charset="0"/>
                <a:cs typeface="Times New Roman" panose="02020603050405020304" pitchFamily="18" charset="0"/>
              </a:rPr>
              <a:t>target.pdf</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https://www.analyticsvidhya.com/blog/2016/03/complete-guide-parameter-tuning-</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-with-codes-python/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https://towardsdatascience.com/explain-your-model-with-the-shap-values-bc36aac4de3d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https://machinelearningmastery.com/smote-oversampling-for-imbalanced-classification/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5" name="TextBox 4">
            <a:extLst>
              <a:ext uri="{FF2B5EF4-FFF2-40B4-BE49-F238E27FC236}">
                <a16:creationId xmlns:a16="http://schemas.microsoft.com/office/drawing/2014/main" id="{24536A3B-F43C-5841-828F-34D7E261E729}"/>
              </a:ext>
            </a:extLst>
          </p:cNvPr>
          <p:cNvSpPr txBox="1"/>
          <p:nvPr/>
        </p:nvSpPr>
        <p:spPr>
          <a:xfrm>
            <a:off x="11790947" y="6432884"/>
            <a:ext cx="418704" cy="369332"/>
          </a:xfrm>
          <a:prstGeom prst="rect">
            <a:avLst/>
          </a:prstGeom>
          <a:noFill/>
        </p:spPr>
        <p:txBody>
          <a:bodyPr wrap="none" rtlCol="0">
            <a:spAutoFit/>
          </a:bodyPr>
          <a:lstStyle/>
          <a:p>
            <a:r>
              <a:rPr lang="en-US" dirty="0"/>
              <a:t>24</a:t>
            </a:r>
          </a:p>
        </p:txBody>
      </p:sp>
    </p:spTree>
    <p:extLst>
      <p:ext uri="{BB962C8B-B14F-4D97-AF65-F5344CB8AC3E}">
        <p14:creationId xmlns:p14="http://schemas.microsoft.com/office/powerpoint/2010/main" val="1691258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B7DB1-17FC-4948-982D-74A4BE9B4266}"/>
              </a:ext>
            </a:extLst>
          </p:cNvPr>
          <p:cNvSpPr>
            <a:spLocks noGrp="1"/>
          </p:cNvSpPr>
          <p:nvPr>
            <p:ph idx="1"/>
          </p:nvPr>
        </p:nvSpPr>
        <p:spPr>
          <a:xfrm>
            <a:off x="557264" y="3064042"/>
            <a:ext cx="10796536" cy="1379621"/>
          </a:xfrm>
        </p:spPr>
        <p:txBody>
          <a:bodyPr>
            <a:normAutofit/>
          </a:bodyPr>
          <a:lstStyle/>
          <a:p>
            <a:pPr marL="0" indent="0">
              <a:buNone/>
            </a:pPr>
            <a:r>
              <a:rPr lang="en-US" sz="5400" dirty="0">
                <a:solidFill>
                  <a:schemeClr val="tx1">
                    <a:lumMod val="95000"/>
                    <a:lumOff val="5000"/>
                  </a:schemeClr>
                </a:solidFill>
                <a:latin typeface="Bradley Hand" pitchFamily="2" charset="77"/>
                <a:cs typeface="Big Caslon Medium" panose="02000603090000020003" pitchFamily="2" charset="-79"/>
              </a:rPr>
              <a:t>Thanks</a:t>
            </a:r>
          </a:p>
        </p:txBody>
      </p:sp>
      <p:sp>
        <p:nvSpPr>
          <p:cNvPr id="11" name="TextBox 10">
            <a:extLst>
              <a:ext uri="{FF2B5EF4-FFF2-40B4-BE49-F238E27FC236}">
                <a16:creationId xmlns:a16="http://schemas.microsoft.com/office/drawing/2014/main" id="{8EF187BD-E5FA-4D4B-8ACF-EE439E3FA91F}"/>
              </a:ext>
            </a:extLst>
          </p:cNvPr>
          <p:cNvSpPr txBox="1"/>
          <p:nvPr/>
        </p:nvSpPr>
        <p:spPr>
          <a:xfrm>
            <a:off x="677332" y="3896266"/>
            <a:ext cx="4985531" cy="461665"/>
          </a:xfrm>
          <a:prstGeom prst="rect">
            <a:avLst/>
          </a:prstGeom>
          <a:noFill/>
        </p:spPr>
        <p:txBody>
          <a:bodyPr wrap="square" rtlCol="0">
            <a:spAutoFit/>
          </a:bodyPr>
          <a:lstStyle/>
          <a:p>
            <a:r>
              <a:rPr lang="en-US" sz="2400" dirty="0">
                <a:latin typeface="Bradley Hand" pitchFamily="2" charset="77"/>
              </a:rPr>
              <a:t>Does anyone has any questions?</a:t>
            </a:r>
          </a:p>
        </p:txBody>
      </p:sp>
      <p:sp>
        <p:nvSpPr>
          <p:cNvPr id="12" name="TextBox 11">
            <a:extLst>
              <a:ext uri="{FF2B5EF4-FFF2-40B4-BE49-F238E27FC236}">
                <a16:creationId xmlns:a16="http://schemas.microsoft.com/office/drawing/2014/main" id="{3AC07B96-C684-DA46-A915-C916D7BD7557}"/>
              </a:ext>
            </a:extLst>
          </p:cNvPr>
          <p:cNvSpPr txBox="1"/>
          <p:nvPr/>
        </p:nvSpPr>
        <p:spPr>
          <a:xfrm>
            <a:off x="11773296" y="6488668"/>
            <a:ext cx="418704" cy="369332"/>
          </a:xfrm>
          <a:prstGeom prst="rect">
            <a:avLst/>
          </a:prstGeom>
          <a:noFill/>
        </p:spPr>
        <p:txBody>
          <a:bodyPr wrap="none" rtlCol="0">
            <a:spAutoFit/>
          </a:bodyPr>
          <a:lstStyle/>
          <a:p>
            <a:r>
              <a:rPr lang="en-US" dirty="0"/>
              <a:t>25</a:t>
            </a:r>
          </a:p>
        </p:txBody>
      </p:sp>
    </p:spTree>
    <p:extLst>
      <p:ext uri="{BB962C8B-B14F-4D97-AF65-F5344CB8AC3E}">
        <p14:creationId xmlns:p14="http://schemas.microsoft.com/office/powerpoint/2010/main" val="168553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6AD7-AB81-7A4C-B76E-95440035ED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3C6724B6-7121-264F-A9C4-33B90723C1DE}"/>
              </a:ext>
            </a:extLst>
          </p:cNvPr>
          <p:cNvSpPr>
            <a:spLocks noGrp="1"/>
          </p:cNvSpPr>
          <p:nvPr>
            <p:ph idx="1"/>
          </p:nvPr>
        </p:nvSpPr>
        <p:spPr>
          <a:xfrm>
            <a:off x="838199" y="1690688"/>
            <a:ext cx="9407218" cy="4125138"/>
          </a:xfrm>
        </p:spPr>
        <p:txBody>
          <a:bodyPr>
            <a:normAutofit fontScale="70000" lnSpcReduction="20000"/>
          </a:bodyPr>
          <a:lstStyle/>
          <a:p>
            <a:pPr marL="0" indent="0">
              <a:buNone/>
            </a:pPr>
            <a:r>
              <a:rPr lang="en-AU" sz="5100" dirty="0">
                <a:latin typeface="Times New Roman" panose="02020603050405020304" pitchFamily="18" charset="0"/>
                <a:cs typeface="Times New Roman" panose="02020603050405020304" pitchFamily="18" charset="0"/>
              </a:rPr>
              <a:t>1.Business Problem Definition</a:t>
            </a:r>
            <a:endParaRPr lang="en-AU" sz="5100" dirty="0">
              <a:latin typeface="Times New Roman" panose="02020603050405020304" pitchFamily="18" charset="0"/>
              <a:ea typeface="Squada One"/>
              <a:cs typeface="Times New Roman" panose="02020603050405020304" pitchFamily="18" charset="0"/>
              <a:sym typeface="Squada One"/>
            </a:endParaRPr>
          </a:p>
          <a:p>
            <a:pPr marL="0" indent="0">
              <a:buNone/>
            </a:pPr>
            <a:r>
              <a:rPr lang="en-AU" sz="3800" dirty="0">
                <a:latin typeface="Times New Roman" panose="02020603050405020304" pitchFamily="18" charset="0"/>
                <a:cs typeface="Times New Roman" panose="02020603050405020304" pitchFamily="18" charset="0"/>
              </a:rPr>
              <a:t>Business question vs Data questions</a:t>
            </a:r>
          </a:p>
          <a:p>
            <a:pPr marL="0" indent="0">
              <a:buNone/>
            </a:pPr>
            <a:endParaRPr lang="en-AU" sz="3800" dirty="0">
              <a:latin typeface="Times New Roman" panose="02020603050405020304" pitchFamily="18" charset="0"/>
              <a:cs typeface="Times New Roman" panose="02020603050405020304" pitchFamily="18" charset="0"/>
            </a:endParaRPr>
          </a:p>
          <a:p>
            <a:pPr marL="0" indent="0">
              <a:buNone/>
            </a:pPr>
            <a:r>
              <a:rPr lang="en-AU" sz="3200" dirty="0">
                <a:latin typeface="Times New Roman" panose="02020603050405020304" pitchFamily="18" charset="0"/>
                <a:ea typeface="Squada One"/>
                <a:cs typeface="Times New Roman" panose="02020603050405020304" pitchFamily="18" charset="0"/>
                <a:sym typeface="Squada One"/>
              </a:rPr>
              <a:t>2.DATA </a:t>
            </a:r>
            <a:r>
              <a:rPr lang="en-AU" sz="3200" dirty="0">
                <a:latin typeface="Times New Roman" panose="02020603050405020304" pitchFamily="18" charset="0"/>
                <a:cs typeface="Times New Roman" panose="02020603050405020304" pitchFamily="18" charset="0"/>
              </a:rPr>
              <a:t>Process Design</a:t>
            </a:r>
            <a:endParaRPr lang="en-AU" sz="3200" dirty="0">
              <a:latin typeface="Times New Roman" panose="02020603050405020304" pitchFamily="18" charset="0"/>
              <a:ea typeface="Squada One"/>
              <a:cs typeface="Times New Roman" panose="02020603050405020304" pitchFamily="18" charset="0"/>
              <a:sym typeface="Squada One"/>
            </a:endParaRPr>
          </a:p>
          <a:p>
            <a:pPr marL="0" indent="0">
              <a:buNone/>
            </a:pPr>
            <a:r>
              <a:rPr lang="en-AU" sz="2600" dirty="0">
                <a:latin typeface="Times New Roman" panose="02020603050405020304" pitchFamily="18" charset="0"/>
                <a:cs typeface="Times New Roman" panose="02020603050405020304" pitchFamily="18" charset="0"/>
              </a:rPr>
              <a:t>How work process</a:t>
            </a:r>
          </a:p>
          <a:p>
            <a:pPr marL="0" indent="0">
              <a:buNone/>
            </a:pPr>
            <a:endParaRPr lang="en-AU" sz="3200" dirty="0">
              <a:latin typeface="Times New Roman" panose="02020603050405020304" pitchFamily="18" charset="0"/>
              <a:cs typeface="Times New Roman" panose="02020603050405020304" pitchFamily="18" charset="0"/>
            </a:endParaRPr>
          </a:p>
          <a:p>
            <a:pPr marL="0" indent="0">
              <a:buNone/>
            </a:pPr>
            <a:r>
              <a:rPr lang="en-AU" sz="3200" dirty="0">
                <a:latin typeface="Times New Roman" panose="02020603050405020304" pitchFamily="18" charset="0"/>
                <a:cs typeface="Times New Roman" panose="02020603050405020304" pitchFamily="18" charset="0"/>
              </a:rPr>
              <a:t>3.Values delivery</a:t>
            </a:r>
            <a:endParaRPr lang="en-AU" sz="3200" dirty="0">
              <a:latin typeface="Times New Roman" panose="02020603050405020304" pitchFamily="18" charset="0"/>
              <a:ea typeface="Squada One"/>
              <a:cs typeface="Times New Roman" panose="02020603050405020304" pitchFamily="18" charset="0"/>
              <a:sym typeface="Squada One"/>
            </a:endParaRPr>
          </a:p>
          <a:p>
            <a:pPr marL="0" indent="0">
              <a:buNone/>
            </a:pPr>
            <a:r>
              <a:rPr lang="en-AU" sz="2600" dirty="0">
                <a:latin typeface="Times New Roman" panose="02020603050405020304" pitchFamily="18" charset="0"/>
                <a:cs typeface="Times New Roman" panose="02020603050405020304" pitchFamily="18" charset="0"/>
              </a:rPr>
              <a:t>Modelling accuracy</a:t>
            </a:r>
          </a:p>
          <a:p>
            <a:pPr marL="0" indent="0">
              <a:buNone/>
            </a:pPr>
            <a:endParaRPr lang="en-AU" sz="3200" dirty="0">
              <a:latin typeface="Times New Roman" panose="02020603050405020304" pitchFamily="18" charset="0"/>
              <a:cs typeface="Times New Roman" panose="02020603050405020304" pitchFamily="18" charset="0"/>
            </a:endParaRPr>
          </a:p>
          <a:p>
            <a:pPr marL="0" indent="0">
              <a:buNone/>
            </a:pPr>
            <a:r>
              <a:rPr lang="en-AU" sz="3200" dirty="0">
                <a:latin typeface="Times New Roman" panose="02020603050405020304" pitchFamily="18" charset="0"/>
                <a:cs typeface="Times New Roman" panose="02020603050405020304" pitchFamily="18" charset="0"/>
              </a:rPr>
              <a:t>4.Next steps and Summary</a:t>
            </a:r>
          </a:p>
          <a:p>
            <a:pPr marL="0" indent="0">
              <a:buNone/>
            </a:pPr>
            <a:r>
              <a:rPr lang="en-AU" sz="2600" dirty="0">
                <a:latin typeface="Times New Roman" panose="02020603050405020304" pitchFamily="18" charset="0"/>
                <a:cs typeface="Times New Roman" panose="02020603050405020304" pitchFamily="18" charset="0"/>
              </a:rPr>
              <a:t>Future improvements</a:t>
            </a:r>
          </a:p>
          <a:p>
            <a:pPr marL="0" indent="0">
              <a:buNone/>
            </a:pPr>
            <a:endParaRPr lang="en-AU" dirty="0"/>
          </a:p>
          <a:p>
            <a:endParaRPr lang="en-US" dirty="0">
              <a:solidFill>
                <a:schemeClr val="bg1"/>
              </a:solidFill>
            </a:endParaRPr>
          </a:p>
        </p:txBody>
      </p:sp>
      <p:sp>
        <p:nvSpPr>
          <p:cNvPr id="6" name="TextBox 5">
            <a:extLst>
              <a:ext uri="{FF2B5EF4-FFF2-40B4-BE49-F238E27FC236}">
                <a16:creationId xmlns:a16="http://schemas.microsoft.com/office/drawing/2014/main" id="{EC1C8852-699C-FD4B-8D51-676C91982A4F}"/>
              </a:ext>
            </a:extLst>
          </p:cNvPr>
          <p:cNvSpPr txBox="1"/>
          <p:nvPr/>
        </p:nvSpPr>
        <p:spPr>
          <a:xfrm>
            <a:off x="11871158" y="6384758"/>
            <a:ext cx="184731"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60505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D68E-FFD5-E84B-936D-5F4B96DD43C7}"/>
              </a:ext>
            </a:extLst>
          </p:cNvPr>
          <p:cNvSpPr>
            <a:spLocks noGrp="1"/>
          </p:cNvSpPr>
          <p:nvPr>
            <p:ph type="title"/>
          </p:nvPr>
        </p:nvSpPr>
        <p:spPr>
          <a:xfrm>
            <a:off x="270933" y="1"/>
            <a:ext cx="12241909" cy="561473"/>
          </a:xfrm>
        </p:spPr>
        <p:txBody>
          <a:bodyPr>
            <a:normAutofit fontScale="90000"/>
          </a:bodyPr>
          <a:lstStyle/>
          <a:p>
            <a:r>
              <a:rPr lang="en-US" dirty="0">
                <a:latin typeface="Times New Roman" panose="02020603050405020304" pitchFamily="18" charset="0"/>
                <a:cs typeface="Times New Roman" panose="02020603050405020304" pitchFamily="18" charset="0"/>
              </a:rPr>
              <a:t>Background</a:t>
            </a:r>
          </a:p>
        </p:txBody>
      </p:sp>
      <p:pic>
        <p:nvPicPr>
          <p:cNvPr id="13320" name="Picture 8" descr="Anchored but Agile: The New Vision for Data Management | Transforming Data  with Intelligence">
            <a:extLst>
              <a:ext uri="{FF2B5EF4-FFF2-40B4-BE49-F238E27FC236}">
                <a16:creationId xmlns:a16="http://schemas.microsoft.com/office/drawing/2014/main" id="{357D0591-63BE-7A46-9BF4-C6A42CE9F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22" y="3088439"/>
            <a:ext cx="2956428" cy="1387306"/>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Know your customer through micro-segmentation">
            <a:extLst>
              <a:ext uri="{FF2B5EF4-FFF2-40B4-BE49-F238E27FC236}">
                <a16:creationId xmlns:a16="http://schemas.microsoft.com/office/drawing/2014/main" id="{EC36F702-8333-A84D-BDCA-046B1BEA2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677" y="3200625"/>
            <a:ext cx="3606800" cy="2678575"/>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HonePD | Success Through Smart Design | Product Design Melbourne Australia |">
            <a:extLst>
              <a:ext uri="{FF2B5EF4-FFF2-40B4-BE49-F238E27FC236}">
                <a16:creationId xmlns:a16="http://schemas.microsoft.com/office/drawing/2014/main" id="{10323992-AF55-DF44-AB1E-22E40F896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800" y="4539913"/>
            <a:ext cx="3400672" cy="1644253"/>
          </a:xfrm>
          <a:prstGeom prst="rect">
            <a:avLst/>
          </a:prstGeom>
          <a:noFill/>
          <a:effectLst>
            <a:outerShdw blurRad="393700" dist="50800" dir="5400000" algn="ctr" rotWithShape="0">
              <a:srgbClr val="000000">
                <a:alpha val="43137"/>
              </a:srgbClr>
            </a:outerShdw>
          </a:effectLst>
          <a:extLst>
            <a:ext uri="{909E8E84-426E-40DD-AFC4-6F175D3DCCD1}">
              <a14:hiddenFill xmlns:a14="http://schemas.microsoft.com/office/drawing/2010/main">
                <a:solidFill>
                  <a:srgbClr val="FFFFFF"/>
                </a:solidFill>
              </a14:hiddenFill>
            </a:ext>
          </a:extLst>
        </p:spPr>
      </p:pic>
      <p:pic>
        <p:nvPicPr>
          <p:cNvPr id="13326" name="Picture 14" descr="Why is Developing a Commercialization Plan for Healthcare Innovations so  Hard?">
            <a:extLst>
              <a:ext uri="{FF2B5EF4-FFF2-40B4-BE49-F238E27FC236}">
                <a16:creationId xmlns:a16="http://schemas.microsoft.com/office/drawing/2014/main" id="{E6B816CF-1D31-AD4C-A7D6-146C41A9A7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8682" y="3136562"/>
            <a:ext cx="3353397" cy="1627943"/>
          </a:xfrm>
          <a:prstGeom prst="rect">
            <a:avLst/>
          </a:prstGeom>
          <a:noFill/>
          <a:extLst>
            <a:ext uri="{909E8E84-426E-40DD-AFC4-6F175D3DCCD1}">
              <a14:hiddenFill xmlns:a14="http://schemas.microsoft.com/office/drawing/2010/main">
                <a:solidFill>
                  <a:srgbClr val="FFFFFF"/>
                </a:solidFill>
              </a14:hiddenFill>
            </a:ext>
          </a:extLst>
        </p:spPr>
      </p:pic>
      <p:pic>
        <p:nvPicPr>
          <p:cNvPr id="13328" name="Picture 16" descr="Adaptive Learning in Teaching &amp; Learning - ProProfs">
            <a:extLst>
              <a:ext uri="{FF2B5EF4-FFF2-40B4-BE49-F238E27FC236}">
                <a16:creationId xmlns:a16="http://schemas.microsoft.com/office/drawing/2014/main" id="{2E640E8B-768A-754D-B410-FA1EB15ED3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8682" y="4864517"/>
            <a:ext cx="3400672" cy="125140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3CC9EC20-D829-2745-BD7F-4F7D03F19883}"/>
              </a:ext>
            </a:extLst>
          </p:cNvPr>
          <p:cNvSpPr/>
          <p:nvPr/>
        </p:nvSpPr>
        <p:spPr>
          <a:xfrm>
            <a:off x="2651622" y="2069430"/>
            <a:ext cx="7273759" cy="737937"/>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Marketing Function – customers needs more accurately identified and serviced</a:t>
            </a:r>
            <a:endParaRPr lang="en-US" dirty="0"/>
          </a:p>
        </p:txBody>
      </p:sp>
      <p:sp>
        <p:nvSpPr>
          <p:cNvPr id="7" name="Rounded Rectangle 6">
            <a:extLst>
              <a:ext uri="{FF2B5EF4-FFF2-40B4-BE49-F238E27FC236}">
                <a16:creationId xmlns:a16="http://schemas.microsoft.com/office/drawing/2014/main" id="{A8C22077-D6C1-3949-8827-103E309788A8}"/>
              </a:ext>
            </a:extLst>
          </p:cNvPr>
          <p:cNvSpPr/>
          <p:nvPr/>
        </p:nvSpPr>
        <p:spPr>
          <a:xfrm>
            <a:off x="3505197" y="1251409"/>
            <a:ext cx="5566610" cy="653881"/>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Big data mining - Identifies specific customer needs </a:t>
            </a:r>
          </a:p>
          <a:p>
            <a:pPr algn="ctr"/>
            <a:endParaRPr lang="en-US" dirty="0"/>
          </a:p>
        </p:txBody>
      </p:sp>
      <p:sp>
        <p:nvSpPr>
          <p:cNvPr id="8" name="Rounded Rectangle 7">
            <a:extLst>
              <a:ext uri="{FF2B5EF4-FFF2-40B4-BE49-F238E27FC236}">
                <a16:creationId xmlns:a16="http://schemas.microsoft.com/office/drawing/2014/main" id="{02ACBD69-895B-E64E-AAAE-B858523CC716}"/>
              </a:ext>
            </a:extLst>
          </p:cNvPr>
          <p:cNvSpPr/>
          <p:nvPr/>
        </p:nvSpPr>
        <p:spPr>
          <a:xfrm>
            <a:off x="4017655" y="244872"/>
            <a:ext cx="4748463" cy="76166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cs typeface="Al Nile" pitchFamily="2" charset="-78"/>
              </a:rPr>
              <a:t>Telecom Sector - Saturation Point</a:t>
            </a:r>
            <a:endParaRPr lang="en-US" dirty="0"/>
          </a:p>
        </p:txBody>
      </p:sp>
      <p:sp>
        <p:nvSpPr>
          <p:cNvPr id="11" name="TextBox 10">
            <a:extLst>
              <a:ext uri="{FF2B5EF4-FFF2-40B4-BE49-F238E27FC236}">
                <a16:creationId xmlns:a16="http://schemas.microsoft.com/office/drawing/2014/main" id="{B40B1B45-E7E6-1741-99BE-B71F7D955F0D}"/>
              </a:ext>
            </a:extLst>
          </p:cNvPr>
          <p:cNvSpPr txBox="1"/>
          <p:nvPr/>
        </p:nvSpPr>
        <p:spPr>
          <a:xfrm>
            <a:off x="11839074" y="6593305"/>
            <a:ext cx="184731" cy="369332"/>
          </a:xfrm>
          <a:prstGeom prst="rect">
            <a:avLst/>
          </a:prstGeom>
          <a:noFill/>
        </p:spPr>
        <p:txBody>
          <a:bodyPr wrap="none" rtlCol="0">
            <a:spAutoFit/>
          </a:bodyPr>
          <a:lstStyle/>
          <a:p>
            <a:r>
              <a:rPr lang="en-US" dirty="0"/>
              <a:t>4</a:t>
            </a:r>
          </a:p>
        </p:txBody>
      </p:sp>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374C828D-58DE-5C4F-A61C-4A256A8B98EA}"/>
                  </a:ext>
                </a:extLst>
              </p14:cNvPr>
              <p14:cNvContentPartPr/>
              <p14:nvPr/>
            </p14:nvContentPartPr>
            <p14:xfrm>
              <a:off x="4958153" y="3100066"/>
              <a:ext cx="12600" cy="9360"/>
            </p14:xfrm>
          </p:contentPart>
        </mc:Choice>
        <mc:Fallback>
          <p:pic>
            <p:nvPicPr>
              <p:cNvPr id="12" name="Ink 11">
                <a:extLst>
                  <a:ext uri="{FF2B5EF4-FFF2-40B4-BE49-F238E27FC236}">
                    <a16:creationId xmlns:a16="http://schemas.microsoft.com/office/drawing/2014/main" id="{374C828D-58DE-5C4F-A61C-4A256A8B98EA}"/>
                  </a:ext>
                </a:extLst>
              </p:cNvPr>
              <p:cNvPicPr/>
              <p:nvPr/>
            </p:nvPicPr>
            <p:blipFill>
              <a:blip r:embed="rId8"/>
              <a:stretch>
                <a:fillRect/>
              </a:stretch>
            </p:blipFill>
            <p:spPr>
              <a:xfrm>
                <a:off x="4949513" y="3091066"/>
                <a:ext cx="30240" cy="27000"/>
              </a:xfrm>
              <a:prstGeom prst="rect">
                <a:avLst/>
              </a:prstGeom>
            </p:spPr>
          </p:pic>
        </mc:Fallback>
      </mc:AlternateContent>
    </p:spTree>
    <p:extLst>
      <p:ext uri="{BB962C8B-B14F-4D97-AF65-F5344CB8AC3E}">
        <p14:creationId xmlns:p14="http://schemas.microsoft.com/office/powerpoint/2010/main" val="257293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3251A71-6D75-D740-9060-1C2FC797E907}"/>
              </a:ext>
            </a:extLst>
          </p:cNvPr>
          <p:cNvPicPr>
            <a:picLocks noChangeAspect="1"/>
          </p:cNvPicPr>
          <p:nvPr/>
        </p:nvPicPr>
        <p:blipFill>
          <a:blip r:embed="rId3"/>
          <a:stretch>
            <a:fillRect/>
          </a:stretch>
        </p:blipFill>
        <p:spPr>
          <a:xfrm>
            <a:off x="5223934" y="2468562"/>
            <a:ext cx="1744132" cy="1202266"/>
          </a:xfrm>
          <a:prstGeom prst="rect">
            <a:avLst/>
          </a:prstGeom>
        </p:spPr>
      </p:pic>
      <p:graphicFrame>
        <p:nvGraphicFramePr>
          <p:cNvPr id="20" name="Diagram 19">
            <a:extLst>
              <a:ext uri="{FF2B5EF4-FFF2-40B4-BE49-F238E27FC236}">
                <a16:creationId xmlns:a16="http://schemas.microsoft.com/office/drawing/2014/main" id="{BF63FE58-55BE-BB42-A599-2DDA7985B709}"/>
              </a:ext>
            </a:extLst>
          </p:cNvPr>
          <p:cNvGraphicFramePr/>
          <p:nvPr>
            <p:extLst>
              <p:ext uri="{D42A27DB-BD31-4B8C-83A1-F6EECF244321}">
                <p14:modId xmlns:p14="http://schemas.microsoft.com/office/powerpoint/2010/main" val="3620801922"/>
              </p:ext>
            </p:extLst>
          </p:nvPr>
        </p:nvGraphicFramePr>
        <p:xfrm>
          <a:off x="2201332" y="694267"/>
          <a:ext cx="7958667" cy="5554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2" name="Graphic 21" descr="Marketing">
            <a:extLst>
              <a:ext uri="{FF2B5EF4-FFF2-40B4-BE49-F238E27FC236}">
                <a16:creationId xmlns:a16="http://schemas.microsoft.com/office/drawing/2014/main" id="{984DD44D-E84D-E242-80BD-F15B227FA49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17600" y="3429000"/>
            <a:ext cx="914400" cy="914400"/>
          </a:xfrm>
          <a:prstGeom prst="rect">
            <a:avLst/>
          </a:prstGeom>
        </p:spPr>
      </p:pic>
      <p:pic>
        <p:nvPicPr>
          <p:cNvPr id="24" name="Graphic 23" descr="Dollar">
            <a:extLst>
              <a:ext uri="{FF2B5EF4-FFF2-40B4-BE49-F238E27FC236}">
                <a16:creationId xmlns:a16="http://schemas.microsoft.com/office/drawing/2014/main" id="{FA8F5877-CB82-704B-9B03-2253021A6FA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288868" y="1135060"/>
            <a:ext cx="558800" cy="533401"/>
          </a:xfrm>
          <a:prstGeom prst="rect">
            <a:avLst/>
          </a:prstGeom>
        </p:spPr>
      </p:pic>
      <p:pic>
        <p:nvPicPr>
          <p:cNvPr id="26" name="Graphic 25" descr="Sad face with no fill">
            <a:extLst>
              <a:ext uri="{FF2B5EF4-FFF2-40B4-BE49-F238E27FC236}">
                <a16:creationId xmlns:a16="http://schemas.microsoft.com/office/drawing/2014/main" id="{91F1C99C-B669-324C-99FA-E2E82A60CDF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729133" y="1039810"/>
            <a:ext cx="702734" cy="723900"/>
          </a:xfrm>
          <a:prstGeom prst="rect">
            <a:avLst/>
          </a:prstGeom>
        </p:spPr>
      </p:pic>
      <p:pic>
        <p:nvPicPr>
          <p:cNvPr id="28" name="Graphic 27" descr="Group of people">
            <a:extLst>
              <a:ext uri="{FF2B5EF4-FFF2-40B4-BE49-F238E27FC236}">
                <a16:creationId xmlns:a16="http://schemas.microsoft.com/office/drawing/2014/main" id="{D07BC592-8250-3E4A-892F-66EFB033FBD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66734" y="5825066"/>
            <a:ext cx="914400" cy="914400"/>
          </a:xfrm>
          <a:prstGeom prst="rect">
            <a:avLst/>
          </a:prstGeom>
        </p:spPr>
      </p:pic>
      <p:pic>
        <p:nvPicPr>
          <p:cNvPr id="30" name="Graphic 29" descr="Money">
            <a:extLst>
              <a:ext uri="{FF2B5EF4-FFF2-40B4-BE49-F238E27FC236}">
                <a16:creationId xmlns:a16="http://schemas.microsoft.com/office/drawing/2014/main" id="{F3165C7F-D3D4-E644-A9F4-539076648B7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67667" y="5829828"/>
            <a:ext cx="914400" cy="914400"/>
          </a:xfrm>
          <a:prstGeom prst="rect">
            <a:avLst/>
          </a:prstGeom>
        </p:spPr>
      </p:pic>
      <p:pic>
        <p:nvPicPr>
          <p:cNvPr id="35" name="Graphic 34" descr="Run">
            <a:extLst>
              <a:ext uri="{FF2B5EF4-FFF2-40B4-BE49-F238E27FC236}">
                <a16:creationId xmlns:a16="http://schemas.microsoft.com/office/drawing/2014/main" id="{B5BF6598-7E2B-FC4A-B1C2-E767E77FF2F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921530" y="849310"/>
            <a:ext cx="914400" cy="914400"/>
          </a:xfrm>
          <a:prstGeom prst="rect">
            <a:avLst/>
          </a:prstGeom>
        </p:spPr>
      </p:pic>
      <p:pic>
        <p:nvPicPr>
          <p:cNvPr id="37" name="Graphic 36" descr="Right pointing backhand index">
            <a:extLst>
              <a:ext uri="{FF2B5EF4-FFF2-40B4-BE49-F238E27FC236}">
                <a16:creationId xmlns:a16="http://schemas.microsoft.com/office/drawing/2014/main" id="{1A53707C-EBCA-FC41-A6D6-77F4BCC79DD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70470" y="3701255"/>
            <a:ext cx="914400" cy="914400"/>
          </a:xfrm>
          <a:prstGeom prst="rect">
            <a:avLst/>
          </a:prstGeom>
        </p:spPr>
      </p:pic>
      <p:pic>
        <p:nvPicPr>
          <p:cNvPr id="41" name="Graphic 40" descr="Run">
            <a:extLst>
              <a:ext uri="{FF2B5EF4-FFF2-40B4-BE49-F238E27FC236}">
                <a16:creationId xmlns:a16="http://schemas.microsoft.com/office/drawing/2014/main" id="{8321C3DC-F98B-ED46-A877-EDC6973EA29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547535" y="677860"/>
            <a:ext cx="914400" cy="914400"/>
          </a:xfrm>
          <a:prstGeom prst="rect">
            <a:avLst/>
          </a:prstGeom>
        </p:spPr>
      </p:pic>
      <p:pic>
        <p:nvPicPr>
          <p:cNvPr id="43" name="Graphic 42" descr="Group">
            <a:extLst>
              <a:ext uri="{FF2B5EF4-FFF2-40B4-BE49-F238E27FC236}">
                <a16:creationId xmlns:a16="http://schemas.microsoft.com/office/drawing/2014/main" id="{59AF4016-7B5B-C244-B3FB-697863B2871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0126132" y="3670828"/>
            <a:ext cx="914400" cy="914400"/>
          </a:xfrm>
          <a:prstGeom prst="rect">
            <a:avLst/>
          </a:prstGeom>
        </p:spPr>
      </p:pic>
      <p:pic>
        <p:nvPicPr>
          <p:cNvPr id="45" name="Graphic 44" descr="Two women">
            <a:extLst>
              <a:ext uri="{FF2B5EF4-FFF2-40B4-BE49-F238E27FC236}">
                <a16:creationId xmlns:a16="http://schemas.microsoft.com/office/drawing/2014/main" id="{6DAB6C92-0440-5D44-B032-B6BAB03A558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73262" y="3464188"/>
            <a:ext cx="914400" cy="914400"/>
          </a:xfrm>
          <a:prstGeom prst="rect">
            <a:avLst/>
          </a:prstGeom>
        </p:spPr>
      </p:pic>
      <p:sp>
        <p:nvSpPr>
          <p:cNvPr id="48" name="TextBox 47">
            <a:extLst>
              <a:ext uri="{FF2B5EF4-FFF2-40B4-BE49-F238E27FC236}">
                <a16:creationId xmlns:a16="http://schemas.microsoft.com/office/drawing/2014/main" id="{97659F79-ADD4-8243-9DE4-8607D17F151B}"/>
              </a:ext>
            </a:extLst>
          </p:cNvPr>
          <p:cNvSpPr txBox="1"/>
          <p:nvPr/>
        </p:nvSpPr>
        <p:spPr>
          <a:xfrm>
            <a:off x="101070" y="18313"/>
            <a:ext cx="5385329" cy="461665"/>
          </a:xfrm>
          <a:prstGeom prst="rect">
            <a:avLst/>
          </a:prstGeom>
          <a:noFill/>
        </p:spPr>
        <p:txBody>
          <a:bodyPr wrap="square" rtlCol="0">
            <a:spAutoFit/>
          </a:bodyPr>
          <a:lstStyle/>
          <a:p>
            <a:r>
              <a:rPr lang="en-AU" sz="2400" dirty="0"/>
              <a:t>CUSTOMER CHURN CYCLE</a:t>
            </a:r>
          </a:p>
        </p:txBody>
      </p:sp>
      <p:sp>
        <p:nvSpPr>
          <p:cNvPr id="49" name="TextBox 48">
            <a:extLst>
              <a:ext uri="{FF2B5EF4-FFF2-40B4-BE49-F238E27FC236}">
                <a16:creationId xmlns:a16="http://schemas.microsoft.com/office/drawing/2014/main" id="{B4BF52AA-E00A-8F4C-9D24-DE835BE0ABC2}"/>
              </a:ext>
            </a:extLst>
          </p:cNvPr>
          <p:cNvSpPr txBox="1"/>
          <p:nvPr/>
        </p:nvSpPr>
        <p:spPr>
          <a:xfrm>
            <a:off x="12007269" y="6554800"/>
            <a:ext cx="184731"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270195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F35D14-9B4C-B24C-ACD1-CC4F1522C619}"/>
              </a:ext>
            </a:extLst>
          </p:cNvPr>
          <p:cNvSpPr txBox="1"/>
          <p:nvPr/>
        </p:nvSpPr>
        <p:spPr>
          <a:xfrm>
            <a:off x="154983" y="880533"/>
            <a:ext cx="12532963" cy="40011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r>
              <a:rPr lang="en-AU" sz="2000" dirty="0">
                <a:latin typeface="Times New Roman" panose="02020603050405020304" pitchFamily="18" charset="0"/>
                <a:cs typeface="Times New Roman" panose="02020603050405020304" pitchFamily="18" charset="0"/>
              </a:rPr>
              <a:t>How earlier can we predict our customers who are more likely to churn?</a:t>
            </a:r>
          </a:p>
        </p:txBody>
      </p:sp>
      <p:sp>
        <p:nvSpPr>
          <p:cNvPr id="6" name="TextBox 5">
            <a:extLst>
              <a:ext uri="{FF2B5EF4-FFF2-40B4-BE49-F238E27FC236}">
                <a16:creationId xmlns:a16="http://schemas.microsoft.com/office/drawing/2014/main" id="{2DC91846-35FE-BC43-A81F-3F9BAE54F67F}"/>
              </a:ext>
            </a:extLst>
          </p:cNvPr>
          <p:cNvSpPr txBox="1"/>
          <p:nvPr/>
        </p:nvSpPr>
        <p:spPr>
          <a:xfrm>
            <a:off x="0" y="18759"/>
            <a:ext cx="12192000" cy="861774"/>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rtlCol="0">
            <a:spAutoFit/>
          </a:bodyPr>
          <a:lstStyle/>
          <a:p>
            <a:r>
              <a:rPr lang="en-US" sz="3200" dirty="0">
                <a:latin typeface="Times New Roman" panose="02020603050405020304" pitchFamily="18" charset="0"/>
                <a:cs typeface="Times New Roman" panose="02020603050405020304" pitchFamily="18" charset="0"/>
              </a:rPr>
              <a:t>Business</a:t>
            </a:r>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Question</a:t>
            </a:r>
          </a:p>
          <a:p>
            <a:endParaRPr lang="en-US" dirty="0"/>
          </a:p>
        </p:txBody>
      </p:sp>
      <p:pic>
        <p:nvPicPr>
          <p:cNvPr id="9" name="Graphic 8" descr="Head with gears">
            <a:extLst>
              <a:ext uri="{FF2B5EF4-FFF2-40B4-BE49-F238E27FC236}">
                <a16:creationId xmlns:a16="http://schemas.microsoft.com/office/drawing/2014/main" id="{54523254-1A51-2C44-80E9-4E51A0DF12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 y="2391835"/>
            <a:ext cx="914400" cy="914400"/>
          </a:xfrm>
          <a:prstGeom prst="rect">
            <a:avLst/>
          </a:prstGeom>
        </p:spPr>
      </p:pic>
      <p:sp>
        <p:nvSpPr>
          <p:cNvPr id="13" name="Pentagon 12">
            <a:extLst>
              <a:ext uri="{FF2B5EF4-FFF2-40B4-BE49-F238E27FC236}">
                <a16:creationId xmlns:a16="http://schemas.microsoft.com/office/drawing/2014/main" id="{A520E661-319C-DE4B-9EE2-D23DB3A61136}"/>
              </a:ext>
            </a:extLst>
          </p:cNvPr>
          <p:cNvSpPr/>
          <p:nvPr/>
        </p:nvSpPr>
        <p:spPr>
          <a:xfrm>
            <a:off x="2184400" y="2150006"/>
            <a:ext cx="4910667" cy="1135061"/>
          </a:xfrm>
          <a:prstGeom prst="homePlat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Better customer retention management upon initial diagnosis of churning customers.</a:t>
            </a:r>
          </a:p>
        </p:txBody>
      </p:sp>
      <p:pic>
        <p:nvPicPr>
          <p:cNvPr id="15" name="Graphic 14" descr="Research">
            <a:extLst>
              <a:ext uri="{FF2B5EF4-FFF2-40B4-BE49-F238E27FC236}">
                <a16:creationId xmlns:a16="http://schemas.microsoft.com/office/drawing/2014/main" id="{CC27CCED-0A1F-AC4F-8D90-F89F5DD503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 y="3395134"/>
            <a:ext cx="914400" cy="914400"/>
          </a:xfrm>
          <a:prstGeom prst="rect">
            <a:avLst/>
          </a:prstGeom>
        </p:spPr>
      </p:pic>
      <p:sp>
        <p:nvSpPr>
          <p:cNvPr id="16" name="Pentagon 15">
            <a:extLst>
              <a:ext uri="{FF2B5EF4-FFF2-40B4-BE49-F238E27FC236}">
                <a16:creationId xmlns:a16="http://schemas.microsoft.com/office/drawing/2014/main" id="{C5D3B3F5-AE2F-1449-8950-30CBF4D3B7BC}"/>
              </a:ext>
            </a:extLst>
          </p:cNvPr>
          <p:cNvSpPr/>
          <p:nvPr/>
        </p:nvSpPr>
        <p:spPr>
          <a:xfrm>
            <a:off x="2184400" y="3395134"/>
            <a:ext cx="4910667" cy="1140824"/>
          </a:xfrm>
          <a:prstGeom prst="homePlate">
            <a:avLst/>
          </a:prstGeom>
          <a:solidFill>
            <a:srgbClr val="AB6E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Factors influencing customers to leave our subscription  - helps business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to figure  out better marketing campaign.</a:t>
            </a:r>
          </a:p>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17" name="Pentagon 16">
            <a:extLst>
              <a:ext uri="{FF2B5EF4-FFF2-40B4-BE49-F238E27FC236}">
                <a16:creationId xmlns:a16="http://schemas.microsoft.com/office/drawing/2014/main" id="{2918DE96-FF9F-3B4D-973A-6F94EC382297}"/>
              </a:ext>
            </a:extLst>
          </p:cNvPr>
          <p:cNvSpPr/>
          <p:nvPr/>
        </p:nvSpPr>
        <p:spPr>
          <a:xfrm>
            <a:off x="2184400" y="4707466"/>
            <a:ext cx="4910667" cy="1140824"/>
          </a:xfrm>
          <a:prstGeom prst="homePlat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Identify the old customers and provide loyalty points - improves customer satisfaction and turn them into loyal customers &amp; word of mouth attracts new customers</a:t>
            </a:r>
          </a:p>
        </p:txBody>
      </p:sp>
      <p:pic>
        <p:nvPicPr>
          <p:cNvPr id="19" name="Graphic 18" descr="Hourglass">
            <a:extLst>
              <a:ext uri="{FF2B5EF4-FFF2-40B4-BE49-F238E27FC236}">
                <a16:creationId xmlns:a16="http://schemas.microsoft.com/office/drawing/2014/main" id="{3AA97016-B675-BD45-910A-47B1F54605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9600" y="4535958"/>
            <a:ext cx="914400" cy="914400"/>
          </a:xfrm>
          <a:prstGeom prst="rect">
            <a:avLst/>
          </a:prstGeom>
        </p:spPr>
      </p:pic>
      <p:pic>
        <p:nvPicPr>
          <p:cNvPr id="21" name="Graphic 20" descr="Dollar">
            <a:extLst>
              <a:ext uri="{FF2B5EF4-FFF2-40B4-BE49-F238E27FC236}">
                <a16:creationId xmlns:a16="http://schemas.microsoft.com/office/drawing/2014/main" id="{775E2F38-5EBA-E040-8E47-7C8874016F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55467" y="3539066"/>
            <a:ext cx="914400" cy="914400"/>
          </a:xfrm>
          <a:prstGeom prst="rect">
            <a:avLst/>
          </a:prstGeom>
        </p:spPr>
      </p:pic>
      <p:sp>
        <p:nvSpPr>
          <p:cNvPr id="22" name="Up Arrow 21">
            <a:extLst>
              <a:ext uri="{FF2B5EF4-FFF2-40B4-BE49-F238E27FC236}">
                <a16:creationId xmlns:a16="http://schemas.microsoft.com/office/drawing/2014/main" id="{CBDE2E03-78BF-6147-BB76-16F8C97991F8}"/>
              </a:ext>
            </a:extLst>
          </p:cNvPr>
          <p:cNvSpPr/>
          <p:nvPr/>
        </p:nvSpPr>
        <p:spPr>
          <a:xfrm>
            <a:off x="8356599" y="2114609"/>
            <a:ext cx="999067" cy="24213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p>
          <a:p>
            <a:pPr algn="ctr"/>
            <a:r>
              <a:rPr lang="en-US" sz="2000" dirty="0">
                <a:solidFill>
                  <a:schemeClr val="tx1"/>
                </a:solidFill>
              </a:rPr>
              <a:t>E</a:t>
            </a:r>
          </a:p>
          <a:p>
            <a:pPr algn="ctr"/>
            <a:r>
              <a:rPr lang="en-US" sz="2000" dirty="0">
                <a:solidFill>
                  <a:schemeClr val="tx1"/>
                </a:solidFill>
              </a:rPr>
              <a:t>V</a:t>
            </a:r>
          </a:p>
          <a:p>
            <a:pPr algn="ctr"/>
            <a:r>
              <a:rPr lang="en-US" sz="2000" dirty="0">
                <a:solidFill>
                  <a:schemeClr val="tx1"/>
                </a:solidFill>
              </a:rPr>
              <a:t>E</a:t>
            </a:r>
          </a:p>
          <a:p>
            <a:pPr algn="ctr"/>
            <a:r>
              <a:rPr lang="en-US" sz="2000" dirty="0">
                <a:solidFill>
                  <a:schemeClr val="tx1"/>
                </a:solidFill>
              </a:rPr>
              <a:t>N</a:t>
            </a:r>
          </a:p>
          <a:p>
            <a:pPr algn="ctr"/>
            <a:r>
              <a:rPr lang="en-US" sz="2000" dirty="0">
                <a:solidFill>
                  <a:schemeClr val="tx1"/>
                </a:solidFill>
              </a:rPr>
              <a:t>U</a:t>
            </a:r>
          </a:p>
          <a:p>
            <a:pPr algn="ctr"/>
            <a:r>
              <a:rPr lang="en-US" sz="2000" dirty="0">
                <a:solidFill>
                  <a:schemeClr val="tx1"/>
                </a:solidFill>
              </a:rPr>
              <a:t>E</a:t>
            </a:r>
          </a:p>
        </p:txBody>
      </p:sp>
      <p:sp>
        <p:nvSpPr>
          <p:cNvPr id="23" name="Down Arrow 22">
            <a:extLst>
              <a:ext uri="{FF2B5EF4-FFF2-40B4-BE49-F238E27FC236}">
                <a16:creationId xmlns:a16="http://schemas.microsoft.com/office/drawing/2014/main" id="{2575C9EA-EF59-B945-A367-206A77A88D53}"/>
              </a:ext>
            </a:extLst>
          </p:cNvPr>
          <p:cNvSpPr/>
          <p:nvPr/>
        </p:nvSpPr>
        <p:spPr>
          <a:xfrm>
            <a:off x="9093200" y="3539066"/>
            <a:ext cx="914400" cy="2438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a:t>
            </a:r>
          </a:p>
          <a:p>
            <a:pPr algn="ctr"/>
            <a:r>
              <a:rPr lang="en-US" sz="1600" dirty="0">
                <a:solidFill>
                  <a:schemeClr val="tx1"/>
                </a:solidFill>
              </a:rPr>
              <a:t>O</a:t>
            </a:r>
          </a:p>
          <a:p>
            <a:pPr algn="ctr"/>
            <a:r>
              <a:rPr lang="en-US" sz="1600" dirty="0">
                <a:solidFill>
                  <a:schemeClr val="tx1"/>
                </a:solidFill>
              </a:rPr>
              <a:t>W</a:t>
            </a:r>
          </a:p>
          <a:p>
            <a:pPr algn="ctr"/>
            <a:endParaRPr lang="en-US" sz="1600" dirty="0">
              <a:solidFill>
                <a:schemeClr val="tx1"/>
              </a:solidFill>
            </a:endParaRPr>
          </a:p>
          <a:p>
            <a:pPr algn="ctr"/>
            <a:r>
              <a:rPr lang="en-US" sz="1600" dirty="0">
                <a:solidFill>
                  <a:schemeClr val="tx1"/>
                </a:solidFill>
              </a:rPr>
              <a:t>C</a:t>
            </a:r>
          </a:p>
          <a:p>
            <a:pPr algn="ctr"/>
            <a:r>
              <a:rPr lang="en-US" sz="1600" dirty="0">
                <a:solidFill>
                  <a:schemeClr val="tx1"/>
                </a:solidFill>
              </a:rPr>
              <a:t>O</a:t>
            </a:r>
          </a:p>
          <a:p>
            <a:pPr algn="ctr"/>
            <a:r>
              <a:rPr lang="en-US" sz="1600" dirty="0">
                <a:solidFill>
                  <a:schemeClr val="tx1"/>
                </a:solidFill>
              </a:rPr>
              <a:t>S</a:t>
            </a:r>
          </a:p>
          <a:p>
            <a:pPr algn="ctr"/>
            <a:r>
              <a:rPr lang="en-US" sz="1600" dirty="0">
                <a:solidFill>
                  <a:schemeClr val="tx1"/>
                </a:solidFill>
              </a:rPr>
              <a:t>T</a:t>
            </a:r>
          </a:p>
        </p:txBody>
      </p:sp>
      <p:sp>
        <p:nvSpPr>
          <p:cNvPr id="26" name="TextBox 25">
            <a:extLst>
              <a:ext uri="{FF2B5EF4-FFF2-40B4-BE49-F238E27FC236}">
                <a16:creationId xmlns:a16="http://schemas.microsoft.com/office/drawing/2014/main" id="{A899BD97-D108-FA45-86BF-100249F6FA46}"/>
              </a:ext>
            </a:extLst>
          </p:cNvPr>
          <p:cNvSpPr txBox="1"/>
          <p:nvPr/>
        </p:nvSpPr>
        <p:spPr>
          <a:xfrm>
            <a:off x="3673642" y="1780674"/>
            <a:ext cx="165233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Busines Goals</a:t>
            </a:r>
          </a:p>
        </p:txBody>
      </p:sp>
      <p:sp>
        <p:nvSpPr>
          <p:cNvPr id="27" name="TextBox 26">
            <a:extLst>
              <a:ext uri="{FF2B5EF4-FFF2-40B4-BE49-F238E27FC236}">
                <a16:creationId xmlns:a16="http://schemas.microsoft.com/office/drawing/2014/main" id="{BD099805-48B3-B44B-BBD0-C83AC39435A9}"/>
              </a:ext>
            </a:extLst>
          </p:cNvPr>
          <p:cNvSpPr txBox="1"/>
          <p:nvPr/>
        </p:nvSpPr>
        <p:spPr>
          <a:xfrm>
            <a:off x="11871158" y="6531749"/>
            <a:ext cx="320842"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415516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664B-39B8-E24F-9401-CA4518D26DE0}"/>
              </a:ext>
            </a:extLst>
          </p:cNvPr>
          <p:cNvSpPr>
            <a:spLocks noGrp="1"/>
          </p:cNvSpPr>
          <p:nvPr>
            <p:ph type="title"/>
          </p:nvPr>
        </p:nvSpPr>
        <p:spPr>
          <a:xfrm>
            <a:off x="0" y="400808"/>
            <a:ext cx="12192000" cy="1253066"/>
          </a:xfr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a:normAutofit fontScale="90000"/>
          </a:bodyPr>
          <a:lstStyle/>
          <a:p>
            <a:r>
              <a:rPr lang="en-US" dirty="0">
                <a:latin typeface="Big Caslon Medium" panose="02000603090000020003" pitchFamily="2" charset="-79"/>
                <a:cs typeface="Big Caslon Medium" panose="02000603090000020003" pitchFamily="2" charset="-79"/>
              </a:rPr>
              <a:t>  </a:t>
            </a:r>
            <a:br>
              <a:rPr lang="en-US" dirty="0">
                <a:latin typeface="Big Caslon Medium" panose="02000603090000020003" pitchFamily="2" charset="-79"/>
                <a:cs typeface="Big Caslon Medium" panose="02000603090000020003" pitchFamily="2" charset="-79"/>
              </a:rPr>
            </a:br>
            <a:r>
              <a:rPr lang="en-US" dirty="0">
                <a:latin typeface="Times New Roman" panose="02020603050405020304" pitchFamily="18" charset="0"/>
                <a:cs typeface="Times New Roman" panose="02020603050405020304" pitchFamily="18" charset="0"/>
              </a:rPr>
              <a:t>Data Questions</a:t>
            </a:r>
            <a:br>
              <a:rPr lang="en-US" dirty="0">
                <a:latin typeface="Big Caslon Medium" panose="02000603090000020003" pitchFamily="2" charset="-79"/>
                <a:cs typeface="Big Caslon Medium" panose="02000603090000020003" pitchFamily="2" charset="-79"/>
              </a:rPr>
            </a:br>
            <a:endParaRPr lang="en-US" sz="3600" dirty="0"/>
          </a:p>
        </p:txBody>
      </p:sp>
      <p:sp>
        <p:nvSpPr>
          <p:cNvPr id="15" name="TextBox 14">
            <a:extLst>
              <a:ext uri="{FF2B5EF4-FFF2-40B4-BE49-F238E27FC236}">
                <a16:creationId xmlns:a16="http://schemas.microsoft.com/office/drawing/2014/main" id="{A3025181-2CE2-9D4A-939F-9EB94BA0D054}"/>
              </a:ext>
            </a:extLst>
          </p:cNvPr>
          <p:cNvSpPr txBox="1"/>
          <p:nvPr/>
        </p:nvSpPr>
        <p:spPr>
          <a:xfrm>
            <a:off x="0" y="2202982"/>
            <a:ext cx="12192000" cy="2215991"/>
          </a:xfrm>
          <a:prstGeom prst="rect">
            <a:avLst/>
          </a:prstGeom>
          <a:noFill/>
        </p:spPr>
        <p:txBody>
          <a:bodyPr wrap="square" rtlCol="0">
            <a:spAutoFit/>
          </a:bodyPr>
          <a:lstStyle/>
          <a:p>
            <a:r>
              <a:rPr lang="en-AU" sz="2000" dirty="0">
                <a:latin typeface="Big Caslon Medium" panose="02000603090000020003" pitchFamily="2" charset="-79"/>
                <a:cs typeface="Big Caslon Medium" panose="02000603090000020003" pitchFamily="2" charset="-79"/>
              </a:rPr>
              <a:t>1.</a:t>
            </a:r>
            <a:r>
              <a:rPr lang="en-AU" sz="2000" dirty="0">
                <a:latin typeface="Times New Roman" panose="02020603050405020304" pitchFamily="18" charset="0"/>
                <a:cs typeface="Times New Roman" panose="02020603050405020304" pitchFamily="18" charset="0"/>
              </a:rPr>
              <a:t>Based on the historical customer data trying various machine learning algorithms which model could give us the highest accuracy on predicting  the customers who are more likely to quit the subscription?</a:t>
            </a:r>
          </a:p>
          <a:p>
            <a:endParaRPr lang="en-AU" sz="2000" dirty="0">
              <a:latin typeface="Times New Roman" panose="02020603050405020304" pitchFamily="18" charset="0"/>
              <a:cs typeface="Times New Roman" panose="02020603050405020304" pitchFamily="18" charset="0"/>
            </a:endParaRPr>
          </a:p>
          <a:p>
            <a:r>
              <a:rPr lang="en-AU" sz="2000" dirty="0">
                <a:latin typeface="Times New Roman" panose="02020603050405020304" pitchFamily="18" charset="0"/>
                <a:cs typeface="Times New Roman" panose="02020603050405020304" pitchFamily="18" charset="0"/>
              </a:rPr>
              <a:t>   </a:t>
            </a:r>
            <a:br>
              <a:rPr lang="en-AU" sz="2000" dirty="0">
                <a:latin typeface="Times New Roman" panose="02020603050405020304" pitchFamily="18" charset="0"/>
                <a:cs typeface="Times New Roman" panose="02020603050405020304" pitchFamily="18" charset="0"/>
              </a:rPr>
            </a:br>
            <a:r>
              <a:rPr lang="en-AU" sz="2000" dirty="0">
                <a:latin typeface="Times New Roman" panose="02020603050405020304" pitchFamily="18" charset="0"/>
                <a:cs typeface="Times New Roman" panose="02020603050405020304" pitchFamily="18" charset="0"/>
              </a:rPr>
              <a:t>2.What are the underlying  factors which influences the customers to churn?</a:t>
            </a:r>
            <a:br>
              <a:rPr lang="en-AU"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9222" name="Picture 6" descr="Data clipart employer, Data employer Transparent FREE for download on  WebStockReview 2021">
            <a:extLst>
              <a:ext uri="{FF2B5EF4-FFF2-40B4-BE49-F238E27FC236}">
                <a16:creationId xmlns:a16="http://schemas.microsoft.com/office/drawing/2014/main" id="{BE017A8B-F4CA-0945-86DC-73A0FF38A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747" y="556840"/>
            <a:ext cx="1625600" cy="94100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F84974C-64BE-8C4D-A4D5-0C40875DB129}"/>
              </a:ext>
            </a:extLst>
          </p:cNvPr>
          <p:cNvSpPr txBox="1"/>
          <p:nvPr/>
        </p:nvSpPr>
        <p:spPr>
          <a:xfrm>
            <a:off x="11894974" y="6488668"/>
            <a:ext cx="184731"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19053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DF432775-F5F4-D049-BBFD-BAF9244BBCA2}"/>
              </a:ext>
            </a:extLst>
          </p:cNvPr>
          <p:cNvSpPr txBox="1">
            <a:spLocks noGrp="1"/>
          </p:cNvSpPr>
          <p:nvPr>
            <p:ph type="title"/>
          </p:nvPr>
        </p:nvSpPr>
        <p:spPr>
          <a:xfrm>
            <a:off x="0" y="388829"/>
            <a:ext cx="12192000" cy="480131"/>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txBody>
          <a:bodyPr wrap="square" rtlCol="0">
            <a:spAutoFit/>
          </a:bodyPr>
          <a:lstStyle/>
          <a:p>
            <a:r>
              <a:rPr lang="en-US" sz="2800" dirty="0">
                <a:latin typeface="Times New Roman" panose="02020603050405020304" pitchFamily="18" charset="0"/>
                <a:cs typeface="Times New Roman" panose="02020603050405020304" pitchFamily="18" charset="0"/>
              </a:rPr>
              <a:t>Data Quality - Requirements</a:t>
            </a:r>
          </a:p>
        </p:txBody>
      </p:sp>
      <p:sp>
        <p:nvSpPr>
          <p:cNvPr id="21" name="Content Placeholder 16">
            <a:extLst>
              <a:ext uri="{FF2B5EF4-FFF2-40B4-BE49-F238E27FC236}">
                <a16:creationId xmlns:a16="http://schemas.microsoft.com/office/drawing/2014/main" id="{AA8BCED6-CC74-4B49-BF6D-72204C1BD54F}"/>
              </a:ext>
            </a:extLst>
          </p:cNvPr>
          <p:cNvSpPr txBox="1">
            <a:spLocks/>
          </p:cNvSpPr>
          <p:nvPr/>
        </p:nvSpPr>
        <p:spPr>
          <a:xfrm>
            <a:off x="0" y="1089528"/>
            <a:ext cx="11921068" cy="114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endParaRPr lang="en-AU" sz="2000" dirty="0">
              <a:latin typeface="Big Caslon Medium" panose="02000603090000020003" pitchFamily="2" charset="-79"/>
              <a:cs typeface="Big Caslon Medium" panose="02000603090000020003" pitchFamily="2" charset="-79"/>
            </a:endParaRPr>
          </a:p>
        </p:txBody>
      </p:sp>
      <p:pic>
        <p:nvPicPr>
          <p:cNvPr id="23" name="Picture 2" descr="Customer Data | Importance and Benefits of Using Customer Data">
            <a:extLst>
              <a:ext uri="{FF2B5EF4-FFF2-40B4-BE49-F238E27FC236}">
                <a16:creationId xmlns:a16="http://schemas.microsoft.com/office/drawing/2014/main" id="{BCCD5F13-BD62-E84C-96BC-46DFEF284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93" y="3268624"/>
            <a:ext cx="2389141" cy="1340406"/>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a:extLst>
              <a:ext uri="{FF2B5EF4-FFF2-40B4-BE49-F238E27FC236}">
                <a16:creationId xmlns:a16="http://schemas.microsoft.com/office/drawing/2014/main" id="{4D755665-1B62-CC47-A603-B38556D4E3A8}"/>
              </a:ext>
            </a:extLst>
          </p:cNvPr>
          <p:cNvSpPr/>
          <p:nvPr/>
        </p:nvSpPr>
        <p:spPr>
          <a:xfrm>
            <a:off x="2929469" y="2014778"/>
            <a:ext cx="1828800" cy="719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Set characteristic</a:t>
            </a:r>
          </a:p>
        </p:txBody>
      </p:sp>
      <p:sp>
        <p:nvSpPr>
          <p:cNvPr id="24" name="Rounded Rectangle 23">
            <a:extLst>
              <a:ext uri="{FF2B5EF4-FFF2-40B4-BE49-F238E27FC236}">
                <a16:creationId xmlns:a16="http://schemas.microsoft.com/office/drawing/2014/main" id="{3F84C195-C9BC-7D4C-B141-D477D8938C9A}"/>
              </a:ext>
            </a:extLst>
          </p:cNvPr>
          <p:cNvSpPr/>
          <p:nvPr/>
        </p:nvSpPr>
        <p:spPr>
          <a:xfrm>
            <a:off x="2904067" y="3332125"/>
            <a:ext cx="1913466" cy="719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Data Source</a:t>
            </a:r>
          </a:p>
        </p:txBody>
      </p:sp>
      <p:sp>
        <p:nvSpPr>
          <p:cNvPr id="25" name="Rounded Rectangle 24">
            <a:extLst>
              <a:ext uri="{FF2B5EF4-FFF2-40B4-BE49-F238E27FC236}">
                <a16:creationId xmlns:a16="http://schemas.microsoft.com/office/drawing/2014/main" id="{0E158425-499F-8547-B76C-BD5854874A64}"/>
              </a:ext>
            </a:extLst>
          </p:cNvPr>
          <p:cNvSpPr/>
          <p:nvPr/>
        </p:nvSpPr>
        <p:spPr>
          <a:xfrm>
            <a:off x="2929469" y="4829528"/>
            <a:ext cx="1913466" cy="719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Derived Features</a:t>
            </a:r>
          </a:p>
        </p:txBody>
      </p:sp>
      <p:sp>
        <p:nvSpPr>
          <p:cNvPr id="26" name="Pentagon 25">
            <a:extLst>
              <a:ext uri="{FF2B5EF4-FFF2-40B4-BE49-F238E27FC236}">
                <a16:creationId xmlns:a16="http://schemas.microsoft.com/office/drawing/2014/main" id="{798AFF2B-5CBB-8840-9F39-8E169CDD188F}"/>
              </a:ext>
            </a:extLst>
          </p:cNvPr>
          <p:cNvSpPr/>
          <p:nvPr/>
        </p:nvSpPr>
        <p:spPr>
          <a:xfrm>
            <a:off x="5096932" y="1605985"/>
            <a:ext cx="4334933" cy="114166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Prepaid Customers Info</a:t>
            </a:r>
          </a:p>
          <a:p>
            <a:pPr algn="ctr"/>
            <a:r>
              <a:rPr lang="en-US" dirty="0"/>
              <a:t>Post-Paid Customers Info</a:t>
            </a:r>
          </a:p>
          <a:p>
            <a:pPr algn="ctr"/>
            <a:r>
              <a:rPr lang="en-US" dirty="0"/>
              <a:t>Early Churn Customers Info</a:t>
            </a:r>
          </a:p>
        </p:txBody>
      </p:sp>
      <p:sp>
        <p:nvSpPr>
          <p:cNvPr id="27" name="Pentagon 26">
            <a:extLst>
              <a:ext uri="{FF2B5EF4-FFF2-40B4-BE49-F238E27FC236}">
                <a16:creationId xmlns:a16="http://schemas.microsoft.com/office/drawing/2014/main" id="{B50C393A-246B-5645-A4A2-51A2DCB15E3F}"/>
              </a:ext>
            </a:extLst>
          </p:cNvPr>
          <p:cNvSpPr/>
          <p:nvPr/>
        </p:nvSpPr>
        <p:spPr>
          <a:xfrm>
            <a:off x="5096932" y="2910130"/>
            <a:ext cx="4555066" cy="114166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Call Detail  </a:t>
            </a:r>
          </a:p>
          <a:p>
            <a:pPr algn="ctr"/>
            <a:r>
              <a:rPr lang="en-US" dirty="0"/>
              <a:t>Record </a:t>
            </a:r>
          </a:p>
          <a:p>
            <a:pPr algn="ctr"/>
            <a:r>
              <a:rPr lang="en-US" dirty="0"/>
              <a:t>Call Center Contact Detail Customer Personal Information</a:t>
            </a:r>
          </a:p>
        </p:txBody>
      </p:sp>
      <p:sp>
        <p:nvSpPr>
          <p:cNvPr id="28" name="Pentagon 27">
            <a:extLst>
              <a:ext uri="{FF2B5EF4-FFF2-40B4-BE49-F238E27FC236}">
                <a16:creationId xmlns:a16="http://schemas.microsoft.com/office/drawing/2014/main" id="{C3A8F5B6-D0B8-7249-8D6C-1F1DA63F8F2F}"/>
              </a:ext>
            </a:extLst>
          </p:cNvPr>
          <p:cNvSpPr/>
          <p:nvPr/>
        </p:nvSpPr>
        <p:spPr>
          <a:xfrm>
            <a:off x="5096932" y="4214275"/>
            <a:ext cx="4876802" cy="195017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Active days</a:t>
            </a:r>
          </a:p>
          <a:p>
            <a:pPr algn="ctr"/>
            <a:r>
              <a:rPr lang="en-US" dirty="0"/>
              <a:t>Average call distance</a:t>
            </a:r>
          </a:p>
          <a:p>
            <a:pPr algn="ctr"/>
            <a:r>
              <a:rPr lang="en-US" dirty="0"/>
              <a:t>Maximum Inactive days</a:t>
            </a:r>
          </a:p>
          <a:p>
            <a:pPr algn="ctr"/>
            <a:r>
              <a:rPr lang="en-US" dirty="0"/>
              <a:t>Network Age</a:t>
            </a:r>
          </a:p>
          <a:p>
            <a:pPr algn="ctr"/>
            <a:r>
              <a:rPr lang="en-US" dirty="0"/>
              <a:t>Six months average revenue &amp; usage</a:t>
            </a:r>
          </a:p>
          <a:p>
            <a:pPr algn="ctr"/>
            <a:r>
              <a:rPr lang="en-US" dirty="0"/>
              <a:t>Month to month value changes</a:t>
            </a:r>
          </a:p>
          <a:p>
            <a:pPr algn="ctr"/>
            <a:endParaRPr lang="en-US" dirty="0"/>
          </a:p>
        </p:txBody>
      </p:sp>
      <p:sp>
        <p:nvSpPr>
          <p:cNvPr id="29" name="Round Diagonal Corner of Rectangle 28">
            <a:extLst>
              <a:ext uri="{FF2B5EF4-FFF2-40B4-BE49-F238E27FC236}">
                <a16:creationId xmlns:a16="http://schemas.microsoft.com/office/drawing/2014/main" id="{DA20C9B0-75E1-904B-8643-33B84491B1B9}"/>
              </a:ext>
            </a:extLst>
          </p:cNvPr>
          <p:cNvSpPr/>
          <p:nvPr/>
        </p:nvSpPr>
        <p:spPr>
          <a:xfrm>
            <a:off x="10193867" y="1656173"/>
            <a:ext cx="1871129" cy="437565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1.Helps to  understand customers check points.</a:t>
            </a:r>
          </a:p>
          <a:p>
            <a:pPr algn="ctr"/>
            <a:r>
              <a:rPr lang="en-US" dirty="0"/>
              <a:t>2.Better model built with highest accuracy score contributing appropriate business solutions.</a:t>
            </a:r>
          </a:p>
          <a:p>
            <a:pPr algn="ctr"/>
            <a:endParaRPr lang="en-US" dirty="0"/>
          </a:p>
        </p:txBody>
      </p:sp>
      <p:sp>
        <p:nvSpPr>
          <p:cNvPr id="30" name="Rounded Rectangle 29">
            <a:extLst>
              <a:ext uri="{FF2B5EF4-FFF2-40B4-BE49-F238E27FC236}">
                <a16:creationId xmlns:a16="http://schemas.microsoft.com/office/drawing/2014/main" id="{CB1CC745-4DF8-594D-824D-1669AF1C2871}"/>
              </a:ext>
            </a:extLst>
          </p:cNvPr>
          <p:cNvSpPr/>
          <p:nvPr/>
        </p:nvSpPr>
        <p:spPr>
          <a:xfrm>
            <a:off x="294793" y="2853981"/>
            <a:ext cx="2389141" cy="719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Gathering </a:t>
            </a:r>
          </a:p>
        </p:txBody>
      </p:sp>
      <p:sp>
        <p:nvSpPr>
          <p:cNvPr id="34" name="Cross 33">
            <a:extLst>
              <a:ext uri="{FF2B5EF4-FFF2-40B4-BE49-F238E27FC236}">
                <a16:creationId xmlns:a16="http://schemas.microsoft.com/office/drawing/2014/main" id="{1A0CA87A-29F7-FE43-8520-539C840C60FD}"/>
              </a:ext>
            </a:extLst>
          </p:cNvPr>
          <p:cNvSpPr/>
          <p:nvPr/>
        </p:nvSpPr>
        <p:spPr>
          <a:xfrm>
            <a:off x="3708402" y="2853981"/>
            <a:ext cx="270934" cy="301068"/>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B030481F-B64E-7049-BD72-F594721B38D8}"/>
              </a:ext>
            </a:extLst>
          </p:cNvPr>
          <p:cNvSpPr/>
          <p:nvPr/>
        </p:nvSpPr>
        <p:spPr>
          <a:xfrm>
            <a:off x="3708402" y="4303773"/>
            <a:ext cx="270934" cy="27377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hevron 35">
            <a:extLst>
              <a:ext uri="{FF2B5EF4-FFF2-40B4-BE49-F238E27FC236}">
                <a16:creationId xmlns:a16="http://schemas.microsoft.com/office/drawing/2014/main" id="{43988183-6BB4-B54B-8B6B-C66BB61FF96F}"/>
              </a:ext>
            </a:extLst>
          </p:cNvPr>
          <p:cNvSpPr/>
          <p:nvPr/>
        </p:nvSpPr>
        <p:spPr>
          <a:xfrm>
            <a:off x="4830234" y="3573423"/>
            <a:ext cx="253997" cy="33614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a:extLst>
              <a:ext uri="{FF2B5EF4-FFF2-40B4-BE49-F238E27FC236}">
                <a16:creationId xmlns:a16="http://schemas.microsoft.com/office/drawing/2014/main" id="{D240E0E8-1309-B14C-875E-15C5BEA23ADE}"/>
              </a:ext>
            </a:extLst>
          </p:cNvPr>
          <p:cNvCxnSpPr>
            <a:cxnSpLocks/>
          </p:cNvCxnSpPr>
          <p:nvPr/>
        </p:nvCxnSpPr>
        <p:spPr>
          <a:xfrm flipV="1">
            <a:off x="2495022" y="2599301"/>
            <a:ext cx="409045" cy="246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0CDA253-E070-6C4F-B571-09075E216C3B}"/>
              </a:ext>
            </a:extLst>
          </p:cNvPr>
          <p:cNvCxnSpPr>
            <a:endCxn id="24" idx="1"/>
          </p:cNvCxnSpPr>
          <p:nvPr/>
        </p:nvCxnSpPr>
        <p:spPr>
          <a:xfrm>
            <a:off x="2683934" y="3691958"/>
            <a:ext cx="22013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EE22938-6C71-AF43-9695-C4F43FC2D61A}"/>
              </a:ext>
            </a:extLst>
          </p:cNvPr>
          <p:cNvCxnSpPr>
            <a:cxnSpLocks/>
          </p:cNvCxnSpPr>
          <p:nvPr/>
        </p:nvCxnSpPr>
        <p:spPr>
          <a:xfrm>
            <a:off x="2699544" y="4577547"/>
            <a:ext cx="335098" cy="320651"/>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9F821B2-A6BE-4F49-B1F6-7613534EC13E}"/>
              </a:ext>
            </a:extLst>
          </p:cNvPr>
          <p:cNvSpPr txBox="1"/>
          <p:nvPr/>
        </p:nvSpPr>
        <p:spPr>
          <a:xfrm>
            <a:off x="11871158" y="6513095"/>
            <a:ext cx="184731"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246583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9000">
              <a:schemeClr val="accent3">
                <a:lumMod val="0"/>
                <a:lumOff val="100000"/>
              </a:schemeClr>
            </a:gs>
            <a:gs pos="71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6AD7-AB81-7A4C-B76E-95440035ED60}"/>
              </a:ext>
            </a:extLst>
          </p:cNvPr>
          <p:cNvSpPr>
            <a:spLocks noGrp="1"/>
          </p:cNvSpPr>
          <p:nvPr>
            <p:ph type="title"/>
          </p:nvPr>
        </p:nvSpPr>
        <p:spPr>
          <a:xfrm>
            <a:off x="152399" y="365125"/>
            <a:ext cx="11480799" cy="1325563"/>
          </a:xfrm>
          <a:gradFill flip="none" rotWithShape="1">
            <a:gsLst>
              <a:gs pos="0">
                <a:schemeClr val="accent3">
                  <a:lumMod val="0"/>
                  <a:lumOff val="100000"/>
                </a:schemeClr>
              </a:gs>
              <a:gs pos="14000">
                <a:schemeClr val="accent3">
                  <a:lumMod val="0"/>
                  <a:lumOff val="100000"/>
                </a:schemeClr>
              </a:gs>
              <a:gs pos="100000">
                <a:schemeClr val="accent3">
                  <a:lumMod val="100000"/>
                </a:schemeClr>
              </a:gs>
            </a:gsLst>
            <a:path path="circle">
              <a:fillToRect l="50000" t="-80000" r="50000" b="180000"/>
            </a:path>
            <a:tileRect/>
          </a:gradFill>
        </p:spPr>
        <p:txBody>
          <a:bodyPr>
            <a:normAutofit/>
          </a:bodyPr>
          <a:lstStyle/>
          <a:p>
            <a:r>
              <a:rPr lang="en-US" sz="4000"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3C6724B6-7121-264F-A9C4-33B90723C1DE}"/>
              </a:ext>
            </a:extLst>
          </p:cNvPr>
          <p:cNvSpPr>
            <a:spLocks noGrp="1"/>
          </p:cNvSpPr>
          <p:nvPr>
            <p:ph idx="1"/>
          </p:nvPr>
        </p:nvSpPr>
        <p:spPr>
          <a:xfrm>
            <a:off x="152399" y="1507068"/>
            <a:ext cx="11480799" cy="4985807"/>
          </a:xfrm>
          <a:gradFill flip="none" rotWithShape="1">
            <a:gsLst>
              <a:gs pos="0">
                <a:schemeClr val="accent3">
                  <a:lumMod val="0"/>
                  <a:lumOff val="100000"/>
                </a:schemeClr>
              </a:gs>
              <a:gs pos="17000">
                <a:schemeClr val="accent3">
                  <a:lumMod val="0"/>
                  <a:lumOff val="100000"/>
                </a:schemeClr>
              </a:gs>
              <a:gs pos="100000">
                <a:schemeClr val="accent3">
                  <a:lumMod val="100000"/>
                </a:schemeClr>
              </a:gs>
            </a:gsLst>
            <a:path path="circle">
              <a:fillToRect l="50000" t="-80000" r="50000" b="180000"/>
            </a:path>
            <a:tileRect/>
          </a:gradFill>
        </p:spPr>
        <p:txBody>
          <a:bodyPr>
            <a:normAutofit/>
          </a:bodyPr>
          <a:lstStyle/>
          <a:p>
            <a:pPr marL="0" indent="0">
              <a:buNone/>
            </a:pPr>
            <a:r>
              <a:rPr lang="en-AU" sz="1800" dirty="0">
                <a:latin typeface="Times New Roman" panose="02020603050405020304" pitchFamily="18" charset="0"/>
                <a:cs typeface="Times New Roman" panose="02020603050405020304" pitchFamily="18" charset="0"/>
              </a:rPr>
              <a:t>1.Business Problem Definition</a:t>
            </a:r>
            <a:endParaRPr lang="en-AU" sz="1800" dirty="0">
              <a:latin typeface="Times New Roman" panose="02020603050405020304" pitchFamily="18" charset="0"/>
              <a:ea typeface="Squada One"/>
              <a:cs typeface="Times New Roman" panose="02020603050405020304" pitchFamily="18" charset="0"/>
              <a:sym typeface="Squada One"/>
            </a:endParaRPr>
          </a:p>
          <a:p>
            <a:pPr marL="0" indent="0">
              <a:buNone/>
            </a:pPr>
            <a:r>
              <a:rPr lang="en-AU" sz="1800" dirty="0">
                <a:latin typeface="Times New Roman" panose="02020603050405020304" pitchFamily="18" charset="0"/>
                <a:cs typeface="Times New Roman" panose="02020603050405020304" pitchFamily="18" charset="0"/>
              </a:rPr>
              <a:t>Business question vs Data questions</a:t>
            </a:r>
            <a:endParaRPr lang="en-AU" sz="3800" dirty="0">
              <a:latin typeface="Times New Roman" panose="02020603050405020304" pitchFamily="18" charset="0"/>
              <a:cs typeface="Times New Roman" panose="02020603050405020304" pitchFamily="18" charset="0"/>
            </a:endParaRPr>
          </a:p>
          <a:p>
            <a:pPr marL="0" indent="0">
              <a:buNone/>
            </a:pPr>
            <a:r>
              <a:rPr lang="en-AU" sz="3600" dirty="0">
                <a:solidFill>
                  <a:schemeClr val="tx1">
                    <a:lumMod val="85000"/>
                    <a:lumOff val="15000"/>
                  </a:schemeClr>
                </a:solidFill>
                <a:latin typeface="Times New Roman" panose="02020603050405020304" pitchFamily="18" charset="0"/>
                <a:ea typeface="Squada One"/>
                <a:cs typeface="Times New Roman" panose="02020603050405020304" pitchFamily="18" charset="0"/>
                <a:sym typeface="Squada One"/>
              </a:rPr>
              <a:t>2.DATA </a:t>
            </a:r>
            <a:r>
              <a:rPr lang="en-AU" sz="3600" dirty="0">
                <a:solidFill>
                  <a:schemeClr val="tx1">
                    <a:lumMod val="85000"/>
                    <a:lumOff val="15000"/>
                  </a:schemeClr>
                </a:solidFill>
                <a:latin typeface="Times New Roman" panose="02020603050405020304" pitchFamily="18" charset="0"/>
                <a:cs typeface="Times New Roman" panose="02020603050405020304" pitchFamily="18" charset="0"/>
              </a:rPr>
              <a:t>Process Design</a:t>
            </a:r>
            <a:endParaRPr lang="en-AU" sz="3600" dirty="0">
              <a:solidFill>
                <a:schemeClr val="tx1">
                  <a:lumMod val="85000"/>
                  <a:lumOff val="15000"/>
                </a:schemeClr>
              </a:solidFill>
              <a:latin typeface="Times New Roman" panose="02020603050405020304" pitchFamily="18" charset="0"/>
              <a:ea typeface="Squada One"/>
              <a:cs typeface="Times New Roman" panose="02020603050405020304" pitchFamily="18" charset="0"/>
              <a:sym typeface="Squada One"/>
            </a:endParaRPr>
          </a:p>
          <a:p>
            <a:pPr marL="0" indent="0">
              <a:buNone/>
            </a:pPr>
            <a:r>
              <a:rPr lang="en-AU" sz="2700" dirty="0">
                <a:solidFill>
                  <a:schemeClr val="tx1">
                    <a:lumMod val="85000"/>
                    <a:lumOff val="15000"/>
                  </a:schemeClr>
                </a:solidFill>
                <a:latin typeface="Times New Roman" panose="02020603050405020304" pitchFamily="18" charset="0"/>
                <a:cs typeface="Times New Roman" panose="02020603050405020304" pitchFamily="18" charset="0"/>
              </a:rPr>
              <a:t>How work process</a:t>
            </a:r>
            <a:endParaRPr lang="en-AU" sz="2700" dirty="0">
              <a:latin typeface="Times New Roman" panose="02020603050405020304" pitchFamily="18" charset="0"/>
              <a:cs typeface="Times New Roman" panose="02020603050405020304" pitchFamily="18" charset="0"/>
            </a:endParaRPr>
          </a:p>
          <a:p>
            <a:pPr marL="0" indent="0">
              <a:buNone/>
            </a:pPr>
            <a:endParaRPr lang="en-AU" sz="1800" dirty="0">
              <a:latin typeface="Times New Roman" panose="02020603050405020304" pitchFamily="18" charset="0"/>
              <a:cs typeface="Times New Roman" panose="02020603050405020304" pitchFamily="18" charset="0"/>
            </a:endParaRPr>
          </a:p>
          <a:p>
            <a:pPr marL="0" indent="0">
              <a:buNone/>
            </a:pPr>
            <a:r>
              <a:rPr lang="en-AU" sz="1800" dirty="0">
                <a:latin typeface="Times New Roman" panose="02020603050405020304" pitchFamily="18" charset="0"/>
                <a:cs typeface="Times New Roman" panose="02020603050405020304" pitchFamily="18" charset="0"/>
              </a:rPr>
              <a:t>3.Values delivery</a:t>
            </a:r>
            <a:endParaRPr lang="en-AU" sz="1800" dirty="0">
              <a:latin typeface="Times New Roman" panose="02020603050405020304" pitchFamily="18" charset="0"/>
              <a:ea typeface="Squada One"/>
              <a:cs typeface="Times New Roman" panose="02020603050405020304" pitchFamily="18" charset="0"/>
              <a:sym typeface="Squada One"/>
            </a:endParaRPr>
          </a:p>
          <a:p>
            <a:pPr marL="0" indent="0">
              <a:buNone/>
            </a:pPr>
            <a:r>
              <a:rPr lang="en-AU" sz="1800" dirty="0">
                <a:latin typeface="Times New Roman" panose="02020603050405020304" pitchFamily="18" charset="0"/>
                <a:cs typeface="Times New Roman" panose="02020603050405020304" pitchFamily="18" charset="0"/>
              </a:rPr>
              <a:t>Modelling accuracy</a:t>
            </a:r>
          </a:p>
          <a:p>
            <a:pPr marL="0" indent="0">
              <a:buNone/>
            </a:pPr>
            <a:endParaRPr lang="en-AU" sz="1800" dirty="0">
              <a:latin typeface="Times New Roman" panose="02020603050405020304" pitchFamily="18" charset="0"/>
              <a:cs typeface="Times New Roman" panose="02020603050405020304" pitchFamily="18" charset="0"/>
            </a:endParaRPr>
          </a:p>
          <a:p>
            <a:pPr marL="0" indent="0">
              <a:buNone/>
            </a:pPr>
            <a:r>
              <a:rPr lang="en-AU" sz="1800" dirty="0">
                <a:latin typeface="Times New Roman" panose="02020603050405020304" pitchFamily="18" charset="0"/>
                <a:cs typeface="Times New Roman" panose="02020603050405020304" pitchFamily="18" charset="0"/>
              </a:rPr>
              <a:t>4.Next steps and Summary</a:t>
            </a:r>
          </a:p>
          <a:p>
            <a:pPr marL="0" indent="0">
              <a:buNone/>
            </a:pPr>
            <a:r>
              <a:rPr lang="en-AU" sz="1800" dirty="0">
                <a:latin typeface="Times New Roman" panose="02020603050405020304" pitchFamily="18" charset="0"/>
                <a:cs typeface="Times New Roman" panose="02020603050405020304" pitchFamily="18" charset="0"/>
              </a:rPr>
              <a:t>Future improvements</a:t>
            </a:r>
          </a:p>
          <a:p>
            <a:pPr marL="0" indent="0">
              <a:buNone/>
            </a:pPr>
            <a:endParaRPr lang="en-AU" dirty="0"/>
          </a:p>
          <a:p>
            <a:endParaRPr lang="en-US" dirty="0">
              <a:solidFill>
                <a:schemeClr val="bg1"/>
              </a:solidFill>
            </a:endParaRPr>
          </a:p>
        </p:txBody>
      </p:sp>
      <p:sp>
        <p:nvSpPr>
          <p:cNvPr id="4" name="TextBox 3">
            <a:extLst>
              <a:ext uri="{FF2B5EF4-FFF2-40B4-BE49-F238E27FC236}">
                <a16:creationId xmlns:a16="http://schemas.microsoft.com/office/drawing/2014/main" id="{7E3986F5-DA48-3941-A2BC-3BE5D622C81F}"/>
              </a:ext>
            </a:extLst>
          </p:cNvPr>
          <p:cNvSpPr txBox="1"/>
          <p:nvPr/>
        </p:nvSpPr>
        <p:spPr>
          <a:xfrm>
            <a:off x="11947235" y="6492875"/>
            <a:ext cx="184731" cy="369332"/>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298910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17407</TotalTime>
  <Words>1269</Words>
  <Application>Microsoft Macintosh PowerPoint</Application>
  <PresentationFormat>Widescreen</PresentationFormat>
  <Paragraphs>295</Paragraphs>
  <Slides>26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BIG CASLON MEDIUM</vt:lpstr>
      <vt:lpstr>BIG CASLON MEDIUM</vt:lpstr>
      <vt:lpstr>Bradley Hand</vt:lpstr>
      <vt:lpstr>Calibri</vt:lpstr>
      <vt:lpstr>Calibri Light</vt:lpstr>
      <vt:lpstr>Times New Roman</vt:lpstr>
      <vt:lpstr>Office Theme</vt:lpstr>
      <vt:lpstr>PowerPoint Presentation</vt:lpstr>
      <vt:lpstr>PowerPoint Presentation</vt:lpstr>
      <vt:lpstr>AGENDA</vt:lpstr>
      <vt:lpstr>Background</vt:lpstr>
      <vt:lpstr>PowerPoint Presentation</vt:lpstr>
      <vt:lpstr>PowerPoint Presentation</vt:lpstr>
      <vt:lpstr>   Data Questions </vt:lpstr>
      <vt:lpstr>Data Quality - Requirements</vt:lpstr>
      <vt:lpstr>AGENDA</vt:lpstr>
      <vt:lpstr>Process Workflow</vt:lpstr>
      <vt:lpstr>PowerPoint Presentation</vt:lpstr>
      <vt:lpstr>PowerPoint Presentation</vt:lpstr>
      <vt:lpstr>PowerPoint Presentation</vt:lpstr>
      <vt:lpstr>PowerPoint Presentation</vt:lpstr>
      <vt:lpstr>PowerPoint Presentation</vt:lpstr>
      <vt:lpstr>Models experimented including  all the features with SMOTE &amp; without SMOTE with best optimal parameters.</vt:lpstr>
      <vt:lpstr> </vt:lpstr>
      <vt:lpstr>PowerPoint Presentation</vt:lpstr>
      <vt:lpstr>PowerPoint Presentation</vt:lpstr>
      <vt:lpstr>PowerPoint Presentation</vt:lpstr>
      <vt:lpstr>Top 13 factors influencing customers to churn </vt:lpstr>
      <vt:lpstr>AGENDA</vt:lpstr>
      <vt:lpstr>Similar models can be applied in various domains:</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dc:title>
  <dc:creator>bindiya_sandeepkumar@yahoo.com</dc:creator>
  <cp:lastModifiedBy>bindiya_sandeepkumar@yahoo.com</cp:lastModifiedBy>
  <cp:revision>237</cp:revision>
  <dcterms:created xsi:type="dcterms:W3CDTF">2021-02-23T03:19:48Z</dcterms:created>
  <dcterms:modified xsi:type="dcterms:W3CDTF">2021-03-08T14:40:49Z</dcterms:modified>
</cp:coreProperties>
</file>