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f87997393_0_1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f87997393_0_1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f87997393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f87997393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f87997393_0_1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f87997393_0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f87997393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f87997393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87997393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f87997393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cc5477549_0_1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cc5477549_0_1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cc5477549_0_1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cc5477549_0_1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f87997393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f87997393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dc0d2d52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dc0d2d5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dc0d2d52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dc0d2d52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dc0d2d52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dc0d2d5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32" name="Google Shape;13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1" name="Google Shape;151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3">
  <p:cSld name="TITLE_AND_BODY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153" name="Google Shape;153;p14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154" name="Google Shape;15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14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7" name="Google Shape;157;p14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2" name="Google Shape;162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1">
  <p:cSld name="TITLE_AND_BODY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6" name="Google Shape;166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15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73" name="Google Shape;173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5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6" name="Google Shape;1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2">
  <p:cSld name="TITLE_AND_BODY_2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5" name="Google Shape;185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8" name="Google Shape;1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7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3" name="Google Shape;193;p17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4" name="Google Shape;1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0" y="0"/>
            <a:ext cx="9144000" cy="398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 txBox="1"/>
          <p:nvPr>
            <p:ph type="title"/>
          </p:nvPr>
        </p:nvSpPr>
        <p:spPr>
          <a:xfrm>
            <a:off x="838350" y="4094725"/>
            <a:ext cx="7467300" cy="9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6" name="Google Shape;206;p19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207" name="Google Shape;2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3"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5" name="Google Shape;2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4"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1"/>
          <p:cNvSpPr txBox="1"/>
          <p:nvPr>
            <p:ph type="ctrTitle"/>
          </p:nvPr>
        </p:nvSpPr>
        <p:spPr>
          <a:xfrm>
            <a:off x="3868225" y="1416600"/>
            <a:ext cx="4482600" cy="2310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5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6" name="Google Shape;226;p22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227" name="Google Shape;2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G5 - Smart Office Cleaner Robot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>
            <p:ph type="title"/>
          </p:nvPr>
        </p:nvSpPr>
        <p:spPr>
          <a:xfrm>
            <a:off x="1126725" y="433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timeline</a:t>
            </a:r>
            <a:endParaRPr/>
          </a:p>
        </p:txBody>
      </p:sp>
      <p:sp>
        <p:nvSpPr>
          <p:cNvPr id="313" name="Google Shape;313;p32"/>
          <p:cNvSpPr txBox="1"/>
          <p:nvPr/>
        </p:nvSpPr>
        <p:spPr>
          <a:xfrm>
            <a:off x="1900257" y="1396375"/>
            <a:ext cx="647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1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32"/>
          <p:cNvSpPr txBox="1"/>
          <p:nvPr/>
        </p:nvSpPr>
        <p:spPr>
          <a:xfrm>
            <a:off x="1766043" y="3032472"/>
            <a:ext cx="13677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 &amp; Planning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32"/>
          <p:cNvSpPr txBox="1"/>
          <p:nvPr/>
        </p:nvSpPr>
        <p:spPr>
          <a:xfrm>
            <a:off x="3213818" y="1396375"/>
            <a:ext cx="647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Week 2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32"/>
          <p:cNvSpPr txBox="1"/>
          <p:nvPr/>
        </p:nvSpPr>
        <p:spPr>
          <a:xfrm>
            <a:off x="3130376" y="3032472"/>
            <a:ext cx="13677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Robot Design Preparation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2"/>
          <p:cNvSpPr txBox="1"/>
          <p:nvPr/>
        </p:nvSpPr>
        <p:spPr>
          <a:xfrm>
            <a:off x="4523450" y="1396375"/>
            <a:ext cx="647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Week 3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4510750" y="3215010"/>
            <a:ext cx="13677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Circuit and Software Simulation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5837441" y="1396375"/>
            <a:ext cx="647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Week 4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32"/>
          <p:cNvSpPr txBox="1"/>
          <p:nvPr/>
        </p:nvSpPr>
        <p:spPr>
          <a:xfrm>
            <a:off x="5911560" y="3614390"/>
            <a:ext cx="13677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Final Concept Presentation and Research Paper Publication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1" name="Google Shape;321;p32"/>
          <p:cNvCxnSpPr/>
          <p:nvPr/>
        </p:nvCxnSpPr>
        <p:spPr>
          <a:xfrm>
            <a:off x="2380471" y="1631997"/>
            <a:ext cx="768900" cy="88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2"/>
          <p:cNvSpPr/>
          <p:nvPr/>
        </p:nvSpPr>
        <p:spPr>
          <a:xfrm flipH="1">
            <a:off x="1738474" y="2354478"/>
            <a:ext cx="1425900" cy="171600"/>
          </a:xfrm>
          <a:prstGeom prst="parallelogram">
            <a:avLst>
              <a:gd fmla="val 9695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23" name="Google Shape;323;p32"/>
          <p:cNvSpPr/>
          <p:nvPr/>
        </p:nvSpPr>
        <p:spPr>
          <a:xfrm>
            <a:off x="1737925" y="2544254"/>
            <a:ext cx="1425900" cy="171600"/>
          </a:xfrm>
          <a:prstGeom prst="parallelogram">
            <a:avLst>
              <a:gd fmla="val 9695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324" name="Google Shape;324;p32"/>
          <p:cNvCxnSpPr/>
          <p:nvPr/>
        </p:nvCxnSpPr>
        <p:spPr>
          <a:xfrm>
            <a:off x="3694032" y="1631997"/>
            <a:ext cx="768900" cy="884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32"/>
          <p:cNvSpPr/>
          <p:nvPr/>
        </p:nvSpPr>
        <p:spPr>
          <a:xfrm flipH="1">
            <a:off x="3052035" y="2354478"/>
            <a:ext cx="1425900" cy="171600"/>
          </a:xfrm>
          <a:prstGeom prst="parallelogram">
            <a:avLst>
              <a:gd fmla="val 9695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6" name="Google Shape;326;p32"/>
          <p:cNvSpPr/>
          <p:nvPr/>
        </p:nvSpPr>
        <p:spPr>
          <a:xfrm>
            <a:off x="3051486" y="2544254"/>
            <a:ext cx="1425900" cy="171600"/>
          </a:xfrm>
          <a:prstGeom prst="parallelogram">
            <a:avLst>
              <a:gd fmla="val 9695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327" name="Google Shape;327;p32"/>
          <p:cNvCxnSpPr/>
          <p:nvPr/>
        </p:nvCxnSpPr>
        <p:spPr>
          <a:xfrm>
            <a:off x="5003664" y="1631997"/>
            <a:ext cx="768900" cy="884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32"/>
          <p:cNvSpPr/>
          <p:nvPr/>
        </p:nvSpPr>
        <p:spPr>
          <a:xfrm flipH="1">
            <a:off x="4361667" y="2354478"/>
            <a:ext cx="1425900" cy="171600"/>
          </a:xfrm>
          <a:prstGeom prst="parallelogram">
            <a:avLst>
              <a:gd fmla="val 9695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4361118" y="2544254"/>
            <a:ext cx="1425900" cy="171600"/>
          </a:xfrm>
          <a:prstGeom prst="parallelogram">
            <a:avLst>
              <a:gd fmla="val 9695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330" name="Google Shape;330;p32"/>
          <p:cNvCxnSpPr/>
          <p:nvPr/>
        </p:nvCxnSpPr>
        <p:spPr>
          <a:xfrm>
            <a:off x="6317654" y="1631997"/>
            <a:ext cx="768900" cy="884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32"/>
          <p:cNvSpPr/>
          <p:nvPr/>
        </p:nvSpPr>
        <p:spPr>
          <a:xfrm flipH="1">
            <a:off x="5675658" y="2354478"/>
            <a:ext cx="1425900" cy="171600"/>
          </a:xfrm>
          <a:prstGeom prst="parallelogram">
            <a:avLst>
              <a:gd fmla="val 9695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32" name="Google Shape;332;p32"/>
          <p:cNvSpPr/>
          <p:nvPr/>
        </p:nvSpPr>
        <p:spPr>
          <a:xfrm>
            <a:off x="5675109" y="2544254"/>
            <a:ext cx="1425900" cy="171600"/>
          </a:xfrm>
          <a:prstGeom prst="parallelogram">
            <a:avLst>
              <a:gd fmla="val 9695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Cycle diagram</a:t>
            </a:r>
            <a:endParaRPr/>
          </a:p>
        </p:txBody>
      </p:sp>
      <p:sp>
        <p:nvSpPr>
          <p:cNvPr id="338" name="Google Shape;338;p33"/>
          <p:cNvSpPr txBox="1"/>
          <p:nvPr/>
        </p:nvSpPr>
        <p:spPr>
          <a:xfrm>
            <a:off x="812750" y="1907325"/>
            <a:ext cx="1854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Prototype</a:t>
            </a:r>
            <a:endParaRPr sz="1900"/>
          </a:p>
        </p:txBody>
      </p:sp>
      <p:sp>
        <p:nvSpPr>
          <p:cNvPr id="339" name="Google Shape;339;p33"/>
          <p:cNvSpPr txBox="1"/>
          <p:nvPr/>
        </p:nvSpPr>
        <p:spPr>
          <a:xfrm>
            <a:off x="812750" y="3320125"/>
            <a:ext cx="1854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Display</a:t>
            </a:r>
            <a:endParaRPr sz="1800"/>
          </a:p>
        </p:txBody>
      </p:sp>
      <p:sp>
        <p:nvSpPr>
          <p:cNvPr id="340" name="Google Shape;340;p33"/>
          <p:cNvSpPr txBox="1"/>
          <p:nvPr/>
        </p:nvSpPr>
        <p:spPr>
          <a:xfrm>
            <a:off x="6548585" y="1907325"/>
            <a:ext cx="1854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Refine</a:t>
            </a:r>
            <a:endParaRPr sz="1900"/>
          </a:p>
        </p:txBody>
      </p:sp>
      <p:sp>
        <p:nvSpPr>
          <p:cNvPr id="341" name="Google Shape;341;p33"/>
          <p:cNvSpPr txBox="1"/>
          <p:nvPr/>
        </p:nvSpPr>
        <p:spPr>
          <a:xfrm>
            <a:off x="6548585" y="3320125"/>
            <a:ext cx="1854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Get feedback</a:t>
            </a:r>
            <a:endParaRPr sz="1700"/>
          </a:p>
        </p:txBody>
      </p:sp>
      <p:cxnSp>
        <p:nvCxnSpPr>
          <p:cNvPr id="342" name="Google Shape;342;p33"/>
          <p:cNvCxnSpPr/>
          <p:nvPr/>
        </p:nvCxnSpPr>
        <p:spPr>
          <a:xfrm flipH="1">
            <a:off x="780745" y="1641850"/>
            <a:ext cx="7596300" cy="10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33"/>
          <p:cNvCxnSpPr/>
          <p:nvPr/>
        </p:nvCxnSpPr>
        <p:spPr>
          <a:xfrm flipH="1">
            <a:off x="780842" y="3044098"/>
            <a:ext cx="2275500" cy="1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3"/>
          <p:cNvCxnSpPr/>
          <p:nvPr/>
        </p:nvCxnSpPr>
        <p:spPr>
          <a:xfrm flipH="1">
            <a:off x="6101542" y="3044098"/>
            <a:ext cx="2275500" cy="1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33"/>
          <p:cNvCxnSpPr/>
          <p:nvPr/>
        </p:nvCxnSpPr>
        <p:spPr>
          <a:xfrm flipH="1">
            <a:off x="780745" y="4455175"/>
            <a:ext cx="7596300" cy="10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33"/>
          <p:cNvSpPr/>
          <p:nvPr/>
        </p:nvSpPr>
        <p:spPr>
          <a:xfrm>
            <a:off x="3171573" y="1660783"/>
            <a:ext cx="2787300" cy="2787300"/>
          </a:xfrm>
          <a:prstGeom prst="pie">
            <a:avLst>
              <a:gd fmla="val 10795717" name="adj1"/>
              <a:gd fmla="val 16201261" name="adj2"/>
            </a:avLst>
          </a:prstGeom>
          <a:solidFill>
            <a:srgbClr val="9BC5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3"/>
          <p:cNvSpPr/>
          <p:nvPr/>
        </p:nvSpPr>
        <p:spPr>
          <a:xfrm rot="5400000">
            <a:off x="3171560" y="1660783"/>
            <a:ext cx="2787300" cy="2787300"/>
          </a:xfrm>
          <a:prstGeom prst="pie">
            <a:avLst>
              <a:gd fmla="val 10795717" name="adj1"/>
              <a:gd fmla="val 16201261" name="adj2"/>
            </a:avLst>
          </a:prstGeom>
          <a:solidFill>
            <a:srgbClr val="0D47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3"/>
          <p:cNvSpPr/>
          <p:nvPr/>
        </p:nvSpPr>
        <p:spPr>
          <a:xfrm rot="10800000">
            <a:off x="3171560" y="1660768"/>
            <a:ext cx="2787300" cy="2787300"/>
          </a:xfrm>
          <a:prstGeom prst="pie">
            <a:avLst>
              <a:gd fmla="val 10795717" name="adj1"/>
              <a:gd fmla="val 16201261" name="adj2"/>
            </a:avLst>
          </a:prstGeom>
          <a:solidFill>
            <a:srgbClr val="1976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3"/>
          <p:cNvSpPr/>
          <p:nvPr/>
        </p:nvSpPr>
        <p:spPr>
          <a:xfrm rot="-5400000">
            <a:off x="3171573" y="1660768"/>
            <a:ext cx="2787300" cy="2787300"/>
          </a:xfrm>
          <a:prstGeom prst="pie">
            <a:avLst>
              <a:gd fmla="val 10795717" name="adj1"/>
              <a:gd fmla="val 16201261" name="adj2"/>
            </a:avLst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0" name="Google Shape;350;p33"/>
          <p:cNvGrpSpPr/>
          <p:nvPr/>
        </p:nvGrpSpPr>
        <p:grpSpPr>
          <a:xfrm>
            <a:off x="3078687" y="2700858"/>
            <a:ext cx="737729" cy="737729"/>
            <a:chOff x="2920647" y="2157958"/>
            <a:chExt cx="827700" cy="827700"/>
          </a:xfrm>
        </p:grpSpPr>
        <p:sp>
          <p:nvSpPr>
            <p:cNvPr id="351" name="Google Shape;351;p33"/>
            <p:cNvSpPr/>
            <p:nvPr/>
          </p:nvSpPr>
          <p:spPr>
            <a:xfrm rot="2368348">
              <a:off x="3040494" y="2277805"/>
              <a:ext cx="588007" cy="588007"/>
            </a:xfrm>
            <a:prstGeom prst="pie">
              <a:avLst>
                <a:gd fmla="val 18953478" name="adj1"/>
                <a:gd fmla="val 8381030" name="adj2"/>
              </a:avLst>
            </a:prstGeom>
            <a:solidFill>
              <a:srgbClr val="9BC5E9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 rot="248723">
              <a:off x="3023158" y="2234335"/>
              <a:ext cx="655715" cy="655993"/>
            </a:xfrm>
            <a:prstGeom prst="chord">
              <a:avLst>
                <a:gd fmla="val 2500565" name="adj1"/>
                <a:gd fmla="val 1811979" name="adj2"/>
              </a:avLst>
            </a:prstGeom>
            <a:solidFill>
              <a:srgbClr val="9BC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33"/>
          <p:cNvSpPr txBox="1"/>
          <p:nvPr/>
        </p:nvSpPr>
        <p:spPr>
          <a:xfrm>
            <a:off x="3199194" y="2882857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4" name="Google Shape;354;p33"/>
          <p:cNvGrpSpPr/>
          <p:nvPr/>
        </p:nvGrpSpPr>
        <p:grpSpPr>
          <a:xfrm rot="-5400000">
            <a:off x="4225338" y="3802929"/>
            <a:ext cx="737729" cy="737729"/>
            <a:chOff x="2920647" y="2157958"/>
            <a:chExt cx="827700" cy="827700"/>
          </a:xfrm>
        </p:grpSpPr>
        <p:sp>
          <p:nvSpPr>
            <p:cNvPr id="355" name="Google Shape;355;p33"/>
            <p:cNvSpPr/>
            <p:nvPr/>
          </p:nvSpPr>
          <p:spPr>
            <a:xfrm rot="2368348">
              <a:off x="3040494" y="2277805"/>
              <a:ext cx="588007" cy="588007"/>
            </a:xfrm>
            <a:prstGeom prst="pie">
              <a:avLst>
                <a:gd fmla="val 18953478" name="adj1"/>
                <a:gd fmla="val 8381030" name="adj2"/>
              </a:avLst>
            </a:prstGeom>
            <a:solidFill>
              <a:srgbClr val="2196F3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 rot="248723">
              <a:off x="3023158" y="2234335"/>
              <a:ext cx="655715" cy="655993"/>
            </a:xfrm>
            <a:prstGeom prst="chord">
              <a:avLst>
                <a:gd fmla="val 2500565" name="adj1"/>
                <a:gd fmla="val 1811979" name="adj2"/>
              </a:avLst>
            </a:prstGeom>
            <a:solidFill>
              <a:srgbClr val="219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33"/>
          <p:cNvSpPr txBox="1"/>
          <p:nvPr/>
        </p:nvSpPr>
        <p:spPr>
          <a:xfrm>
            <a:off x="4320431" y="3970948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8" name="Google Shape;358;p33"/>
          <p:cNvGrpSpPr/>
          <p:nvPr/>
        </p:nvGrpSpPr>
        <p:grpSpPr>
          <a:xfrm>
            <a:off x="5313093" y="2700655"/>
            <a:ext cx="737804" cy="737804"/>
            <a:chOff x="5428888" y="2158023"/>
            <a:chExt cx="828900" cy="828900"/>
          </a:xfrm>
        </p:grpSpPr>
        <p:sp>
          <p:nvSpPr>
            <p:cNvPr id="359" name="Google Shape;359;p33"/>
            <p:cNvSpPr/>
            <p:nvPr/>
          </p:nvSpPr>
          <p:spPr>
            <a:xfrm rot="-8431175">
              <a:off x="5548912" y="2278047"/>
              <a:ext cx="588851" cy="588851"/>
            </a:xfrm>
            <a:prstGeom prst="pie">
              <a:avLst>
                <a:gd fmla="val 19686997" name="adj1"/>
                <a:gd fmla="val 7771013" name="adj2"/>
              </a:avLst>
            </a:prstGeom>
            <a:solidFill>
              <a:srgbClr val="1976D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 rot="-10551618">
              <a:off x="5498383" y="2253584"/>
              <a:ext cx="656613" cy="656891"/>
            </a:xfrm>
            <a:prstGeom prst="chord">
              <a:avLst>
                <a:gd fmla="val 2500565" name="adj1"/>
                <a:gd fmla="val 1811979" name="adj2"/>
              </a:avLst>
            </a:prstGeom>
            <a:solidFill>
              <a:srgbClr val="197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33"/>
          <p:cNvSpPr txBox="1"/>
          <p:nvPr/>
        </p:nvSpPr>
        <p:spPr>
          <a:xfrm>
            <a:off x="5404083" y="2882857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2" name="Google Shape;362;p33"/>
          <p:cNvGrpSpPr/>
          <p:nvPr/>
        </p:nvGrpSpPr>
        <p:grpSpPr>
          <a:xfrm rot="5400000">
            <a:off x="4193370" y="1569752"/>
            <a:ext cx="737729" cy="737729"/>
            <a:chOff x="2920647" y="2157958"/>
            <a:chExt cx="827700" cy="827700"/>
          </a:xfrm>
        </p:grpSpPr>
        <p:sp>
          <p:nvSpPr>
            <p:cNvPr id="363" name="Google Shape;363;p33"/>
            <p:cNvSpPr/>
            <p:nvPr/>
          </p:nvSpPr>
          <p:spPr>
            <a:xfrm rot="2368348">
              <a:off x="3040494" y="2277805"/>
              <a:ext cx="588007" cy="588007"/>
            </a:xfrm>
            <a:prstGeom prst="pie">
              <a:avLst>
                <a:gd fmla="val 18953478" name="adj1"/>
                <a:gd fmla="val 8381030" name="adj2"/>
              </a:avLst>
            </a:prstGeom>
            <a:solidFill>
              <a:srgbClr val="0D47A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 rot="248723">
              <a:off x="3023158" y="2234335"/>
              <a:ext cx="655715" cy="655993"/>
            </a:xfrm>
            <a:prstGeom prst="chord">
              <a:avLst>
                <a:gd fmla="val 2500565" name="adj1"/>
                <a:gd fmla="val 1811979" name="adj2"/>
              </a:avLst>
            </a:prstGeom>
            <a:solidFill>
              <a:srgbClr val="0D4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33"/>
          <p:cNvSpPr txBox="1"/>
          <p:nvPr/>
        </p:nvSpPr>
        <p:spPr>
          <a:xfrm>
            <a:off x="4320431" y="1765093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33"/>
          <p:cNvSpPr/>
          <p:nvPr/>
        </p:nvSpPr>
        <p:spPr>
          <a:xfrm>
            <a:off x="3753714" y="2242913"/>
            <a:ext cx="1623000" cy="1623000"/>
          </a:xfrm>
          <a:prstGeom prst="ellipse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 txBox="1"/>
          <p:nvPr>
            <p:ph type="ctrTitle"/>
          </p:nvPr>
        </p:nvSpPr>
        <p:spPr>
          <a:xfrm>
            <a:off x="3868225" y="1416600"/>
            <a:ext cx="4482600" cy="23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Main goal is to prepare robust, inexpensive affordable product with better efficiency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5" title="Count of Would you prefer an automatic floor cleaner over traditional cleaning methods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8" y="-1"/>
            <a:ext cx="4496340" cy="398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5" title="Count of At what price do you expect an Automated Floor Cleaner in current market?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1425" y="509601"/>
            <a:ext cx="4562574" cy="296102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5"/>
          <p:cNvSpPr txBox="1"/>
          <p:nvPr>
            <p:ph type="title"/>
          </p:nvPr>
        </p:nvSpPr>
        <p:spPr>
          <a:xfrm>
            <a:off x="838350" y="4094725"/>
            <a:ext cx="7467300" cy="9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Customers’ Survey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Demands</a:t>
            </a:r>
            <a:endParaRPr/>
          </a:p>
        </p:txBody>
      </p:sp>
      <p:pic>
        <p:nvPicPr>
          <p:cNvPr id="251" name="Google Shape;2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724100"/>
            <a:ext cx="8839198" cy="22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950" y="1764475"/>
            <a:ext cx="8748275" cy="21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950" y="1764475"/>
            <a:ext cx="8748277" cy="21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2950" y="1764475"/>
            <a:ext cx="8748276" cy="21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2650" y="1764475"/>
            <a:ext cx="8688577" cy="21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OPERATION METHODOLOGY</a:t>
            </a:r>
            <a:endParaRPr sz="1900"/>
          </a:p>
        </p:txBody>
      </p:sp>
      <p:grpSp>
        <p:nvGrpSpPr>
          <p:cNvPr id="261" name="Google Shape;261;p27"/>
          <p:cNvGrpSpPr/>
          <p:nvPr/>
        </p:nvGrpSpPr>
        <p:grpSpPr>
          <a:xfrm>
            <a:off x="6164174" y="369500"/>
            <a:ext cx="2644608" cy="3935929"/>
            <a:chOff x="5014275" y="1002141"/>
            <a:chExt cx="2857800" cy="3139200"/>
          </a:xfrm>
        </p:grpSpPr>
        <p:sp>
          <p:nvSpPr>
            <p:cNvPr id="262" name="Google Shape;262;p27"/>
            <p:cNvSpPr/>
            <p:nvPr/>
          </p:nvSpPr>
          <p:spPr>
            <a:xfrm>
              <a:off x="5014275" y="1002141"/>
              <a:ext cx="2857800" cy="31392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 txBox="1"/>
            <p:nvPr/>
          </p:nvSpPr>
          <p:spPr>
            <a:xfrm>
              <a:off x="5282168" y="1967746"/>
              <a:ext cx="2589900" cy="11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baseline="-25000" lang="en-GB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WELL CALCULATED, PRECISE WORKING OF THE CLEANER ROBOT</a:t>
              </a:r>
              <a:endParaRPr b="1" baseline="-25000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4" name="Google Shape;264;p27"/>
          <p:cNvGrpSpPr/>
          <p:nvPr/>
        </p:nvGrpSpPr>
        <p:grpSpPr>
          <a:xfrm>
            <a:off x="2752395" y="369327"/>
            <a:ext cx="2243291" cy="1970319"/>
            <a:chOff x="3216519" y="1002150"/>
            <a:chExt cx="1944600" cy="1569600"/>
          </a:xfrm>
        </p:grpSpPr>
        <p:sp>
          <p:nvSpPr>
            <p:cNvPr id="265" name="Google Shape;265;p27"/>
            <p:cNvSpPr/>
            <p:nvPr/>
          </p:nvSpPr>
          <p:spPr>
            <a:xfrm flipH="1">
              <a:off x="3216519" y="10021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 txBox="1"/>
            <p:nvPr/>
          </p:nvSpPr>
          <p:spPr>
            <a:xfrm>
              <a:off x="3372069" y="1244551"/>
              <a:ext cx="1633500" cy="10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COMMUNICATION BETWEEN MICROCONTROLLER AND 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7" name="Google Shape;267;p27"/>
          <p:cNvGrpSpPr/>
          <p:nvPr/>
        </p:nvGrpSpPr>
        <p:grpSpPr>
          <a:xfrm>
            <a:off x="514605" y="369327"/>
            <a:ext cx="2243291" cy="1970319"/>
            <a:chOff x="1271925" y="1002150"/>
            <a:chExt cx="1944600" cy="1569600"/>
          </a:xfrm>
        </p:grpSpPr>
        <p:sp>
          <p:nvSpPr>
            <p:cNvPr id="268" name="Google Shape;268;p27"/>
            <p:cNvSpPr/>
            <p:nvPr/>
          </p:nvSpPr>
          <p:spPr>
            <a:xfrm rot="10800000">
              <a:off x="1271925" y="10021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 txBox="1"/>
            <p:nvPr/>
          </p:nvSpPr>
          <p:spPr>
            <a:xfrm>
              <a:off x="1398243" y="1561497"/>
              <a:ext cx="1772700" cy="4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SENSORY INPUT TO MICROCONTROLLER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" name="Google Shape;270;p27"/>
          <p:cNvGrpSpPr/>
          <p:nvPr/>
        </p:nvGrpSpPr>
        <p:grpSpPr>
          <a:xfrm>
            <a:off x="514605" y="2335162"/>
            <a:ext cx="2243291" cy="1970319"/>
            <a:chOff x="1271925" y="2571750"/>
            <a:chExt cx="1944600" cy="1569600"/>
          </a:xfrm>
        </p:grpSpPr>
        <p:sp>
          <p:nvSpPr>
            <p:cNvPr id="271" name="Google Shape;271;p27"/>
            <p:cNvSpPr/>
            <p:nvPr/>
          </p:nvSpPr>
          <p:spPr>
            <a:xfrm flipH="1">
              <a:off x="1271925" y="25717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 txBox="1"/>
            <p:nvPr/>
          </p:nvSpPr>
          <p:spPr>
            <a:xfrm>
              <a:off x="1396877" y="2960044"/>
              <a:ext cx="1694700" cy="79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PROCESSING AND MAPPING USING INPUTS FROM MICROCONTROLLER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3" name="Google Shape;273;p27"/>
          <p:cNvGrpSpPr/>
          <p:nvPr/>
        </p:nvGrpSpPr>
        <p:grpSpPr>
          <a:xfrm>
            <a:off x="2752395" y="2335162"/>
            <a:ext cx="2243291" cy="1970319"/>
            <a:chOff x="3216519" y="2571750"/>
            <a:chExt cx="1944600" cy="1569600"/>
          </a:xfrm>
        </p:grpSpPr>
        <p:sp>
          <p:nvSpPr>
            <p:cNvPr id="274" name="Google Shape;274;p27"/>
            <p:cNvSpPr/>
            <p:nvPr/>
          </p:nvSpPr>
          <p:spPr>
            <a:xfrm rot="10800000">
              <a:off x="3216519" y="25717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 txBox="1"/>
            <p:nvPr/>
          </p:nvSpPr>
          <p:spPr>
            <a:xfrm>
              <a:off x="3462970" y="2856096"/>
              <a:ext cx="1451700" cy="10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EFFECTIVE FEATURES AND MECHANISMS</a:t>
              </a:r>
              <a:endParaRPr b="1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6" name="Google Shape;276;p27"/>
          <p:cNvGrpSpPr/>
          <p:nvPr/>
        </p:nvGrpSpPr>
        <p:grpSpPr>
          <a:xfrm>
            <a:off x="2564648" y="2132655"/>
            <a:ext cx="385493" cy="419362"/>
            <a:chOff x="3157188" y="909150"/>
            <a:chExt cx="470400" cy="470400"/>
          </a:xfrm>
        </p:grpSpPr>
        <p:sp>
          <p:nvSpPr>
            <p:cNvPr id="277" name="Google Shape;277;p27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27"/>
          <p:cNvSpPr/>
          <p:nvPr/>
        </p:nvSpPr>
        <p:spPr>
          <a:xfrm>
            <a:off x="5364075" y="2046763"/>
            <a:ext cx="561600" cy="5814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type="title"/>
          </p:nvPr>
        </p:nvSpPr>
        <p:spPr>
          <a:xfrm>
            <a:off x="1297500" y="6677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to be added</a:t>
            </a:r>
            <a:endParaRPr/>
          </a:p>
        </p:txBody>
      </p:sp>
      <p:sp>
        <p:nvSpPr>
          <p:cNvPr id="285" name="Google Shape;285;p28"/>
          <p:cNvSpPr txBox="1"/>
          <p:nvPr>
            <p:ph idx="2" type="body"/>
          </p:nvPr>
        </p:nvSpPr>
        <p:spPr>
          <a:xfrm>
            <a:off x="4648200" y="11632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Dry cleaning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Wet Mopping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UV Sanitisation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Obstacle Avoidance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Manual/Autonomous Control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Terrain Mapping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AutoNum type="arabicPeriod"/>
            </a:pPr>
            <a:r>
              <a:rPr lang="en-GB" sz="1400"/>
              <a:t>Smartphone Connectivity (WiFI)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title"/>
          </p:nvPr>
        </p:nvSpPr>
        <p:spPr>
          <a:xfrm>
            <a:off x="1297500" y="6677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Electronic</a:t>
            </a:r>
            <a:r>
              <a:rPr lang="en-GB"/>
              <a:t>s to be used</a:t>
            </a:r>
            <a:endParaRPr/>
          </a:p>
        </p:txBody>
      </p:sp>
      <p:sp>
        <p:nvSpPr>
          <p:cNvPr id="291" name="Google Shape;291;p29"/>
          <p:cNvSpPr txBox="1"/>
          <p:nvPr>
            <p:ph idx="2" type="body"/>
          </p:nvPr>
        </p:nvSpPr>
        <p:spPr>
          <a:xfrm>
            <a:off x="4638175" y="1347675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Wifi Microcontroller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Motors with wheels(DC, Servo)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LIDAR sensor &amp; other sensors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LCD Screen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Battery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Sprayer, Blow dryer &amp; Vacuum Pump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AutoNum type="arabicPeriod"/>
            </a:pPr>
            <a:r>
              <a:rPr lang="en-GB"/>
              <a:t>UV Light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/>
          <p:nvPr>
            <p:ph type="title"/>
          </p:nvPr>
        </p:nvSpPr>
        <p:spPr>
          <a:xfrm>
            <a:off x="1297500" y="5915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Parts</a:t>
            </a:r>
            <a:r>
              <a:rPr lang="en-GB"/>
              <a:t> to be fitted</a:t>
            </a:r>
            <a:endParaRPr/>
          </a:p>
        </p:txBody>
      </p:sp>
      <p:sp>
        <p:nvSpPr>
          <p:cNvPr id="297" name="Google Shape;297;p30"/>
          <p:cNvSpPr txBox="1"/>
          <p:nvPr>
            <p:ph idx="2" type="body"/>
          </p:nvPr>
        </p:nvSpPr>
        <p:spPr>
          <a:xfrm>
            <a:off x="4648200" y="15442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Brushes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Mop roller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Dustbin 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1600"/>
              </a:spcAft>
              <a:buSzPts val="1700"/>
              <a:buAutoNum type="arabicPeriod"/>
            </a:pPr>
            <a:r>
              <a:rPr lang="en-GB" sz="1700"/>
              <a:t>Water cylinder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>
            <p:ph type="title"/>
          </p:nvPr>
        </p:nvSpPr>
        <p:spPr>
          <a:xfrm>
            <a:off x="1114100" y="143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Proposed Design</a:t>
            </a:r>
            <a:endParaRPr sz="2600"/>
          </a:p>
        </p:txBody>
      </p:sp>
      <p:sp>
        <p:nvSpPr>
          <p:cNvPr id="303" name="Google Shape;303;p31"/>
          <p:cNvSpPr txBox="1"/>
          <p:nvPr/>
        </p:nvSpPr>
        <p:spPr>
          <a:xfrm>
            <a:off x="1436575" y="1307850"/>
            <a:ext cx="3365400" cy="28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1607350" y="1466700"/>
            <a:ext cx="3556200" cy="3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1567150" y="1537025"/>
            <a:ext cx="5244000" cy="22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31"/>
          <p:cNvSpPr txBox="1"/>
          <p:nvPr/>
        </p:nvSpPr>
        <p:spPr>
          <a:xfrm>
            <a:off x="2109650" y="30740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7" name="Google Shape;3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376" y="680350"/>
            <a:ext cx="6190349" cy="432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