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63" r:id="rId2"/>
    <p:sldId id="267" r:id="rId3"/>
    <p:sldId id="268" r:id="rId4"/>
    <p:sldId id="261" r:id="rId5"/>
    <p:sldId id="262" r:id="rId6"/>
    <p:sldId id="257" r:id="rId7"/>
    <p:sldId id="260"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319E1B7-BE5E-49F2-B43D-BB768B2961C3}" type="datetimeFigureOut">
              <a:rPr lang="en-US" smtClean="0"/>
              <a:pPr/>
              <a:t>2/12/2020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7DEA2E3-84A8-4DC5-B4F2-F835E4112179}"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19E1B7-BE5E-49F2-B43D-BB768B2961C3}" type="datetimeFigureOut">
              <a:rPr lang="en-US" smtClean="0"/>
              <a:pPr/>
              <a:t>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EA2E3-84A8-4DC5-B4F2-F835E411217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7DEA2E3-84A8-4DC5-B4F2-F835E4112179}"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19E1B7-BE5E-49F2-B43D-BB768B2961C3}" type="datetimeFigureOut">
              <a:rPr lang="en-US" smtClean="0"/>
              <a:pPr/>
              <a:t>2/12/2020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319E1B7-BE5E-49F2-B43D-BB768B2961C3}" type="datetimeFigureOut">
              <a:rPr lang="en-US" smtClean="0"/>
              <a:pPr/>
              <a:t>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67DEA2E3-84A8-4DC5-B4F2-F835E4112179}"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6319E1B7-BE5E-49F2-B43D-BB768B2961C3}" type="datetimeFigureOut">
              <a:rPr lang="en-US" smtClean="0"/>
              <a:pPr/>
              <a:t>2/12/2020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7DEA2E3-84A8-4DC5-B4F2-F835E4112179}"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319E1B7-BE5E-49F2-B43D-BB768B2961C3}" type="datetimeFigureOut">
              <a:rPr lang="en-US" smtClean="0"/>
              <a:pPr/>
              <a:t>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EA2E3-84A8-4DC5-B4F2-F835E4112179}"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319E1B7-BE5E-49F2-B43D-BB768B2961C3}" type="datetimeFigureOut">
              <a:rPr lang="en-US" smtClean="0"/>
              <a:pPr/>
              <a:t>2/12/2020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7DEA2E3-84A8-4DC5-B4F2-F835E4112179}"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19E1B7-BE5E-49F2-B43D-BB768B2961C3}" type="datetimeFigureOut">
              <a:rPr lang="en-US" smtClean="0"/>
              <a:pPr/>
              <a:t>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67DEA2E3-84A8-4DC5-B4F2-F835E411217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319E1B7-BE5E-49F2-B43D-BB768B2961C3}" type="datetimeFigureOut">
              <a:rPr lang="en-US" smtClean="0"/>
              <a:pPr/>
              <a:t>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7DEA2E3-84A8-4DC5-B4F2-F835E411217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7DEA2E3-84A8-4DC5-B4F2-F835E4112179}"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319E1B7-BE5E-49F2-B43D-BB768B2961C3}" type="datetimeFigureOut">
              <a:rPr lang="en-US" smtClean="0"/>
              <a:pPr/>
              <a:t>2/12/2020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7DEA2E3-84A8-4DC5-B4F2-F835E4112179}"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319E1B7-BE5E-49F2-B43D-BB768B2961C3}" type="datetimeFigureOut">
              <a:rPr lang="en-US" smtClean="0"/>
              <a:pPr/>
              <a:t>2/12/2020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319E1B7-BE5E-49F2-B43D-BB768B2961C3}" type="datetimeFigureOut">
              <a:rPr lang="en-US" smtClean="0"/>
              <a:pPr/>
              <a:t>2/12/2020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7DEA2E3-84A8-4DC5-B4F2-F835E4112179}"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smtClean="0"/>
          </a:p>
          <a:p>
            <a:endParaRPr lang="en-IN" dirty="0"/>
          </a:p>
        </p:txBody>
      </p:sp>
      <p:sp>
        <p:nvSpPr>
          <p:cNvPr id="2" name="Title 1"/>
          <p:cNvSpPr>
            <a:spLocks noGrp="1"/>
          </p:cNvSpPr>
          <p:nvPr>
            <p:ph type="ctrTitle"/>
          </p:nvPr>
        </p:nvSpPr>
        <p:spPr/>
        <p:txBody>
          <a:bodyPr/>
          <a:lstStyle/>
          <a:p>
            <a:r>
              <a:rPr lang="en-IN" b="1" dirty="0" smtClean="0"/>
              <a:t>FLIGHT DELAY PREDICTION</a:t>
            </a:r>
            <a:endParaRPr lang="en-IN" b="1" dirty="0"/>
          </a:p>
        </p:txBody>
      </p:sp>
      <p:sp>
        <p:nvSpPr>
          <p:cNvPr id="4" name="TextBox 3"/>
          <p:cNvSpPr txBox="1"/>
          <p:nvPr/>
        </p:nvSpPr>
        <p:spPr>
          <a:xfrm>
            <a:off x="4429124" y="3857628"/>
            <a:ext cx="3293659" cy="2296141"/>
          </a:xfrm>
          <a:prstGeom prst="rect">
            <a:avLst/>
          </a:prstGeom>
          <a:noFill/>
        </p:spPr>
        <p:txBody>
          <a:bodyPr wrap="none" rtlCol="0">
            <a:spAutoFit/>
          </a:bodyPr>
          <a:lstStyle/>
          <a:p>
            <a:r>
              <a:rPr lang="en-IN" sz="2000" b="1" dirty="0" smtClean="0">
                <a:latin typeface="Calibri" pitchFamily="34" charset="0"/>
              </a:rPr>
              <a:t>Team members:</a:t>
            </a:r>
          </a:p>
          <a:p>
            <a:endParaRPr lang="en-IN" dirty="0" smtClean="0">
              <a:latin typeface="Calibri" pitchFamily="34" charset="0"/>
            </a:endParaRPr>
          </a:p>
          <a:p>
            <a:pPr lvl="1">
              <a:lnSpc>
                <a:spcPct val="150000"/>
              </a:lnSpc>
            </a:pPr>
            <a:r>
              <a:rPr lang="en-IN" dirty="0" smtClean="0">
                <a:latin typeface="Calibri" pitchFamily="34" charset="0"/>
              </a:rPr>
              <a:t>G.Jeshmitha-17071A05J4</a:t>
            </a:r>
          </a:p>
          <a:p>
            <a:pPr lvl="1">
              <a:lnSpc>
                <a:spcPct val="150000"/>
              </a:lnSpc>
            </a:pPr>
            <a:r>
              <a:rPr lang="en-IN" dirty="0" smtClean="0">
                <a:latin typeface="Calibri" pitchFamily="34" charset="0"/>
              </a:rPr>
              <a:t>U.Bindu Sri Sai-17071A05N2</a:t>
            </a:r>
          </a:p>
          <a:p>
            <a:pPr lvl="1">
              <a:lnSpc>
                <a:spcPct val="150000"/>
              </a:lnSpc>
            </a:pPr>
            <a:r>
              <a:rPr lang="en-IN" dirty="0" smtClean="0">
                <a:latin typeface="Calibri" pitchFamily="34" charset="0"/>
              </a:rPr>
              <a:t>M.Samanvita-17071A05L0</a:t>
            </a:r>
          </a:p>
          <a:p>
            <a:pPr lvl="1">
              <a:lnSpc>
                <a:spcPct val="150000"/>
              </a:lnSpc>
            </a:pPr>
            <a:r>
              <a:rPr lang="en-IN" dirty="0" smtClean="0">
                <a:latin typeface="Calibri" pitchFamily="34" charset="0"/>
              </a:rPr>
              <a:t>J.Mahesh-18075A0540</a:t>
            </a:r>
            <a:endParaRPr lang="en-IN" dirty="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rPr>
              <a:t>Problem statement</a:t>
            </a:r>
            <a:endParaRPr lang="en-IN" b="1" dirty="0">
              <a:latin typeface="Calibri" pitchFamily="34" charset="0"/>
            </a:endParaRPr>
          </a:p>
        </p:txBody>
      </p:sp>
      <p:sp>
        <p:nvSpPr>
          <p:cNvPr id="3" name="Content Placeholder 2"/>
          <p:cNvSpPr>
            <a:spLocks noGrp="1"/>
          </p:cNvSpPr>
          <p:nvPr>
            <p:ph sz="quarter" idx="1"/>
          </p:nvPr>
        </p:nvSpPr>
        <p:spPr>
          <a:xfrm>
            <a:off x="3000364" y="2000239"/>
            <a:ext cx="5686436" cy="3143273"/>
          </a:xfrm>
        </p:spPr>
        <p:txBody>
          <a:bodyPr>
            <a:normAutofit/>
          </a:bodyPr>
          <a:lstStyle/>
          <a:p>
            <a:endParaRPr lang="en-US" sz="2000" dirty="0" smtClean="0"/>
          </a:p>
          <a:p>
            <a:pPr>
              <a:lnSpc>
                <a:spcPct val="150000"/>
              </a:lnSpc>
            </a:pPr>
            <a:r>
              <a:rPr lang="en-US" sz="2000" dirty="0" smtClean="0">
                <a:latin typeface="Calibri" pitchFamily="34" charset="0"/>
              </a:rPr>
              <a:t>Flight delays hurt airlines, airports and passengers</a:t>
            </a:r>
          </a:p>
          <a:p>
            <a:pPr>
              <a:lnSpc>
                <a:spcPct val="150000"/>
              </a:lnSpc>
            </a:pPr>
            <a:r>
              <a:rPr lang="en-US" sz="2000" dirty="0" smtClean="0">
                <a:latin typeface="Calibri" pitchFamily="34" charset="0"/>
              </a:rPr>
              <a:t>Delays make passengers lose their trust on such famous and internationally recognized airline.</a:t>
            </a:r>
          </a:p>
          <a:p>
            <a:pPr>
              <a:lnSpc>
                <a:spcPct val="150000"/>
              </a:lnSpc>
            </a:pPr>
            <a:r>
              <a:rPr lang="en-US" sz="2000" b="1" dirty="0" smtClean="0">
                <a:latin typeface="Calibri" pitchFamily="34" charset="0"/>
              </a:rPr>
              <a:t>So, their prediction is crucial and </a:t>
            </a:r>
            <a:r>
              <a:rPr lang="en-IN" sz="2000" b="1" dirty="0" smtClean="0">
                <a:latin typeface="Calibri" pitchFamily="34" charset="0"/>
              </a:rPr>
              <a:t>modelling delays is a first step in solving them.</a:t>
            </a:r>
          </a:p>
          <a:p>
            <a:endParaRPr lang="en-IN"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rPr>
              <a:t>Existing System</a:t>
            </a:r>
            <a:endParaRPr lang="en-IN" b="1" dirty="0">
              <a:latin typeface="Calibri" pitchFamily="34" charset="0"/>
            </a:endParaRPr>
          </a:p>
        </p:txBody>
      </p:sp>
      <p:sp>
        <p:nvSpPr>
          <p:cNvPr id="3" name="Content Placeholder 2"/>
          <p:cNvSpPr>
            <a:spLocks noGrp="1"/>
          </p:cNvSpPr>
          <p:nvPr>
            <p:ph sz="quarter" idx="1"/>
          </p:nvPr>
        </p:nvSpPr>
        <p:spPr>
          <a:xfrm>
            <a:off x="1643042" y="1600200"/>
            <a:ext cx="6572296" cy="4525963"/>
          </a:xfrm>
        </p:spPr>
        <p:txBody>
          <a:bodyPr>
            <a:normAutofit/>
          </a:bodyPr>
          <a:lstStyle/>
          <a:p>
            <a:pPr>
              <a:lnSpc>
                <a:spcPct val="150000"/>
              </a:lnSpc>
            </a:pPr>
            <a:r>
              <a:rPr lang="en-IN" sz="2000" dirty="0" smtClean="0">
                <a:latin typeface="Calibri" pitchFamily="34" charset="0"/>
              </a:rPr>
              <a:t>The most common and traditional method used to </a:t>
            </a:r>
            <a:r>
              <a:rPr lang="en-IN" sz="2000" dirty="0" smtClean="0">
                <a:latin typeface="Calibri" pitchFamily="34" charset="0"/>
              </a:rPr>
              <a:t>track weather </a:t>
            </a:r>
            <a:r>
              <a:rPr lang="en-IN" sz="2000" dirty="0" smtClean="0">
                <a:latin typeface="Calibri" pitchFamily="34" charset="0"/>
              </a:rPr>
              <a:t>conditions is the usage of Weather Satellites </a:t>
            </a:r>
            <a:r>
              <a:rPr lang="en-IN" sz="2000" dirty="0" smtClean="0">
                <a:latin typeface="Calibri" pitchFamily="34" charset="0"/>
              </a:rPr>
              <a:t>which include </a:t>
            </a:r>
            <a:r>
              <a:rPr lang="en-IN" sz="2000" dirty="0" smtClean="0">
                <a:latin typeface="Calibri" pitchFamily="34" charset="0"/>
              </a:rPr>
              <a:t>information on </a:t>
            </a:r>
            <a:r>
              <a:rPr lang="en-IN" sz="2000" dirty="0" smtClean="0">
                <a:latin typeface="Calibri" pitchFamily="34" charset="0"/>
              </a:rPr>
              <a:t>storm location, temperature </a:t>
            </a:r>
            <a:r>
              <a:rPr lang="en-IN" sz="2000" dirty="0" smtClean="0">
                <a:latin typeface="Calibri" pitchFamily="34" charset="0"/>
              </a:rPr>
              <a:t>and heat balance in the earth's </a:t>
            </a:r>
            <a:r>
              <a:rPr lang="en-IN" sz="2000" dirty="0" smtClean="0">
                <a:latin typeface="Calibri" pitchFamily="34" charset="0"/>
              </a:rPr>
              <a:t>atmosphere.</a:t>
            </a:r>
            <a:endParaRPr lang="en-IN" sz="2000"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rPr>
              <a:t>Problems of existing system</a:t>
            </a:r>
            <a:endParaRPr lang="en-IN" b="1" dirty="0">
              <a:latin typeface="Calibri" pitchFamily="34" charset="0"/>
            </a:endParaRPr>
          </a:p>
        </p:txBody>
      </p:sp>
      <p:sp>
        <p:nvSpPr>
          <p:cNvPr id="3" name="Content Placeholder 2"/>
          <p:cNvSpPr>
            <a:spLocks noGrp="1"/>
          </p:cNvSpPr>
          <p:nvPr>
            <p:ph sz="quarter" idx="1"/>
          </p:nvPr>
        </p:nvSpPr>
        <p:spPr/>
        <p:txBody>
          <a:bodyPr>
            <a:normAutofit/>
          </a:bodyPr>
          <a:lstStyle/>
          <a:p>
            <a:pPr>
              <a:lnSpc>
                <a:spcPct val="150000"/>
              </a:lnSpc>
            </a:pPr>
            <a:r>
              <a:rPr lang="en-IN" sz="2000" dirty="0" smtClean="0">
                <a:latin typeface="Calibri" pitchFamily="34" charset="0"/>
              </a:rPr>
              <a:t>Periodic inspections and remote monitoring of flights is necessary</a:t>
            </a:r>
          </a:p>
          <a:p>
            <a:pPr>
              <a:lnSpc>
                <a:spcPct val="150000"/>
              </a:lnSpc>
            </a:pPr>
            <a:r>
              <a:rPr lang="en-IN" sz="2000" dirty="0" smtClean="0">
                <a:latin typeface="Calibri" pitchFamily="34" charset="0"/>
              </a:rPr>
              <a:t>Passengers suffer a lot</a:t>
            </a:r>
          </a:p>
          <a:p>
            <a:pPr>
              <a:lnSpc>
                <a:spcPct val="150000"/>
              </a:lnSpc>
            </a:pPr>
            <a:r>
              <a:rPr lang="en-IN" sz="2000" dirty="0" smtClean="0">
                <a:latin typeface="Calibri" pitchFamily="34" charset="0"/>
              </a:rPr>
              <a:t>Prior Prediction is not possible</a:t>
            </a:r>
          </a:p>
          <a:p>
            <a:pPr>
              <a:lnSpc>
                <a:spcPct val="150000"/>
              </a:lnSpc>
            </a:pPr>
            <a:r>
              <a:rPr lang="en-IN" sz="2000" dirty="0" smtClean="0">
                <a:latin typeface="Calibri" pitchFamily="34" charset="0"/>
              </a:rPr>
              <a:t>Incapable of handling unexpected delays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rPr>
              <a:t>Solution</a:t>
            </a:r>
            <a:endParaRPr lang="en-IN" b="1" dirty="0">
              <a:latin typeface="Calibri" pitchFamily="34" charset="0"/>
            </a:endParaRPr>
          </a:p>
        </p:txBody>
      </p:sp>
      <p:sp>
        <p:nvSpPr>
          <p:cNvPr id="3" name="Content Placeholder 2"/>
          <p:cNvSpPr>
            <a:spLocks noGrp="1"/>
          </p:cNvSpPr>
          <p:nvPr>
            <p:ph sz="quarter" idx="1"/>
          </p:nvPr>
        </p:nvSpPr>
        <p:spPr>
          <a:xfrm>
            <a:off x="1000100" y="1600200"/>
            <a:ext cx="7429552" cy="4543443"/>
          </a:xfrm>
        </p:spPr>
        <p:txBody>
          <a:bodyPr>
            <a:normAutofit/>
          </a:bodyPr>
          <a:lstStyle/>
          <a:p>
            <a:pPr>
              <a:lnSpc>
                <a:spcPct val="150000"/>
              </a:lnSpc>
            </a:pPr>
            <a:r>
              <a:rPr lang="en-IN" sz="2000" dirty="0" smtClean="0">
                <a:latin typeface="Calibri" pitchFamily="34" charset="0"/>
              </a:rPr>
              <a:t>we aim to develop a predictive model of the flight delay prediction using statistical and artificial intelligence methods . It will analyse data and predict flight delays (if any) up to days ahead</a:t>
            </a:r>
            <a:r>
              <a:rPr lang="en-IN" sz="2000" dirty="0" smtClean="0">
                <a:latin typeface="Calibri"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rPr>
              <a:t>Approach</a:t>
            </a:r>
            <a:endParaRPr lang="en-IN" b="1" dirty="0">
              <a:latin typeface="Calibri" pitchFamily="34" charset="0"/>
            </a:endParaRPr>
          </a:p>
        </p:txBody>
      </p:sp>
      <p:sp>
        <p:nvSpPr>
          <p:cNvPr id="3" name="Content Placeholder 2"/>
          <p:cNvSpPr>
            <a:spLocks noGrp="1"/>
          </p:cNvSpPr>
          <p:nvPr>
            <p:ph sz="quarter" idx="1"/>
          </p:nvPr>
        </p:nvSpPr>
        <p:spPr>
          <a:xfrm>
            <a:off x="457200" y="1571612"/>
            <a:ext cx="8229600" cy="5000660"/>
          </a:xfrm>
        </p:spPr>
        <p:txBody>
          <a:bodyPr>
            <a:normAutofit fontScale="77500" lnSpcReduction="20000"/>
          </a:bodyPr>
          <a:lstStyle/>
          <a:p>
            <a:pPr>
              <a:lnSpc>
                <a:spcPct val="150000"/>
              </a:lnSpc>
            </a:pPr>
            <a:r>
              <a:rPr lang="en-US" sz="1900" dirty="0" smtClean="0">
                <a:latin typeface="Calibri" pitchFamily="34" charset="0"/>
              </a:rPr>
              <a:t>We have a data set contains over 2 million records of flight delay data combined with weather data collected from examination of US flight traffic data. Our Machine Learning algorithm predicts whether there would be any flight delay. We have considered following Parameters for prediction.</a:t>
            </a:r>
            <a:endParaRPr lang="en-IN" sz="1900" dirty="0" smtClean="0">
              <a:latin typeface="Calibri" pitchFamily="34" charset="0"/>
            </a:endParaRPr>
          </a:p>
          <a:p>
            <a:pPr>
              <a:lnSpc>
                <a:spcPct val="150000"/>
              </a:lnSpc>
              <a:buNone/>
            </a:pPr>
            <a:endParaRPr lang="en-IN" sz="1900" dirty="0" smtClean="0">
              <a:latin typeface="Calibri" pitchFamily="34" charset="0"/>
            </a:endParaRPr>
          </a:p>
          <a:p>
            <a:pPr lvl="0">
              <a:lnSpc>
                <a:spcPct val="150000"/>
              </a:lnSpc>
            </a:pPr>
            <a:r>
              <a:rPr lang="en-US" sz="1900" dirty="0" smtClean="0">
                <a:latin typeface="Calibri" pitchFamily="34" charset="0"/>
              </a:rPr>
              <a:t>Visibility </a:t>
            </a:r>
            <a:endParaRPr lang="en-IN" sz="1900" dirty="0" smtClean="0">
              <a:latin typeface="Calibri" pitchFamily="34" charset="0"/>
            </a:endParaRPr>
          </a:p>
          <a:p>
            <a:pPr lvl="0">
              <a:lnSpc>
                <a:spcPct val="150000"/>
              </a:lnSpc>
            </a:pPr>
            <a:r>
              <a:rPr lang="en-US" sz="1900" dirty="0" smtClean="0">
                <a:latin typeface="Calibri" pitchFamily="34" charset="0"/>
              </a:rPr>
              <a:t>Dry Bulb Fahrenheit</a:t>
            </a:r>
            <a:endParaRPr lang="en-IN" sz="1900" dirty="0" smtClean="0">
              <a:latin typeface="Calibri" pitchFamily="34" charset="0"/>
            </a:endParaRPr>
          </a:p>
          <a:p>
            <a:pPr lvl="0">
              <a:lnSpc>
                <a:spcPct val="150000"/>
              </a:lnSpc>
            </a:pPr>
            <a:r>
              <a:rPr lang="en-US" sz="1900" dirty="0" smtClean="0">
                <a:latin typeface="Calibri" pitchFamily="34" charset="0"/>
              </a:rPr>
              <a:t>Dew Point</a:t>
            </a:r>
            <a:endParaRPr lang="en-IN" sz="1900" dirty="0" smtClean="0">
              <a:latin typeface="Calibri" pitchFamily="34" charset="0"/>
            </a:endParaRPr>
          </a:p>
          <a:p>
            <a:pPr lvl="0">
              <a:lnSpc>
                <a:spcPct val="150000"/>
              </a:lnSpc>
            </a:pPr>
            <a:r>
              <a:rPr lang="en-US" sz="1900" dirty="0" smtClean="0">
                <a:latin typeface="Calibri" pitchFamily="34" charset="0"/>
              </a:rPr>
              <a:t>Relative Humidity</a:t>
            </a:r>
            <a:endParaRPr lang="en-IN" sz="1900" dirty="0" smtClean="0">
              <a:latin typeface="Calibri" pitchFamily="34" charset="0"/>
            </a:endParaRPr>
          </a:p>
          <a:p>
            <a:pPr lvl="0">
              <a:lnSpc>
                <a:spcPct val="150000"/>
              </a:lnSpc>
            </a:pPr>
            <a:r>
              <a:rPr lang="en-US" sz="1900" dirty="0" smtClean="0">
                <a:latin typeface="Calibri" pitchFamily="34" charset="0"/>
              </a:rPr>
              <a:t>Wind speed</a:t>
            </a:r>
            <a:endParaRPr lang="en-IN" sz="1900" dirty="0" smtClean="0">
              <a:latin typeface="Calibri" pitchFamily="34" charset="0"/>
            </a:endParaRPr>
          </a:p>
          <a:p>
            <a:pPr lvl="0">
              <a:lnSpc>
                <a:spcPct val="150000"/>
              </a:lnSpc>
            </a:pPr>
            <a:r>
              <a:rPr lang="en-US" sz="1900" dirty="0" smtClean="0">
                <a:latin typeface="Calibri" pitchFamily="34" charset="0"/>
              </a:rPr>
              <a:t>Altimeter</a:t>
            </a:r>
            <a:endParaRPr lang="en-IN" sz="1900" dirty="0" smtClean="0">
              <a:latin typeface="Calibri" pitchFamily="34" charset="0"/>
            </a:endParaRPr>
          </a:p>
          <a:p>
            <a:pPr lvl="0">
              <a:lnSpc>
                <a:spcPct val="150000"/>
              </a:lnSpc>
            </a:pPr>
            <a:r>
              <a:rPr lang="en-US" sz="1900" dirty="0" smtClean="0">
                <a:latin typeface="Calibri" pitchFamily="34" charset="0"/>
              </a:rPr>
              <a:t>Departure time</a:t>
            </a:r>
            <a:endParaRPr lang="en-IN" sz="1900" dirty="0" smtClean="0">
              <a:latin typeface="Calibri" pitchFamily="34" charset="0"/>
            </a:endParaRPr>
          </a:p>
          <a:p>
            <a:pPr lvl="0">
              <a:lnSpc>
                <a:spcPct val="150000"/>
              </a:lnSpc>
            </a:pPr>
            <a:r>
              <a:rPr lang="en-US" sz="1900" dirty="0" smtClean="0">
                <a:latin typeface="Calibri" pitchFamily="34" charset="0"/>
              </a:rPr>
              <a:t>Arrival time</a:t>
            </a:r>
            <a:endParaRPr lang="en-IN" sz="1900" dirty="0" smtClean="0">
              <a:latin typeface="Calibri" pitchFamily="34" charset="0"/>
            </a:endParaRPr>
          </a:p>
          <a:p>
            <a:pPr lvl="0">
              <a:lnSpc>
                <a:spcPct val="150000"/>
              </a:lnSpc>
            </a:pPr>
            <a:r>
              <a:rPr lang="en-US" sz="1900" dirty="0" smtClean="0">
                <a:latin typeface="Calibri" pitchFamily="34" charset="0"/>
              </a:rPr>
              <a:t>Origin Airport</a:t>
            </a:r>
            <a:endParaRPr lang="en-IN" sz="1900" dirty="0" smtClean="0">
              <a:latin typeface="Calibri" pitchFamily="34" charset="0"/>
            </a:endParaRPr>
          </a:p>
          <a:p>
            <a:pPr lvl="0">
              <a:lnSpc>
                <a:spcPct val="150000"/>
              </a:lnSpc>
            </a:pPr>
            <a:r>
              <a:rPr lang="en-US" sz="1900" dirty="0" smtClean="0">
                <a:latin typeface="Calibri" pitchFamily="34" charset="0"/>
              </a:rPr>
              <a:t>Destination Airport</a:t>
            </a:r>
            <a:endParaRPr lang="en-IN" sz="1900" dirty="0" smtClean="0">
              <a:latin typeface="Calibri" pitchFamily="34" charset="0"/>
            </a:endParaRPr>
          </a:p>
          <a:p>
            <a:endParaRPr lang="en-IN"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libri" pitchFamily="34" charset="0"/>
              </a:rPr>
              <a:t>Highlights of solution</a:t>
            </a:r>
            <a:endParaRPr lang="en-IN" b="1" dirty="0">
              <a:latin typeface="Calibri" pitchFamily="34" charset="0"/>
            </a:endParaRPr>
          </a:p>
        </p:txBody>
      </p:sp>
      <p:sp>
        <p:nvSpPr>
          <p:cNvPr id="3" name="Content Placeholder 2"/>
          <p:cNvSpPr>
            <a:spLocks noGrp="1"/>
          </p:cNvSpPr>
          <p:nvPr>
            <p:ph sz="quarter" idx="1"/>
          </p:nvPr>
        </p:nvSpPr>
        <p:spPr/>
        <p:txBody>
          <a:bodyPr>
            <a:normAutofit/>
          </a:bodyPr>
          <a:lstStyle/>
          <a:p>
            <a:pPr marL="514350" indent="-514350">
              <a:lnSpc>
                <a:spcPct val="150000"/>
              </a:lnSpc>
            </a:pPr>
            <a:r>
              <a:rPr lang="en-IN" sz="2000" dirty="0" smtClean="0">
                <a:latin typeface="Calibri" pitchFamily="34" charset="0"/>
              </a:rPr>
              <a:t>Reduce further economic loss for airlines</a:t>
            </a:r>
          </a:p>
          <a:p>
            <a:pPr marL="514350" indent="-514350">
              <a:lnSpc>
                <a:spcPct val="150000"/>
              </a:lnSpc>
            </a:pPr>
            <a:r>
              <a:rPr lang="en-IN" sz="2000" dirty="0" smtClean="0">
                <a:latin typeface="Calibri" pitchFamily="34" charset="0"/>
              </a:rPr>
              <a:t>Lessen inconvenience occurred to passengers</a:t>
            </a:r>
          </a:p>
          <a:p>
            <a:pPr marL="514350" indent="-514350">
              <a:lnSpc>
                <a:spcPct val="150000"/>
              </a:lnSpc>
            </a:pPr>
            <a:r>
              <a:rPr lang="en-IN" sz="2000" dirty="0" smtClean="0">
                <a:latin typeface="Calibri" pitchFamily="34" charset="0"/>
              </a:rPr>
              <a:t>Optimize flight operations</a:t>
            </a:r>
          </a:p>
          <a:p>
            <a:pPr marL="514350" indent="-514350">
              <a:lnSpc>
                <a:spcPct val="150000"/>
              </a:lnSpc>
            </a:pPr>
            <a:r>
              <a:rPr lang="en-IN" sz="2000" dirty="0" smtClean="0">
                <a:latin typeface="Calibri" pitchFamily="34" charset="0"/>
              </a:rPr>
              <a:t>Airlines can determine efficient routes with minimum delay possibility</a:t>
            </a:r>
            <a:endParaRPr lang="en-IN" sz="2000"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000240"/>
            <a:ext cx="8485090" cy="1500198"/>
          </a:xfrm>
        </p:spPr>
        <p:txBody>
          <a:bodyPr>
            <a:normAutofit/>
          </a:bodyPr>
          <a:lstStyle/>
          <a:p>
            <a:r>
              <a:rPr lang="en-IN" sz="5000" b="1" dirty="0" smtClean="0">
                <a:latin typeface="Calibri" pitchFamily="34" charset="0"/>
              </a:rPr>
              <a:t>Thank you </a:t>
            </a:r>
            <a:r>
              <a:rPr lang="en-IN" sz="5000" b="1" dirty="0" smtClean="0">
                <a:latin typeface="Calibri" pitchFamily="34" charset="0"/>
                <a:sym typeface="Wingdings" pitchFamily="2" charset="2"/>
              </a:rPr>
              <a:t></a:t>
            </a:r>
            <a:endParaRPr lang="en-IN" sz="5000" b="1" dirty="0">
              <a:latin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508</TotalTime>
  <Words>249</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FLIGHT DELAY PREDICTION</vt:lpstr>
      <vt:lpstr>Problem statement</vt:lpstr>
      <vt:lpstr>Existing System</vt:lpstr>
      <vt:lpstr>Problems of existing system</vt:lpstr>
      <vt:lpstr>Solution</vt:lpstr>
      <vt:lpstr>Approach</vt:lpstr>
      <vt:lpstr>Highlights of solution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Jeshmitha</dc:creator>
  <cp:lastModifiedBy>Jeshmitha</cp:lastModifiedBy>
  <cp:revision>53</cp:revision>
  <dcterms:created xsi:type="dcterms:W3CDTF">2019-09-11T15:26:23Z</dcterms:created>
  <dcterms:modified xsi:type="dcterms:W3CDTF">2020-02-12T16:30:18Z</dcterms:modified>
</cp:coreProperties>
</file>