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0.svg" ContentType="image/svg+xml"/>
  <Override PartName="/ppt/media/image12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4"/>
    <p:sldId id="267" r:id="rId15"/>
    <p:sldId id="268" r:id="rId16"/>
    <p:sldId id="269" r:id="rId17"/>
  </p:sldIdLst>
  <p:sldSz cx="18288000" cy="10287000"/>
  <p:notesSz cx="6858000" cy="9144000"/>
  <p:embeddedFontLst>
    <p:embeddedFont>
      <p:font typeface="Aileron Bold" panose="00000800000000000000"/>
      <p:bold r:id="rId21"/>
    </p:embeddedFont>
    <p:embeddedFont>
      <p:font typeface="Koho Bold" panose="00000800000000000000"/>
      <p:bold r:id="rId22"/>
    </p:embeddedFont>
    <p:embeddedFont>
      <p:font typeface="Gagalin" panose="00000500000000000000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012846" y="240067"/>
            <a:ext cx="2330979" cy="2320086"/>
          </a:xfrm>
          <a:custGeom>
            <a:avLst/>
            <a:gdLst/>
            <a:ahLst/>
            <a:cxnLst/>
            <a:rect l="l" t="t" r="r" b="b"/>
            <a:pathLst>
              <a:path w="2330979" h="2320086">
                <a:moveTo>
                  <a:pt x="0" y="0"/>
                </a:moveTo>
                <a:lnTo>
                  <a:pt x="2330979" y="0"/>
                </a:lnTo>
                <a:lnTo>
                  <a:pt x="2330979" y="2320086"/>
                </a:lnTo>
                <a:lnTo>
                  <a:pt x="0" y="2320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aphicFrame>
        <p:nvGraphicFramePr>
          <p:cNvPr id="13" name="Table 13"/>
          <p:cNvGraphicFramePr>
            <a:graphicFrameLocks noGrp="1"/>
          </p:cNvGraphicFramePr>
          <p:nvPr/>
        </p:nvGraphicFramePr>
        <p:xfrm>
          <a:off x="5330077" y="6302011"/>
          <a:ext cx="8316377" cy="3855179"/>
        </p:xfrm>
        <a:graphic>
          <a:graphicData uri="http://schemas.openxmlformats.org/drawingml/2006/table">
            <a:tbl>
              <a:tblPr/>
              <a:tblGrid>
                <a:gridCol w="4158188"/>
                <a:gridCol w="4158188"/>
              </a:tblGrid>
              <a:tr h="1113458">
                <a:tc>
                  <a:txBody>
                    <a:bodyPr rtlCol="0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latin typeface="Aileron Bold" panose="00000800000000000000"/>
                          <a:ea typeface="Aileron Bold" panose="00000800000000000000"/>
                          <a:cs typeface="Aileron Bold" panose="00000800000000000000"/>
                          <a:sym typeface="Aileron Bold" panose="00000800000000000000"/>
                        </a:rPr>
                        <a:t>Presented by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latin typeface="Aileron Bold" panose="00000800000000000000"/>
                          <a:ea typeface="Aileron Bold" panose="00000800000000000000"/>
                          <a:cs typeface="Aileron Bold" panose="00000800000000000000"/>
                          <a:sym typeface="Aileron Bold" panose="00000800000000000000"/>
                        </a:rPr>
                        <a:t>Supervised by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2741721">
                <a:tc>
                  <a:txBody>
                    <a:bodyPr rtlCol="0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ileron" panose="00000500000000000000"/>
                          <a:ea typeface="Aileron" panose="00000500000000000000"/>
                          <a:cs typeface="Aileron" panose="00000500000000000000"/>
                          <a:sym typeface="Aileron" panose="00000500000000000000"/>
                        </a:rPr>
                        <a:t>Nusrat Jahan Bindu</a:t>
                      </a:r>
                      <a:endParaRPr lang="en-US" sz="1100"/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ileron" panose="00000500000000000000"/>
                          <a:ea typeface="Aileron" panose="00000500000000000000"/>
                          <a:cs typeface="Aileron" panose="00000500000000000000"/>
                          <a:sym typeface="Aileron" panose="00000500000000000000"/>
                        </a:rPr>
                        <a:t>ID: IT-21003</a:t>
                      </a:r>
                      <a:endParaRPr lang="en-US" sz="2800">
                        <a:solidFill>
                          <a:srgbClr val="000000"/>
                        </a:solidFill>
                        <a:latin typeface="Aileron" panose="00000500000000000000"/>
                        <a:ea typeface="Aileron" panose="00000500000000000000"/>
                        <a:cs typeface="Aileron" panose="00000500000000000000"/>
                        <a:sym typeface="Aileron" panose="00000500000000000000"/>
                      </a:endParaRPr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ileron" panose="00000500000000000000"/>
                          <a:ea typeface="Aileron" panose="00000500000000000000"/>
                          <a:cs typeface="Aileron" panose="00000500000000000000"/>
                          <a:sym typeface="Aileron" panose="00000500000000000000"/>
                        </a:rPr>
                        <a:t>Session: 2020-21</a:t>
                      </a:r>
                      <a:endParaRPr lang="en-US" sz="2800">
                        <a:solidFill>
                          <a:srgbClr val="000000"/>
                        </a:solidFill>
                        <a:latin typeface="Aileron" panose="00000500000000000000"/>
                        <a:ea typeface="Aileron" panose="00000500000000000000"/>
                        <a:cs typeface="Aileron" panose="00000500000000000000"/>
                        <a:sym typeface="Aileron" panose="00000500000000000000"/>
                      </a:endParaRPr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ileron" panose="00000500000000000000"/>
                          <a:ea typeface="Aileron" panose="00000500000000000000"/>
                          <a:cs typeface="Aileron" panose="00000500000000000000"/>
                          <a:sym typeface="Aileron" panose="00000500000000000000"/>
                        </a:rPr>
                        <a:t>Dept of ICT, MBSTU</a:t>
                      </a:r>
                      <a:endParaRPr lang="en-US" sz="2800">
                        <a:solidFill>
                          <a:srgbClr val="000000"/>
                        </a:solidFill>
                        <a:latin typeface="Aileron" panose="00000500000000000000"/>
                        <a:ea typeface="Aileron" panose="00000500000000000000"/>
                        <a:cs typeface="Aileron" panose="00000500000000000000"/>
                        <a:sym typeface="Aileron" panose="00000500000000000000"/>
                      </a:endParaRPr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ileron" panose="00000500000000000000"/>
                          <a:ea typeface="Aileron" panose="00000500000000000000"/>
                          <a:cs typeface="Aileron" panose="00000500000000000000"/>
                          <a:sym typeface="Aileron" panose="00000500000000000000"/>
                        </a:rPr>
                        <a:t>Dr. Nazrul Islam</a:t>
                      </a:r>
                      <a:endParaRPr lang="en-US" sz="1100"/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ileron" panose="00000500000000000000"/>
                          <a:ea typeface="Aileron" panose="00000500000000000000"/>
                          <a:cs typeface="Aileron" panose="00000500000000000000"/>
                          <a:sym typeface="Aileron" panose="00000500000000000000"/>
                        </a:rPr>
                        <a:t>Associate Professor</a:t>
                      </a:r>
                      <a:endParaRPr lang="en-US" sz="2800">
                        <a:solidFill>
                          <a:srgbClr val="000000"/>
                        </a:solidFill>
                        <a:latin typeface="Aileron" panose="00000500000000000000"/>
                        <a:ea typeface="Aileron" panose="00000500000000000000"/>
                        <a:cs typeface="Aileron" panose="00000500000000000000"/>
                        <a:sym typeface="Aileron" panose="00000500000000000000"/>
                      </a:endParaRPr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ileron" panose="00000500000000000000"/>
                          <a:ea typeface="Aileron" panose="00000500000000000000"/>
                          <a:cs typeface="Aileron" panose="00000500000000000000"/>
                          <a:sym typeface="Aileron" panose="00000500000000000000"/>
                        </a:rPr>
                        <a:t>Dept. of ICT,</a:t>
                      </a:r>
                      <a:endParaRPr lang="en-US" sz="2800">
                        <a:solidFill>
                          <a:srgbClr val="000000"/>
                        </a:solidFill>
                        <a:latin typeface="Aileron" panose="00000500000000000000"/>
                        <a:ea typeface="Aileron" panose="00000500000000000000"/>
                        <a:cs typeface="Aileron" panose="00000500000000000000"/>
                        <a:sym typeface="Aileron" panose="00000500000000000000"/>
                      </a:endParaRPr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Aileron" panose="00000500000000000000"/>
                          <a:ea typeface="Aileron" panose="00000500000000000000"/>
                          <a:cs typeface="Aileron" panose="00000500000000000000"/>
                          <a:sym typeface="Aileron" panose="00000500000000000000"/>
                        </a:rPr>
                        <a:t>MBSTU</a:t>
                      </a:r>
                      <a:endParaRPr lang="en-US" sz="2800">
                        <a:solidFill>
                          <a:srgbClr val="000000"/>
                        </a:solidFill>
                        <a:latin typeface="Aileron" panose="00000500000000000000"/>
                        <a:ea typeface="Aileron" panose="00000500000000000000"/>
                        <a:cs typeface="Aileron" panose="00000500000000000000"/>
                        <a:sym typeface="Aileron" panose="00000500000000000000"/>
                      </a:endParaRPr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3836689" y="3265547"/>
            <a:ext cx="11143893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000000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Presentation title: NFC(Near Field Communication)  </a:t>
            </a:r>
            <a:endParaRPr lang="en-US" sz="3600" b="1">
              <a:solidFill>
                <a:srgbClr val="000000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710218" y="4370799"/>
            <a:ext cx="8936236" cy="172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ileron" panose="00000500000000000000"/>
                <a:ea typeface="Aileron" panose="00000500000000000000"/>
                <a:cs typeface="Aileron" panose="00000500000000000000"/>
                <a:sym typeface="Aileron" panose="00000500000000000000"/>
              </a:rPr>
              <a:t>Course title: Wireless and Mobile</a:t>
            </a:r>
            <a:endParaRPr lang="en-US" sz="3200">
              <a:solidFill>
                <a:srgbClr val="000000"/>
              </a:solidFill>
              <a:latin typeface="Aileron" panose="00000500000000000000"/>
              <a:ea typeface="Aileron" panose="00000500000000000000"/>
              <a:cs typeface="Aileron" panose="00000500000000000000"/>
              <a:sym typeface="Aileron" panose="00000500000000000000"/>
            </a:endParaRP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ileron" panose="00000500000000000000"/>
                <a:ea typeface="Aileron" panose="00000500000000000000"/>
                <a:cs typeface="Aileron" panose="00000500000000000000"/>
                <a:sym typeface="Aileron" panose="00000500000000000000"/>
              </a:rPr>
              <a:t>Communication</a:t>
            </a:r>
            <a:endParaRPr lang="en-US" sz="3200">
              <a:solidFill>
                <a:srgbClr val="000000"/>
              </a:solidFill>
              <a:latin typeface="Aileron" panose="00000500000000000000"/>
              <a:ea typeface="Aileron" panose="00000500000000000000"/>
              <a:cs typeface="Aileron" panose="00000500000000000000"/>
              <a:sym typeface="Aileron" panose="00000500000000000000"/>
            </a:endParaRP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ileron" panose="00000500000000000000"/>
                <a:ea typeface="Aileron" panose="00000500000000000000"/>
                <a:cs typeface="Aileron" panose="00000500000000000000"/>
                <a:sym typeface="Aileron" panose="00000500000000000000"/>
              </a:rPr>
              <a:t>         Course code: ICT-4201</a:t>
            </a:r>
            <a:endParaRPr lang="en-US" sz="3200">
              <a:solidFill>
                <a:srgbClr val="000000"/>
              </a:solidFill>
              <a:latin typeface="Aileron" panose="00000500000000000000"/>
              <a:ea typeface="Aileron" panose="00000500000000000000"/>
              <a:cs typeface="Aileron" panose="00000500000000000000"/>
              <a:sym typeface="Aileron" panose="00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124264" y="3771900"/>
            <a:ext cx="7828407" cy="8229600"/>
          </a:xfrm>
          <a:custGeom>
            <a:avLst/>
            <a:gdLst/>
            <a:ahLst/>
            <a:cxnLst/>
            <a:rect l="l" t="t" r="r" b="b"/>
            <a:pathLst>
              <a:path w="7828407" h="8229600">
                <a:moveTo>
                  <a:pt x="0" y="0"/>
                </a:moveTo>
                <a:lnTo>
                  <a:pt x="7828408" y="0"/>
                </a:lnTo>
                <a:lnTo>
                  <a:pt x="782840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504389" y="1012464"/>
            <a:ext cx="980920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Application of NFC.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500776" y="3389598"/>
            <a:ext cx="12582645" cy="4487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7235"/>
              </a:lnSpc>
              <a:buFont typeface="Arial" panose="020B0604020202020204"/>
              <a:buChar char="•"/>
            </a:pPr>
            <a:r>
              <a:rPr lang="en-US" sz="36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Contactless mobile payments (Google Pay, Apple Pay).</a:t>
            </a:r>
            <a:endParaRPr lang="en-US" sz="36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77240" lvl="1" indent="-388620" algn="just">
              <a:lnSpc>
                <a:spcPts val="7235"/>
              </a:lnSpc>
              <a:buFont typeface="Arial" panose="020B0604020202020204"/>
              <a:buChar char="•"/>
            </a:pPr>
            <a:r>
              <a:rPr lang="en-US" sz="36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Access control and door entry systems.</a:t>
            </a:r>
            <a:endParaRPr lang="en-US" sz="36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77240" lvl="1" indent="-388620" algn="just">
              <a:lnSpc>
                <a:spcPts val="7235"/>
              </a:lnSpc>
              <a:buFont typeface="Arial" panose="020B0604020202020204"/>
              <a:buChar char="•"/>
            </a:pPr>
            <a:r>
              <a:rPr lang="en-US" sz="36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Public transportation ticketing.</a:t>
            </a:r>
            <a:endParaRPr lang="en-US" sz="36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77240" lvl="1" indent="-388620" algn="just">
              <a:lnSpc>
                <a:spcPts val="7235"/>
              </a:lnSpc>
              <a:buFont typeface="Arial" panose="020B0604020202020204"/>
              <a:buChar char="•"/>
            </a:pPr>
            <a:r>
              <a:rPr lang="en-US" sz="36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Smart posters and marketing tags.</a:t>
            </a:r>
            <a:endParaRPr lang="en-US" sz="36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77240" lvl="1" indent="-388620" algn="just">
              <a:lnSpc>
                <a:spcPts val="7235"/>
              </a:lnSpc>
              <a:buFont typeface="Arial" panose="020B0604020202020204"/>
              <a:buChar char="•"/>
            </a:pPr>
            <a:r>
              <a:rPr lang="en-US" sz="36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Transferring files or contact information.</a:t>
            </a:r>
            <a:endParaRPr lang="en-US" sz="36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191696" y="6058144"/>
            <a:ext cx="5287710" cy="4114800"/>
          </a:xfrm>
          <a:custGeom>
            <a:avLst/>
            <a:gdLst/>
            <a:ahLst/>
            <a:cxnLst/>
            <a:rect l="l" t="t" r="r" b="b"/>
            <a:pathLst>
              <a:path w="5287710" h="4114800">
                <a:moveTo>
                  <a:pt x="0" y="0"/>
                </a:moveTo>
                <a:lnTo>
                  <a:pt x="5287710" y="0"/>
                </a:lnTo>
                <a:lnTo>
                  <a:pt x="52877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4961673">
            <a:off x="5670256" y="5152777"/>
            <a:ext cx="6409605" cy="598230"/>
          </a:xfrm>
          <a:custGeom>
            <a:avLst/>
            <a:gdLst/>
            <a:ahLst/>
            <a:cxnLst/>
            <a:rect l="l" t="t" r="r" b="b"/>
            <a:pathLst>
              <a:path w="6409605" h="598230">
                <a:moveTo>
                  <a:pt x="0" y="0"/>
                </a:moveTo>
                <a:lnTo>
                  <a:pt x="6409605" y="0"/>
                </a:lnTo>
                <a:lnTo>
                  <a:pt x="6409605" y="598230"/>
                </a:lnTo>
                <a:lnTo>
                  <a:pt x="0" y="5982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0" y="2092265"/>
            <a:ext cx="8566547" cy="1170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5"/>
              </a:lnSpc>
            </a:pPr>
            <a:r>
              <a:rPr lang="en-US" sz="68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Advantages of NFC</a:t>
            </a:r>
            <a:endParaRPr lang="en-US" sz="68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792099" y="2092265"/>
            <a:ext cx="8011323" cy="1170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68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Limitations </a:t>
            </a:r>
            <a:r>
              <a:rPr lang="en-US" sz="68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of NFC</a:t>
            </a:r>
            <a:endParaRPr lang="en-US" sz="68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088" y="4165203"/>
            <a:ext cx="8304372" cy="3070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just">
              <a:lnSpc>
                <a:spcPts val="6155"/>
              </a:lnSpc>
              <a:buFont typeface="Arial" panose="020B0604020202020204"/>
              <a:buChar char="•"/>
            </a:pPr>
            <a:r>
              <a:rPr lang="en-US" sz="34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Fast and easy connection setup.</a:t>
            </a:r>
            <a:endParaRPr lang="en-US" sz="34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34060" lvl="1" indent="-367030" algn="just">
              <a:lnSpc>
                <a:spcPts val="6155"/>
              </a:lnSpc>
              <a:buFont typeface="Arial" panose="020B0604020202020204"/>
              <a:buChar char="•"/>
            </a:pPr>
            <a:r>
              <a:rPr lang="en-US" sz="34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Secure short-range communication.</a:t>
            </a:r>
            <a:endParaRPr lang="en-US" sz="34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34060" lvl="1" indent="-367030" algn="just">
              <a:lnSpc>
                <a:spcPts val="6155"/>
              </a:lnSpc>
              <a:buFont typeface="Arial" panose="020B0604020202020204"/>
              <a:buChar char="•"/>
            </a:pPr>
            <a:r>
              <a:rPr lang="en-US" sz="34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No need for internet or pairing codes.</a:t>
            </a:r>
            <a:endParaRPr lang="en-US" sz="34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34060" lvl="1" indent="-367030" algn="just">
              <a:lnSpc>
                <a:spcPts val="6155"/>
              </a:lnSpc>
              <a:buFont typeface="Arial" panose="020B0604020202020204"/>
              <a:buChar char="•"/>
            </a:pPr>
            <a:r>
              <a:rPr lang="en-US" sz="34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Low power consumption.</a:t>
            </a:r>
            <a:endParaRPr lang="en-US" sz="34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451384" y="4328027"/>
            <a:ext cx="8692753" cy="2086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5630"/>
              </a:lnSpc>
              <a:buFont typeface="Arial" panose="020B0604020202020204"/>
              <a:buChar char="•"/>
            </a:pP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Very short range (~4 centimetres).</a:t>
            </a:r>
            <a:endParaRPr lang="en-US" sz="32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690880" lvl="1" indent="-345440" algn="just">
              <a:lnSpc>
                <a:spcPts val="5630"/>
              </a:lnSpc>
              <a:buFont typeface="Arial" panose="020B0604020202020204"/>
              <a:buChar char="•"/>
            </a:pP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Limited data transfer speed.</a:t>
            </a:r>
            <a:endParaRPr lang="en-US" sz="32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690880" lvl="1" indent="-345440" algn="just">
              <a:lnSpc>
                <a:spcPts val="5630"/>
              </a:lnSpc>
              <a:buFont typeface="Arial" panose="020B0604020202020204"/>
              <a:buChar char="•"/>
            </a:pP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Security threats if not properly encrypted.</a:t>
            </a:r>
            <a:endParaRPr lang="en-US" sz="32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766481" y="8464872"/>
            <a:ext cx="5287710" cy="4114800"/>
          </a:xfrm>
          <a:custGeom>
            <a:avLst/>
            <a:gdLst/>
            <a:ahLst/>
            <a:cxnLst/>
            <a:rect l="l" t="t" r="r" b="b"/>
            <a:pathLst>
              <a:path w="5287710" h="4114800">
                <a:moveTo>
                  <a:pt x="0" y="0"/>
                </a:moveTo>
                <a:lnTo>
                  <a:pt x="5287711" y="0"/>
                </a:lnTo>
                <a:lnTo>
                  <a:pt x="52877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634754" y="866775"/>
            <a:ext cx="13309652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NFC vs other technologies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37974" y="2699266"/>
            <a:ext cx="13106432" cy="6445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2945" lvl="1" indent="-351790" algn="l">
              <a:lnSpc>
                <a:spcPts val="6480"/>
              </a:lnSpc>
              <a:buFont typeface="Arial" panose="020B0604020202020204"/>
              <a:buChar char="•"/>
            </a:pPr>
            <a:r>
              <a:rPr lang="en-US" sz="325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Range: NFC works up to 4 cm — much shorter than Bluetooth or Wi-Fi.</a:t>
            </a:r>
            <a:endParaRPr lang="en-US" sz="325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02945" lvl="1" indent="-351790" algn="l">
              <a:lnSpc>
                <a:spcPts val="6480"/>
              </a:lnSpc>
              <a:buFont typeface="Arial" panose="020B0604020202020204"/>
              <a:buChar char="•"/>
            </a:pPr>
            <a:r>
              <a:rPr lang="en-US" sz="325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Speed: Slower than Bluetooth and Wi-Fi.</a:t>
            </a:r>
            <a:endParaRPr lang="en-US" sz="325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02945" lvl="1" indent="-351790" algn="l">
              <a:lnSpc>
                <a:spcPts val="6480"/>
              </a:lnSpc>
              <a:buFont typeface="Arial" panose="020B0604020202020204"/>
              <a:buChar char="•"/>
            </a:pPr>
            <a:r>
              <a:rPr lang="en-US" sz="325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Pow</a:t>
            </a:r>
            <a:r>
              <a:rPr lang="en-US" sz="325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er: Very low power; can work without a battery (passive mode).</a:t>
            </a:r>
            <a:endParaRPr lang="en-US" sz="325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02945" lvl="1" indent="-351790" algn="l">
              <a:lnSpc>
                <a:spcPts val="6480"/>
              </a:lnSpc>
              <a:buFont typeface="Arial" panose="020B0604020202020204"/>
              <a:buChar char="•"/>
            </a:pPr>
            <a:r>
              <a:rPr lang="en-US" sz="325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Connect</a:t>
            </a:r>
            <a:r>
              <a:rPr lang="en-US" sz="325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ion: Instant connection — no pairing needed.</a:t>
            </a:r>
            <a:endParaRPr lang="en-US" sz="325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02945" lvl="1" indent="-351790" algn="l">
              <a:lnSpc>
                <a:spcPts val="6480"/>
              </a:lnSpc>
              <a:buFont typeface="Arial" panose="020B0604020202020204"/>
              <a:buChar char="•"/>
            </a:pPr>
            <a:r>
              <a:rPr lang="en-US" sz="325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Security: More secure due to short range and encryption.</a:t>
            </a:r>
            <a:endParaRPr lang="en-US" sz="325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02945" lvl="1" indent="-351790" algn="l">
              <a:lnSpc>
                <a:spcPts val="6480"/>
              </a:lnSpc>
              <a:buFont typeface="Arial" panose="020B0604020202020204"/>
              <a:buChar char="•"/>
            </a:pPr>
            <a:r>
              <a:rPr lang="en-US" sz="325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Use: Best for payments, access cards, and quick data sharing.</a:t>
            </a:r>
            <a:endParaRPr lang="en-US" sz="325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algn="l">
              <a:lnSpc>
                <a:spcPts val="648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990519" y="-266558"/>
            <a:ext cx="6131540" cy="4114800"/>
          </a:xfrm>
          <a:custGeom>
            <a:avLst/>
            <a:gdLst/>
            <a:ahLst/>
            <a:cxnLst/>
            <a:rect l="l" t="t" r="r" b="b"/>
            <a:pathLst>
              <a:path w="6131540" h="4114800">
                <a:moveTo>
                  <a:pt x="0" y="0"/>
                </a:moveTo>
                <a:lnTo>
                  <a:pt x="6131539" y="0"/>
                </a:lnTo>
                <a:lnTo>
                  <a:pt x="61315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192060" y="6210300"/>
            <a:ext cx="5287710" cy="4114800"/>
          </a:xfrm>
          <a:custGeom>
            <a:avLst/>
            <a:gdLst/>
            <a:ahLst/>
            <a:cxnLst/>
            <a:rect l="l" t="t" r="r" b="b"/>
            <a:pathLst>
              <a:path w="5287710" h="4114800">
                <a:moveTo>
                  <a:pt x="0" y="0"/>
                </a:moveTo>
                <a:lnTo>
                  <a:pt x="5287711" y="0"/>
                </a:lnTo>
                <a:lnTo>
                  <a:pt x="52877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519645" y="1319037"/>
            <a:ext cx="8493297" cy="1402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10"/>
              </a:lnSpc>
            </a:pPr>
            <a:r>
              <a:rPr lang="en-US" sz="815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CONCLUSION</a:t>
            </a:r>
            <a:endParaRPr lang="en-US" sz="815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199385" y="3273908"/>
            <a:ext cx="13758065" cy="4949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05"/>
              </a:lnSpc>
            </a:pPr>
            <a:r>
              <a:rPr lang="en-US" sz="384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NFC is a fast, secure, and convenient short-range wireless technology that simplifies digital transactions and data sharing.</a:t>
            </a:r>
            <a:endParaRPr lang="en-US" sz="384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algn="l">
              <a:lnSpc>
                <a:spcPts val="5685"/>
              </a:lnSpc>
            </a:pPr>
            <a:r>
              <a:rPr lang="en-US" sz="406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 Despite its limited range and speed, its ease of use and strong security make it a leading choice for mobile payments and smart applications.</a:t>
            </a:r>
            <a:endParaRPr lang="en-US" sz="406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676166" y="7810249"/>
            <a:ext cx="6131540" cy="4114800"/>
          </a:xfrm>
          <a:custGeom>
            <a:avLst/>
            <a:gdLst/>
            <a:ahLst/>
            <a:cxnLst/>
            <a:rect l="l" t="t" r="r" b="b"/>
            <a:pathLst>
              <a:path w="6131540" h="4114800">
                <a:moveTo>
                  <a:pt x="0" y="0"/>
                </a:moveTo>
                <a:lnTo>
                  <a:pt x="6131540" y="0"/>
                </a:lnTo>
                <a:lnTo>
                  <a:pt x="61315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649413" y="-571270"/>
            <a:ext cx="6131540" cy="4114800"/>
          </a:xfrm>
          <a:custGeom>
            <a:avLst/>
            <a:gdLst/>
            <a:ahLst/>
            <a:cxnLst/>
            <a:rect l="l" t="t" r="r" b="b"/>
            <a:pathLst>
              <a:path w="6131540" h="4114800">
                <a:moveTo>
                  <a:pt x="0" y="0"/>
                </a:moveTo>
                <a:lnTo>
                  <a:pt x="6131539" y="0"/>
                </a:lnTo>
                <a:lnTo>
                  <a:pt x="61315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5240000">
            <a:off x="12093147" y="4990480"/>
            <a:ext cx="7828407" cy="8229600"/>
          </a:xfrm>
          <a:custGeom>
            <a:avLst/>
            <a:gdLst/>
            <a:ahLst/>
            <a:cxnLst/>
            <a:rect l="l" t="t" r="r" b="b"/>
            <a:pathLst>
              <a:path w="7828407" h="8229600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066777" y="-342900"/>
            <a:ext cx="5287710" cy="4114800"/>
          </a:xfrm>
          <a:custGeom>
            <a:avLst/>
            <a:gdLst/>
            <a:ahLst/>
            <a:cxnLst/>
            <a:rect l="l" t="t" r="r" b="b"/>
            <a:pathLst>
              <a:path w="5287710" h="4114800">
                <a:moveTo>
                  <a:pt x="0" y="0"/>
                </a:moveTo>
                <a:lnTo>
                  <a:pt x="5287710" y="0"/>
                </a:lnTo>
                <a:lnTo>
                  <a:pt x="52877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1020000">
            <a:off x="14313595" y="8229600"/>
            <a:ext cx="5287710" cy="4114800"/>
          </a:xfrm>
          <a:custGeom>
            <a:avLst/>
            <a:gdLst/>
            <a:ahLst/>
            <a:cxnLst/>
            <a:rect l="l" t="t" r="r" b="b"/>
            <a:pathLst>
              <a:path w="5287710" h="4114800">
                <a:moveTo>
                  <a:pt x="0" y="0"/>
                </a:moveTo>
                <a:lnTo>
                  <a:pt x="5287711" y="0"/>
                </a:lnTo>
                <a:lnTo>
                  <a:pt x="52877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808785" y="3562471"/>
            <a:ext cx="14670430" cy="2419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10"/>
              </a:lnSpc>
            </a:pPr>
            <a:r>
              <a:rPr lang="en-US" sz="14075">
                <a:solidFill>
                  <a:srgbClr val="000000"/>
                </a:solidFill>
                <a:latin typeface="Gagalin" panose="00000500000000000000"/>
                <a:ea typeface="Gagalin" panose="00000500000000000000"/>
                <a:cs typeface="Gagalin" panose="00000500000000000000"/>
                <a:sym typeface="Gagalin" panose="00000500000000000000"/>
              </a:rPr>
              <a:t>THANK YOU</a:t>
            </a:r>
            <a:endParaRPr lang="en-US" sz="14075">
              <a:solidFill>
                <a:srgbClr val="000000"/>
              </a:solidFill>
              <a:latin typeface="Gagalin" panose="00000500000000000000"/>
              <a:ea typeface="Gagalin" panose="00000500000000000000"/>
              <a:cs typeface="Gagalin" panose="00000500000000000000"/>
              <a:sym typeface="Gagalin" panose="00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713857" y="1343891"/>
            <a:ext cx="8860286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TOPICS COVERED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649327" y="3161864"/>
            <a:ext cx="10760381" cy="6392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2005" lvl="1" indent="-400685" algn="just">
              <a:lnSpc>
                <a:spcPts val="5645"/>
              </a:lnSpc>
              <a:buFont typeface="Arial" panose="020B0604020202020204"/>
              <a:buChar char="•"/>
            </a:pPr>
            <a:r>
              <a:rPr lang="en-US" sz="3715" b="1" spc="274">
                <a:solidFill>
                  <a:srgbClr val="000000"/>
                </a:soli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What is NFC?</a:t>
            </a:r>
            <a:endParaRPr lang="en-US" sz="3715" b="1" spc="274">
              <a:solidFill>
                <a:srgbClr val="000000"/>
              </a:soli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802005" lvl="1" indent="-400685" algn="just">
              <a:lnSpc>
                <a:spcPts val="5645"/>
              </a:lnSpc>
              <a:buFont typeface="Arial" panose="020B0604020202020204"/>
              <a:buChar char="•"/>
            </a:pPr>
            <a:r>
              <a:rPr lang="en-US" sz="3715" b="1" spc="274">
                <a:solidFill>
                  <a:srgbClr val="000000"/>
                </a:soli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History of NFC</a:t>
            </a:r>
            <a:endParaRPr lang="en-US" sz="3715" b="1" spc="274">
              <a:solidFill>
                <a:srgbClr val="000000"/>
              </a:soli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802005" lvl="1" indent="-400685" algn="just">
              <a:lnSpc>
                <a:spcPts val="5645"/>
              </a:lnSpc>
              <a:buFont typeface="Arial" panose="020B0604020202020204"/>
              <a:buChar char="•"/>
            </a:pPr>
            <a:r>
              <a:rPr lang="en-US" sz="3715" b="1" spc="274">
                <a:solidFill>
                  <a:srgbClr val="000000"/>
                </a:soli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How does NFC work?</a:t>
            </a:r>
            <a:endParaRPr lang="en-US" sz="3715" b="1" spc="274">
              <a:solidFill>
                <a:srgbClr val="000000"/>
              </a:soli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802005" lvl="1" indent="-400685" algn="just">
              <a:lnSpc>
                <a:spcPts val="5645"/>
              </a:lnSpc>
              <a:buFont typeface="Arial" panose="020B0604020202020204"/>
              <a:buChar char="•"/>
            </a:pPr>
            <a:r>
              <a:rPr lang="en-US" sz="3715" b="1" spc="274">
                <a:solidFill>
                  <a:srgbClr val="000000"/>
                </a:soli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NFC mode of operation.</a:t>
            </a:r>
            <a:endParaRPr lang="en-US" sz="3715" b="1" spc="274">
              <a:solidFill>
                <a:srgbClr val="000000"/>
              </a:soli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802005" lvl="1" indent="-400685" algn="just">
              <a:lnSpc>
                <a:spcPts val="5645"/>
              </a:lnSpc>
              <a:buFont typeface="Arial" panose="020B0604020202020204"/>
              <a:buChar char="•"/>
            </a:pPr>
            <a:r>
              <a:rPr lang="en-US" sz="3715" b="1" spc="274">
                <a:solidFill>
                  <a:srgbClr val="000000"/>
                </a:soli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Application of NFC.</a:t>
            </a:r>
            <a:endParaRPr lang="en-US" sz="3715" b="1" spc="274">
              <a:solidFill>
                <a:srgbClr val="000000"/>
              </a:soli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802005" lvl="1" indent="-400685" algn="just">
              <a:lnSpc>
                <a:spcPts val="5645"/>
              </a:lnSpc>
              <a:buFont typeface="Arial" panose="020B0604020202020204"/>
              <a:buChar char="•"/>
            </a:pPr>
            <a:r>
              <a:rPr lang="en-US" sz="3715" b="1" spc="274">
                <a:solidFill>
                  <a:srgbClr val="000000"/>
                </a:soli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Advantages and limitations</a:t>
            </a:r>
            <a:endParaRPr lang="en-US" sz="3715" b="1" spc="274">
              <a:solidFill>
                <a:srgbClr val="000000"/>
              </a:soli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802005" lvl="1" indent="-400685" algn="just">
              <a:lnSpc>
                <a:spcPts val="5645"/>
              </a:lnSpc>
              <a:buFont typeface="Arial" panose="020B0604020202020204"/>
              <a:buChar char="•"/>
            </a:pPr>
            <a:r>
              <a:rPr lang="en-US" sz="3715" b="1" spc="274">
                <a:solidFill>
                  <a:srgbClr val="000000"/>
                </a:soli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NFC vs other technologies</a:t>
            </a:r>
            <a:endParaRPr lang="en-US" sz="3715" b="1" spc="274">
              <a:solidFill>
                <a:srgbClr val="000000"/>
              </a:soli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802005" lvl="1" indent="-400685" algn="just">
              <a:lnSpc>
                <a:spcPts val="5645"/>
              </a:lnSpc>
              <a:buFont typeface="Arial" panose="020B0604020202020204"/>
              <a:buChar char="•"/>
            </a:pPr>
            <a:r>
              <a:rPr lang="en-US" sz="3715" b="1" spc="274">
                <a:solidFill>
                  <a:srgbClr val="000000"/>
                </a:soli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Conclusion</a:t>
            </a:r>
            <a:endParaRPr lang="en-US" sz="3715" b="1" spc="274">
              <a:solidFill>
                <a:srgbClr val="000000"/>
              </a:soli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algn="ctr">
              <a:lnSpc>
                <a:spcPts val="564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6417" y="2820464"/>
            <a:ext cx="7031827" cy="7466536"/>
          </a:xfrm>
          <a:custGeom>
            <a:avLst/>
            <a:gdLst/>
            <a:ahLst/>
            <a:cxnLst/>
            <a:rect l="l" t="t" r="r" b="b"/>
            <a:pathLst>
              <a:path w="7031827" h="7466536">
                <a:moveTo>
                  <a:pt x="0" y="0"/>
                </a:moveTo>
                <a:lnTo>
                  <a:pt x="7031827" y="0"/>
                </a:lnTo>
                <a:lnTo>
                  <a:pt x="7031827" y="7466536"/>
                </a:lnTo>
                <a:lnTo>
                  <a:pt x="0" y="746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574" r="-74360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897351" y="866775"/>
            <a:ext cx="849329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What is NFC?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631598" y="2789773"/>
            <a:ext cx="10395975" cy="6468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sz="4355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" panose="00000500000000000000"/>
                <a:ea typeface="Aileron" panose="00000500000000000000"/>
                <a:cs typeface="Aileron" panose="00000500000000000000"/>
                <a:sym typeface="Aileron" panose="00000500000000000000"/>
              </a:rPr>
              <a:t>NFC stands for ”Near Field Communication”</a:t>
            </a:r>
            <a:endParaRPr lang="en-US" sz="4355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" panose="00000500000000000000"/>
              <a:ea typeface="Aileron" panose="00000500000000000000"/>
              <a:cs typeface="Aileron" panose="00000500000000000000"/>
              <a:sym typeface="Aileron" panose="00000500000000000000"/>
            </a:endParaRPr>
          </a:p>
          <a:p>
            <a:pPr algn="l">
              <a:lnSpc>
                <a:spcPts val="7445"/>
              </a:lnSpc>
            </a:pPr>
            <a:r>
              <a:rPr lang="en-US" sz="4455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" panose="00000500000000000000"/>
                <a:ea typeface="Aileron" panose="00000500000000000000"/>
                <a:cs typeface="Aileron" panose="00000500000000000000"/>
                <a:sym typeface="Aileron" panose="00000500000000000000"/>
              </a:rPr>
              <a:t>It is a short-range wireless technology that allows two compatible devices to exchange data when they are brought very close together, typically within a few centimetres.</a:t>
            </a:r>
            <a:endParaRPr lang="en-US" sz="4455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" panose="00000500000000000000"/>
              <a:ea typeface="Aileron" panose="00000500000000000000"/>
              <a:cs typeface="Aileron" panose="00000500000000000000"/>
              <a:sym typeface="Aileron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054922" y="674814"/>
            <a:ext cx="849329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History of NFC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914203" y="3635340"/>
            <a:ext cx="14637228" cy="4346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5010" lvl="1" indent="-357505" algn="l">
              <a:lnSpc>
                <a:spcPts val="7315"/>
              </a:lnSpc>
              <a:buFont typeface="Arial" panose="020B0604020202020204"/>
              <a:buChar char="•"/>
            </a:pPr>
            <a:r>
              <a:rPr lang="en-US" sz="331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Ev</a:t>
            </a:r>
            <a:r>
              <a:rPr lang="en-US" sz="331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olved from RFID technology in the early 2000s.</a:t>
            </a:r>
            <a:endParaRPr lang="en-US" sz="331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15010" lvl="1" indent="-357505" algn="l">
              <a:lnSpc>
                <a:spcPts val="7315"/>
              </a:lnSpc>
              <a:buFont typeface="Arial" panose="020B0604020202020204"/>
              <a:buChar char="•"/>
            </a:pPr>
            <a:r>
              <a:rPr lang="en-US" sz="331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Developed by Sony and Philips in 2002.</a:t>
            </a:r>
            <a:endParaRPr lang="en-US" sz="331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15010" lvl="1" indent="-357505" algn="l">
              <a:lnSpc>
                <a:spcPts val="7315"/>
              </a:lnSpc>
              <a:buFont typeface="Arial" panose="020B0604020202020204"/>
              <a:buChar char="•"/>
            </a:pPr>
            <a:r>
              <a:rPr lang="en-US" sz="331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NFC Forum established in 2004 for standardisation.</a:t>
            </a:r>
            <a:endParaRPr lang="en-US" sz="331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15010" lvl="1" indent="-357505" algn="l">
              <a:lnSpc>
                <a:spcPts val="7315"/>
              </a:lnSpc>
              <a:buFont typeface="Arial" panose="020B0604020202020204"/>
              <a:buChar char="•"/>
            </a:pPr>
            <a:r>
              <a:rPr lang="en-US" sz="331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First NFC smartphone: Google Nexus S (2010).</a:t>
            </a:r>
            <a:endParaRPr lang="en-US" sz="331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algn="l">
              <a:lnSpc>
                <a:spcPts val="463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846307" y="809771"/>
            <a:ext cx="1402937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HOW DOES NFC WORK?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87359" y="3289853"/>
            <a:ext cx="13988583" cy="5136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 algn="just">
              <a:lnSpc>
                <a:spcPts val="5920"/>
              </a:lnSpc>
              <a:buFont typeface="Arial" panose="020B0604020202020204"/>
              <a:buChar char="•"/>
            </a:pP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Two</a:t>
            </a: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 devices come very close (within 4 cm).</a:t>
            </a:r>
            <a:endParaRPr lang="en-US" sz="32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690880" lvl="1" indent="-345440" algn="just">
              <a:lnSpc>
                <a:spcPts val="5920"/>
              </a:lnSpc>
              <a:buFont typeface="Arial" panose="020B0604020202020204"/>
              <a:buChar char="•"/>
            </a:pP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The active device creates a magnetic field using a 13.56 MHz frequency.</a:t>
            </a:r>
            <a:endParaRPr lang="en-US" sz="32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690880" lvl="1" indent="-345440" algn="just">
              <a:lnSpc>
                <a:spcPts val="5920"/>
              </a:lnSpc>
              <a:buFont typeface="Arial" panose="020B0604020202020204"/>
              <a:buChar char="•"/>
            </a:pP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The passive device gets power from this field (no battery needed).</a:t>
            </a:r>
            <a:endParaRPr lang="en-US" sz="32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690880" lvl="1" indent="-345440" algn="just">
              <a:lnSpc>
                <a:spcPts val="5920"/>
              </a:lnSpc>
              <a:buFont typeface="Arial" panose="020B0604020202020204"/>
              <a:buChar char="•"/>
            </a:pP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Data is transferred by changing (modulating) the magnetic field.</a:t>
            </a:r>
            <a:endParaRPr lang="en-US" sz="32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690880" lvl="1" indent="-345440" algn="just">
              <a:lnSpc>
                <a:spcPts val="5920"/>
              </a:lnSpc>
              <a:buFont typeface="Arial" panose="020B0604020202020204"/>
              <a:buChar char="•"/>
            </a:pPr>
            <a:r>
              <a:rPr lang="en-US" sz="32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The process is fast, secure, and automatic — no pairing required.</a:t>
            </a:r>
            <a:endParaRPr lang="en-US" sz="32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algn="just">
              <a:lnSpc>
                <a:spcPts val="59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263405" y="1343891"/>
            <a:ext cx="11476339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NFC mode of operation.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118652" y="3586595"/>
            <a:ext cx="10621093" cy="370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NFC has th</a:t>
            </a: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ree main modes of operation.</a:t>
            </a:r>
            <a:endParaRPr lang="en-US" sz="35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Card Emulation mode</a:t>
            </a:r>
            <a:endParaRPr lang="en-US" sz="35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Peer-to-Peer mode, and</a:t>
            </a:r>
            <a:endParaRPr lang="en-US" sz="35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 Reader/Writer.</a:t>
            </a:r>
            <a:endParaRPr lang="en-US" sz="35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67872" y="1528790"/>
            <a:ext cx="9796843" cy="126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7285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Card emulation mode</a:t>
            </a:r>
            <a:endParaRPr lang="en-US" sz="7285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363554" y="3402965"/>
            <a:ext cx="13988583" cy="482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just">
              <a:lnSpc>
                <a:spcPts val="5495"/>
              </a:lnSpc>
              <a:buFont typeface="Arial" panose="020B0604020202020204"/>
              <a:buChar char="•"/>
            </a:pP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In this mode, the smartphone or smartwatch can act as a contactless credit card, transit pass, or key.</a:t>
            </a:r>
            <a:endParaRPr lang="en-US" sz="35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55650" lvl="1" indent="-377825" algn="just">
              <a:lnSpc>
                <a:spcPts val="5495"/>
              </a:lnSpc>
              <a:buFont typeface="Arial" panose="020B0604020202020204"/>
              <a:buChar char="•"/>
            </a:pP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It emulates a physical card to send payment or identity information to a reader.</a:t>
            </a:r>
            <a:endParaRPr lang="en-US" sz="35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55650" lvl="1" indent="-377825" algn="just">
              <a:lnSpc>
                <a:spcPts val="5495"/>
              </a:lnSpc>
              <a:buFont typeface="Arial" panose="020B0604020202020204"/>
              <a:buChar char="•"/>
            </a:pP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An active device (the phone) communicates with a passive device (the reader). </a:t>
            </a:r>
            <a:endParaRPr lang="en-US" sz="35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  <a:p>
            <a:pPr marL="755650" lvl="1" indent="-377825" algn="just">
              <a:lnSpc>
                <a:spcPts val="5495"/>
              </a:lnSpc>
              <a:buFont typeface="Arial" panose="020B0604020202020204"/>
              <a:buChar char="•"/>
            </a:pPr>
            <a:r>
              <a:rPr lang="en-US" sz="3500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Example : scanning an NFC smart poster or card</a:t>
            </a:r>
            <a:endParaRPr lang="en-US" sz="3500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258963" y="-2629023"/>
            <a:ext cx="7828407" cy="8229600"/>
          </a:xfrm>
          <a:custGeom>
            <a:avLst/>
            <a:gdLst/>
            <a:ahLst/>
            <a:cxnLst/>
            <a:rect l="l" t="t" r="r" b="b"/>
            <a:pathLst>
              <a:path w="7828407" h="8229600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313595" y="8229600"/>
            <a:ext cx="5287710" cy="4114800"/>
          </a:xfrm>
          <a:custGeom>
            <a:avLst/>
            <a:gdLst/>
            <a:ahLst/>
            <a:cxnLst/>
            <a:rect l="l" t="t" r="r" b="b"/>
            <a:pathLst>
              <a:path w="5287710" h="4114800">
                <a:moveTo>
                  <a:pt x="0" y="0"/>
                </a:moveTo>
                <a:lnTo>
                  <a:pt x="5287711" y="0"/>
                </a:lnTo>
                <a:lnTo>
                  <a:pt x="52877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504389" y="1012464"/>
            <a:ext cx="9416244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Peer-to-peer mode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81530" y="2910082"/>
            <a:ext cx="15077770" cy="5785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70"/>
              </a:lnSpc>
            </a:pPr>
            <a:r>
              <a:rPr lang="en-US" sz="364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 </a:t>
            </a:r>
            <a:endParaRPr lang="en-US" sz="364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86765" lvl="1" indent="-393700" algn="l">
              <a:lnSpc>
                <a:spcPts val="6670"/>
              </a:lnSpc>
              <a:buFont typeface="Arial" panose="020B0604020202020204"/>
              <a:buChar char="•"/>
            </a:pPr>
            <a:r>
              <a:rPr lang="en-US" sz="364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This mode allows two active NFC devices to exchange data directly with each other. </a:t>
            </a:r>
            <a:endParaRPr lang="en-US" sz="364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86765" lvl="1" indent="-393700" algn="l">
              <a:lnSpc>
                <a:spcPts val="6670"/>
              </a:lnSpc>
              <a:buFont typeface="Arial" panose="020B0604020202020204"/>
              <a:buChar char="•"/>
            </a:pPr>
            <a:r>
              <a:rPr lang="en-US" sz="364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Both devices have their own power source and can send and receive data. </a:t>
            </a:r>
            <a:endParaRPr lang="en-US" sz="364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86765" lvl="1" indent="-393700" algn="l">
              <a:lnSpc>
                <a:spcPts val="6670"/>
              </a:lnSpc>
              <a:buFont typeface="Arial" panose="020B0604020202020204"/>
              <a:buChar char="•"/>
            </a:pPr>
            <a:r>
              <a:rPr lang="en-US" sz="364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Example: sharing contacts or files between smartphones.</a:t>
            </a:r>
            <a:endParaRPr lang="en-US" sz="364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algn="l">
              <a:lnSpc>
                <a:spcPts val="667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828661" y="7886449"/>
            <a:ext cx="6131540" cy="4114800"/>
          </a:xfrm>
          <a:custGeom>
            <a:avLst/>
            <a:gdLst/>
            <a:ahLst/>
            <a:cxnLst/>
            <a:rect l="l" t="t" r="r" b="b"/>
            <a:pathLst>
              <a:path w="6131540" h="4114800">
                <a:moveTo>
                  <a:pt x="0" y="0"/>
                </a:moveTo>
                <a:lnTo>
                  <a:pt x="6131540" y="0"/>
                </a:lnTo>
                <a:lnTo>
                  <a:pt x="61315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868099" y="-723846"/>
            <a:ext cx="5287710" cy="4114800"/>
          </a:xfrm>
          <a:custGeom>
            <a:avLst/>
            <a:gdLst/>
            <a:ahLst/>
            <a:cxnLst/>
            <a:rect l="l" t="t" r="r" b="b"/>
            <a:pathLst>
              <a:path w="5287710" h="4114800">
                <a:moveTo>
                  <a:pt x="0" y="0"/>
                </a:moveTo>
                <a:lnTo>
                  <a:pt x="5287710" y="0"/>
                </a:lnTo>
                <a:lnTo>
                  <a:pt x="52877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504389" y="1012464"/>
            <a:ext cx="980920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1800AD"/>
                </a:solidFill>
                <a:latin typeface="Aileron Bold" panose="00000800000000000000"/>
                <a:ea typeface="Aileron Bold" panose="00000800000000000000"/>
                <a:cs typeface="Aileron Bold" panose="00000800000000000000"/>
                <a:sym typeface="Aileron Bold" panose="00000800000000000000"/>
              </a:rPr>
              <a:t>Reader/writer mode</a:t>
            </a:r>
            <a:endParaRPr lang="en-US" sz="8000" b="1">
              <a:solidFill>
                <a:srgbClr val="1800AD"/>
              </a:solidFill>
              <a:latin typeface="Aileron Bold" panose="00000800000000000000"/>
              <a:ea typeface="Aileron Bold" panose="00000800000000000000"/>
              <a:cs typeface="Aileron Bold" panose="00000800000000000000"/>
              <a:sym typeface="Aileron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01673" y="2993649"/>
            <a:ext cx="14255777" cy="6264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6605" lvl="1" indent="-387985" algn="l">
              <a:lnSpc>
                <a:spcPts val="7155"/>
              </a:lnSpc>
              <a:buFont typeface="Arial" panose="020B0604020202020204"/>
              <a:buChar char="•"/>
            </a:pPr>
            <a:r>
              <a:rPr lang="en-US" sz="359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An active device, such as a smartphone, acts as a reader to retrieve information from or write to a passive NFC tag. </a:t>
            </a:r>
            <a:endParaRPr lang="en-US" sz="359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76605" lvl="1" indent="-387985" algn="l">
              <a:lnSpc>
                <a:spcPts val="7155"/>
              </a:lnSpc>
              <a:buFont typeface="Arial" panose="020B0604020202020204"/>
              <a:buChar char="•"/>
            </a:pPr>
            <a:r>
              <a:rPr lang="en-US" sz="359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The active device (reader) generates an electromagnetic field that powers the passive tag. </a:t>
            </a:r>
            <a:endParaRPr lang="en-US" sz="359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marL="776605" lvl="1" indent="-387985" algn="l">
              <a:lnSpc>
                <a:spcPts val="7155"/>
              </a:lnSpc>
              <a:buFont typeface="Arial" panose="020B0604020202020204"/>
              <a:buChar char="•"/>
            </a:pPr>
            <a:r>
              <a:rPr lang="en-US" sz="3595" b="1">
                <a:gradFill>
                  <a:gsLst>
                    <a:gs pos="0">
                      <a:srgbClr val="000000">
                        <a:alpha val="100000"/>
                      </a:srgbClr>
                    </a:gs>
                    <a:gs pos="100000">
                      <a:srgbClr val="3533CD">
                        <a:alpha val="100000"/>
                      </a:srgbClr>
                    </a:gs>
                  </a:gsLst>
                  <a:lin ang="0"/>
                </a:gradFill>
                <a:latin typeface="Koho Bold" panose="00000800000000000000"/>
                <a:ea typeface="Koho Bold" panose="00000800000000000000"/>
                <a:cs typeface="Koho Bold" panose="00000800000000000000"/>
                <a:sym typeface="Koho Bold" panose="00000800000000000000"/>
              </a:rPr>
              <a:t>Example: using a phone for mobile payment like Google Pay or Apple Pay</a:t>
            </a:r>
            <a:endParaRPr lang="en-US" sz="3595" b="1">
              <a:gradFill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  <a:latin typeface="Koho Bold" panose="00000800000000000000"/>
              <a:ea typeface="Koho Bold" panose="00000800000000000000"/>
              <a:cs typeface="Koho Bold" panose="00000800000000000000"/>
              <a:sym typeface="Koho Bold" panose="00000800000000000000"/>
            </a:endParaRPr>
          </a:p>
          <a:p>
            <a:pPr algn="l">
              <a:lnSpc>
                <a:spcPts val="715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3266</Words>
  <Application>WPS Presentation</Application>
  <PresentationFormat>On-screen Show (4:3)</PresentationFormat>
  <Paragraphs>124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Aileron Bold</vt:lpstr>
      <vt:lpstr>Aileron</vt:lpstr>
      <vt:lpstr>Siyam Rupali</vt:lpstr>
      <vt:lpstr>Arial</vt:lpstr>
      <vt:lpstr>Koho Bold</vt:lpstr>
      <vt:lpstr>Gagalin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White Grunge Project Presentation</dc:title>
  <dc:creator/>
  <cp:lastModifiedBy>Nusrat Jahan Bindu</cp:lastModifiedBy>
  <cp:revision>5</cp:revision>
  <dcterms:created xsi:type="dcterms:W3CDTF">2006-08-16T00:00:00Z</dcterms:created>
  <dcterms:modified xsi:type="dcterms:W3CDTF">2025-10-30T17:52:52Z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13F1FD44E7AD4EBA965F1B5CEE32E68E_12</vt:lpwstr>
  </property>
  <property fmtid="{D5CDD505-2E9C-101B-9397-08002B2CF9AE}" pid="3" name="KSOProductBuildVer">
    <vt:lpwstr>1033-12.2.0.23131</vt:lpwstr>
  </property>
</Properties>
</file>