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9"/>
  </p:notesMasterIdLst>
  <p:sldIdLst>
    <p:sldId id="268" r:id="rId5"/>
    <p:sldId id="322" r:id="rId6"/>
    <p:sldId id="312" r:id="rId7"/>
    <p:sldId id="313" r:id="rId8"/>
    <p:sldId id="314" r:id="rId9"/>
    <p:sldId id="315" r:id="rId10"/>
    <p:sldId id="316" r:id="rId11"/>
    <p:sldId id="317" r:id="rId12"/>
    <p:sldId id="318" r:id="rId13"/>
    <p:sldId id="319" r:id="rId14"/>
    <p:sldId id="323" r:id="rId15"/>
    <p:sldId id="320" r:id="rId16"/>
    <p:sldId id="321" r:id="rId17"/>
    <p:sldId id="31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1" autoAdjust="0"/>
    <p:restoredTop sz="94619" autoAdjust="0"/>
  </p:normalViewPr>
  <p:slideViewPr>
    <p:cSldViewPr snapToGrid="0">
      <p:cViewPr varScale="1">
        <p:scale>
          <a:sx n="78" d="100"/>
          <a:sy n="78" d="100"/>
        </p:scale>
        <p:origin x="45" y="24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1980A3-6CA1-481B-976C-CABECE0BC88E}" type="datetimeFigureOut">
              <a:rPr lang="en-IN" smtClean="0"/>
              <a:t>06-06-2024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E1C817-2343-4B9C-A96C-EAAA0C209F0D}" type="slidenum">
              <a:rPr lang="en-IN" smtClean="0"/>
              <a:t>‹#›</a:t>
            </a:fld>
            <a:endParaRPr lang="en-IN"/>
          </a:p>
        </p:txBody>
      </p:sp>
    </p:spTree>
    <p:extLst>
      <p:ext uri="{BB962C8B-B14F-4D97-AF65-F5344CB8AC3E}">
        <p14:creationId xmlns:p14="http://schemas.microsoft.com/office/powerpoint/2010/main" val="23365165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CE1C817-2343-4B9C-A96C-EAAA0C209F0D}" type="slidenum">
              <a:rPr lang="en-IN" smtClean="0"/>
              <a:t>1</a:t>
            </a:fld>
            <a:endParaRPr lang="en-IN"/>
          </a:p>
        </p:txBody>
      </p:sp>
    </p:spTree>
    <p:extLst>
      <p:ext uri="{BB962C8B-B14F-4D97-AF65-F5344CB8AC3E}">
        <p14:creationId xmlns:p14="http://schemas.microsoft.com/office/powerpoint/2010/main" val="2796329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CE1C817-2343-4B9C-A96C-EAAA0C209F0D}" type="slidenum">
              <a:rPr lang="en-IN" smtClean="0"/>
              <a:t>6</a:t>
            </a:fld>
            <a:endParaRPr lang="en-IN"/>
          </a:p>
        </p:txBody>
      </p:sp>
    </p:spTree>
    <p:extLst>
      <p:ext uri="{BB962C8B-B14F-4D97-AF65-F5344CB8AC3E}">
        <p14:creationId xmlns:p14="http://schemas.microsoft.com/office/powerpoint/2010/main" val="24566478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CE1C817-2343-4B9C-A96C-EAAA0C209F0D}" type="slidenum">
              <a:rPr lang="en-IN" smtClean="0"/>
              <a:t>7</a:t>
            </a:fld>
            <a:endParaRPr lang="en-IN"/>
          </a:p>
        </p:txBody>
      </p:sp>
    </p:spTree>
    <p:extLst>
      <p:ext uri="{BB962C8B-B14F-4D97-AF65-F5344CB8AC3E}">
        <p14:creationId xmlns:p14="http://schemas.microsoft.com/office/powerpoint/2010/main" val="205525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6/6/2024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6/6/2024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6/6/2024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6/6/2024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6/6/2024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6/6/2024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6/6/2024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6/6/2024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6/6/2024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6/6/2024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thebluediamondgallery.com/typewriter/t/thank-you.html" TargetMode="External"/><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398899" y="154549"/>
            <a:ext cx="7413391" cy="3541688"/>
          </a:xfrm>
        </p:spPr>
        <p:txBody>
          <a:bodyPr>
            <a:normAutofit/>
          </a:bodyPr>
          <a:lstStyle/>
          <a:p>
            <a:r>
              <a:rPr lang="en-US" sz="4000" dirty="0"/>
              <a:t>Mobile Application Analysis and Forecasting App Ratings Before Usage with Hybrid Neural Network</a:t>
            </a: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7955051" y="0"/>
            <a:ext cx="4635315" cy="6857999"/>
          </a:xfrm>
          <a:prstGeom prst="rect">
            <a:avLst/>
          </a:prstGeom>
        </p:spPr>
      </p:pic>
      <p:sp>
        <p:nvSpPr>
          <p:cNvPr id="4" name="TextBox 3">
            <a:extLst>
              <a:ext uri="{FF2B5EF4-FFF2-40B4-BE49-F238E27FC236}">
                <a16:creationId xmlns:a16="http://schemas.microsoft.com/office/drawing/2014/main" id="{D356BBA8-EA21-5EA1-7614-CC7B16F95288}"/>
              </a:ext>
            </a:extLst>
          </p:cNvPr>
          <p:cNvSpPr txBox="1"/>
          <p:nvPr/>
        </p:nvSpPr>
        <p:spPr>
          <a:xfrm>
            <a:off x="398899" y="3786389"/>
            <a:ext cx="5636107" cy="954107"/>
          </a:xfrm>
          <a:prstGeom prst="rect">
            <a:avLst/>
          </a:prstGeom>
          <a:noFill/>
        </p:spPr>
        <p:txBody>
          <a:bodyPr wrap="square" rtlCol="0">
            <a:spAutoFit/>
          </a:bodyPr>
          <a:lstStyle/>
          <a:p>
            <a:r>
              <a:rPr lang="en-US" sz="2800" dirty="0">
                <a:solidFill>
                  <a:schemeClr val="tx1">
                    <a:lumMod val="85000"/>
                    <a:lumOff val="15000"/>
                  </a:schemeClr>
                </a:solidFill>
              </a:rPr>
              <a:t>Paper Id:</a:t>
            </a:r>
            <a:r>
              <a:rPr lang="en-US" sz="2800" b="1" dirty="0">
                <a:solidFill>
                  <a:schemeClr val="tx1">
                    <a:lumMod val="85000"/>
                    <a:lumOff val="15000"/>
                  </a:schemeClr>
                </a:solidFill>
              </a:rPr>
              <a:t>ICAAIC-690</a:t>
            </a:r>
          </a:p>
          <a:p>
            <a:endParaRPr lang="en-IN" sz="2800" dirty="0"/>
          </a:p>
        </p:txBody>
      </p:sp>
      <p:sp>
        <p:nvSpPr>
          <p:cNvPr id="8" name="TextBox 7">
            <a:extLst>
              <a:ext uri="{FF2B5EF4-FFF2-40B4-BE49-F238E27FC236}">
                <a16:creationId xmlns:a16="http://schemas.microsoft.com/office/drawing/2014/main" id="{AF8F0E11-7EA7-7F74-754C-D90BB800BF5D}"/>
              </a:ext>
            </a:extLst>
          </p:cNvPr>
          <p:cNvSpPr txBox="1"/>
          <p:nvPr/>
        </p:nvSpPr>
        <p:spPr>
          <a:xfrm>
            <a:off x="528034" y="4610637"/>
            <a:ext cx="7028652" cy="1477328"/>
          </a:xfrm>
          <a:prstGeom prst="rect">
            <a:avLst/>
          </a:prstGeom>
          <a:noFill/>
        </p:spPr>
        <p:txBody>
          <a:bodyPr wrap="square" rtlCol="0">
            <a:spAutoFit/>
          </a:bodyPr>
          <a:lstStyle/>
          <a:p>
            <a:r>
              <a:rPr lang="en-US" sz="1800" dirty="0">
                <a:solidFill>
                  <a:schemeClr val="tx1">
                    <a:lumMod val="85000"/>
                    <a:lumOff val="15000"/>
                  </a:schemeClr>
                </a:solidFill>
              </a:rPr>
              <a:t>Presented by</a:t>
            </a:r>
          </a:p>
          <a:p>
            <a:r>
              <a:rPr lang="en-US" sz="1800" b="1" dirty="0">
                <a:solidFill>
                  <a:schemeClr val="tx1">
                    <a:lumMod val="85000"/>
                    <a:lumOff val="15000"/>
                  </a:schemeClr>
                </a:solidFill>
              </a:rPr>
              <a:t>K. Venkata Bindu Sree , </a:t>
            </a:r>
            <a:r>
              <a:rPr lang="en-US" sz="1800" b="1" dirty="0" err="1">
                <a:solidFill>
                  <a:schemeClr val="tx1">
                    <a:lumMod val="85000"/>
                    <a:lumOff val="15000"/>
                  </a:schemeClr>
                </a:solidFill>
              </a:rPr>
              <a:t>Nunna</a:t>
            </a:r>
            <a:r>
              <a:rPr lang="en-US" sz="1800" b="1" dirty="0">
                <a:solidFill>
                  <a:schemeClr val="tx1">
                    <a:lumMod val="85000"/>
                    <a:lumOff val="15000"/>
                  </a:schemeClr>
                </a:solidFill>
              </a:rPr>
              <a:t> Charan Teja</a:t>
            </a:r>
          </a:p>
          <a:p>
            <a:r>
              <a:rPr lang="en-US" sz="1800" dirty="0">
                <a:solidFill>
                  <a:schemeClr val="tx1">
                    <a:lumMod val="85000"/>
                    <a:lumOff val="15000"/>
                  </a:schemeClr>
                </a:solidFill>
              </a:rPr>
              <a:t>Department of CSE , VFSTR</a:t>
            </a:r>
          </a:p>
          <a:p>
            <a:r>
              <a:rPr lang="en-US" sz="1800" dirty="0" err="1">
                <a:solidFill>
                  <a:schemeClr val="tx1">
                    <a:lumMod val="85000"/>
                    <a:lumOff val="15000"/>
                  </a:schemeClr>
                </a:solidFill>
              </a:rPr>
              <a:t>Vadlamudi</a:t>
            </a:r>
            <a:r>
              <a:rPr lang="en-US" sz="1800" dirty="0">
                <a:solidFill>
                  <a:schemeClr val="tx1">
                    <a:lumMod val="85000"/>
                    <a:lumOff val="15000"/>
                  </a:schemeClr>
                </a:solidFill>
              </a:rPr>
              <a:t> , Guntur ( AP , INDIA )</a:t>
            </a:r>
          </a:p>
          <a:p>
            <a:endParaRPr lang="en-IN" dirty="0"/>
          </a:p>
        </p:txBody>
      </p:sp>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6C109-4CB4-799F-3BA8-B7FC16B97824}"/>
              </a:ext>
            </a:extLst>
          </p:cNvPr>
          <p:cNvSpPr>
            <a:spLocks noGrp="1"/>
          </p:cNvSpPr>
          <p:nvPr>
            <p:ph type="title"/>
          </p:nvPr>
        </p:nvSpPr>
        <p:spPr/>
        <p:txBody>
          <a:bodyPr/>
          <a:lstStyle/>
          <a:p>
            <a:r>
              <a:rPr lang="en-IN" dirty="0"/>
              <a:t>Existing Models </a:t>
            </a:r>
            <a:br>
              <a:rPr lang="en-IN" dirty="0"/>
            </a:br>
            <a:r>
              <a:rPr lang="en-IN" dirty="0" err="1"/>
              <a:t>Comparision</a:t>
            </a:r>
            <a:endParaRPr lang="en-IN" dirty="0"/>
          </a:p>
        </p:txBody>
      </p:sp>
      <p:pic>
        <p:nvPicPr>
          <p:cNvPr id="5" name="Content Placeholder 4">
            <a:extLst>
              <a:ext uri="{FF2B5EF4-FFF2-40B4-BE49-F238E27FC236}">
                <a16:creationId xmlns:a16="http://schemas.microsoft.com/office/drawing/2014/main" id="{62A48AD6-C746-C30A-3094-8B658480BE16}"/>
              </a:ext>
            </a:extLst>
          </p:cNvPr>
          <p:cNvPicPr>
            <a:picLocks noGrp="1" noChangeAspect="1"/>
          </p:cNvPicPr>
          <p:nvPr>
            <p:ph idx="1"/>
          </p:nvPr>
        </p:nvPicPr>
        <p:blipFill>
          <a:blip r:embed="rId2"/>
          <a:stretch>
            <a:fillRect/>
          </a:stretch>
        </p:blipFill>
        <p:spPr>
          <a:xfrm>
            <a:off x="1164631" y="2065378"/>
            <a:ext cx="6242621" cy="3676010"/>
          </a:xfrm>
        </p:spPr>
      </p:pic>
      <p:pic>
        <p:nvPicPr>
          <p:cNvPr id="7" name="Picture 6">
            <a:extLst>
              <a:ext uri="{FF2B5EF4-FFF2-40B4-BE49-F238E27FC236}">
                <a16:creationId xmlns:a16="http://schemas.microsoft.com/office/drawing/2014/main" id="{52D4C9DE-E1E4-24E4-C004-C2A5E4B8B806}"/>
              </a:ext>
            </a:extLst>
          </p:cNvPr>
          <p:cNvPicPr>
            <a:picLocks noChangeAspect="1"/>
          </p:cNvPicPr>
          <p:nvPr/>
        </p:nvPicPr>
        <p:blipFill>
          <a:blip r:embed="rId3"/>
          <a:stretch>
            <a:fillRect/>
          </a:stretch>
        </p:blipFill>
        <p:spPr>
          <a:xfrm>
            <a:off x="7816201" y="286603"/>
            <a:ext cx="3438895" cy="5942363"/>
          </a:xfrm>
          <a:prstGeom prst="rect">
            <a:avLst/>
          </a:prstGeom>
        </p:spPr>
      </p:pic>
    </p:spTree>
    <p:extLst>
      <p:ext uri="{BB962C8B-B14F-4D97-AF65-F5344CB8AC3E}">
        <p14:creationId xmlns:p14="http://schemas.microsoft.com/office/powerpoint/2010/main" val="1009988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4EF875-7E0A-636F-9AF1-7C3F7CD94A54}"/>
              </a:ext>
            </a:extLst>
          </p:cNvPr>
          <p:cNvSpPr txBox="1"/>
          <p:nvPr/>
        </p:nvSpPr>
        <p:spPr>
          <a:xfrm>
            <a:off x="1196698" y="945085"/>
            <a:ext cx="9414024" cy="2554545"/>
          </a:xfrm>
          <a:prstGeom prst="rect">
            <a:avLst/>
          </a:prstGeom>
          <a:noFill/>
        </p:spPr>
        <p:txBody>
          <a:bodyPr wrap="square" rtlCol="0">
            <a:spAutoFit/>
          </a:bodyPr>
          <a:lstStyle/>
          <a:p>
            <a:pPr algn="just"/>
            <a:r>
              <a:rPr lang="en-US" sz="3200" i="1" dirty="0">
                <a:latin typeface="Times New Roman" panose="02020603050405020304" pitchFamily="18" charset="0"/>
                <a:cs typeface="Times New Roman" panose="02020603050405020304" pitchFamily="18" charset="0"/>
              </a:rPr>
              <a:t>“This approach suggests you that predictions can be made even before the app is uploaded, helping developers make informed decisions during the development phase and Users make informed decision making in app suitability”</a:t>
            </a:r>
            <a:endParaRPr lang="en-IN" sz="32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117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3EFF2-9E3D-5039-F6E7-DA06DFF6D33A}"/>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AEA94A55-78AB-5301-A662-F5B470033FFA}"/>
              </a:ext>
            </a:extLst>
          </p:cNvPr>
          <p:cNvSpPr>
            <a:spLocks noGrp="1"/>
          </p:cNvSpPr>
          <p:nvPr>
            <p:ph idx="1"/>
          </p:nvPr>
        </p:nvSpPr>
        <p:spPr/>
        <p:txBody>
          <a:bodyPr/>
          <a:lstStyle/>
          <a:p>
            <a:r>
              <a:rPr lang="en-US" dirty="0"/>
              <a:t>This research presents a comprehensive study on mobile application analysis and rating prediction using various regression techniques. We compared ten models, including Bagging Regression, Linear Regression, and a novel Hybrid Neural Network approach. The Hybrid Neural Network outperformed traditional models in predicting app ratings, showcasing superior accuracy. By combining deep learning for feature extraction with classical regression techniques, it achieved the best results in terms of Mean Squared Error (MSE). This study provides valuable insights for developers and users, enhancing decision-making and user experience in app stores. The Hybrid Neural Network offers a promising method for accurate rating prediction.</a:t>
            </a:r>
            <a:endParaRPr lang="en-IN" dirty="0"/>
          </a:p>
        </p:txBody>
      </p:sp>
    </p:spTree>
    <p:extLst>
      <p:ext uri="{BB962C8B-B14F-4D97-AF65-F5344CB8AC3E}">
        <p14:creationId xmlns:p14="http://schemas.microsoft.com/office/powerpoint/2010/main" val="1719887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75D06-7510-291B-BF1C-595315432787}"/>
              </a:ext>
            </a:extLst>
          </p:cNvPr>
          <p:cNvSpPr>
            <a:spLocks noGrp="1"/>
          </p:cNvSpPr>
          <p:nvPr>
            <p:ph type="title"/>
          </p:nvPr>
        </p:nvSpPr>
        <p:spPr>
          <a:xfrm>
            <a:off x="583007" y="286603"/>
            <a:ext cx="10572673" cy="1450757"/>
          </a:xfrm>
        </p:spPr>
        <p:txBody>
          <a:bodyPr/>
          <a:lstStyle/>
          <a:p>
            <a:r>
              <a:rPr lang="en-IN" dirty="0"/>
              <a:t>References</a:t>
            </a:r>
          </a:p>
        </p:txBody>
      </p:sp>
      <p:sp>
        <p:nvSpPr>
          <p:cNvPr id="6" name="Content Placeholder 5">
            <a:extLst>
              <a:ext uri="{FF2B5EF4-FFF2-40B4-BE49-F238E27FC236}">
                <a16:creationId xmlns:a16="http://schemas.microsoft.com/office/drawing/2014/main" id="{363E5CB6-928A-363F-0E31-A13326CA817F}"/>
              </a:ext>
            </a:extLst>
          </p:cNvPr>
          <p:cNvSpPr>
            <a:spLocks noGrp="1"/>
          </p:cNvSpPr>
          <p:nvPr>
            <p:ph idx="1"/>
          </p:nvPr>
        </p:nvSpPr>
        <p:spPr>
          <a:xfrm>
            <a:off x="583007" y="2108201"/>
            <a:ext cx="10899157" cy="4212819"/>
          </a:xfrm>
        </p:spPr>
        <p:txBody>
          <a:bodyPr>
            <a:normAutofit fontScale="85000" lnSpcReduction="20000"/>
          </a:bodyPr>
          <a:lstStyle/>
          <a:p>
            <a:r>
              <a:rPr lang="en-IN" dirty="0"/>
              <a:t>[1]</a:t>
            </a:r>
            <a:r>
              <a:rPr lang="en-IN" dirty="0" err="1"/>
              <a:t>Raissa</a:t>
            </a:r>
            <a:r>
              <a:rPr lang="en-IN" dirty="0"/>
              <a:t> </a:t>
            </a:r>
            <a:r>
              <a:rPr lang="en-IN" dirty="0" err="1"/>
              <a:t>Maringka</a:t>
            </a:r>
            <a:r>
              <a:rPr lang="en-IN" dirty="0"/>
              <a:t>, Sri Wenny </a:t>
            </a:r>
            <a:r>
              <a:rPr lang="en-IN" dirty="0" err="1"/>
              <a:t>Novitasari</a:t>
            </a:r>
            <a:r>
              <a:rPr lang="en-IN" dirty="0"/>
              <a:t>, Rianto </a:t>
            </a:r>
            <a:r>
              <a:rPr lang="en-IN" dirty="0" err="1"/>
              <a:t>Arief</a:t>
            </a:r>
            <a:r>
              <a:rPr lang="en-IN" dirty="0"/>
              <a:t> Wibowo, ”</a:t>
            </a:r>
            <a:r>
              <a:rPr lang="en-IN" dirty="0" err="1"/>
              <a:t>Classifi</a:t>
            </a:r>
            <a:r>
              <a:rPr lang="en-IN" dirty="0"/>
              <a:t> cation of Highly Rated Android Applications Using Machine Learning”, 2019 International Conference on Information and Communications Technology (ICOIACT), IEEE, 2019. </a:t>
            </a:r>
          </a:p>
          <a:p>
            <a:r>
              <a:rPr lang="en-IN" dirty="0"/>
              <a:t>[2] </a:t>
            </a:r>
            <a:r>
              <a:rPr lang="en-IN" dirty="0" err="1"/>
              <a:t>Tingting</a:t>
            </a:r>
            <a:r>
              <a:rPr lang="en-IN" dirty="0"/>
              <a:t> Liang, Bo Wang, </a:t>
            </a:r>
            <a:r>
              <a:rPr lang="en-IN" dirty="0" err="1"/>
              <a:t>Changqing</a:t>
            </a:r>
            <a:r>
              <a:rPr lang="en-IN" dirty="0"/>
              <a:t> Zhou, ”User Preference </a:t>
            </a:r>
            <a:r>
              <a:rPr lang="en-IN" dirty="0" err="1"/>
              <a:t>Predic</a:t>
            </a:r>
            <a:r>
              <a:rPr lang="en-IN" dirty="0"/>
              <a:t> </a:t>
            </a:r>
            <a:r>
              <a:rPr lang="en-IN" dirty="0" err="1"/>
              <a:t>tion</a:t>
            </a:r>
            <a:r>
              <a:rPr lang="en-IN" dirty="0"/>
              <a:t> on Mobile Applications”, 2019 11th International Conference on Wireless Communications and Signal Processing (WCSP), IEEE, 2019. </a:t>
            </a:r>
          </a:p>
          <a:p>
            <a:r>
              <a:rPr lang="en-IN" dirty="0"/>
              <a:t>[3] </a:t>
            </a:r>
            <a:r>
              <a:rPr lang="en-IN" dirty="0" err="1"/>
              <a:t>Swagatam</a:t>
            </a:r>
            <a:r>
              <a:rPr lang="en-IN" dirty="0"/>
              <a:t> Jay Sankar, Sandhya Priya T, Sindhu K, Gitanjali S, ”A Study on the Success of Android Apps using Machine Learning Tech </a:t>
            </a:r>
            <a:r>
              <a:rPr lang="en-IN" dirty="0" err="1"/>
              <a:t>niques</a:t>
            </a:r>
            <a:r>
              <a:rPr lang="en-IN" dirty="0"/>
              <a:t>”, 2019 International Conference on Computational Intelligence and Knowledge Economy (ICCIKE), IEEE, 2019.</a:t>
            </a:r>
          </a:p>
          <a:p>
            <a:r>
              <a:rPr lang="en-IN" dirty="0"/>
              <a:t> [4] </a:t>
            </a:r>
            <a:r>
              <a:rPr lang="en-IN" dirty="0" err="1"/>
              <a:t>Bhimasen</a:t>
            </a:r>
            <a:r>
              <a:rPr lang="en-IN" dirty="0"/>
              <a:t> </a:t>
            </a:r>
            <a:r>
              <a:rPr lang="en-IN" dirty="0" err="1"/>
              <a:t>Moharana</a:t>
            </a:r>
            <a:r>
              <a:rPr lang="en-IN" dirty="0"/>
              <a:t>, </a:t>
            </a:r>
            <a:r>
              <a:rPr lang="en-IN" dirty="0" err="1"/>
              <a:t>Debasis</a:t>
            </a:r>
            <a:r>
              <a:rPr lang="en-IN" dirty="0"/>
              <a:t> Dash, ”App Rating Prediction and Anal </a:t>
            </a:r>
            <a:r>
              <a:rPr lang="en-IN" dirty="0" err="1"/>
              <a:t>ysis</a:t>
            </a:r>
            <a:r>
              <a:rPr lang="en-IN" dirty="0"/>
              <a:t> Using Machine Learning”, 2019 International Conference on Intel </a:t>
            </a:r>
            <a:r>
              <a:rPr lang="en-IN" dirty="0" err="1"/>
              <a:t>ligent</a:t>
            </a:r>
            <a:r>
              <a:rPr lang="en-IN" dirty="0"/>
              <a:t> Sustainable Systems (ICISS), IEEE, 2019.</a:t>
            </a:r>
          </a:p>
          <a:p>
            <a:pPr marL="0" indent="0">
              <a:buNone/>
            </a:pPr>
            <a:r>
              <a:rPr lang="en-IN" dirty="0"/>
              <a:t> [5] Golam Md. </a:t>
            </a:r>
            <a:r>
              <a:rPr lang="en-IN" dirty="0" err="1"/>
              <a:t>Muradul</a:t>
            </a:r>
            <a:r>
              <a:rPr lang="en-IN" dirty="0"/>
              <a:t> Bashir, Md. </a:t>
            </a:r>
            <a:r>
              <a:rPr lang="en-IN" dirty="0" err="1"/>
              <a:t>Moniruzzaman</a:t>
            </a:r>
            <a:r>
              <a:rPr lang="en-IN" dirty="0"/>
              <a:t>, ”Android App Success Prediction using Machine Learning: A Case Study on Google Play Store”, 2020 11th International Conference on Computing, </a:t>
            </a:r>
            <a:r>
              <a:rPr lang="en-IN" dirty="0" err="1"/>
              <a:t>Communi</a:t>
            </a:r>
            <a:r>
              <a:rPr lang="en-IN" dirty="0"/>
              <a:t> cation and Networking Technologies (ICCCNT), IEEE, 2020. </a:t>
            </a:r>
          </a:p>
          <a:p>
            <a:pPr marL="0" indent="0">
              <a:buNone/>
            </a:pPr>
            <a:r>
              <a:rPr lang="en-IN" dirty="0"/>
              <a:t>[6] </a:t>
            </a:r>
            <a:r>
              <a:rPr lang="en-IN" dirty="0" err="1"/>
              <a:t>Bhramara</a:t>
            </a:r>
            <a:r>
              <a:rPr lang="en-IN" dirty="0"/>
              <a:t> Bar Biswal, </a:t>
            </a:r>
            <a:r>
              <a:rPr lang="en-IN" dirty="0" err="1"/>
              <a:t>Chiranjeeb</a:t>
            </a:r>
            <a:r>
              <a:rPr lang="en-IN" dirty="0"/>
              <a:t> Pati, ”Mobile App Quality Assessment using Predictive </a:t>
            </a:r>
            <a:r>
              <a:rPr lang="en-IN" dirty="0" err="1"/>
              <a:t>Modeling</a:t>
            </a:r>
            <a:r>
              <a:rPr lang="en-IN" dirty="0"/>
              <a:t>”, 2020 6th International Conference on Advanced Computing and Communication Systems (ICACCS), IEEE, 2020.</a:t>
            </a:r>
          </a:p>
        </p:txBody>
      </p:sp>
    </p:spTree>
    <p:extLst>
      <p:ext uri="{BB962C8B-B14F-4D97-AF65-F5344CB8AC3E}">
        <p14:creationId xmlns:p14="http://schemas.microsoft.com/office/powerpoint/2010/main" val="181322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1FA22F8-5840-5F04-9697-C7E1065EAD30}"/>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824495" y="447995"/>
            <a:ext cx="8043662" cy="5375847"/>
          </a:xfrm>
          <a:prstGeom prst="rect">
            <a:avLst/>
          </a:prstGeom>
        </p:spPr>
      </p:pic>
    </p:spTree>
    <p:extLst>
      <p:ext uri="{BB962C8B-B14F-4D97-AF65-F5344CB8AC3E}">
        <p14:creationId xmlns:p14="http://schemas.microsoft.com/office/powerpoint/2010/main" val="3992909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E8B0C-14A9-E8FE-062F-ED5A0870CF34}"/>
              </a:ext>
            </a:extLst>
          </p:cNvPr>
          <p:cNvSpPr>
            <a:spLocks noGrp="1"/>
          </p:cNvSpPr>
          <p:nvPr>
            <p:ph type="title"/>
          </p:nvPr>
        </p:nvSpPr>
        <p:spPr/>
        <p:txBody>
          <a:bodyPr/>
          <a:lstStyle/>
          <a:p>
            <a:r>
              <a:rPr lang="en-IN" dirty="0"/>
              <a:t>Table Of Contents</a:t>
            </a:r>
          </a:p>
        </p:txBody>
      </p:sp>
      <p:sp>
        <p:nvSpPr>
          <p:cNvPr id="3" name="Content Placeholder 2">
            <a:extLst>
              <a:ext uri="{FF2B5EF4-FFF2-40B4-BE49-F238E27FC236}">
                <a16:creationId xmlns:a16="http://schemas.microsoft.com/office/drawing/2014/main" id="{FD7B5FBF-CD33-A9CE-BB42-17A6914DD1AE}"/>
              </a:ext>
            </a:extLst>
          </p:cNvPr>
          <p:cNvSpPr>
            <a:spLocks noGrp="1"/>
          </p:cNvSpPr>
          <p:nvPr>
            <p:ph idx="1"/>
          </p:nvPr>
        </p:nvSpPr>
        <p:spPr>
          <a:xfrm>
            <a:off x="1097280" y="2049729"/>
            <a:ext cx="10058400" cy="4326523"/>
          </a:xfrm>
        </p:spPr>
        <p:txBody>
          <a:bodyPr>
            <a:normAutofit lnSpcReduction="10000"/>
          </a:bodyPr>
          <a:lstStyle/>
          <a:p>
            <a:pPr>
              <a:buFont typeface="Wingdings" panose="05000000000000000000" pitchFamily="2" charset="2"/>
              <a:buChar char=""/>
            </a:pPr>
            <a:r>
              <a:rPr lang="en-IN" dirty="0"/>
              <a:t>Introduction</a:t>
            </a:r>
          </a:p>
          <a:p>
            <a:pPr>
              <a:buFont typeface="Wingdings" panose="05000000000000000000" pitchFamily="2" charset="2"/>
              <a:buChar char=""/>
            </a:pPr>
            <a:r>
              <a:rPr lang="en-IN" dirty="0"/>
              <a:t>Motivation</a:t>
            </a:r>
          </a:p>
          <a:p>
            <a:pPr>
              <a:buFont typeface="Wingdings" panose="05000000000000000000" pitchFamily="2" charset="2"/>
              <a:buChar char=""/>
            </a:pPr>
            <a:r>
              <a:rPr lang="en-IN" dirty="0" err="1"/>
              <a:t>Litreature</a:t>
            </a:r>
            <a:r>
              <a:rPr lang="en-IN" dirty="0"/>
              <a:t> Survey</a:t>
            </a:r>
          </a:p>
          <a:p>
            <a:pPr>
              <a:buFont typeface="Wingdings" panose="05000000000000000000" pitchFamily="2" charset="2"/>
              <a:buChar char=""/>
            </a:pPr>
            <a:r>
              <a:rPr lang="en-IN" dirty="0"/>
              <a:t>Proposed Model</a:t>
            </a:r>
          </a:p>
          <a:p>
            <a:pPr>
              <a:buFont typeface="Wingdings" panose="05000000000000000000" pitchFamily="2" charset="2"/>
              <a:buChar char=""/>
            </a:pPr>
            <a:r>
              <a:rPr lang="en-IN" dirty="0"/>
              <a:t>Dataset Description</a:t>
            </a:r>
          </a:p>
          <a:p>
            <a:pPr>
              <a:buFont typeface="Wingdings" panose="05000000000000000000" pitchFamily="2" charset="2"/>
              <a:buChar char=""/>
            </a:pPr>
            <a:r>
              <a:rPr lang="en-IN" dirty="0"/>
              <a:t>Preprocessing</a:t>
            </a:r>
          </a:p>
          <a:p>
            <a:pPr>
              <a:buFont typeface="Wingdings" panose="05000000000000000000" pitchFamily="2" charset="2"/>
              <a:buChar char=""/>
            </a:pPr>
            <a:r>
              <a:rPr lang="en-IN" dirty="0" err="1"/>
              <a:t>Exisiting</a:t>
            </a:r>
            <a:r>
              <a:rPr lang="en-IN" dirty="0"/>
              <a:t> Model </a:t>
            </a:r>
            <a:r>
              <a:rPr lang="en-IN" dirty="0" err="1"/>
              <a:t>Comparision</a:t>
            </a:r>
            <a:endParaRPr lang="en-IN" dirty="0"/>
          </a:p>
          <a:p>
            <a:pPr>
              <a:buFont typeface="Wingdings" panose="05000000000000000000" pitchFamily="2" charset="2"/>
              <a:buChar char=""/>
            </a:pPr>
            <a:r>
              <a:rPr lang="en-IN" dirty="0"/>
              <a:t>Conclusion</a:t>
            </a:r>
          </a:p>
          <a:p>
            <a:pPr>
              <a:buFont typeface="Wingdings" panose="05000000000000000000" pitchFamily="2" charset="2"/>
              <a:buChar char=""/>
            </a:pPr>
            <a:r>
              <a:rPr lang="en-IN" dirty="0"/>
              <a:t>References</a:t>
            </a:r>
          </a:p>
          <a:p>
            <a:pPr>
              <a:buFont typeface="Wingdings" panose="05000000000000000000" pitchFamily="2" charset="2"/>
              <a:buChar char=""/>
            </a:pP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IN" dirty="0"/>
          </a:p>
        </p:txBody>
      </p:sp>
    </p:spTree>
    <p:extLst>
      <p:ext uri="{BB962C8B-B14F-4D97-AF65-F5344CB8AC3E}">
        <p14:creationId xmlns:p14="http://schemas.microsoft.com/office/powerpoint/2010/main" val="1177212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067B1-8DAC-E6A3-67C1-11A4C719774E}"/>
              </a:ext>
            </a:extLst>
          </p:cNvPr>
          <p:cNvSpPr>
            <a:spLocks noGrp="1"/>
          </p:cNvSpPr>
          <p:nvPr>
            <p:ph type="title"/>
          </p:nvPr>
        </p:nvSpPr>
        <p:spPr>
          <a:xfrm>
            <a:off x="4062636" y="527774"/>
            <a:ext cx="7093044" cy="1141466"/>
          </a:xfrm>
        </p:spPr>
        <p:txBody>
          <a:bodyPr/>
          <a:lstStyle/>
          <a:p>
            <a:r>
              <a:rPr lang="en-IN" dirty="0"/>
              <a:t>Introduction</a:t>
            </a:r>
          </a:p>
        </p:txBody>
      </p:sp>
      <p:sp>
        <p:nvSpPr>
          <p:cNvPr id="3" name="Content Placeholder 2">
            <a:extLst>
              <a:ext uri="{FF2B5EF4-FFF2-40B4-BE49-F238E27FC236}">
                <a16:creationId xmlns:a16="http://schemas.microsoft.com/office/drawing/2014/main" id="{4E8737A4-887E-4687-5DF9-8CB27D382B0C}"/>
              </a:ext>
            </a:extLst>
          </p:cNvPr>
          <p:cNvSpPr>
            <a:spLocks noGrp="1"/>
          </p:cNvSpPr>
          <p:nvPr>
            <p:ph idx="1"/>
          </p:nvPr>
        </p:nvSpPr>
        <p:spPr>
          <a:xfrm>
            <a:off x="730661" y="2049727"/>
            <a:ext cx="10730677" cy="4390963"/>
          </a:xfrm>
        </p:spPr>
        <p:txBody>
          <a:bodyPr>
            <a:normAutofit/>
          </a:bodyPr>
          <a:lstStyle/>
          <a:p>
            <a:pPr indent="-108000">
              <a:buFont typeface="Wingdings" panose="05000000000000000000" pitchFamily="2" charset="2"/>
              <a:buChar char=""/>
            </a:pPr>
            <a:r>
              <a:rPr lang="en-US" dirty="0"/>
              <a:t>In today’s fast-paced app market, users heavily rely on ratings and performance metrics, typically ranging from 0 to 5, to choose which applications to </a:t>
            </a:r>
            <a:r>
              <a:rPr lang="en-US" dirty="0" err="1"/>
              <a:t>download.Our</a:t>
            </a:r>
            <a:r>
              <a:rPr lang="en-US" dirty="0"/>
              <a:t> research aims to predict these ratings by analyzing features such as app type, category, number of reviews, size, content rating, current version </a:t>
            </a:r>
          </a:p>
          <a:p>
            <a:pPr>
              <a:buFont typeface="Wingdings" panose="05000000000000000000" pitchFamily="2" charset="2"/>
              <a:buChar char=""/>
            </a:pPr>
            <a:r>
              <a:rPr lang="en-US" dirty="0"/>
              <a:t> Recognizing the importance of reviews and ratings as key indicators for users, we seek to enhance decision-making within app stores. This paper presents a Comparative Model Evaluation using a comprehensive Google Play Store dataset to assess the effectiveness of various predictive models in forecasting app ratings. </a:t>
            </a:r>
          </a:p>
          <a:p>
            <a:pPr>
              <a:buFont typeface="Wingdings" panose="05000000000000000000" pitchFamily="2" charset="2"/>
              <a:buChar char=""/>
            </a:pPr>
            <a:r>
              <a:rPr lang="en-US" dirty="0"/>
              <a:t>We implemented and evaluated with distinct models, including Bagging Regression, Linear Regression, Kernel Ridge Regression, </a:t>
            </a:r>
            <a:r>
              <a:rPr lang="en-US" dirty="0" err="1"/>
              <a:t>CatBoost</a:t>
            </a:r>
            <a:r>
              <a:rPr lang="en-US" dirty="0"/>
              <a:t> Regression, Gradient Boosting Regression, </a:t>
            </a:r>
            <a:r>
              <a:rPr lang="en-US" dirty="0" err="1"/>
              <a:t>XGBoost</a:t>
            </a:r>
            <a:r>
              <a:rPr lang="en-US" dirty="0"/>
              <a:t>, Lasso Regression, </a:t>
            </a:r>
            <a:r>
              <a:rPr lang="en-US" dirty="0" err="1"/>
              <a:t>LightGBM</a:t>
            </a:r>
            <a:r>
              <a:rPr lang="en-US" dirty="0"/>
              <a:t>, Sparse Regression, and a novel Hybrid Neural Network approach. </a:t>
            </a:r>
          </a:p>
        </p:txBody>
      </p:sp>
    </p:spTree>
    <p:extLst>
      <p:ext uri="{BB962C8B-B14F-4D97-AF65-F5344CB8AC3E}">
        <p14:creationId xmlns:p14="http://schemas.microsoft.com/office/powerpoint/2010/main" val="2843481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447AB-DC68-E500-D5FE-81A576ECBDBD}"/>
              </a:ext>
            </a:extLst>
          </p:cNvPr>
          <p:cNvSpPr>
            <a:spLocks noGrp="1"/>
          </p:cNvSpPr>
          <p:nvPr>
            <p:ph type="title"/>
          </p:nvPr>
        </p:nvSpPr>
        <p:spPr>
          <a:xfrm>
            <a:off x="4142415" y="286603"/>
            <a:ext cx="7294023" cy="1450757"/>
          </a:xfrm>
        </p:spPr>
        <p:txBody>
          <a:bodyPr/>
          <a:lstStyle/>
          <a:p>
            <a:r>
              <a:rPr lang="en-IN" dirty="0"/>
              <a:t>Motivation</a:t>
            </a:r>
          </a:p>
        </p:txBody>
      </p:sp>
      <p:sp>
        <p:nvSpPr>
          <p:cNvPr id="3" name="Content Placeholder 2">
            <a:extLst>
              <a:ext uri="{FF2B5EF4-FFF2-40B4-BE49-F238E27FC236}">
                <a16:creationId xmlns:a16="http://schemas.microsoft.com/office/drawing/2014/main" id="{49CF55B2-0487-05EE-8F5D-B17B13445B0F}"/>
              </a:ext>
            </a:extLst>
          </p:cNvPr>
          <p:cNvSpPr>
            <a:spLocks noGrp="1"/>
          </p:cNvSpPr>
          <p:nvPr>
            <p:ph idx="1"/>
          </p:nvPr>
        </p:nvSpPr>
        <p:spPr>
          <a:xfrm>
            <a:off x="974746" y="2059106"/>
            <a:ext cx="10242507" cy="3760891"/>
          </a:xfrm>
        </p:spPr>
        <p:txBody>
          <a:bodyPr/>
          <a:lstStyle/>
          <a:p>
            <a:pPr>
              <a:buFont typeface="Wingdings" panose="05000000000000000000" pitchFamily="2" charset="2"/>
              <a:buChar char=""/>
            </a:pPr>
            <a:r>
              <a:rPr lang="en-US" dirty="0"/>
              <a:t>Users rely on ratings in today's app market to help them make well-informed download decisions. Predicting these ratings accurately can greatly enhance the app store experience overall and decision-making.</a:t>
            </a:r>
          </a:p>
          <a:p>
            <a:pPr>
              <a:buFont typeface="Wingdings" panose="05000000000000000000" pitchFamily="2" charset="2"/>
              <a:buChar char=""/>
            </a:pPr>
            <a:r>
              <a:rPr lang="en-US" dirty="0"/>
              <a:t>Our research tries to improve rating forecasts by examining data such as program kind, category, reviews, size, and installations</a:t>
            </a:r>
          </a:p>
          <a:p>
            <a:pPr>
              <a:buFont typeface="Wingdings" panose="05000000000000000000" pitchFamily="2" charset="2"/>
              <a:buChar char=""/>
            </a:pPr>
            <a:r>
              <a:rPr lang="en-US" dirty="0"/>
              <a:t>In order to advance predictive techniques and encourage better user choices , our study assesses  different predictive models in order to identify the most effective one.</a:t>
            </a:r>
            <a:endParaRPr lang="en-IN" dirty="0"/>
          </a:p>
        </p:txBody>
      </p:sp>
    </p:spTree>
    <p:extLst>
      <p:ext uri="{BB962C8B-B14F-4D97-AF65-F5344CB8AC3E}">
        <p14:creationId xmlns:p14="http://schemas.microsoft.com/office/powerpoint/2010/main" val="1923369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EFFE3-FB37-30EC-D93C-052ADB62D737}"/>
              </a:ext>
            </a:extLst>
          </p:cNvPr>
          <p:cNvSpPr>
            <a:spLocks noGrp="1"/>
          </p:cNvSpPr>
          <p:nvPr>
            <p:ph type="title"/>
          </p:nvPr>
        </p:nvSpPr>
        <p:spPr>
          <a:xfrm>
            <a:off x="1417627" y="286604"/>
            <a:ext cx="10322287" cy="781220"/>
          </a:xfrm>
        </p:spPr>
        <p:txBody>
          <a:bodyPr/>
          <a:lstStyle/>
          <a:p>
            <a:r>
              <a:rPr lang="en-IN" dirty="0"/>
              <a:t>Literature Survey </a:t>
            </a:r>
          </a:p>
        </p:txBody>
      </p:sp>
      <p:pic>
        <p:nvPicPr>
          <p:cNvPr id="5" name="Content Placeholder 4">
            <a:extLst>
              <a:ext uri="{FF2B5EF4-FFF2-40B4-BE49-F238E27FC236}">
                <a16:creationId xmlns:a16="http://schemas.microsoft.com/office/drawing/2014/main" id="{CEC20A8A-161B-106A-943C-C81D3524BF68}"/>
              </a:ext>
            </a:extLst>
          </p:cNvPr>
          <p:cNvPicPr>
            <a:picLocks noGrp="1" noChangeAspect="1"/>
          </p:cNvPicPr>
          <p:nvPr>
            <p:ph idx="1"/>
          </p:nvPr>
        </p:nvPicPr>
        <p:blipFill>
          <a:blip r:embed="rId2"/>
          <a:stretch>
            <a:fillRect/>
          </a:stretch>
        </p:blipFill>
        <p:spPr>
          <a:xfrm>
            <a:off x="963496" y="1067824"/>
            <a:ext cx="10365245" cy="5216059"/>
          </a:xfrm>
        </p:spPr>
      </p:pic>
    </p:spTree>
    <p:extLst>
      <p:ext uri="{BB962C8B-B14F-4D97-AF65-F5344CB8AC3E}">
        <p14:creationId xmlns:p14="http://schemas.microsoft.com/office/powerpoint/2010/main" val="2088745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145EA-2671-43C2-1B8A-41B160C84F8F}"/>
              </a:ext>
            </a:extLst>
          </p:cNvPr>
          <p:cNvSpPr>
            <a:spLocks noGrp="1"/>
          </p:cNvSpPr>
          <p:nvPr>
            <p:ph type="title"/>
          </p:nvPr>
        </p:nvSpPr>
        <p:spPr>
          <a:xfrm>
            <a:off x="1687651" y="286603"/>
            <a:ext cx="9898840" cy="1450757"/>
          </a:xfrm>
        </p:spPr>
        <p:txBody>
          <a:bodyPr/>
          <a:lstStyle/>
          <a:p>
            <a:r>
              <a:rPr lang="en-IN" dirty="0"/>
              <a:t>    Proposed Flow</a:t>
            </a:r>
          </a:p>
        </p:txBody>
      </p:sp>
      <p:sp>
        <p:nvSpPr>
          <p:cNvPr id="3" name="Content Placeholder 2">
            <a:extLst>
              <a:ext uri="{FF2B5EF4-FFF2-40B4-BE49-F238E27FC236}">
                <a16:creationId xmlns:a16="http://schemas.microsoft.com/office/drawing/2014/main" id="{5F0D9EE7-B9F2-8373-B0A1-45A9C71AA046}"/>
              </a:ext>
            </a:extLst>
          </p:cNvPr>
          <p:cNvSpPr>
            <a:spLocks noGrp="1"/>
          </p:cNvSpPr>
          <p:nvPr>
            <p:ph idx="1"/>
          </p:nvPr>
        </p:nvSpPr>
        <p:spPr>
          <a:xfrm>
            <a:off x="736431" y="1963812"/>
            <a:ext cx="6370114" cy="4375619"/>
          </a:xfrm>
        </p:spPr>
        <p:txBody>
          <a:bodyPr>
            <a:normAutofit/>
          </a:bodyPr>
          <a:lstStyle/>
          <a:p>
            <a:pPr>
              <a:buFont typeface="Wingdings" panose="05000000000000000000" pitchFamily="2" charset="2"/>
              <a:buChar char=""/>
            </a:pPr>
            <a:r>
              <a:rPr lang="en-US" dirty="0"/>
              <a:t>Each model was trained and evaluated using relevant performance metrics such as mean squared error (MSE), with the aim of identifying the most suitable approach for our predictive modeling task. </a:t>
            </a:r>
          </a:p>
          <a:p>
            <a:pPr>
              <a:buFont typeface="Wingdings" panose="05000000000000000000" pitchFamily="2" charset="2"/>
              <a:buChar char=""/>
            </a:pPr>
            <a:r>
              <a:rPr lang="en-US" dirty="0"/>
              <a:t>The evaluation process involved rigorous cross-validation techniques to ensure the robustness and generalization capability of the selected models. </a:t>
            </a:r>
          </a:p>
          <a:p>
            <a:pPr>
              <a:buFont typeface="Wingdings" panose="05000000000000000000" pitchFamily="2" charset="2"/>
              <a:buChar char=""/>
            </a:pPr>
            <a:r>
              <a:rPr lang="en-US" dirty="0"/>
              <a:t>By systematically comparing the performance of these diverse regression algorithms, we aimed to identify the optimal solution for our specific dataset and prediction objectives. </a:t>
            </a:r>
            <a:endParaRPr lang="en-IN" dirty="0"/>
          </a:p>
        </p:txBody>
      </p:sp>
      <p:pic>
        <p:nvPicPr>
          <p:cNvPr id="5" name="Picture 4">
            <a:extLst>
              <a:ext uri="{FF2B5EF4-FFF2-40B4-BE49-F238E27FC236}">
                <a16:creationId xmlns:a16="http://schemas.microsoft.com/office/drawing/2014/main" id="{DC639832-CF86-ADC9-AB7E-FF63C6179960}"/>
              </a:ext>
            </a:extLst>
          </p:cNvPr>
          <p:cNvPicPr>
            <a:picLocks noChangeAspect="1"/>
          </p:cNvPicPr>
          <p:nvPr/>
        </p:nvPicPr>
        <p:blipFill>
          <a:blip r:embed="rId3"/>
          <a:stretch>
            <a:fillRect/>
          </a:stretch>
        </p:blipFill>
        <p:spPr>
          <a:xfrm>
            <a:off x="7342993" y="286603"/>
            <a:ext cx="4243498" cy="6003733"/>
          </a:xfrm>
          <a:prstGeom prst="rect">
            <a:avLst/>
          </a:prstGeom>
        </p:spPr>
      </p:pic>
    </p:spTree>
    <p:extLst>
      <p:ext uri="{BB962C8B-B14F-4D97-AF65-F5344CB8AC3E}">
        <p14:creationId xmlns:p14="http://schemas.microsoft.com/office/powerpoint/2010/main" val="3785307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A8B1C-6004-17D5-375D-C4E90E0A8672}"/>
              </a:ext>
            </a:extLst>
          </p:cNvPr>
          <p:cNvSpPr>
            <a:spLocks noGrp="1"/>
          </p:cNvSpPr>
          <p:nvPr>
            <p:ph type="title"/>
          </p:nvPr>
        </p:nvSpPr>
        <p:spPr>
          <a:xfrm>
            <a:off x="502276" y="286603"/>
            <a:ext cx="10653404" cy="1450757"/>
          </a:xfrm>
        </p:spPr>
        <p:txBody>
          <a:bodyPr/>
          <a:lstStyle/>
          <a:p>
            <a:r>
              <a:rPr lang="en-IN" dirty="0"/>
              <a:t>Dataset Description</a:t>
            </a:r>
          </a:p>
        </p:txBody>
      </p:sp>
      <p:sp>
        <p:nvSpPr>
          <p:cNvPr id="3" name="Content Placeholder 2">
            <a:extLst>
              <a:ext uri="{FF2B5EF4-FFF2-40B4-BE49-F238E27FC236}">
                <a16:creationId xmlns:a16="http://schemas.microsoft.com/office/drawing/2014/main" id="{1810217A-1C77-A46A-C2E9-C63BA230A412}"/>
              </a:ext>
            </a:extLst>
          </p:cNvPr>
          <p:cNvSpPr>
            <a:spLocks noGrp="1"/>
          </p:cNvSpPr>
          <p:nvPr>
            <p:ph idx="1"/>
          </p:nvPr>
        </p:nvSpPr>
        <p:spPr>
          <a:xfrm>
            <a:off x="267489" y="2068139"/>
            <a:ext cx="6470841" cy="4351071"/>
          </a:xfrm>
        </p:spPr>
        <p:txBody>
          <a:bodyPr>
            <a:normAutofit/>
          </a:bodyPr>
          <a:lstStyle/>
          <a:p>
            <a:pPr>
              <a:buFont typeface="Wingdings" panose="05000000000000000000" pitchFamily="2" charset="2"/>
              <a:buChar char=""/>
            </a:pPr>
            <a:r>
              <a:rPr lang="en-US" dirty="0"/>
              <a:t>The dataset comprises a total of 13 attributes, including ’app’, ’category’, ’rating’, ’reviews’, ’size’, ’installs’, ’type’, ’price’, ’content rating’, and others. </a:t>
            </a:r>
          </a:p>
          <a:p>
            <a:pPr>
              <a:buFont typeface="Wingdings" panose="05000000000000000000" pitchFamily="2" charset="2"/>
              <a:buChar char=""/>
            </a:pPr>
            <a:r>
              <a:rPr lang="en-US" dirty="0"/>
              <a:t>It’s important to note that app ratings fall within the range of 0 to 5. Following the application of preprocessing techniques aimed at removing outliers, missing, and noisy data, we eliminated unwanted information. </a:t>
            </a:r>
          </a:p>
          <a:p>
            <a:pPr>
              <a:buFont typeface="Wingdings" panose="05000000000000000000" pitchFamily="2" charset="2"/>
              <a:buChar char=""/>
            </a:pPr>
            <a:r>
              <a:rPr lang="en-US" dirty="0"/>
              <a:t>To gain deeper insights into the data, we employed visualization techniques. Initially, we explored various compatible plots for each relevant attribute, allowing us to better under stand the dataset’s characteristics and distributions.</a:t>
            </a:r>
            <a:endParaRPr lang="en-IN" dirty="0"/>
          </a:p>
        </p:txBody>
      </p:sp>
      <p:pic>
        <p:nvPicPr>
          <p:cNvPr id="5" name="Picture 4">
            <a:extLst>
              <a:ext uri="{FF2B5EF4-FFF2-40B4-BE49-F238E27FC236}">
                <a16:creationId xmlns:a16="http://schemas.microsoft.com/office/drawing/2014/main" id="{6CE60BE3-DABA-87A0-99BB-03EFD17A8F64}"/>
              </a:ext>
            </a:extLst>
          </p:cNvPr>
          <p:cNvPicPr>
            <a:picLocks noChangeAspect="1"/>
          </p:cNvPicPr>
          <p:nvPr/>
        </p:nvPicPr>
        <p:blipFill>
          <a:blip r:embed="rId3"/>
          <a:stretch>
            <a:fillRect/>
          </a:stretch>
        </p:blipFill>
        <p:spPr>
          <a:xfrm>
            <a:off x="6836304" y="558459"/>
            <a:ext cx="5088207" cy="5603001"/>
          </a:xfrm>
          <a:prstGeom prst="rect">
            <a:avLst/>
          </a:prstGeom>
        </p:spPr>
      </p:pic>
    </p:spTree>
    <p:extLst>
      <p:ext uri="{BB962C8B-B14F-4D97-AF65-F5344CB8AC3E}">
        <p14:creationId xmlns:p14="http://schemas.microsoft.com/office/powerpoint/2010/main" val="1139996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F91F04E-EF72-6E9E-2C55-4ABF330D2EA4}"/>
              </a:ext>
            </a:extLst>
          </p:cNvPr>
          <p:cNvPicPr>
            <a:picLocks noChangeAspect="1"/>
          </p:cNvPicPr>
          <p:nvPr/>
        </p:nvPicPr>
        <p:blipFill>
          <a:blip r:embed="rId2"/>
          <a:stretch>
            <a:fillRect/>
          </a:stretch>
        </p:blipFill>
        <p:spPr>
          <a:xfrm>
            <a:off x="6578770" y="619925"/>
            <a:ext cx="5225571" cy="5458587"/>
          </a:xfrm>
          <a:prstGeom prst="rect">
            <a:avLst/>
          </a:prstGeom>
        </p:spPr>
      </p:pic>
      <p:sp>
        <p:nvSpPr>
          <p:cNvPr id="7" name="TextBox 6">
            <a:extLst>
              <a:ext uri="{FF2B5EF4-FFF2-40B4-BE49-F238E27FC236}">
                <a16:creationId xmlns:a16="http://schemas.microsoft.com/office/drawing/2014/main" id="{E4AE2D38-D39F-6905-CFF0-791FB98986E2}"/>
              </a:ext>
            </a:extLst>
          </p:cNvPr>
          <p:cNvSpPr txBox="1"/>
          <p:nvPr/>
        </p:nvSpPr>
        <p:spPr>
          <a:xfrm>
            <a:off x="435721" y="73643"/>
            <a:ext cx="5940531" cy="6093976"/>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Attribute </a:t>
            </a:r>
            <a:r>
              <a:rPr lang="en-IN" sz="2400" b="1" dirty="0">
                <a:latin typeface="Times New Roman" panose="02020603050405020304" pitchFamily="18" charset="0"/>
                <a:cs typeface="Times New Roman" panose="02020603050405020304" pitchFamily="18" charset="0"/>
              </a:rPr>
              <a:t>Comparison </a:t>
            </a:r>
          </a:p>
          <a:p>
            <a:endParaRPr lang="en-IN" sz="2400" b="1"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1. Rating vs Size Scatter Plot: </a:t>
            </a:r>
            <a:r>
              <a:rPr lang="en-US" dirty="0">
                <a:latin typeface="Times New Roman" panose="02020603050405020304" pitchFamily="18" charset="0"/>
                <a:cs typeface="Times New Roman" panose="02020603050405020304" pitchFamily="18" charset="0"/>
              </a:rPr>
              <a:t>Visualizes the relationship between app ratings (x-axis, 0 to 5) and sizes (y-axis). Each point represents an app, with colors distinguishing free (blue) and paid (orange) apps.</a:t>
            </a:r>
          </a:p>
          <a:p>
            <a:r>
              <a:rPr lang="en-US" b="1" dirty="0">
                <a:latin typeface="Times New Roman" panose="02020603050405020304" pitchFamily="18" charset="0"/>
                <a:cs typeface="Times New Roman" panose="02020603050405020304" pitchFamily="18" charset="0"/>
              </a:rPr>
              <a:t>2. Rating vs Installs Scatter Plot: </a:t>
            </a:r>
            <a:r>
              <a:rPr lang="en-US" dirty="0">
                <a:latin typeface="Times New Roman" panose="02020603050405020304" pitchFamily="18" charset="0"/>
                <a:cs typeface="Times New Roman" panose="02020603050405020304" pitchFamily="18" charset="0"/>
              </a:rPr>
              <a:t>Shows the relationship between app ratings (x-axis) and number of installs (y-axis). </a:t>
            </a:r>
          </a:p>
          <a:p>
            <a:r>
              <a:rPr lang="en-US" b="1" dirty="0">
                <a:latin typeface="Times New Roman" panose="02020603050405020304" pitchFamily="18" charset="0"/>
                <a:cs typeface="Times New Roman" panose="02020603050405020304" pitchFamily="18" charset="0"/>
              </a:rPr>
              <a:t>3. App Category Distribution Bar Plot: </a:t>
            </a:r>
            <a:r>
              <a:rPr lang="en-US" dirty="0">
                <a:latin typeface="Times New Roman" panose="02020603050405020304" pitchFamily="18" charset="0"/>
                <a:cs typeface="Times New Roman" panose="02020603050405020304" pitchFamily="18" charset="0"/>
              </a:rPr>
              <a:t>Displays the distribution of apps across different categories. Bars represent categories, number of apps, and colors differentiating free and paid apps.</a:t>
            </a:r>
          </a:p>
          <a:p>
            <a:r>
              <a:rPr lang="en-US" b="1" dirty="0">
                <a:latin typeface="Times New Roman" panose="02020603050405020304" pitchFamily="18" charset="0"/>
                <a:cs typeface="Times New Roman" panose="02020603050405020304" pitchFamily="18" charset="0"/>
              </a:rPr>
              <a:t>4. Content Rating Distribution Bar Plot: </a:t>
            </a:r>
            <a:r>
              <a:rPr lang="en-US" dirty="0">
                <a:latin typeface="Times New Roman" panose="02020603050405020304" pitchFamily="18" charset="0"/>
                <a:cs typeface="Times New Roman" panose="02020603050405020304" pitchFamily="18" charset="0"/>
              </a:rPr>
              <a:t>Illustrates the distribution of apps based on content ratings (e.g., Everyone, Teen, Mature). Bars represent content rating categories, app count (free and paid apps.)</a:t>
            </a:r>
          </a:p>
          <a:p>
            <a:r>
              <a:rPr lang="en-US" b="1" dirty="0">
                <a:latin typeface="Times New Roman" panose="02020603050405020304" pitchFamily="18" charset="0"/>
                <a:cs typeface="Times New Roman" panose="02020603050405020304" pitchFamily="18" charset="0"/>
              </a:rPr>
              <a:t>5. Top 15 Genres Distribution Bar Plot:</a:t>
            </a:r>
            <a:r>
              <a:rPr lang="en-US" dirty="0">
                <a:latin typeface="Times New Roman" panose="02020603050405020304" pitchFamily="18" charset="0"/>
                <a:cs typeface="Times New Roman" panose="02020603050405020304" pitchFamily="18" charset="0"/>
              </a:rPr>
              <a:t> Shows the distribution of apps across the top 15 genres. The y-axis lists genres and the x-axis represents app count. </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5067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C1F6B-E0B1-7DB0-2E17-BD397FB6D194}"/>
              </a:ext>
            </a:extLst>
          </p:cNvPr>
          <p:cNvSpPr>
            <a:spLocks noGrp="1"/>
          </p:cNvSpPr>
          <p:nvPr>
            <p:ph type="title"/>
          </p:nvPr>
        </p:nvSpPr>
        <p:spPr/>
        <p:txBody>
          <a:bodyPr/>
          <a:lstStyle/>
          <a:p>
            <a:r>
              <a:rPr lang="en-IN" dirty="0"/>
              <a:t>Preprocessing</a:t>
            </a:r>
          </a:p>
        </p:txBody>
      </p:sp>
      <p:pic>
        <p:nvPicPr>
          <p:cNvPr id="5" name="Content Placeholder 4">
            <a:extLst>
              <a:ext uri="{FF2B5EF4-FFF2-40B4-BE49-F238E27FC236}">
                <a16:creationId xmlns:a16="http://schemas.microsoft.com/office/drawing/2014/main" id="{0AEB4F4B-71A3-3484-E96A-A87EAC6C326F}"/>
              </a:ext>
            </a:extLst>
          </p:cNvPr>
          <p:cNvPicPr>
            <a:picLocks noGrp="1" noChangeAspect="1"/>
          </p:cNvPicPr>
          <p:nvPr>
            <p:ph idx="1"/>
          </p:nvPr>
        </p:nvPicPr>
        <p:blipFill>
          <a:blip r:embed="rId2"/>
          <a:stretch>
            <a:fillRect/>
          </a:stretch>
        </p:blipFill>
        <p:spPr>
          <a:xfrm>
            <a:off x="1415751" y="2114337"/>
            <a:ext cx="4106255" cy="3760788"/>
          </a:xfrm>
        </p:spPr>
      </p:pic>
      <p:pic>
        <p:nvPicPr>
          <p:cNvPr id="7" name="Picture 6">
            <a:extLst>
              <a:ext uri="{FF2B5EF4-FFF2-40B4-BE49-F238E27FC236}">
                <a16:creationId xmlns:a16="http://schemas.microsoft.com/office/drawing/2014/main" id="{D48F7957-8556-D540-0B09-6B04B5A8FD07}"/>
              </a:ext>
            </a:extLst>
          </p:cNvPr>
          <p:cNvPicPr>
            <a:picLocks noChangeAspect="1"/>
          </p:cNvPicPr>
          <p:nvPr/>
        </p:nvPicPr>
        <p:blipFill>
          <a:blip r:embed="rId3"/>
          <a:stretch>
            <a:fillRect/>
          </a:stretch>
        </p:blipFill>
        <p:spPr>
          <a:xfrm>
            <a:off x="5835230" y="2046832"/>
            <a:ext cx="5634659" cy="3672771"/>
          </a:xfrm>
          <a:prstGeom prst="rect">
            <a:avLst/>
          </a:prstGeom>
        </p:spPr>
      </p:pic>
      <p:sp>
        <p:nvSpPr>
          <p:cNvPr id="8" name="TextBox 7">
            <a:extLst>
              <a:ext uri="{FF2B5EF4-FFF2-40B4-BE49-F238E27FC236}">
                <a16:creationId xmlns:a16="http://schemas.microsoft.com/office/drawing/2014/main" id="{2BB484E4-0854-45D1-5A60-122D564A3E66}"/>
              </a:ext>
            </a:extLst>
          </p:cNvPr>
          <p:cNvSpPr txBox="1"/>
          <p:nvPr/>
        </p:nvSpPr>
        <p:spPr>
          <a:xfrm>
            <a:off x="2577503" y="5882770"/>
            <a:ext cx="1884032" cy="369332"/>
          </a:xfrm>
          <a:prstGeom prst="rect">
            <a:avLst/>
          </a:prstGeom>
          <a:noFill/>
        </p:spPr>
        <p:txBody>
          <a:bodyPr wrap="square" rtlCol="0">
            <a:spAutoFit/>
          </a:bodyPr>
          <a:lstStyle/>
          <a:p>
            <a:r>
              <a:rPr lang="en-IN" dirty="0"/>
              <a:t>Fig.4 Type</a:t>
            </a:r>
          </a:p>
        </p:txBody>
      </p:sp>
      <p:sp>
        <p:nvSpPr>
          <p:cNvPr id="10" name="TextBox 9">
            <a:extLst>
              <a:ext uri="{FF2B5EF4-FFF2-40B4-BE49-F238E27FC236}">
                <a16:creationId xmlns:a16="http://schemas.microsoft.com/office/drawing/2014/main" id="{F6CE293A-42ED-2F7E-F3B3-9A6CF68F27B1}"/>
              </a:ext>
            </a:extLst>
          </p:cNvPr>
          <p:cNvSpPr txBox="1"/>
          <p:nvPr/>
        </p:nvSpPr>
        <p:spPr>
          <a:xfrm>
            <a:off x="7754041" y="5898138"/>
            <a:ext cx="6097022" cy="646331"/>
          </a:xfrm>
          <a:prstGeom prst="rect">
            <a:avLst/>
          </a:prstGeom>
          <a:noFill/>
        </p:spPr>
        <p:txBody>
          <a:bodyPr wrap="square">
            <a:spAutoFit/>
          </a:bodyPr>
          <a:lstStyle/>
          <a:p>
            <a:r>
              <a:rPr lang="en-IN" dirty="0"/>
              <a:t>Fig.5 Content Rating</a:t>
            </a:r>
          </a:p>
          <a:p>
            <a:endParaRPr lang="en-IN" dirty="0"/>
          </a:p>
        </p:txBody>
      </p:sp>
    </p:spTree>
    <p:extLst>
      <p:ext uri="{BB962C8B-B14F-4D97-AF65-F5344CB8AC3E}">
        <p14:creationId xmlns:p14="http://schemas.microsoft.com/office/powerpoint/2010/main" val="1975445798"/>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3.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{DF62473A-0308-4B93-84F9-C3D1D8FB7632}tf33845126_win32</Template>
  <TotalTime>160</TotalTime>
  <Words>1078</Words>
  <Application>Microsoft Office PowerPoint</Application>
  <PresentationFormat>Widescreen</PresentationFormat>
  <Paragraphs>60</Paragraphs>
  <Slides>14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Bookman Old Style</vt:lpstr>
      <vt:lpstr>Calibri</vt:lpstr>
      <vt:lpstr>Franklin Gothic Book</vt:lpstr>
      <vt:lpstr>Times New Roman</vt:lpstr>
      <vt:lpstr>Wingdings</vt:lpstr>
      <vt:lpstr>1_RetrospectVTI</vt:lpstr>
      <vt:lpstr>Mobile Application Analysis and Forecasting App Ratings Before Usage with Hybrid Neural Network</vt:lpstr>
      <vt:lpstr>Table Of Contents</vt:lpstr>
      <vt:lpstr>Introduction</vt:lpstr>
      <vt:lpstr>Motivation</vt:lpstr>
      <vt:lpstr>Literature Survey </vt:lpstr>
      <vt:lpstr>    Proposed Flow</vt:lpstr>
      <vt:lpstr>Dataset Description</vt:lpstr>
      <vt:lpstr>PowerPoint Presentation</vt:lpstr>
      <vt:lpstr>Preprocessing</vt:lpstr>
      <vt:lpstr>Existing Models  Comparision</vt:lpstr>
      <vt:lpstr>PowerPoint Presentation</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KOVURI VENKATA BINDU SREE</dc:creator>
  <cp:lastModifiedBy>KOVURI VENKATA BINDU SREE</cp:lastModifiedBy>
  <cp:revision>15</cp:revision>
  <dcterms:created xsi:type="dcterms:W3CDTF">2024-05-23T13:46:01Z</dcterms:created>
  <dcterms:modified xsi:type="dcterms:W3CDTF">2024-06-06T13:43:14Z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