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82233E-43AC-48B9-8A9A-90EDC95F96D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403952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2233E-43AC-48B9-8A9A-90EDC95F96D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117484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2233E-43AC-48B9-8A9A-90EDC95F96D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171544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82233E-43AC-48B9-8A9A-90EDC95F96D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28952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2233E-43AC-48B9-8A9A-90EDC95F96DD}"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42547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82233E-43AC-48B9-8A9A-90EDC95F96D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75182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82233E-43AC-48B9-8A9A-90EDC95F96DD}"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176183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82233E-43AC-48B9-8A9A-90EDC95F96DD}"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49624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2233E-43AC-48B9-8A9A-90EDC95F96DD}"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57884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2233E-43AC-48B9-8A9A-90EDC95F96D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348429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2233E-43AC-48B9-8A9A-90EDC95F96DD}"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0648C5-205F-43F0-AA05-F1EEE898A1AE}" type="slidenum">
              <a:rPr lang="en-IN" smtClean="0"/>
              <a:t>‹#›</a:t>
            </a:fld>
            <a:endParaRPr lang="en-IN"/>
          </a:p>
        </p:txBody>
      </p:sp>
    </p:spTree>
    <p:extLst>
      <p:ext uri="{BB962C8B-B14F-4D97-AF65-F5344CB8AC3E}">
        <p14:creationId xmlns:p14="http://schemas.microsoft.com/office/powerpoint/2010/main" val="212670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233E-43AC-48B9-8A9A-90EDC95F96DD}" type="datetimeFigureOut">
              <a:rPr lang="en-IN" smtClean="0"/>
              <a:t>09-02-2024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648C5-205F-43F0-AA05-F1EEE898A1AE}" type="slidenum">
              <a:rPr lang="en-IN" smtClean="0"/>
              <a:t>‹#›</a:t>
            </a:fld>
            <a:endParaRPr lang="en-IN"/>
          </a:p>
        </p:txBody>
      </p:sp>
    </p:spTree>
    <p:extLst>
      <p:ext uri="{BB962C8B-B14F-4D97-AF65-F5344CB8AC3E}">
        <p14:creationId xmlns:p14="http://schemas.microsoft.com/office/powerpoint/2010/main" val="294552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0500" y="952499"/>
            <a:ext cx="9144000" cy="1643063"/>
          </a:xfrm>
        </p:spPr>
        <p:txBody>
          <a:bodyPr>
            <a:normAutofit/>
          </a:bodyPr>
          <a:lstStyle/>
          <a:p>
            <a:r>
              <a:rPr lang="en-IN" sz="3600" dirty="0"/>
              <a:t>Driver </a:t>
            </a:r>
            <a:r>
              <a:rPr lang="en-IN" sz="3600" dirty="0" smtClean="0"/>
              <a:t>Drowsiness and Alcohol </a:t>
            </a:r>
            <a:r>
              <a:rPr lang="en-IN" sz="3600" dirty="0"/>
              <a:t>D</a:t>
            </a:r>
            <a:r>
              <a:rPr lang="en-IN" sz="3600" dirty="0" smtClean="0"/>
              <a:t>etection</a:t>
            </a:r>
            <a:endParaRPr lang="en-IN" sz="2800" dirty="0"/>
          </a:p>
        </p:txBody>
      </p:sp>
    </p:spTree>
    <p:extLst>
      <p:ext uri="{BB962C8B-B14F-4D97-AF65-F5344CB8AC3E}">
        <p14:creationId xmlns:p14="http://schemas.microsoft.com/office/powerpoint/2010/main" val="275397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Software : Arduino IDE</a:t>
            </a:r>
            <a:r>
              <a:rPr lang="en-IN" dirty="0"/>
              <a:t/>
            </a:r>
            <a:br>
              <a:rPr lang="en-IN" dirty="0"/>
            </a:br>
            <a:endParaRPr lang="en-US" dirty="0"/>
          </a:p>
        </p:txBody>
      </p:sp>
      <p:sp>
        <p:nvSpPr>
          <p:cNvPr id="3" name="Content Placeholder 2"/>
          <p:cNvSpPr>
            <a:spLocks noGrp="1"/>
          </p:cNvSpPr>
          <p:nvPr>
            <p:ph idx="1"/>
          </p:nvPr>
        </p:nvSpPr>
        <p:spPr>
          <a:xfrm>
            <a:off x="3009900" y="2057400"/>
            <a:ext cx="2971800" cy="3886200"/>
          </a:xfrm>
        </p:spPr>
        <p:txBody>
          <a:bodyPr>
            <a:normAutofit/>
          </a:bodyPr>
          <a:lstStyle/>
          <a:p>
            <a:pPr algn="just"/>
            <a:r>
              <a:rPr lang="en-US" sz="1350" dirty="0"/>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endParaRPr lang="en-US" sz="1350" dirty="0">
              <a:latin typeface="Times New Roman" panose="02020603050405020304" pitchFamily="18" charset="0"/>
              <a:cs typeface="Times New Roman" panose="02020603050405020304" pitchFamily="18" charset="0"/>
            </a:endParaRPr>
          </a:p>
        </p:txBody>
      </p:sp>
      <p:pic>
        <p:nvPicPr>
          <p:cNvPr id="7170" name="Picture 2" descr="Introduction to the Arduino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3" y="2051429"/>
            <a:ext cx="3028949"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8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303412F-ED4C-4DF6-931A-9572B7A9A99B}"/>
              </a:ext>
            </a:extLst>
          </p:cNvPr>
          <p:cNvSpPr txBox="1">
            <a:spLocks noGrp="1"/>
          </p:cNvSpPr>
          <p:nvPr>
            <p:ph type="title"/>
          </p:nvPr>
        </p:nvSpPr>
        <p:spPr>
          <a:xfrm>
            <a:off x="838200" y="732441"/>
            <a:ext cx="10515600" cy="5909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 </a:t>
            </a:r>
            <a:r>
              <a:rPr lang="en-US" sz="3600" dirty="0" smtClean="0">
                <a:solidFill>
                  <a:srgbClr val="FF0000"/>
                </a:solidFill>
                <a:latin typeface="Times New Roman" panose="02020603050405020304" pitchFamily="18" charset="0"/>
                <a:cs typeface="Times New Roman" panose="02020603050405020304" pitchFamily="18" charset="0"/>
              </a:rPr>
              <a:t>BLYNK APP</a:t>
            </a:r>
            <a:endParaRPr lang="en-US" sz="3600" dirty="0"/>
          </a:p>
        </p:txBody>
      </p:sp>
      <p:sp>
        <p:nvSpPr>
          <p:cNvPr id="11" name="Rectangle 10"/>
          <p:cNvSpPr>
            <a:spLocks noChangeAspect="1" noChangeArrowheads="1"/>
          </p:cNvSpPr>
          <p:nvPr/>
        </p:nvSpPr>
        <p:spPr bwMode="auto">
          <a:xfrm>
            <a:off x="1150882" y="1934935"/>
            <a:ext cx="7419713" cy="437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lvl="0" eaLnBrk="0" fontAlgn="base" hangingPunct="0">
              <a:spcBef>
                <a:spcPct val="0"/>
              </a:spcBef>
              <a:spcAft>
                <a:spcPct val="0"/>
              </a:spcAft>
            </a:pPr>
            <a:r>
              <a:rPr kumimoji="0" lang="en-US" altLang="en-US" sz="20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BLYNK APP</a:t>
            </a:r>
            <a:endParaRPr kumimoji="0" lang="en-US" alt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Blynk is an Internet of Things Platform aimed to simplify building mobile and web applications for the Internet of Things. Easily connect 400+ hardware models like Arduino, ESP8266, ESP32, Raspberry Pi and similar MCUs and drag-n-drop IOT mobile apps for iOS and Android in 5 minutes</a:t>
            </a: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10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244" y="1934936"/>
            <a:ext cx="3086100" cy="17335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p:cNvSpPr>
            <a:spLocks noChangeArrowheads="1"/>
          </p:cNvSpPr>
          <p:nvPr/>
        </p:nvSpPr>
        <p:spPr bwMode="auto">
          <a:xfrm>
            <a:off x="212272" y="5402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4124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algn="just"/>
            <a:r>
              <a:rPr lang="en-IN" dirty="0" smtClean="0"/>
              <a:t>Drowsiness </a:t>
            </a:r>
            <a:r>
              <a:rPr lang="en-IN" dirty="0"/>
              <a:t>in driving reasons the primary street injuries. Now a day’s drowsiness because of drunken using is growing. If driving force is located to be drowsiness in eyes greater than 5 secs, then the attention blink sensor senses the blink. If the eyes are found to be closed, then the vehicle will be stopped. In our proposed gadget, at the side of drowsiness, alcohol detection is also detected by way of using alcohol sensor. If alcohol is detected in drivers breathe, then the vehicle won’t start. These sensors are interfaced with microcontroller. Led glows in case of alcohol detection and buzzer rings in case of drowsiness detection and pace of the automobile varies on detection of each cases</a:t>
            </a:r>
          </a:p>
          <a:p>
            <a:endParaRPr lang="en-IN" dirty="0"/>
          </a:p>
        </p:txBody>
      </p:sp>
    </p:spTree>
    <p:extLst>
      <p:ext uri="{BB962C8B-B14F-4D97-AF65-F5344CB8AC3E}">
        <p14:creationId xmlns:p14="http://schemas.microsoft.com/office/powerpoint/2010/main" val="32189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pic>
        <p:nvPicPr>
          <p:cNvPr id="5" name="Picture 4"/>
          <p:cNvPicPr>
            <a:picLocks noChangeAspect="1"/>
          </p:cNvPicPr>
          <p:nvPr/>
        </p:nvPicPr>
        <p:blipFill>
          <a:blip r:embed="rId2"/>
          <a:stretch>
            <a:fillRect/>
          </a:stretch>
        </p:blipFill>
        <p:spPr>
          <a:xfrm>
            <a:off x="2086334" y="2227071"/>
            <a:ext cx="8019332" cy="3894329"/>
          </a:xfrm>
          <a:prstGeom prst="rect">
            <a:avLst/>
          </a:prstGeom>
        </p:spPr>
      </p:pic>
    </p:spTree>
    <p:extLst>
      <p:ext uri="{BB962C8B-B14F-4D97-AF65-F5344CB8AC3E}">
        <p14:creationId xmlns:p14="http://schemas.microsoft.com/office/powerpoint/2010/main" val="367844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62"/>
            <a:ext cx="10515600" cy="1325563"/>
          </a:xfrm>
        </p:spPr>
        <p:txBody>
          <a:bodyPr>
            <a:normAutofit/>
          </a:bodyPr>
          <a:lstStyle/>
          <a:p>
            <a:r>
              <a:rPr lang="en-US" sz="2800" dirty="0" smtClean="0">
                <a:latin typeface="Times New Roman" panose="02020603050405020304" pitchFamily="18" charset="0"/>
                <a:cs typeface="Times New Roman" panose="02020603050405020304" pitchFamily="18" charset="0"/>
              </a:rPr>
              <a:t>HARDWARE REQUIREMENTS :</a:t>
            </a:r>
            <a:br>
              <a:rPr lang="en-US" sz="2800" dirty="0" smtClean="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393700" y="1279524"/>
            <a:ext cx="10515600" cy="4918075"/>
          </a:xfrm>
        </p:spPr>
        <p:txBody>
          <a:bodyPr>
            <a:normAutofit fontScale="77500" lnSpcReduction="20000"/>
          </a:bodyPr>
          <a:lstStyle/>
          <a:p>
            <a:r>
              <a:rPr lang="en-IN" dirty="0" err="1" smtClean="0"/>
              <a:t>Ardunio</a:t>
            </a:r>
            <a:r>
              <a:rPr lang="en-IN" dirty="0" smtClean="0"/>
              <a:t> </a:t>
            </a:r>
            <a:r>
              <a:rPr lang="en-IN" dirty="0" err="1" smtClean="0"/>
              <a:t>uno</a:t>
            </a:r>
            <a:endParaRPr lang="en-IN" dirty="0" smtClean="0"/>
          </a:p>
          <a:p>
            <a:r>
              <a:rPr lang="en-IN" dirty="0" err="1" smtClean="0"/>
              <a:t>NodeMCU</a:t>
            </a:r>
            <a:endParaRPr lang="en-IN" dirty="0" smtClean="0"/>
          </a:p>
          <a:p>
            <a:r>
              <a:rPr lang="en-IN" dirty="0" smtClean="0"/>
              <a:t>Vehicle </a:t>
            </a:r>
            <a:r>
              <a:rPr lang="en-IN" dirty="0" err="1" smtClean="0"/>
              <a:t>iginition</a:t>
            </a:r>
            <a:endParaRPr lang="en-IN" dirty="0" smtClean="0"/>
          </a:p>
          <a:p>
            <a:r>
              <a:rPr lang="en-IN" dirty="0" smtClean="0"/>
              <a:t>Eye Blink Sensor</a:t>
            </a:r>
          </a:p>
          <a:p>
            <a:r>
              <a:rPr lang="en-IN" dirty="0" smtClean="0"/>
              <a:t>Relay</a:t>
            </a:r>
          </a:p>
          <a:p>
            <a:r>
              <a:rPr lang="en-IN" dirty="0" smtClean="0"/>
              <a:t>Alcohol Detector</a:t>
            </a:r>
          </a:p>
          <a:p>
            <a:endParaRPr lang="en-IN" dirty="0"/>
          </a:p>
          <a:p>
            <a:pPr marL="0" indent="0">
              <a:buNone/>
            </a:pPr>
            <a:r>
              <a:rPr lang="en-US" dirty="0" smtClean="0">
                <a:latin typeface="Times New Roman" panose="02020603050405020304" pitchFamily="18" charset="0"/>
                <a:cs typeface="Times New Roman" panose="02020603050405020304" pitchFamily="18" charset="0"/>
              </a:rPr>
              <a:t>SOFTWARE REQUIREMENTS :</a:t>
            </a:r>
          </a:p>
          <a:p>
            <a:pPr lvl="0"/>
            <a:r>
              <a:rPr lang="en-US" dirty="0" smtClean="0"/>
              <a:t>Arduino</a:t>
            </a:r>
          </a:p>
          <a:p>
            <a:pPr lvl="0"/>
            <a:r>
              <a:rPr lang="en-US" dirty="0" err="1" smtClean="0"/>
              <a:t>Blynk</a:t>
            </a:r>
            <a:r>
              <a:rPr lang="en-US" dirty="0" smtClean="0"/>
              <a:t> App</a:t>
            </a:r>
            <a:endParaRPr lang="en-US" dirty="0" smtClean="0"/>
          </a:p>
          <a:p>
            <a:pPr lvl="0"/>
            <a:endParaRPr lang="en-US" dirty="0" smtClean="0"/>
          </a:p>
          <a:p>
            <a:pPr marL="0" indent="0">
              <a:buNone/>
            </a:pPr>
            <a:r>
              <a:rPr lang="en-US" dirty="0" smtClean="0">
                <a:latin typeface="Times New Roman" panose="02020603050405020304" pitchFamily="18" charset="0"/>
                <a:cs typeface="Times New Roman" panose="02020603050405020304" pitchFamily="18" charset="0"/>
              </a:rPr>
              <a:t>PROGRAMMING LANGUAGES :</a:t>
            </a:r>
          </a:p>
          <a:p>
            <a:pPr marL="0" lvl="0" indent="0">
              <a:buNone/>
            </a:pPr>
            <a:r>
              <a:rPr lang="en-US" dirty="0" smtClean="0"/>
              <a:t>Embedded c (Micro controller)</a:t>
            </a:r>
          </a:p>
          <a:p>
            <a:endParaRPr lang="en-IN" dirty="0"/>
          </a:p>
        </p:txBody>
      </p:sp>
    </p:spTree>
    <p:extLst>
      <p:ext uri="{BB962C8B-B14F-4D97-AF65-F5344CB8AC3E}">
        <p14:creationId xmlns:p14="http://schemas.microsoft.com/office/powerpoint/2010/main" val="40596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Component description</a:t>
            </a:r>
            <a:endParaRPr lang="en-US" dirty="0"/>
          </a:p>
        </p:txBody>
      </p:sp>
      <p:sp>
        <p:nvSpPr>
          <p:cNvPr id="3" name="Content Placeholder 2"/>
          <p:cNvSpPr>
            <a:spLocks noGrp="1"/>
          </p:cNvSpPr>
          <p:nvPr>
            <p:ph idx="1"/>
          </p:nvPr>
        </p:nvSpPr>
        <p:spPr>
          <a:xfrm>
            <a:off x="1800225" y="1600200"/>
            <a:ext cx="6172200" cy="3829050"/>
          </a:xfrm>
        </p:spPr>
        <p:txBody>
          <a:bodyPr/>
          <a:lstStyle/>
          <a:p>
            <a:pPr marL="0" indent="0">
              <a:buNone/>
            </a:pPr>
            <a:r>
              <a:rPr lang="en-US" dirty="0"/>
              <a:t>Arduino </a:t>
            </a:r>
            <a:r>
              <a:rPr lang="en-US" dirty="0" smtClean="0"/>
              <a:t>uno:</a:t>
            </a:r>
            <a:endParaRPr lang="en-US" dirty="0"/>
          </a:p>
          <a:p>
            <a:endParaRPr lang="en-US" dirty="0"/>
          </a:p>
        </p:txBody>
      </p:sp>
      <p:sp>
        <p:nvSpPr>
          <p:cNvPr id="4" name="Rectangle 3"/>
          <p:cNvSpPr/>
          <p:nvPr/>
        </p:nvSpPr>
        <p:spPr>
          <a:xfrm>
            <a:off x="1800225" y="2429269"/>
            <a:ext cx="4524375" cy="2817694"/>
          </a:xfrm>
          <a:prstGeom prst="rect">
            <a:avLst/>
          </a:prstGeom>
        </p:spPr>
        <p:txBody>
          <a:bodyPr wrap="square">
            <a:spAutoFit/>
          </a:bodyPr>
          <a:lstStyle/>
          <a:p>
            <a:pPr marL="257175" indent="-257175" algn="just">
              <a:lnSpc>
                <a:spcPct val="115000"/>
              </a:lnSpc>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The Arduino </a:t>
            </a:r>
            <a:r>
              <a:rPr lang="en-IN" sz="1400" dirty="0" err="1">
                <a:latin typeface="Times New Roman" panose="02020603050405020304" pitchFamily="18" charset="0"/>
                <a:ea typeface="Calibri" panose="020F0502020204030204" pitchFamily="34" charset="0"/>
                <a:cs typeface="Times New Roman" panose="02020603050405020304" pitchFamily="18" charset="0"/>
              </a:rPr>
              <a:t>uno</a:t>
            </a:r>
            <a:r>
              <a:rPr lang="en-IN" sz="1400" dirty="0">
                <a:latin typeface="Times New Roman" panose="02020603050405020304" pitchFamily="18" charset="0"/>
                <a:ea typeface="Calibri" panose="020F0502020204030204" pitchFamily="34" charset="0"/>
                <a:cs typeface="Times New Roman" panose="02020603050405020304" pitchFamily="18" charset="0"/>
              </a:rPr>
              <a:t> is a microcontroller board based on the ATmega328P.</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It has 14 digital input/output pins (of which 6 can be used as PWM outputs), 6 </a:t>
            </a:r>
            <a:r>
              <a:rPr lang="en-IN" sz="1400" dirty="0" err="1">
                <a:latin typeface="Times New Roman" panose="02020603050405020304" pitchFamily="18" charset="0"/>
                <a:ea typeface="Calibri" panose="020F0502020204030204" pitchFamily="34" charset="0"/>
                <a:cs typeface="Times New Roman" panose="02020603050405020304" pitchFamily="18" charset="0"/>
              </a:rPr>
              <a:t>analog</a:t>
            </a:r>
            <a:r>
              <a:rPr lang="en-IN" sz="1400" dirty="0">
                <a:latin typeface="Times New Roman" panose="02020603050405020304" pitchFamily="18" charset="0"/>
                <a:ea typeface="Calibri" panose="020F0502020204030204" pitchFamily="34" charset="0"/>
                <a:cs typeface="Times New Roman" panose="02020603050405020304" pitchFamily="18" charset="0"/>
              </a:rPr>
              <a:t> inputs, 1 UART (hardware serial port), a 16 MHz crystal oscillator, a USB connection, a power jack, an ICSP header, and a reset button.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It contains everything needed to support the microcontroller; simply connect it to a computer with a USB cable or power it with a AC-to-DC adapter or battery to get started.</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953250" y="3028952"/>
            <a:ext cx="2000250" cy="1998821"/>
          </a:xfrm>
          <a:prstGeom prst="rect">
            <a:avLst/>
          </a:prstGeom>
          <a:noFill/>
          <a:ln>
            <a:noFill/>
          </a:ln>
        </p:spPr>
      </p:pic>
    </p:spTree>
    <p:extLst>
      <p:ext uri="{BB962C8B-B14F-4D97-AF65-F5344CB8AC3E}">
        <p14:creationId xmlns:p14="http://schemas.microsoft.com/office/powerpoint/2010/main" val="159262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7628" y="1463377"/>
            <a:ext cx="965329" cy="300082"/>
          </a:xfrm>
          <a:prstGeom prst="rect">
            <a:avLst/>
          </a:prstGeom>
        </p:spPr>
        <p:txBody>
          <a:bodyPr wrap="none">
            <a:spAutoFit/>
          </a:bodyPr>
          <a:lstStyle/>
          <a:p>
            <a:r>
              <a:rPr lang="en-US" sz="1350" b="1" dirty="0">
                <a:latin typeface="Calibri" panose="020F0502020204030204" pitchFamily="34" charset="0"/>
                <a:ea typeface="Calibri" panose="020F0502020204030204" pitchFamily="34" charset="0"/>
                <a:cs typeface="Times New Roman" panose="02020603050405020304" pitchFamily="18" charset="0"/>
              </a:rPr>
              <a:t>Node MCU</a:t>
            </a:r>
            <a:endParaRPr lang="en-US" sz="1350" dirty="0"/>
          </a:p>
        </p:txBody>
      </p:sp>
      <p:sp>
        <p:nvSpPr>
          <p:cNvPr id="8" name="Rectangle 7"/>
          <p:cNvSpPr/>
          <p:nvPr/>
        </p:nvSpPr>
        <p:spPr>
          <a:xfrm>
            <a:off x="2107627" y="1740376"/>
            <a:ext cx="8282078" cy="1650452"/>
          </a:xfrm>
          <a:prstGeom prst="rect">
            <a:avLst/>
          </a:prstGeom>
        </p:spPr>
        <p:txBody>
          <a:bodyPr wrap="square">
            <a:spAutoFit/>
          </a:bodyPr>
          <a:lstStyle/>
          <a:p>
            <a:pPr marL="214313" indent="-214313" algn="just">
              <a:lnSpc>
                <a:spcPct val="150000"/>
              </a:lnSpc>
              <a:buFont typeface="Arial" panose="020B0604020202020204" pitchFamily="34" charset="0"/>
              <a:buChar char="•"/>
            </a:pPr>
            <a:r>
              <a:rPr lang="en-US" sz="1350" dirty="0">
                <a:latin typeface="Times New Roman" panose="02020603050405020304" pitchFamily="18" charset="0"/>
                <a:ea typeface="Times New Roman" panose="02020603050405020304" pitchFamily="18" charset="0"/>
              </a:rPr>
              <a:t>The NodeMCU (</a:t>
            </a:r>
            <a:r>
              <a:rPr lang="en-US" sz="1350" b="1" i="1" dirty="0">
                <a:latin typeface="Times New Roman" panose="02020603050405020304" pitchFamily="18" charset="0"/>
                <a:ea typeface="Times New Roman" panose="02020603050405020304" pitchFamily="18" charset="0"/>
              </a:rPr>
              <a:t>N</a:t>
            </a:r>
            <a:r>
              <a:rPr lang="en-US" sz="1350" dirty="0">
                <a:latin typeface="Times New Roman" panose="02020603050405020304" pitchFamily="18" charset="0"/>
                <a:ea typeface="Times New Roman" panose="02020603050405020304" pitchFamily="18" charset="0"/>
              </a:rPr>
              <a:t>ode </a:t>
            </a:r>
            <a:r>
              <a:rPr lang="en-US" sz="1350" b="1" i="1" dirty="0">
                <a:latin typeface="Times New Roman" panose="02020603050405020304" pitchFamily="18" charset="0"/>
                <a:ea typeface="Times New Roman" panose="02020603050405020304" pitchFamily="18" charset="0"/>
              </a:rPr>
              <a:t>M</a:t>
            </a:r>
            <a:r>
              <a:rPr lang="en-US" sz="1350" dirty="0">
                <a:latin typeface="Times New Roman" panose="02020603050405020304" pitchFamily="18" charset="0"/>
                <a:ea typeface="Times New Roman" panose="02020603050405020304" pitchFamily="18" charset="0"/>
              </a:rPr>
              <a:t>icro</a:t>
            </a:r>
            <a:r>
              <a:rPr lang="en-US" sz="1350" b="1" i="1" dirty="0">
                <a:latin typeface="Times New Roman" panose="02020603050405020304" pitchFamily="18" charset="0"/>
                <a:ea typeface="Times New Roman" panose="02020603050405020304" pitchFamily="18" charset="0"/>
              </a:rPr>
              <a:t>C</a:t>
            </a:r>
            <a:r>
              <a:rPr lang="en-US" sz="1350" dirty="0">
                <a:latin typeface="Times New Roman" panose="02020603050405020304" pitchFamily="18" charset="0"/>
                <a:ea typeface="Times New Roman" panose="02020603050405020304" pitchFamily="18" charset="0"/>
              </a:rPr>
              <a:t>ontroller </a:t>
            </a:r>
            <a:r>
              <a:rPr lang="en-US" sz="1350" b="1" i="1" dirty="0">
                <a:latin typeface="Times New Roman" panose="02020603050405020304" pitchFamily="18" charset="0"/>
                <a:ea typeface="Times New Roman" panose="02020603050405020304" pitchFamily="18" charset="0"/>
              </a:rPr>
              <a:t>U</a:t>
            </a:r>
            <a:r>
              <a:rPr lang="en-US" sz="1350" dirty="0">
                <a:latin typeface="Times New Roman" panose="02020603050405020304" pitchFamily="18" charset="0"/>
                <a:ea typeface="Times New Roman" panose="02020603050405020304" pitchFamily="18" charset="0"/>
              </a:rPr>
              <a:t>nit) is an open-source software and hardware development environment built around an inexpensive System-on-a-Chip (SoC) called the ESP8266. </a:t>
            </a:r>
          </a:p>
          <a:p>
            <a:pPr marL="214313" indent="-214313" algn="just">
              <a:lnSpc>
                <a:spcPct val="150000"/>
              </a:lnSpc>
              <a:buFont typeface="Arial" panose="020B0604020202020204" pitchFamily="34" charset="0"/>
              <a:buChar char="•"/>
            </a:pPr>
            <a:r>
              <a:rPr lang="en-US" sz="1350" dirty="0">
                <a:latin typeface="Times New Roman" panose="02020603050405020304" pitchFamily="18" charset="0"/>
                <a:ea typeface="Times New Roman" panose="02020603050405020304" pitchFamily="18" charset="0"/>
              </a:rPr>
              <a:t>The ESP8266, designed and manufactured by Espressif Systems, contains the crucial elements of a computer: CPU, RAM, networking (WiFi), and even a modern operating system and SDK. That makes it an excellent choice for the Internet of Things (IoT) projects of all kinds.</a:t>
            </a:r>
          </a:p>
        </p:txBody>
      </p:sp>
      <p:pic>
        <p:nvPicPr>
          <p:cNvPr id="3074" name="Picture 2" descr="NodeMCU ESP 8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790" y="3588082"/>
            <a:ext cx="1165622" cy="212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p:txBody>
          <a:bodyPr/>
          <a:lstStyle/>
          <a:p>
            <a:r>
              <a:rPr lang="en-US" b="1" dirty="0">
                <a:solidFill>
                  <a:srgbClr val="FF0000"/>
                </a:solidFill>
              </a:rPr>
              <a:t>Component description</a:t>
            </a:r>
            <a:endParaRPr lang="en-US" dirty="0"/>
          </a:p>
        </p:txBody>
      </p:sp>
    </p:spTree>
    <p:extLst>
      <p:ext uri="{BB962C8B-B14F-4D97-AF65-F5344CB8AC3E}">
        <p14:creationId xmlns:p14="http://schemas.microsoft.com/office/powerpoint/2010/main" val="85535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Relay module</a:t>
            </a:r>
            <a:endParaRPr lang="en-US" b="1" dirty="0">
              <a:solidFill>
                <a:srgbClr val="FF0000"/>
              </a:solidFill>
            </a:endParaRPr>
          </a:p>
        </p:txBody>
      </p:sp>
      <p:sp>
        <p:nvSpPr>
          <p:cNvPr id="5" name="Content Placeholder 4"/>
          <p:cNvSpPr>
            <a:spLocks noGrp="1"/>
          </p:cNvSpPr>
          <p:nvPr>
            <p:ph idx="1"/>
          </p:nvPr>
        </p:nvSpPr>
        <p:spPr>
          <a:xfrm>
            <a:off x="2152650" y="2226469"/>
            <a:ext cx="6014398" cy="1333038"/>
          </a:xfrm>
        </p:spPr>
        <p:txBody>
          <a:bodyPr>
            <a:normAutofit/>
          </a:bodyPr>
          <a:lstStyle/>
          <a:p>
            <a:pPr algn="just"/>
            <a:r>
              <a:rPr lang="en-US" sz="1500" dirty="0">
                <a:latin typeface="Times New Roman" panose="02020603050405020304" pitchFamily="18" charset="0"/>
                <a:cs typeface="Times New Roman" panose="02020603050405020304" pitchFamily="18" charset="0"/>
              </a:rPr>
              <a:t>A Relay is a simple electromechanical switch. While we use normal switches to close or open a circuit manually, a Relay is also a switch that connects or disconnects two circuits. But instead of a manual operation, a relay uses an electrical signal to control an electromagnet, which in turn connects or disconnects another circuit.</a:t>
            </a:r>
          </a:p>
        </p:txBody>
      </p:sp>
      <p:pic>
        <p:nvPicPr>
          <p:cNvPr id="7" name="Picture 6"/>
          <p:cNvPicPr>
            <a:picLocks noChangeAspect="1"/>
          </p:cNvPicPr>
          <p:nvPr/>
        </p:nvPicPr>
        <p:blipFill>
          <a:blip r:embed="rId2"/>
          <a:stretch>
            <a:fillRect/>
          </a:stretch>
        </p:blipFill>
        <p:spPr>
          <a:xfrm>
            <a:off x="8553450" y="2650927"/>
            <a:ext cx="1485900" cy="1207294"/>
          </a:xfrm>
          <a:prstGeom prst="rect">
            <a:avLst/>
          </a:prstGeom>
        </p:spPr>
      </p:pic>
      <p:sp>
        <p:nvSpPr>
          <p:cNvPr id="8" name="TextBox 7"/>
          <p:cNvSpPr txBox="1"/>
          <p:nvPr/>
        </p:nvSpPr>
        <p:spPr>
          <a:xfrm>
            <a:off x="2527111" y="3938233"/>
            <a:ext cx="6151728" cy="507831"/>
          </a:xfrm>
          <a:prstGeom prst="rect">
            <a:avLst/>
          </a:prstGeom>
          <a:noFill/>
        </p:spPr>
        <p:txBody>
          <a:bodyPr wrap="square" rtlCol="0">
            <a:spAutoFit/>
          </a:bodyPr>
          <a:lstStyle/>
          <a:p>
            <a:r>
              <a:rPr lang="en-US" sz="1350" dirty="0"/>
              <a:t>In this project relay is used to supply power to appliances such as light and fan when triggered by NODE MCU</a:t>
            </a:r>
          </a:p>
        </p:txBody>
      </p:sp>
    </p:spTree>
    <p:extLst>
      <p:ext uri="{BB962C8B-B14F-4D97-AF65-F5344CB8AC3E}">
        <p14:creationId xmlns:p14="http://schemas.microsoft.com/office/powerpoint/2010/main" val="301645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Alcohol Sensor:</a:t>
            </a: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smtClean="0"/>
              <a:t>The alcohol sensor is technically referred to as a MQ3 sensor which detects ethanol in the air. When a drunk person breathes near the alcohol sensor it detects the ethanol in his breathe and provides an output based on alcohol concentration.</a:t>
            </a:r>
            <a:endParaRPr lang="en-IN" dirty="0"/>
          </a:p>
        </p:txBody>
      </p:sp>
      <p:pic>
        <p:nvPicPr>
          <p:cNvPr id="4" name="Picture 3"/>
          <p:cNvPicPr>
            <a:picLocks noChangeAspect="1"/>
          </p:cNvPicPr>
          <p:nvPr/>
        </p:nvPicPr>
        <p:blipFill>
          <a:blip r:embed="rId2"/>
          <a:stretch>
            <a:fillRect/>
          </a:stretch>
        </p:blipFill>
        <p:spPr>
          <a:xfrm>
            <a:off x="5229104" y="4001294"/>
            <a:ext cx="1733792" cy="1409897"/>
          </a:xfrm>
          <a:prstGeom prst="rect">
            <a:avLst/>
          </a:prstGeom>
        </p:spPr>
      </p:pic>
    </p:spTree>
    <p:extLst>
      <p:ext uri="{BB962C8B-B14F-4D97-AF65-F5344CB8AC3E}">
        <p14:creationId xmlns:p14="http://schemas.microsoft.com/office/powerpoint/2010/main" val="137095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Eye Blink Sensor:</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Eye blink Sensor is a relatively simple sensor used to detect eye blinks. It uses a simple infrared sensor to detect if the person's eye is closed and the corresponding data received can further be processed by any logic as required for the application.</a:t>
            </a:r>
            <a:endParaRPr lang="en-IN" dirty="0"/>
          </a:p>
        </p:txBody>
      </p:sp>
      <p:pic>
        <p:nvPicPr>
          <p:cNvPr id="4" name="Picture 3"/>
          <p:cNvPicPr>
            <a:picLocks noChangeAspect="1"/>
          </p:cNvPicPr>
          <p:nvPr/>
        </p:nvPicPr>
        <p:blipFill>
          <a:blip r:embed="rId2"/>
          <a:stretch>
            <a:fillRect/>
          </a:stretch>
        </p:blipFill>
        <p:spPr>
          <a:xfrm>
            <a:off x="5897409" y="3736867"/>
            <a:ext cx="2200582" cy="1543265"/>
          </a:xfrm>
          <a:prstGeom prst="rect">
            <a:avLst/>
          </a:prstGeom>
        </p:spPr>
      </p:pic>
    </p:spTree>
    <p:extLst>
      <p:ext uri="{BB962C8B-B14F-4D97-AF65-F5344CB8AC3E}">
        <p14:creationId xmlns:p14="http://schemas.microsoft.com/office/powerpoint/2010/main" val="306495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534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Driver Drowsiness and Alcohol Detection</vt:lpstr>
      <vt:lpstr>Abstract:</vt:lpstr>
      <vt:lpstr>Block Diagram:</vt:lpstr>
      <vt:lpstr>HARDWARE REQUIREMENTS : </vt:lpstr>
      <vt:lpstr>Component description</vt:lpstr>
      <vt:lpstr>Component description</vt:lpstr>
      <vt:lpstr>Relay module</vt:lpstr>
      <vt:lpstr>Alcohol Sensor:</vt:lpstr>
      <vt:lpstr>Eye Blink Sensor:</vt:lpstr>
      <vt:lpstr>Software : Arduino IDE </vt:lpstr>
      <vt:lpstr> BLYNK 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dc:title>
  <dc:creator>Ameenul Ameen</dc:creator>
  <cp:lastModifiedBy>Ameenul Ameen</cp:lastModifiedBy>
  <cp:revision>5</cp:revision>
  <dcterms:created xsi:type="dcterms:W3CDTF">2024-02-08T08:19:47Z</dcterms:created>
  <dcterms:modified xsi:type="dcterms:W3CDTF">2024-02-09T15:15:13Z</dcterms:modified>
</cp:coreProperties>
</file>