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6F3A"/>
    <a:srgbClr val="D3A3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6/6/2024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40883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6/6/2024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21216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37205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6/6/2024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44068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10881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6/6/2024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779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1929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84884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6387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6/6/2024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84659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61BEF0D-F0BB-DE4B-95CE-6DB70DBA9567}" type="datetimeFigureOut">
              <a:rPr lang="en-US" smtClean="0"/>
              <a:pPr/>
              <a:t>6/6/2024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63381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6/6/2024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217C01CDF56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1730831"/>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hemeOverride" Target="../theme/themeOverr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IN" dirty="0" smtClean="0">
                <a:latin typeface="Impact" panose="020B0806030902050204" pitchFamily="34" charset="0"/>
              </a:rPr>
              <a:t> Web </a:t>
            </a:r>
            <a:r>
              <a:rPr lang="en-IN" dirty="0">
                <a:latin typeface="Impact" panose="020B0806030902050204" pitchFamily="34" charset="0"/>
              </a:rPr>
              <a:t>Scraping Project Report</a:t>
            </a:r>
          </a:p>
        </p:txBody>
      </p:sp>
      <p:sp>
        <p:nvSpPr>
          <p:cNvPr id="3" name="Subtitle 2"/>
          <p:cNvSpPr>
            <a:spLocks noGrp="1"/>
          </p:cNvSpPr>
          <p:nvPr>
            <p:ph type="subTitle" idx="1"/>
          </p:nvPr>
        </p:nvSpPr>
        <p:spPr/>
        <p:txBody>
          <a:bodyPr>
            <a:normAutofit fontScale="92500" lnSpcReduction="20000"/>
          </a:bodyPr>
          <a:lstStyle/>
          <a:p>
            <a:pPr algn="ctr">
              <a:spcBef>
                <a:spcPct val="0"/>
              </a:spcBef>
            </a:pPr>
            <a:r>
              <a:rPr lang="en-IN" sz="5400" dirty="0">
                <a:solidFill>
                  <a:srgbClr val="B06F3A"/>
                </a:solidFill>
                <a:latin typeface="Impact" panose="020B0806030902050204" pitchFamily="34" charset="0"/>
                <a:ea typeface="+mj-ea"/>
                <a:cs typeface="+mj-cs"/>
              </a:rPr>
              <a:t>Selenium</a:t>
            </a:r>
          </a:p>
        </p:txBody>
      </p:sp>
    </p:spTree>
    <p:extLst>
      <p:ext uri="{BB962C8B-B14F-4D97-AF65-F5344CB8AC3E}">
        <p14:creationId xmlns:p14="http://schemas.microsoft.com/office/powerpoint/2010/main" val="14025125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9685866" cy="715617"/>
          </a:xfrm>
        </p:spPr>
        <p:txBody>
          <a:bodyPr>
            <a:noAutofit/>
          </a:bodyPr>
          <a:lstStyle/>
          <a:p>
            <a:pPr algn="ctr"/>
            <a:r>
              <a:rPr lang="en-US" sz="4800" b="1" dirty="0" smtClean="0">
                <a:latin typeface="Impact" panose="020B0806030902050204" pitchFamily="34" charset="0"/>
              </a:rPr>
              <a:t>Target Overview</a:t>
            </a:r>
            <a:endParaRPr lang="en-IN" sz="4800" b="1" dirty="0">
              <a:latin typeface="Impact" panose="020B0806030902050204" pitchFamily="34" charset="0"/>
            </a:endParaRPr>
          </a:p>
        </p:txBody>
      </p:sp>
      <p:sp>
        <p:nvSpPr>
          <p:cNvPr id="3" name="Content Placeholder 2"/>
          <p:cNvSpPr>
            <a:spLocks noGrp="1"/>
          </p:cNvSpPr>
          <p:nvPr>
            <p:ph idx="1"/>
          </p:nvPr>
        </p:nvSpPr>
        <p:spPr>
          <a:xfrm>
            <a:off x="677333" y="1325217"/>
            <a:ext cx="9685867" cy="4810540"/>
          </a:xfrm>
          <a:solidFill>
            <a:schemeClr val="bg1">
              <a:lumMod val="95000"/>
            </a:schemeClr>
          </a:solidFill>
        </p:spPr>
        <p:txBody>
          <a:bodyPr>
            <a:normAutofit fontScale="92500" lnSpcReduction="10000"/>
          </a:bodyPr>
          <a:lstStyle/>
          <a:p>
            <a:r>
              <a:rPr lang="en-US" b="1" dirty="0">
                <a:solidFill>
                  <a:srgbClr val="00B0F0"/>
                </a:solidFill>
              </a:rPr>
              <a:t>Website</a:t>
            </a:r>
            <a:r>
              <a:rPr lang="en-US" dirty="0"/>
              <a:t> </a:t>
            </a:r>
          </a:p>
          <a:p>
            <a:pPr marL="0" indent="0">
              <a:buNone/>
            </a:pPr>
            <a:r>
              <a:rPr lang="en-US" dirty="0" smtClean="0"/>
              <a:t>'https</a:t>
            </a:r>
            <a:r>
              <a:rPr lang="en-US" dirty="0"/>
              <a:t>://www.amazon.com</a:t>
            </a:r>
            <a:r>
              <a:rPr lang="en-US" dirty="0" smtClean="0"/>
              <a:t>/‘</a:t>
            </a:r>
          </a:p>
          <a:p>
            <a:r>
              <a:rPr lang="en-IN" dirty="0" smtClean="0">
                <a:solidFill>
                  <a:srgbClr val="00B0F0"/>
                </a:solidFill>
              </a:rPr>
              <a:t>Website Overview</a:t>
            </a:r>
          </a:p>
          <a:p>
            <a:pPr marL="0" indent="0">
              <a:buNone/>
            </a:pPr>
            <a:r>
              <a:rPr lang="en-US" dirty="0"/>
              <a:t>The targeted website for this scraping project is Amazon, a globally recognized e-commerce platform offering a wide range of products, including electronics, gadgets, apparel, and more. Amazon's detailed product listings include information such as product names, prices, ratings, and reviews, which are valuable for market analysis, competitive research, and data-driven decision-making</a:t>
            </a:r>
            <a:r>
              <a:rPr lang="en-US" dirty="0" smtClean="0"/>
              <a:t>.</a:t>
            </a:r>
            <a:endParaRPr lang="en-IN" dirty="0"/>
          </a:p>
          <a:p>
            <a:r>
              <a:rPr lang="en-IN" dirty="0">
                <a:solidFill>
                  <a:srgbClr val="00B0F0"/>
                </a:solidFill>
              </a:rPr>
              <a:t>Data Targeted for </a:t>
            </a:r>
            <a:r>
              <a:rPr lang="en-IN" dirty="0" smtClean="0">
                <a:solidFill>
                  <a:srgbClr val="00B0F0"/>
                </a:solidFill>
              </a:rPr>
              <a:t>Scraping</a:t>
            </a:r>
          </a:p>
          <a:p>
            <a:pPr lvl="0" defTabSz="914400" eaLnBrk="0" fontAlgn="base" hangingPunct="0">
              <a:spcBef>
                <a:spcPct val="0"/>
              </a:spcBef>
              <a:spcAft>
                <a:spcPct val="0"/>
              </a:spcAft>
              <a:buClrTx/>
              <a:buSzTx/>
              <a:buFont typeface="Wingdings" panose="05000000000000000000" pitchFamily="2" charset="2"/>
              <a:buChar char="ü"/>
            </a:pPr>
            <a:r>
              <a:rPr lang="en-US" altLang="en-US" dirty="0" smtClean="0">
                <a:solidFill>
                  <a:schemeClr val="tx1"/>
                </a:solidFill>
                <a:latin typeface="Arial" panose="020B0604020202020204" pitchFamily="34" charset="0"/>
              </a:rPr>
              <a:t>Product </a:t>
            </a:r>
            <a:r>
              <a:rPr lang="en-US" altLang="en-US" dirty="0">
                <a:solidFill>
                  <a:schemeClr val="tx1"/>
                </a:solidFill>
                <a:latin typeface="Arial" panose="020B0604020202020204" pitchFamily="34" charset="0"/>
              </a:rPr>
              <a:t>Name</a:t>
            </a:r>
          </a:p>
          <a:p>
            <a:pPr lvl="0" defTabSz="914400" eaLnBrk="0" fontAlgn="base" hangingPunct="0">
              <a:spcBef>
                <a:spcPct val="0"/>
              </a:spcBef>
              <a:spcAft>
                <a:spcPct val="0"/>
              </a:spcAft>
              <a:buClrTx/>
              <a:buSzTx/>
              <a:buFont typeface="Wingdings" panose="05000000000000000000" pitchFamily="2" charset="2"/>
              <a:buChar char="ü"/>
            </a:pPr>
            <a:r>
              <a:rPr lang="en-US" altLang="en-US" dirty="0">
                <a:solidFill>
                  <a:schemeClr val="tx1"/>
                </a:solidFill>
                <a:latin typeface="Arial" panose="020B0604020202020204" pitchFamily="34" charset="0"/>
              </a:rPr>
              <a:t>Price</a:t>
            </a:r>
          </a:p>
          <a:p>
            <a:pPr lvl="0" defTabSz="914400" eaLnBrk="0" fontAlgn="base" hangingPunct="0">
              <a:spcBef>
                <a:spcPct val="0"/>
              </a:spcBef>
              <a:spcAft>
                <a:spcPct val="0"/>
              </a:spcAft>
              <a:buClrTx/>
              <a:buSzTx/>
              <a:buFont typeface="Wingdings" panose="05000000000000000000" pitchFamily="2" charset="2"/>
              <a:buChar char="ü"/>
            </a:pPr>
            <a:r>
              <a:rPr lang="en-US" altLang="en-US" dirty="0">
                <a:solidFill>
                  <a:schemeClr val="tx1"/>
                </a:solidFill>
                <a:latin typeface="Arial" panose="020B0604020202020204" pitchFamily="34" charset="0"/>
              </a:rPr>
              <a:t>Ratings</a:t>
            </a:r>
          </a:p>
          <a:p>
            <a:pPr lvl="0" defTabSz="914400" eaLnBrk="0" fontAlgn="base" hangingPunct="0">
              <a:spcBef>
                <a:spcPct val="0"/>
              </a:spcBef>
              <a:spcAft>
                <a:spcPct val="0"/>
              </a:spcAft>
              <a:buClrTx/>
              <a:buSzTx/>
              <a:buFont typeface="Wingdings" panose="05000000000000000000" pitchFamily="2" charset="2"/>
              <a:buChar char="ü"/>
            </a:pPr>
            <a:r>
              <a:rPr lang="en-US" altLang="en-US" dirty="0">
                <a:solidFill>
                  <a:schemeClr val="tx1"/>
                </a:solidFill>
                <a:latin typeface="Arial" panose="020B0604020202020204" pitchFamily="34" charset="0"/>
              </a:rPr>
              <a:t>Reviews </a:t>
            </a:r>
          </a:p>
          <a:p>
            <a:endParaRPr lang="en-IN" dirty="0" smtClean="0">
              <a:solidFill>
                <a:srgbClr val="00B0F0"/>
              </a:solidFill>
            </a:endParaRPr>
          </a:p>
          <a:p>
            <a:endParaRPr lang="en-IN" dirty="0">
              <a:solidFill>
                <a:srgbClr val="00B0F0"/>
              </a:solidFill>
            </a:endParaRPr>
          </a:p>
        </p:txBody>
      </p:sp>
    </p:spTree>
    <p:extLst>
      <p:ext uri="{BB962C8B-B14F-4D97-AF65-F5344CB8AC3E}">
        <p14:creationId xmlns:p14="http://schemas.microsoft.com/office/powerpoint/2010/main" val="24873925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1"/>
            <a:ext cx="9911152" cy="742122"/>
          </a:xfrm>
        </p:spPr>
        <p:txBody>
          <a:bodyPr>
            <a:noAutofit/>
          </a:bodyPr>
          <a:lstStyle/>
          <a:p>
            <a:pPr algn="ctr"/>
            <a:r>
              <a:rPr lang="en-US" sz="4800" b="1" dirty="0">
                <a:latin typeface="Impact" panose="020B0806030902050204" pitchFamily="34" charset="0"/>
              </a:rPr>
              <a:t>Approach</a:t>
            </a:r>
            <a:endParaRPr lang="en-IN" sz="4800" b="1" dirty="0">
              <a:latin typeface="Impact" panose="020B0806030902050204" pitchFamily="34" charset="0"/>
            </a:endParaRPr>
          </a:p>
        </p:txBody>
      </p:sp>
      <p:sp>
        <p:nvSpPr>
          <p:cNvPr id="3" name="Content Placeholder 2"/>
          <p:cNvSpPr>
            <a:spLocks noGrp="1"/>
          </p:cNvSpPr>
          <p:nvPr>
            <p:ph idx="1"/>
          </p:nvPr>
        </p:nvSpPr>
        <p:spPr>
          <a:xfrm>
            <a:off x="677333" y="1351723"/>
            <a:ext cx="9911153" cy="4784034"/>
          </a:xfrm>
          <a:solidFill>
            <a:schemeClr val="bg1">
              <a:lumMod val="95000"/>
            </a:schemeClr>
          </a:solidFill>
        </p:spPr>
        <p:txBody>
          <a:bodyPr>
            <a:normAutofit fontScale="92500" lnSpcReduction="20000"/>
          </a:bodyPr>
          <a:lstStyle/>
          <a:p>
            <a:r>
              <a:rPr lang="en-US" dirty="0" smtClean="0">
                <a:solidFill>
                  <a:srgbClr val="00B0F0"/>
                </a:solidFill>
              </a:rPr>
              <a:t>Identify </a:t>
            </a:r>
            <a:r>
              <a:rPr lang="en-US" dirty="0">
                <a:solidFill>
                  <a:srgbClr val="00B0F0"/>
                </a:solidFill>
              </a:rPr>
              <a:t>the Target </a:t>
            </a:r>
            <a:r>
              <a:rPr lang="en-US" dirty="0" smtClean="0">
                <a:solidFill>
                  <a:srgbClr val="00B0F0"/>
                </a:solidFill>
              </a:rPr>
              <a:t>Website</a:t>
            </a:r>
          </a:p>
          <a:p>
            <a:pPr marL="0" indent="0">
              <a:buNone/>
            </a:pPr>
            <a:r>
              <a:rPr lang="en-US" dirty="0"/>
              <a:t>The initial step was to identify a suitable website that provided detailed and extensive data on laptops. Amazon was chosen due to its comprehensive product listings and relevance.</a:t>
            </a:r>
            <a:endParaRPr lang="en-US" dirty="0" smtClean="0">
              <a:solidFill>
                <a:srgbClr val="00B0F0"/>
              </a:solidFill>
            </a:endParaRPr>
          </a:p>
          <a:p>
            <a:r>
              <a:rPr lang="en-US" dirty="0" smtClean="0">
                <a:solidFill>
                  <a:srgbClr val="00B0F0"/>
                </a:solidFill>
              </a:rPr>
              <a:t>Set </a:t>
            </a:r>
            <a:r>
              <a:rPr lang="en-US" dirty="0">
                <a:solidFill>
                  <a:srgbClr val="00B0F0"/>
                </a:solidFill>
              </a:rPr>
              <a:t>Up a Dummy </a:t>
            </a:r>
            <a:r>
              <a:rPr lang="en-US" dirty="0" smtClean="0">
                <a:solidFill>
                  <a:srgbClr val="00B0F0"/>
                </a:solidFill>
              </a:rPr>
              <a:t>Account</a:t>
            </a:r>
          </a:p>
          <a:p>
            <a:pPr marL="0" indent="0">
              <a:buNone/>
            </a:pPr>
            <a:r>
              <a:rPr lang="en-US" dirty="0"/>
              <a:t>To facilitate data access and ensure seamless navigation, a dummy Amazon account was set up. This step involved creating a new user account specifically for this scraping project.</a:t>
            </a:r>
            <a:endParaRPr lang="en-US" dirty="0" smtClean="0">
              <a:solidFill>
                <a:srgbClr val="00B0F0"/>
              </a:solidFill>
            </a:endParaRPr>
          </a:p>
          <a:p>
            <a:r>
              <a:rPr lang="en-US" dirty="0" smtClean="0">
                <a:solidFill>
                  <a:srgbClr val="00B0F0"/>
                </a:solidFill>
              </a:rPr>
              <a:t>Algorithm </a:t>
            </a:r>
            <a:r>
              <a:rPr lang="en-US" dirty="0">
                <a:solidFill>
                  <a:srgbClr val="00B0F0"/>
                </a:solidFill>
              </a:rPr>
              <a:t>for Login, Password, and </a:t>
            </a:r>
            <a:r>
              <a:rPr lang="en-US" dirty="0" smtClean="0">
                <a:solidFill>
                  <a:srgbClr val="00B0F0"/>
                </a:solidFill>
              </a:rPr>
              <a:t>Captcha Handling</a:t>
            </a:r>
          </a:p>
          <a:p>
            <a:pPr marL="0" indent="0">
              <a:buNone/>
            </a:pPr>
            <a:r>
              <a:rPr lang="en-US" dirty="0"/>
              <a:t>Developing a script to handle login process along with captcha handling</a:t>
            </a:r>
          </a:p>
          <a:p>
            <a:r>
              <a:rPr lang="en-US" dirty="0">
                <a:solidFill>
                  <a:srgbClr val="00B0F0"/>
                </a:solidFill>
              </a:rPr>
              <a:t>Identify the Data to be </a:t>
            </a:r>
            <a:r>
              <a:rPr lang="en-US" dirty="0" smtClean="0">
                <a:solidFill>
                  <a:srgbClr val="00B0F0"/>
                </a:solidFill>
              </a:rPr>
              <a:t>Scraped</a:t>
            </a:r>
          </a:p>
          <a:p>
            <a:pPr marL="0" indent="0">
              <a:buNone/>
            </a:pPr>
            <a:r>
              <a:rPr lang="en-US" dirty="0"/>
              <a:t>Data fields required for analysis</a:t>
            </a:r>
          </a:p>
          <a:p>
            <a:r>
              <a:rPr lang="en-US" dirty="0">
                <a:solidFill>
                  <a:srgbClr val="00B0F0"/>
                </a:solidFill>
              </a:rPr>
              <a:t>Algorithm to Save the Data in an Excel </a:t>
            </a:r>
            <a:r>
              <a:rPr lang="en-US" dirty="0" smtClean="0">
                <a:solidFill>
                  <a:srgbClr val="00B0F0"/>
                </a:solidFill>
              </a:rPr>
              <a:t>File</a:t>
            </a:r>
          </a:p>
          <a:p>
            <a:pPr marL="0" indent="0">
              <a:buNone/>
            </a:pPr>
            <a:r>
              <a:rPr lang="en-US" dirty="0" smtClean="0"/>
              <a:t>Finally designing algorithm to save the scraped data into Excel file.</a:t>
            </a:r>
            <a:endParaRPr lang="en-US" dirty="0"/>
          </a:p>
          <a:p>
            <a:endParaRPr lang="en-IN" dirty="0">
              <a:solidFill>
                <a:srgbClr val="00B0F0"/>
              </a:solidFill>
            </a:endParaRPr>
          </a:p>
        </p:txBody>
      </p:sp>
    </p:spTree>
    <p:extLst>
      <p:ext uri="{BB962C8B-B14F-4D97-AF65-F5344CB8AC3E}">
        <p14:creationId xmlns:p14="http://schemas.microsoft.com/office/powerpoint/2010/main" val="16827069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77077" y="609601"/>
            <a:ext cx="10416207" cy="742122"/>
          </a:xfrm>
        </p:spPr>
        <p:txBody>
          <a:bodyPr>
            <a:noAutofit/>
          </a:bodyPr>
          <a:lstStyle/>
          <a:p>
            <a:pPr algn="ctr"/>
            <a:r>
              <a:rPr lang="en-US" sz="4800" b="1" dirty="0">
                <a:latin typeface="Impact" panose="020B0806030902050204" pitchFamily="34" charset="0"/>
              </a:rPr>
              <a:t>Project Challenges/Solutions</a:t>
            </a:r>
            <a:endParaRPr lang="en-IN" sz="4800" b="1" dirty="0">
              <a:latin typeface="Impact" panose="020B0806030902050204" pitchFamily="34" charset="0"/>
            </a:endParaRPr>
          </a:p>
        </p:txBody>
      </p:sp>
      <p:graphicFrame>
        <p:nvGraphicFramePr>
          <p:cNvPr id="16" name="Content Placeholder 4"/>
          <p:cNvGraphicFramePr>
            <a:graphicFrameLocks noGrp="1"/>
          </p:cNvGraphicFramePr>
          <p:nvPr>
            <p:ph sz="half" idx="1"/>
            <p:extLst>
              <p:ext uri="{D42A27DB-BD31-4B8C-83A1-F6EECF244321}">
                <p14:modId xmlns:p14="http://schemas.microsoft.com/office/powerpoint/2010/main" val="1086319820"/>
              </p:ext>
            </p:extLst>
          </p:nvPr>
        </p:nvGraphicFramePr>
        <p:xfrm>
          <a:off x="477077" y="4903306"/>
          <a:ext cx="10416208" cy="1722782"/>
        </p:xfrm>
        <a:graphic>
          <a:graphicData uri="http://schemas.openxmlformats.org/drawingml/2006/table">
            <a:tbl>
              <a:tblPr firstRow="1" bandRow="1">
                <a:tableStyleId>{5C22544A-7EE6-4342-B048-85BDC9FD1C3A}</a:tableStyleId>
              </a:tblPr>
              <a:tblGrid>
                <a:gridCol w="5208104">
                  <a:extLst>
                    <a:ext uri="{9D8B030D-6E8A-4147-A177-3AD203B41FA5}">
                      <a16:colId xmlns:a16="http://schemas.microsoft.com/office/drawing/2014/main" val="1861668351"/>
                    </a:ext>
                  </a:extLst>
                </a:gridCol>
                <a:gridCol w="5208104">
                  <a:extLst>
                    <a:ext uri="{9D8B030D-6E8A-4147-A177-3AD203B41FA5}">
                      <a16:colId xmlns:a16="http://schemas.microsoft.com/office/drawing/2014/main" val="1433952171"/>
                    </a:ext>
                  </a:extLst>
                </a:gridCol>
              </a:tblGrid>
              <a:tr h="1722782">
                <a:tc>
                  <a:txBody>
                    <a:bodyPr/>
                    <a:lstStyle/>
                    <a:p>
                      <a:pPr marL="0" indent="0" algn="l" defTabSz="457200" rtl="0" eaLnBrk="1" latinLnBrk="0" hangingPunct="1">
                        <a:spcBef>
                          <a:spcPts val="1000"/>
                        </a:spcBef>
                        <a:spcAft>
                          <a:spcPts val="0"/>
                        </a:spcAft>
                        <a:buClr>
                          <a:schemeClr val="accent1"/>
                        </a:buClr>
                        <a:buSzPct val="80000"/>
                        <a:buFont typeface="Wingdings 3" charset="2"/>
                        <a:buNone/>
                      </a:pPr>
                      <a:r>
                        <a:rPr lang="en-IN" sz="1800" kern="1200" dirty="0" smtClean="0">
                          <a:solidFill>
                            <a:srgbClr val="00B0F0"/>
                          </a:solidFill>
                          <a:latin typeface="+mn-lt"/>
                          <a:ea typeface="+mn-ea"/>
                          <a:cs typeface="+mn-cs"/>
                        </a:rPr>
                        <a:t>Scraping Data Issues</a:t>
                      </a:r>
                    </a:p>
                    <a:p>
                      <a:pPr marL="342900" indent="-342900" algn="l" defTabSz="457200" rtl="0" eaLnBrk="1" latinLnBrk="0" hangingPunct="1">
                        <a:spcBef>
                          <a:spcPts val="1000"/>
                        </a:spcBef>
                        <a:spcAft>
                          <a:spcPts val="0"/>
                        </a:spcAft>
                        <a:buClr>
                          <a:schemeClr val="accent1"/>
                        </a:buClr>
                        <a:buSzPct val="80000"/>
                        <a:buFont typeface="Wingdings 3" charset="2"/>
                        <a:buChar char=""/>
                      </a:pPr>
                      <a:r>
                        <a:rPr lang="en-US" sz="1700" b="0" kern="1200" dirty="0" smtClean="0">
                          <a:solidFill>
                            <a:schemeClr val="tx1">
                              <a:lumMod val="75000"/>
                              <a:lumOff val="25000"/>
                            </a:schemeClr>
                          </a:solidFill>
                          <a:latin typeface="+mn-lt"/>
                          <a:ea typeface="+mn-ea"/>
                          <a:cs typeface="+mn-cs"/>
                        </a:rPr>
                        <a:t>Amazon restricted direct data scraping.</a:t>
                      </a:r>
                      <a:endParaRPr lang="en-IN" sz="1700" b="0" kern="1200" dirty="0">
                        <a:solidFill>
                          <a:schemeClr val="tx1">
                            <a:lumMod val="75000"/>
                            <a:lumOff val="25000"/>
                          </a:schemeClr>
                        </a:solidFill>
                        <a:latin typeface="+mn-lt"/>
                        <a:ea typeface="+mn-ea"/>
                        <a:cs typeface="+mn-cs"/>
                      </a:endParaRPr>
                    </a:p>
                  </a:txBody>
                  <a:tcPr>
                    <a:solidFill>
                      <a:schemeClr val="bg1">
                        <a:lumMod val="95000"/>
                      </a:schemeClr>
                    </a:solidFill>
                  </a:tcPr>
                </a:tc>
                <a:tc>
                  <a:txBody>
                    <a:bodyPr/>
                    <a:lstStyle/>
                    <a:p>
                      <a:endParaRPr lang="en-US" dirty="0" smtClean="0"/>
                    </a:p>
                    <a:p>
                      <a:pPr marL="342900" indent="-342900" algn="l" defTabSz="457200" rtl="0" eaLnBrk="1" latinLnBrk="0" hangingPunct="1">
                        <a:spcBef>
                          <a:spcPts val="1000"/>
                        </a:spcBef>
                        <a:spcAft>
                          <a:spcPts val="0"/>
                        </a:spcAft>
                        <a:buClr>
                          <a:schemeClr val="accent1"/>
                        </a:buClr>
                        <a:buSzPct val="80000"/>
                        <a:buFont typeface="Wingdings 3" charset="2"/>
                        <a:buChar char=""/>
                      </a:pPr>
                      <a:r>
                        <a:rPr lang="en-US" sz="1700" b="0" kern="1200" dirty="0" smtClean="0">
                          <a:solidFill>
                            <a:schemeClr val="tx1">
                              <a:lumMod val="75000"/>
                              <a:lumOff val="25000"/>
                            </a:schemeClr>
                          </a:solidFill>
                          <a:latin typeface="+mn-lt"/>
                          <a:ea typeface="+mn-ea"/>
                          <a:cs typeface="+mn-cs"/>
                        </a:rPr>
                        <a:t>HTML pages of the required product listings were saved locally and then parsed. This allowed for data extraction without triggering Amazon’s anti-scraping measures.</a:t>
                      </a:r>
                      <a:endParaRPr lang="en-IN" sz="1700" b="0" kern="1200" dirty="0">
                        <a:solidFill>
                          <a:schemeClr val="tx1">
                            <a:lumMod val="75000"/>
                            <a:lumOff val="25000"/>
                          </a:schemeClr>
                        </a:solidFill>
                        <a:latin typeface="+mn-lt"/>
                        <a:ea typeface="+mn-ea"/>
                        <a:cs typeface="+mn-cs"/>
                      </a:endParaRPr>
                    </a:p>
                  </a:txBody>
                  <a:tcPr>
                    <a:solidFill>
                      <a:schemeClr val="bg1">
                        <a:lumMod val="95000"/>
                      </a:schemeClr>
                    </a:solidFill>
                  </a:tcPr>
                </a:tc>
                <a:extLst>
                  <a:ext uri="{0D108BD9-81ED-4DB2-BD59-A6C34878D82A}">
                    <a16:rowId xmlns:a16="http://schemas.microsoft.com/office/drawing/2014/main" val="2307314840"/>
                  </a:ext>
                </a:extLst>
              </a:tr>
            </a:tbl>
          </a:graphicData>
        </a:graphic>
      </p:graphicFrame>
      <p:sp>
        <p:nvSpPr>
          <p:cNvPr id="5" name="TextBox 4"/>
          <p:cNvSpPr txBox="1"/>
          <p:nvPr/>
        </p:nvSpPr>
        <p:spPr>
          <a:xfrm>
            <a:off x="5724939" y="1351723"/>
            <a:ext cx="5168347" cy="369332"/>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dirty="0" smtClean="0"/>
              <a:t>Solutions</a:t>
            </a:r>
            <a:endParaRPr lang="en-IN" dirty="0"/>
          </a:p>
        </p:txBody>
      </p:sp>
      <p:sp>
        <p:nvSpPr>
          <p:cNvPr id="6" name="TextBox 5"/>
          <p:cNvSpPr txBox="1"/>
          <p:nvPr/>
        </p:nvSpPr>
        <p:spPr>
          <a:xfrm>
            <a:off x="477078" y="1351723"/>
            <a:ext cx="5247861" cy="369332"/>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dirty="0" smtClean="0"/>
              <a:t>Challenges</a:t>
            </a:r>
            <a:endParaRPr lang="en-IN" dirty="0"/>
          </a:p>
        </p:txBody>
      </p:sp>
      <p:graphicFrame>
        <p:nvGraphicFramePr>
          <p:cNvPr id="11" name="Content Placeholder 4"/>
          <p:cNvGraphicFramePr>
            <a:graphicFrameLocks/>
          </p:cNvGraphicFramePr>
          <p:nvPr>
            <p:extLst>
              <p:ext uri="{D42A27DB-BD31-4B8C-83A1-F6EECF244321}">
                <p14:modId xmlns:p14="http://schemas.microsoft.com/office/powerpoint/2010/main" val="2510867838"/>
              </p:ext>
            </p:extLst>
          </p:nvPr>
        </p:nvGraphicFramePr>
        <p:xfrm>
          <a:off x="477077" y="1775791"/>
          <a:ext cx="10416208" cy="1563757"/>
        </p:xfrm>
        <a:graphic>
          <a:graphicData uri="http://schemas.openxmlformats.org/drawingml/2006/table">
            <a:tbl>
              <a:tblPr firstRow="1" bandRow="1">
                <a:tableStyleId>{5C22544A-7EE6-4342-B048-85BDC9FD1C3A}</a:tableStyleId>
              </a:tblPr>
              <a:tblGrid>
                <a:gridCol w="5208104">
                  <a:extLst>
                    <a:ext uri="{9D8B030D-6E8A-4147-A177-3AD203B41FA5}">
                      <a16:colId xmlns:a16="http://schemas.microsoft.com/office/drawing/2014/main" val="1861668351"/>
                    </a:ext>
                  </a:extLst>
                </a:gridCol>
                <a:gridCol w="5208104">
                  <a:extLst>
                    <a:ext uri="{9D8B030D-6E8A-4147-A177-3AD203B41FA5}">
                      <a16:colId xmlns:a16="http://schemas.microsoft.com/office/drawing/2014/main" val="1433952171"/>
                    </a:ext>
                  </a:extLst>
                </a:gridCol>
              </a:tblGrid>
              <a:tr h="1563757">
                <a:tc>
                  <a:txBody>
                    <a:bodyPr/>
                    <a:lstStyle/>
                    <a:p>
                      <a:pPr marL="0" indent="0">
                        <a:buNone/>
                      </a:pPr>
                      <a:r>
                        <a:rPr lang="en-IN" dirty="0" smtClean="0">
                          <a:solidFill>
                            <a:srgbClr val="00B0F0"/>
                          </a:solidFill>
                        </a:rPr>
                        <a:t>Captcha Handling</a:t>
                      </a:r>
                    </a:p>
                    <a:p>
                      <a:pPr marL="342900" indent="-342900" algn="l" defTabSz="457200" rtl="0" eaLnBrk="1" latinLnBrk="0" hangingPunct="1">
                        <a:spcBef>
                          <a:spcPts val="1000"/>
                        </a:spcBef>
                        <a:spcAft>
                          <a:spcPts val="0"/>
                        </a:spcAft>
                        <a:buClr>
                          <a:schemeClr val="accent1"/>
                        </a:buClr>
                        <a:buSzPct val="80000"/>
                        <a:buFont typeface="Wingdings 3" charset="2"/>
                        <a:buChar char=""/>
                      </a:pPr>
                      <a:r>
                        <a:rPr lang="en-US" sz="1700" b="0" kern="1200" dirty="0" smtClean="0">
                          <a:solidFill>
                            <a:schemeClr val="tx1">
                              <a:lumMod val="75000"/>
                              <a:lumOff val="25000"/>
                            </a:schemeClr>
                          </a:solidFill>
                          <a:latin typeface="+mn-lt"/>
                          <a:ea typeface="+mn-ea"/>
                          <a:cs typeface="+mn-cs"/>
                        </a:rPr>
                        <a:t>Identifying a website that uses captcha.</a:t>
                      </a:r>
                      <a:endParaRPr lang="en-US" sz="1700" b="0" kern="1200" dirty="0" smtClean="0">
                        <a:solidFill>
                          <a:schemeClr val="tx1">
                            <a:lumMod val="75000"/>
                            <a:lumOff val="25000"/>
                          </a:schemeClr>
                        </a:solidFill>
                        <a:latin typeface="+mn-lt"/>
                        <a:ea typeface="+mn-ea"/>
                        <a:cs typeface="+mn-cs"/>
                      </a:endParaRPr>
                    </a:p>
                  </a:txBody>
                  <a:tcPr>
                    <a:solidFill>
                      <a:schemeClr val="bg1">
                        <a:lumMod val="95000"/>
                      </a:schemeClr>
                    </a:solidFill>
                  </a:tcPr>
                </a:tc>
                <a:tc>
                  <a:txBody>
                    <a:bodyPr/>
                    <a:lstStyle/>
                    <a:p>
                      <a:pPr marL="342900" indent="-342900" algn="l" defTabSz="457200" rtl="0" eaLnBrk="1" latinLnBrk="0" hangingPunct="1">
                        <a:spcBef>
                          <a:spcPts val="1000"/>
                        </a:spcBef>
                        <a:spcAft>
                          <a:spcPts val="0"/>
                        </a:spcAft>
                        <a:buClr>
                          <a:schemeClr val="accent1"/>
                        </a:buClr>
                        <a:buSzPct val="80000"/>
                        <a:buFont typeface="Wingdings 3" charset="2"/>
                        <a:buChar char=""/>
                      </a:pPr>
                      <a:endParaRPr lang="en-US" sz="1800" b="0" kern="1200" dirty="0" smtClean="0">
                        <a:solidFill>
                          <a:schemeClr val="tx1">
                            <a:lumMod val="75000"/>
                            <a:lumOff val="25000"/>
                          </a:schemeClr>
                        </a:solidFill>
                        <a:latin typeface="+mn-lt"/>
                        <a:ea typeface="+mn-ea"/>
                        <a:cs typeface="+mn-cs"/>
                      </a:endParaRPr>
                    </a:p>
                    <a:p>
                      <a:pPr marL="342900" indent="-342900" algn="l" defTabSz="457200" rtl="0" eaLnBrk="1" latinLnBrk="0" hangingPunct="1">
                        <a:spcBef>
                          <a:spcPts val="1000"/>
                        </a:spcBef>
                        <a:spcAft>
                          <a:spcPts val="0"/>
                        </a:spcAft>
                        <a:buClr>
                          <a:schemeClr val="accent1"/>
                        </a:buClr>
                        <a:buSzPct val="80000"/>
                        <a:buFont typeface="Wingdings 3" charset="2"/>
                        <a:buChar char=""/>
                      </a:pPr>
                      <a:r>
                        <a:rPr lang="en-US" sz="1700" b="0" dirty="0" smtClean="0">
                          <a:solidFill>
                            <a:schemeClr val="tx1"/>
                          </a:solidFill>
                        </a:rPr>
                        <a:t>Initially, Amazon.com was chosen instead of Amazon.in due to previous issues with captcha detection. This ensured smoother navigation and data access.</a:t>
                      </a:r>
                      <a:endParaRPr lang="en-US" sz="1700" b="0" kern="1200" dirty="0" smtClean="0">
                        <a:solidFill>
                          <a:schemeClr val="tx1"/>
                        </a:solidFill>
                        <a:latin typeface="+mn-lt"/>
                        <a:ea typeface="+mn-ea"/>
                        <a:cs typeface="+mn-cs"/>
                      </a:endParaRPr>
                    </a:p>
                  </a:txBody>
                  <a:tcPr>
                    <a:solidFill>
                      <a:schemeClr val="bg1">
                        <a:lumMod val="95000"/>
                      </a:schemeClr>
                    </a:solidFill>
                  </a:tcPr>
                </a:tc>
                <a:extLst>
                  <a:ext uri="{0D108BD9-81ED-4DB2-BD59-A6C34878D82A}">
                    <a16:rowId xmlns:a16="http://schemas.microsoft.com/office/drawing/2014/main" val="2307314840"/>
                  </a:ext>
                </a:extLst>
              </a:tr>
            </a:tbl>
          </a:graphicData>
        </a:graphic>
      </p:graphicFrame>
      <p:graphicFrame>
        <p:nvGraphicFramePr>
          <p:cNvPr id="13" name="Content Placeholder 4"/>
          <p:cNvGraphicFramePr>
            <a:graphicFrameLocks/>
          </p:cNvGraphicFramePr>
          <p:nvPr>
            <p:extLst>
              <p:ext uri="{D42A27DB-BD31-4B8C-83A1-F6EECF244321}">
                <p14:modId xmlns:p14="http://schemas.microsoft.com/office/powerpoint/2010/main" val="239548104"/>
              </p:ext>
            </p:extLst>
          </p:nvPr>
        </p:nvGraphicFramePr>
        <p:xfrm>
          <a:off x="477077" y="3339548"/>
          <a:ext cx="10416208" cy="1577009"/>
        </p:xfrm>
        <a:graphic>
          <a:graphicData uri="http://schemas.openxmlformats.org/drawingml/2006/table">
            <a:tbl>
              <a:tblPr firstRow="1" bandRow="1">
                <a:tableStyleId>{5C22544A-7EE6-4342-B048-85BDC9FD1C3A}</a:tableStyleId>
              </a:tblPr>
              <a:tblGrid>
                <a:gridCol w="5208104">
                  <a:extLst>
                    <a:ext uri="{9D8B030D-6E8A-4147-A177-3AD203B41FA5}">
                      <a16:colId xmlns:a16="http://schemas.microsoft.com/office/drawing/2014/main" val="1861668351"/>
                    </a:ext>
                  </a:extLst>
                </a:gridCol>
                <a:gridCol w="5208104">
                  <a:extLst>
                    <a:ext uri="{9D8B030D-6E8A-4147-A177-3AD203B41FA5}">
                      <a16:colId xmlns:a16="http://schemas.microsoft.com/office/drawing/2014/main" val="1433952171"/>
                    </a:ext>
                  </a:extLst>
                </a:gridCol>
              </a:tblGrid>
              <a:tr h="1577009">
                <a:tc>
                  <a:txBody>
                    <a:bodyPr/>
                    <a:lstStyle/>
                    <a:p>
                      <a:pPr marL="0" indent="0">
                        <a:buNone/>
                      </a:pPr>
                      <a:r>
                        <a:rPr lang="en-IN" dirty="0" smtClean="0">
                          <a:solidFill>
                            <a:srgbClr val="00B0F0"/>
                          </a:solidFill>
                        </a:rPr>
                        <a:t>Securing Login Credentials</a:t>
                      </a:r>
                    </a:p>
                    <a:p>
                      <a:pPr marL="342900" indent="-342900" algn="l" defTabSz="457200" rtl="0" eaLnBrk="1" latinLnBrk="0" hangingPunct="1">
                        <a:spcBef>
                          <a:spcPts val="1000"/>
                        </a:spcBef>
                        <a:spcAft>
                          <a:spcPts val="0"/>
                        </a:spcAft>
                        <a:buClr>
                          <a:schemeClr val="accent1"/>
                        </a:buClr>
                        <a:buSzPct val="80000"/>
                        <a:buFont typeface="Wingdings 3" charset="2"/>
                        <a:buChar char=""/>
                      </a:pPr>
                      <a:r>
                        <a:rPr lang="en-US" sz="1700" b="0" kern="1200" dirty="0" smtClean="0">
                          <a:solidFill>
                            <a:schemeClr val="tx1">
                              <a:lumMod val="75000"/>
                              <a:lumOff val="25000"/>
                            </a:schemeClr>
                          </a:solidFill>
                          <a:latin typeface="+mn-lt"/>
                          <a:ea typeface="+mn-ea"/>
                          <a:cs typeface="+mn-cs"/>
                        </a:rPr>
                        <a:t>Keeping the username and password secure within the script.</a:t>
                      </a:r>
                      <a:endParaRPr lang="en-US" sz="1700" b="0" kern="1200" dirty="0">
                        <a:solidFill>
                          <a:schemeClr val="tx1">
                            <a:lumMod val="75000"/>
                            <a:lumOff val="25000"/>
                          </a:schemeClr>
                        </a:solidFill>
                        <a:latin typeface="+mn-lt"/>
                        <a:ea typeface="+mn-ea"/>
                        <a:cs typeface="+mn-cs"/>
                      </a:endParaRPr>
                    </a:p>
                  </a:txBody>
                  <a:tcPr>
                    <a:solidFill>
                      <a:schemeClr val="accent4">
                        <a:lumMod val="20000"/>
                        <a:lumOff val="80000"/>
                      </a:schemeClr>
                    </a:solidFill>
                  </a:tcPr>
                </a:tc>
                <a:tc>
                  <a:txBody>
                    <a:bodyPr/>
                    <a:lstStyle/>
                    <a:p>
                      <a:endParaRPr lang="en-US" dirty="0" smtClean="0"/>
                    </a:p>
                    <a:p>
                      <a:pPr marL="342900" indent="-342900" algn="l" defTabSz="457200" rtl="0" eaLnBrk="1" latinLnBrk="0" hangingPunct="1">
                        <a:spcBef>
                          <a:spcPts val="1000"/>
                        </a:spcBef>
                        <a:spcAft>
                          <a:spcPts val="0"/>
                        </a:spcAft>
                        <a:buClr>
                          <a:schemeClr val="accent1"/>
                        </a:buClr>
                        <a:buSzPct val="80000"/>
                        <a:buFont typeface="Wingdings 3" charset="2"/>
                        <a:buChar char=""/>
                      </a:pPr>
                      <a:r>
                        <a:rPr lang="en-US" sz="1700" b="0" kern="1200" dirty="0" smtClean="0">
                          <a:solidFill>
                            <a:schemeClr val="tx1">
                              <a:lumMod val="75000"/>
                              <a:lumOff val="25000"/>
                            </a:schemeClr>
                          </a:solidFill>
                          <a:latin typeface="+mn-lt"/>
                          <a:ea typeface="+mn-ea"/>
                          <a:cs typeface="+mn-cs"/>
                        </a:rPr>
                        <a:t>Environment variables were used to store and retrieve login credentials securely, preventing exposure of sensitive information within the script.</a:t>
                      </a:r>
                      <a:endParaRPr lang="en-US" sz="1700" b="0" kern="1200" dirty="0" smtClean="0">
                        <a:solidFill>
                          <a:schemeClr val="tx1">
                            <a:lumMod val="75000"/>
                            <a:lumOff val="25000"/>
                          </a:schemeClr>
                        </a:solidFill>
                        <a:latin typeface="+mn-lt"/>
                        <a:ea typeface="+mn-ea"/>
                        <a:cs typeface="+mn-cs"/>
                      </a:endParaRPr>
                    </a:p>
                  </a:txBody>
                  <a:tcPr>
                    <a:solidFill>
                      <a:schemeClr val="accent4">
                        <a:lumMod val="20000"/>
                        <a:lumOff val="80000"/>
                      </a:schemeClr>
                    </a:solidFill>
                  </a:tcPr>
                </a:tc>
                <a:extLst>
                  <a:ext uri="{0D108BD9-81ED-4DB2-BD59-A6C34878D82A}">
                    <a16:rowId xmlns:a16="http://schemas.microsoft.com/office/drawing/2014/main" val="2307314840"/>
                  </a:ext>
                </a:extLst>
              </a:tr>
            </a:tbl>
          </a:graphicData>
        </a:graphic>
      </p:graphicFrame>
    </p:spTree>
    <p:extLst>
      <p:ext uri="{BB962C8B-B14F-4D97-AF65-F5344CB8AC3E}">
        <p14:creationId xmlns:p14="http://schemas.microsoft.com/office/powerpoint/2010/main" val="85112282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4224" y="609599"/>
            <a:ext cx="10160276" cy="702367"/>
          </a:xfrm>
        </p:spPr>
        <p:txBody>
          <a:bodyPr>
            <a:noAutofit/>
          </a:bodyPr>
          <a:lstStyle/>
          <a:p>
            <a:pPr algn="ctr"/>
            <a:r>
              <a:rPr lang="en-US" sz="4800" b="1" dirty="0">
                <a:latin typeface="Impact" panose="020B0806030902050204" pitchFamily="34" charset="0"/>
              </a:rPr>
              <a:t>Project Challenges/Solutions</a:t>
            </a:r>
            <a:endParaRPr lang="en-IN" sz="4800" dirty="0"/>
          </a:p>
        </p:txBody>
      </p:sp>
      <p:graphicFrame>
        <p:nvGraphicFramePr>
          <p:cNvPr id="13" name="Content Placeholder 4"/>
          <p:cNvGraphicFramePr>
            <a:graphicFrameLocks noGrp="1"/>
          </p:cNvGraphicFramePr>
          <p:nvPr>
            <p:ph sz="half" idx="1"/>
            <p:extLst>
              <p:ext uri="{D42A27DB-BD31-4B8C-83A1-F6EECF244321}">
                <p14:modId xmlns:p14="http://schemas.microsoft.com/office/powerpoint/2010/main" val="2813964918"/>
              </p:ext>
            </p:extLst>
          </p:nvPr>
        </p:nvGraphicFramePr>
        <p:xfrm>
          <a:off x="534224" y="4929809"/>
          <a:ext cx="10160278" cy="1563756"/>
        </p:xfrm>
        <a:graphic>
          <a:graphicData uri="http://schemas.openxmlformats.org/drawingml/2006/table">
            <a:tbl>
              <a:tblPr firstRow="1" bandRow="1">
                <a:tableStyleId>{5C22544A-7EE6-4342-B048-85BDC9FD1C3A}</a:tableStyleId>
              </a:tblPr>
              <a:tblGrid>
                <a:gridCol w="5080139">
                  <a:extLst>
                    <a:ext uri="{9D8B030D-6E8A-4147-A177-3AD203B41FA5}">
                      <a16:colId xmlns:a16="http://schemas.microsoft.com/office/drawing/2014/main" val="1861668351"/>
                    </a:ext>
                  </a:extLst>
                </a:gridCol>
                <a:gridCol w="5080139">
                  <a:extLst>
                    <a:ext uri="{9D8B030D-6E8A-4147-A177-3AD203B41FA5}">
                      <a16:colId xmlns:a16="http://schemas.microsoft.com/office/drawing/2014/main" val="1433952171"/>
                    </a:ext>
                  </a:extLst>
                </a:gridCol>
              </a:tblGrid>
              <a:tr h="1563756">
                <a:tc>
                  <a:txBody>
                    <a:bodyPr/>
                    <a:lstStyle/>
                    <a:p>
                      <a:pPr marL="0" indent="0" algn="l" defTabSz="457200" rtl="0" eaLnBrk="1" latinLnBrk="0" hangingPunct="1">
                        <a:spcBef>
                          <a:spcPts val="1000"/>
                        </a:spcBef>
                        <a:spcAft>
                          <a:spcPts val="0"/>
                        </a:spcAft>
                        <a:buClr>
                          <a:schemeClr val="accent1"/>
                        </a:buClr>
                        <a:buSzPct val="80000"/>
                        <a:buFont typeface="Wingdings 3" charset="2"/>
                        <a:buNone/>
                      </a:pPr>
                      <a:r>
                        <a:rPr lang="en-IN" sz="1800" b="1" kern="1200" dirty="0" smtClean="0">
                          <a:solidFill>
                            <a:srgbClr val="00B0F0"/>
                          </a:solidFill>
                          <a:latin typeface="+mn-lt"/>
                          <a:ea typeface="+mn-ea"/>
                          <a:cs typeface="+mn-cs"/>
                        </a:rPr>
                        <a:t>Saving Data to Excel</a:t>
                      </a:r>
                    </a:p>
                    <a:p>
                      <a:pPr marL="342900" indent="-342900" algn="l" defTabSz="457200" rtl="0" eaLnBrk="1" latinLnBrk="0" hangingPunct="1">
                        <a:spcBef>
                          <a:spcPts val="1000"/>
                        </a:spcBef>
                        <a:spcAft>
                          <a:spcPts val="0"/>
                        </a:spcAft>
                        <a:buClr>
                          <a:schemeClr val="accent1"/>
                        </a:buClr>
                        <a:buSzPct val="80000"/>
                        <a:buFont typeface="Wingdings 3" charset="2"/>
                        <a:buChar char=""/>
                      </a:pPr>
                      <a:r>
                        <a:rPr lang="en-US" sz="1700" b="0" kern="1200" dirty="0" smtClean="0">
                          <a:solidFill>
                            <a:schemeClr val="tx1">
                              <a:lumMod val="75000"/>
                              <a:lumOff val="25000"/>
                            </a:schemeClr>
                          </a:solidFill>
                          <a:latin typeface="+mn-lt"/>
                          <a:ea typeface="+mn-ea"/>
                          <a:cs typeface="+mn-cs"/>
                        </a:rPr>
                        <a:t>Initial issues with saving data using pandas.</a:t>
                      </a:r>
                      <a:endParaRPr lang="en-IN" sz="1700" b="0" kern="1200" dirty="0">
                        <a:solidFill>
                          <a:schemeClr val="tx1">
                            <a:lumMod val="75000"/>
                            <a:lumOff val="25000"/>
                          </a:schemeClr>
                        </a:solidFill>
                        <a:latin typeface="+mn-lt"/>
                        <a:ea typeface="+mn-ea"/>
                        <a:cs typeface="+mn-cs"/>
                      </a:endParaRPr>
                    </a:p>
                  </a:txBody>
                  <a:tcPr>
                    <a:solidFill>
                      <a:schemeClr val="accent4">
                        <a:lumMod val="20000"/>
                        <a:lumOff val="80000"/>
                      </a:schemeClr>
                    </a:solidFill>
                  </a:tcPr>
                </a:tc>
                <a:tc>
                  <a:txBody>
                    <a:bodyPr/>
                    <a:lstStyle/>
                    <a:p>
                      <a:pPr marL="342900" indent="-342900" algn="l" defTabSz="457200" rtl="0" eaLnBrk="1" latinLnBrk="0" hangingPunct="1">
                        <a:spcBef>
                          <a:spcPts val="1000"/>
                        </a:spcBef>
                        <a:spcAft>
                          <a:spcPts val="0"/>
                        </a:spcAft>
                        <a:buClr>
                          <a:schemeClr val="accent1"/>
                        </a:buClr>
                        <a:buSzPct val="80000"/>
                        <a:buFont typeface="Wingdings 3" charset="2"/>
                        <a:buChar char=""/>
                      </a:pPr>
                      <a:endParaRPr lang="en-US" sz="1700" b="0" kern="1200" dirty="0" smtClean="0">
                        <a:solidFill>
                          <a:schemeClr val="tx1">
                            <a:lumMod val="75000"/>
                            <a:lumOff val="25000"/>
                          </a:schemeClr>
                        </a:solidFill>
                        <a:latin typeface="+mn-lt"/>
                        <a:ea typeface="+mn-ea"/>
                        <a:cs typeface="+mn-cs"/>
                      </a:endParaRPr>
                    </a:p>
                    <a:p>
                      <a:pPr marL="342900" indent="-342900" algn="l" defTabSz="457200" rtl="0" eaLnBrk="1" latinLnBrk="0" hangingPunct="1">
                        <a:spcBef>
                          <a:spcPts val="1000"/>
                        </a:spcBef>
                        <a:spcAft>
                          <a:spcPts val="0"/>
                        </a:spcAft>
                        <a:buClr>
                          <a:schemeClr val="accent1"/>
                        </a:buClr>
                        <a:buSzPct val="80000"/>
                        <a:buFont typeface="Wingdings 3" charset="2"/>
                        <a:buChar char=""/>
                      </a:pPr>
                      <a:r>
                        <a:rPr lang="en-US" sz="1700" b="0" kern="1200" dirty="0" smtClean="0">
                          <a:solidFill>
                            <a:schemeClr val="tx1">
                              <a:lumMod val="75000"/>
                              <a:lumOff val="25000"/>
                            </a:schemeClr>
                          </a:solidFill>
                          <a:latin typeface="+mn-lt"/>
                          <a:ea typeface="+mn-ea"/>
                          <a:cs typeface="+mn-cs"/>
                        </a:rPr>
                        <a:t>The </a:t>
                      </a:r>
                      <a:r>
                        <a:rPr lang="en-US" sz="1700" b="0" kern="1200" dirty="0" err="1" smtClean="0">
                          <a:solidFill>
                            <a:schemeClr val="tx1">
                              <a:lumMod val="75000"/>
                              <a:lumOff val="25000"/>
                            </a:schemeClr>
                          </a:solidFill>
                          <a:latin typeface="+mn-lt"/>
                          <a:ea typeface="+mn-ea"/>
                          <a:cs typeface="+mn-cs"/>
                        </a:rPr>
                        <a:t>openpyxl</a:t>
                      </a:r>
                      <a:r>
                        <a:rPr lang="en-US" sz="1700" b="0" kern="1200" dirty="0" smtClean="0">
                          <a:solidFill>
                            <a:schemeClr val="tx1">
                              <a:lumMod val="75000"/>
                              <a:lumOff val="25000"/>
                            </a:schemeClr>
                          </a:solidFill>
                          <a:latin typeface="+mn-lt"/>
                          <a:ea typeface="+mn-ea"/>
                          <a:cs typeface="+mn-cs"/>
                        </a:rPr>
                        <a:t> library was employed to ensure data was accurately saved in the desired Excel format.</a:t>
                      </a:r>
                      <a:endParaRPr lang="en-IN" sz="1700" b="0" kern="1200" dirty="0">
                        <a:solidFill>
                          <a:schemeClr val="tx1">
                            <a:lumMod val="75000"/>
                            <a:lumOff val="25000"/>
                          </a:schemeClr>
                        </a:solidFill>
                        <a:latin typeface="+mn-lt"/>
                        <a:ea typeface="+mn-ea"/>
                        <a:cs typeface="+mn-cs"/>
                      </a:endParaRPr>
                    </a:p>
                  </a:txBody>
                  <a:tcPr>
                    <a:solidFill>
                      <a:schemeClr val="accent4">
                        <a:lumMod val="20000"/>
                        <a:lumOff val="80000"/>
                      </a:schemeClr>
                    </a:solidFill>
                  </a:tcPr>
                </a:tc>
                <a:extLst>
                  <a:ext uri="{0D108BD9-81ED-4DB2-BD59-A6C34878D82A}">
                    <a16:rowId xmlns:a16="http://schemas.microsoft.com/office/drawing/2014/main" val="2307314840"/>
                  </a:ext>
                </a:extLst>
              </a:tr>
            </a:tbl>
          </a:graphicData>
        </a:graphic>
      </p:graphicFrame>
      <p:graphicFrame>
        <p:nvGraphicFramePr>
          <p:cNvPr id="9" name="Content Placeholder 4"/>
          <p:cNvGraphicFramePr>
            <a:graphicFrameLocks noGrp="1"/>
          </p:cNvGraphicFramePr>
          <p:nvPr>
            <p:ph sz="half" idx="2"/>
            <p:extLst>
              <p:ext uri="{D42A27DB-BD31-4B8C-83A1-F6EECF244321}">
                <p14:modId xmlns:p14="http://schemas.microsoft.com/office/powerpoint/2010/main" val="1060534494"/>
              </p:ext>
            </p:extLst>
          </p:nvPr>
        </p:nvGraphicFramePr>
        <p:xfrm>
          <a:off x="534227" y="3299789"/>
          <a:ext cx="10160274" cy="1630020"/>
        </p:xfrm>
        <a:graphic>
          <a:graphicData uri="http://schemas.openxmlformats.org/drawingml/2006/table">
            <a:tbl>
              <a:tblPr firstRow="1" bandRow="1">
                <a:tableStyleId>{5C22544A-7EE6-4342-B048-85BDC9FD1C3A}</a:tableStyleId>
              </a:tblPr>
              <a:tblGrid>
                <a:gridCol w="5080137">
                  <a:extLst>
                    <a:ext uri="{9D8B030D-6E8A-4147-A177-3AD203B41FA5}">
                      <a16:colId xmlns:a16="http://schemas.microsoft.com/office/drawing/2014/main" val="1861668351"/>
                    </a:ext>
                  </a:extLst>
                </a:gridCol>
                <a:gridCol w="5080137">
                  <a:extLst>
                    <a:ext uri="{9D8B030D-6E8A-4147-A177-3AD203B41FA5}">
                      <a16:colId xmlns:a16="http://schemas.microsoft.com/office/drawing/2014/main" val="1433952171"/>
                    </a:ext>
                  </a:extLst>
                </a:gridCol>
              </a:tblGrid>
              <a:tr h="1630020">
                <a:tc>
                  <a:txBody>
                    <a:bodyPr/>
                    <a:lstStyle/>
                    <a:p>
                      <a:pPr marL="0" indent="0" algn="l" defTabSz="457200" rtl="0" eaLnBrk="1" latinLnBrk="0" hangingPunct="1">
                        <a:spcBef>
                          <a:spcPts val="1000"/>
                        </a:spcBef>
                        <a:spcAft>
                          <a:spcPts val="0"/>
                        </a:spcAft>
                        <a:buClr>
                          <a:schemeClr val="accent1"/>
                        </a:buClr>
                        <a:buSzPct val="80000"/>
                        <a:buFont typeface="Wingdings 3" charset="2"/>
                        <a:buNone/>
                      </a:pPr>
                      <a:r>
                        <a:rPr lang="en-IN" sz="1800" b="1" kern="1200" dirty="0" smtClean="0">
                          <a:solidFill>
                            <a:srgbClr val="00B0F0"/>
                          </a:solidFill>
                          <a:latin typeface="+mn-lt"/>
                          <a:ea typeface="+mn-ea"/>
                          <a:cs typeface="+mn-cs"/>
                        </a:rPr>
                        <a:t>Extracting Ratings</a:t>
                      </a:r>
                    </a:p>
                    <a:p>
                      <a:pPr marL="342900" indent="-342900" algn="l" defTabSz="457200" rtl="0" eaLnBrk="1" latinLnBrk="0" hangingPunct="1">
                        <a:spcBef>
                          <a:spcPts val="1000"/>
                        </a:spcBef>
                        <a:spcAft>
                          <a:spcPts val="0"/>
                        </a:spcAft>
                        <a:buClr>
                          <a:schemeClr val="accent1"/>
                        </a:buClr>
                        <a:buSzPct val="80000"/>
                        <a:buFont typeface="Wingdings 3" charset="2"/>
                        <a:buChar char=""/>
                      </a:pPr>
                      <a:r>
                        <a:rPr lang="en-US" sz="1700" b="0" kern="1200" dirty="0" smtClean="0">
                          <a:solidFill>
                            <a:schemeClr val="tx1">
                              <a:lumMod val="75000"/>
                              <a:lumOff val="25000"/>
                            </a:schemeClr>
                          </a:solidFill>
                          <a:latin typeface="+mn-lt"/>
                          <a:ea typeface="+mn-ea"/>
                          <a:cs typeface="+mn-cs"/>
                        </a:rPr>
                        <a:t>Ratings were retrieved as complete statements (e.g., "3.7 out of 5").</a:t>
                      </a:r>
                      <a:endParaRPr lang="en-IN" sz="1700" b="0" kern="1200" dirty="0">
                        <a:solidFill>
                          <a:schemeClr val="tx1">
                            <a:lumMod val="75000"/>
                            <a:lumOff val="25000"/>
                          </a:schemeClr>
                        </a:solidFill>
                        <a:latin typeface="+mn-lt"/>
                        <a:ea typeface="+mn-ea"/>
                        <a:cs typeface="+mn-cs"/>
                      </a:endParaRPr>
                    </a:p>
                  </a:txBody>
                  <a:tcPr>
                    <a:solidFill>
                      <a:schemeClr val="bg1">
                        <a:lumMod val="95000"/>
                      </a:schemeClr>
                    </a:solidFill>
                  </a:tcPr>
                </a:tc>
                <a:tc>
                  <a:txBody>
                    <a:bodyPr/>
                    <a:lstStyle/>
                    <a:p>
                      <a:pPr marL="342900" indent="-342900" algn="l" defTabSz="457200" rtl="0" eaLnBrk="1" latinLnBrk="0" hangingPunct="1">
                        <a:spcBef>
                          <a:spcPts val="1000"/>
                        </a:spcBef>
                        <a:spcAft>
                          <a:spcPts val="0"/>
                        </a:spcAft>
                        <a:buClr>
                          <a:schemeClr val="accent1"/>
                        </a:buClr>
                        <a:buSzPct val="80000"/>
                        <a:buFont typeface="Wingdings 3" charset="2"/>
                        <a:buChar char=""/>
                      </a:pPr>
                      <a:endParaRPr lang="en-US" sz="1800" b="0" kern="1200" dirty="0" smtClean="0">
                        <a:solidFill>
                          <a:schemeClr val="tx1">
                            <a:lumMod val="75000"/>
                            <a:lumOff val="25000"/>
                          </a:schemeClr>
                        </a:solidFill>
                        <a:latin typeface="+mn-lt"/>
                        <a:ea typeface="+mn-ea"/>
                        <a:cs typeface="+mn-cs"/>
                      </a:endParaRPr>
                    </a:p>
                    <a:p>
                      <a:pPr marL="342900" indent="-342900" algn="l" defTabSz="457200" rtl="0" eaLnBrk="1" latinLnBrk="0" hangingPunct="1">
                        <a:spcBef>
                          <a:spcPts val="1000"/>
                        </a:spcBef>
                        <a:spcAft>
                          <a:spcPts val="0"/>
                        </a:spcAft>
                        <a:buClr>
                          <a:schemeClr val="accent1"/>
                        </a:buClr>
                        <a:buSzPct val="80000"/>
                        <a:buFont typeface="Wingdings 3" charset="2"/>
                        <a:buChar char=""/>
                      </a:pPr>
                      <a:r>
                        <a:rPr lang="en-US" sz="1700" b="0" kern="1200" dirty="0" smtClean="0">
                          <a:solidFill>
                            <a:schemeClr val="tx1">
                              <a:lumMod val="75000"/>
                              <a:lumOff val="25000"/>
                            </a:schemeClr>
                          </a:solidFill>
                          <a:latin typeface="+mn-lt"/>
                          <a:ea typeface="+mn-ea"/>
                          <a:cs typeface="+mn-cs"/>
                        </a:rPr>
                        <a:t>A combination of Boolean identifiers and the ‘str.isdigit’ method was used to isolate and extract numeric rating values.</a:t>
                      </a:r>
                      <a:endParaRPr lang="en-IN" sz="1700" b="0" kern="1200" dirty="0">
                        <a:solidFill>
                          <a:schemeClr val="tx1">
                            <a:lumMod val="75000"/>
                            <a:lumOff val="25000"/>
                          </a:schemeClr>
                        </a:solidFill>
                        <a:latin typeface="+mn-lt"/>
                        <a:ea typeface="+mn-ea"/>
                        <a:cs typeface="+mn-cs"/>
                      </a:endParaRPr>
                    </a:p>
                  </a:txBody>
                  <a:tcPr>
                    <a:solidFill>
                      <a:schemeClr val="bg1">
                        <a:lumMod val="95000"/>
                      </a:schemeClr>
                    </a:solidFill>
                  </a:tcPr>
                </a:tc>
                <a:extLst>
                  <a:ext uri="{0D108BD9-81ED-4DB2-BD59-A6C34878D82A}">
                    <a16:rowId xmlns:a16="http://schemas.microsoft.com/office/drawing/2014/main" val="2307314840"/>
                  </a:ext>
                </a:extLst>
              </a:tr>
            </a:tbl>
          </a:graphicData>
        </a:graphic>
      </p:graphicFrame>
      <p:graphicFrame>
        <p:nvGraphicFramePr>
          <p:cNvPr id="8" name="Content Placeholder 4"/>
          <p:cNvGraphicFramePr>
            <a:graphicFrameLocks noGrp="1"/>
          </p:cNvGraphicFramePr>
          <p:nvPr>
            <p:ph sz="half" idx="4294967295"/>
            <p:extLst>
              <p:ext uri="{D42A27DB-BD31-4B8C-83A1-F6EECF244321}">
                <p14:modId xmlns:p14="http://schemas.microsoft.com/office/powerpoint/2010/main" val="3562083737"/>
              </p:ext>
            </p:extLst>
          </p:nvPr>
        </p:nvGraphicFramePr>
        <p:xfrm>
          <a:off x="534224" y="1736033"/>
          <a:ext cx="10160276" cy="1564448"/>
        </p:xfrm>
        <a:graphic>
          <a:graphicData uri="http://schemas.openxmlformats.org/drawingml/2006/table">
            <a:tbl>
              <a:tblPr firstRow="1" bandRow="1">
                <a:tableStyleId>{5C22544A-7EE6-4342-B048-85BDC9FD1C3A}</a:tableStyleId>
              </a:tblPr>
              <a:tblGrid>
                <a:gridCol w="5080138">
                  <a:extLst>
                    <a:ext uri="{9D8B030D-6E8A-4147-A177-3AD203B41FA5}">
                      <a16:colId xmlns:a16="http://schemas.microsoft.com/office/drawing/2014/main" val="1861668351"/>
                    </a:ext>
                  </a:extLst>
                </a:gridCol>
                <a:gridCol w="5080138">
                  <a:extLst>
                    <a:ext uri="{9D8B030D-6E8A-4147-A177-3AD203B41FA5}">
                      <a16:colId xmlns:a16="http://schemas.microsoft.com/office/drawing/2014/main" val="1433952171"/>
                    </a:ext>
                  </a:extLst>
                </a:gridCol>
              </a:tblGrid>
              <a:tr h="1564448">
                <a:tc>
                  <a:txBody>
                    <a:bodyPr/>
                    <a:lstStyle/>
                    <a:p>
                      <a:pPr marL="0" indent="0" algn="l" defTabSz="457200" rtl="0" eaLnBrk="1" latinLnBrk="0" hangingPunct="1">
                        <a:spcBef>
                          <a:spcPts val="1000"/>
                        </a:spcBef>
                        <a:spcAft>
                          <a:spcPts val="0"/>
                        </a:spcAft>
                        <a:buClr>
                          <a:schemeClr val="accent1"/>
                        </a:buClr>
                        <a:buSzPct val="80000"/>
                        <a:buFont typeface="Wingdings 3" charset="2"/>
                        <a:buNone/>
                      </a:pPr>
                      <a:r>
                        <a:rPr lang="en-IN" sz="1800" b="1" kern="1200" dirty="0" smtClean="0">
                          <a:solidFill>
                            <a:srgbClr val="00B0F0"/>
                          </a:solidFill>
                          <a:latin typeface="+mn-lt"/>
                          <a:ea typeface="+mn-ea"/>
                          <a:cs typeface="+mn-cs"/>
                        </a:rPr>
                        <a:t>Price Formatting</a:t>
                      </a:r>
                    </a:p>
                    <a:p>
                      <a:pPr marL="342900" indent="-342900" algn="l" defTabSz="457200" rtl="0" eaLnBrk="1" latinLnBrk="0" hangingPunct="1">
                        <a:spcBef>
                          <a:spcPts val="1000"/>
                        </a:spcBef>
                        <a:spcAft>
                          <a:spcPts val="0"/>
                        </a:spcAft>
                        <a:buClr>
                          <a:schemeClr val="accent1"/>
                        </a:buClr>
                        <a:buSzPct val="80000"/>
                        <a:buFont typeface="Wingdings 3" charset="2"/>
                        <a:buChar char=""/>
                      </a:pPr>
                      <a:r>
                        <a:rPr lang="en-US" sz="1700" b="0" kern="1200" dirty="0" smtClean="0">
                          <a:solidFill>
                            <a:schemeClr val="tx1">
                              <a:lumMod val="75000"/>
                              <a:lumOff val="25000"/>
                            </a:schemeClr>
                          </a:solidFill>
                          <a:latin typeface="+mn-lt"/>
                          <a:ea typeface="+mn-ea"/>
                          <a:cs typeface="+mn-cs"/>
                        </a:rPr>
                        <a:t>Prices were prefixed with irrelevant characters.</a:t>
                      </a:r>
                      <a:endParaRPr lang="en-IN" sz="1700" b="0" kern="1200" dirty="0">
                        <a:solidFill>
                          <a:schemeClr val="tx1">
                            <a:lumMod val="75000"/>
                            <a:lumOff val="25000"/>
                          </a:schemeClr>
                        </a:solidFill>
                        <a:latin typeface="+mn-lt"/>
                        <a:ea typeface="+mn-ea"/>
                        <a:cs typeface="+mn-cs"/>
                      </a:endParaRPr>
                    </a:p>
                  </a:txBody>
                  <a:tcPr>
                    <a:solidFill>
                      <a:schemeClr val="accent4">
                        <a:lumMod val="20000"/>
                        <a:lumOff val="80000"/>
                      </a:schemeClr>
                    </a:solidFill>
                  </a:tcPr>
                </a:tc>
                <a:tc>
                  <a:txBody>
                    <a:bodyPr/>
                    <a:lstStyle/>
                    <a:p>
                      <a:endParaRPr lang="en-US" dirty="0" smtClean="0"/>
                    </a:p>
                    <a:p>
                      <a:pPr marL="342900" indent="-342900" algn="l" defTabSz="457200" rtl="0" eaLnBrk="1" latinLnBrk="0" hangingPunct="1">
                        <a:spcBef>
                          <a:spcPts val="1000"/>
                        </a:spcBef>
                        <a:spcAft>
                          <a:spcPts val="0"/>
                        </a:spcAft>
                        <a:buClr>
                          <a:schemeClr val="accent1"/>
                        </a:buClr>
                        <a:buSzPct val="80000"/>
                        <a:buFont typeface="Wingdings 3" charset="2"/>
                        <a:buChar char=""/>
                      </a:pPr>
                      <a:r>
                        <a:rPr lang="en-US" sz="1700" b="0" kern="1200" dirty="0" smtClean="0">
                          <a:solidFill>
                            <a:schemeClr val="tx1">
                              <a:lumMod val="75000"/>
                              <a:lumOff val="25000"/>
                            </a:schemeClr>
                          </a:solidFill>
                          <a:latin typeface="+mn-lt"/>
                          <a:ea typeface="+mn-ea"/>
                          <a:cs typeface="+mn-cs"/>
                        </a:rPr>
                        <a:t>The script was adjusted to strip unwanted characters and split the text to retrieve clean price data.</a:t>
                      </a:r>
                      <a:endParaRPr lang="en-IN" sz="1700" b="0" kern="1200" dirty="0">
                        <a:solidFill>
                          <a:schemeClr val="tx1">
                            <a:lumMod val="75000"/>
                            <a:lumOff val="25000"/>
                          </a:schemeClr>
                        </a:solidFill>
                        <a:latin typeface="+mn-lt"/>
                        <a:ea typeface="+mn-ea"/>
                        <a:cs typeface="+mn-cs"/>
                      </a:endParaRPr>
                    </a:p>
                  </a:txBody>
                  <a:tcPr>
                    <a:solidFill>
                      <a:schemeClr val="accent4">
                        <a:lumMod val="20000"/>
                        <a:lumOff val="80000"/>
                      </a:schemeClr>
                    </a:solidFill>
                  </a:tcPr>
                </a:tc>
                <a:extLst>
                  <a:ext uri="{0D108BD9-81ED-4DB2-BD59-A6C34878D82A}">
                    <a16:rowId xmlns:a16="http://schemas.microsoft.com/office/drawing/2014/main" val="2307314840"/>
                  </a:ext>
                </a:extLst>
              </a:tr>
            </a:tbl>
          </a:graphicData>
        </a:graphic>
      </p:graphicFrame>
      <p:sp>
        <p:nvSpPr>
          <p:cNvPr id="6" name="TextBox 5"/>
          <p:cNvSpPr txBox="1"/>
          <p:nvPr/>
        </p:nvSpPr>
        <p:spPr>
          <a:xfrm>
            <a:off x="5645426" y="1311965"/>
            <a:ext cx="5049077" cy="369332"/>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defPPr>
              <a:defRPr lang="en-US"/>
            </a:defPPr>
            <a:lvl1pPr algn="ctr"/>
          </a:lstStyle>
          <a:p>
            <a:r>
              <a:rPr lang="en-US" dirty="0"/>
              <a:t>Solutions</a:t>
            </a:r>
            <a:endParaRPr lang="en-IN" dirty="0"/>
          </a:p>
        </p:txBody>
      </p:sp>
      <p:sp>
        <p:nvSpPr>
          <p:cNvPr id="7" name="TextBox 6"/>
          <p:cNvSpPr txBox="1"/>
          <p:nvPr/>
        </p:nvSpPr>
        <p:spPr>
          <a:xfrm>
            <a:off x="534229" y="1311965"/>
            <a:ext cx="5111197" cy="369332"/>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defPPr>
              <a:defRPr lang="en-US"/>
            </a:defPPr>
            <a:lvl1pPr algn="ctr"/>
          </a:lstStyle>
          <a:p>
            <a:r>
              <a:rPr lang="en-US" dirty="0"/>
              <a:t>Challenges</a:t>
            </a:r>
            <a:endParaRPr lang="en-IN" dirty="0"/>
          </a:p>
        </p:txBody>
      </p:sp>
    </p:spTree>
    <p:extLst>
      <p:ext uri="{BB962C8B-B14F-4D97-AF65-F5344CB8AC3E}">
        <p14:creationId xmlns:p14="http://schemas.microsoft.com/office/powerpoint/2010/main" val="24082011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34229" y="556591"/>
            <a:ext cx="9855475" cy="755375"/>
          </a:xfrm>
          <a:prstGeom prst="rect">
            <a:avLst/>
          </a:prstGeom>
        </p:spPr>
        <p:txBody>
          <a:bodyP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defTabSz="914400">
              <a:lnSpc>
                <a:spcPct val="90000"/>
              </a:lnSpc>
            </a:pPr>
            <a:r>
              <a:rPr lang="en-US" sz="4800" b="1" cap="all" dirty="0">
                <a:solidFill>
                  <a:schemeClr val="tx1"/>
                </a:solidFill>
                <a:latin typeface="Impact" panose="020B0806030902050204" pitchFamily="34" charset="0"/>
              </a:rPr>
              <a:t>Project Challenges/Solutions</a:t>
            </a:r>
            <a:endParaRPr lang="en-IN" sz="4800" b="1" cap="all" dirty="0">
              <a:solidFill>
                <a:schemeClr val="tx1"/>
              </a:solidFill>
              <a:latin typeface="Impact" panose="020B0806030902050204" pitchFamily="34" charset="0"/>
            </a:endParaRPr>
          </a:p>
        </p:txBody>
      </p:sp>
      <p:sp>
        <p:nvSpPr>
          <p:cNvPr id="4" name="TextBox 3"/>
          <p:cNvSpPr txBox="1"/>
          <p:nvPr/>
        </p:nvSpPr>
        <p:spPr>
          <a:xfrm>
            <a:off x="5486400" y="1311965"/>
            <a:ext cx="4932817" cy="369332"/>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dirty="0" smtClean="0"/>
              <a:t>Solutions</a:t>
            </a:r>
            <a:endParaRPr lang="en-IN" dirty="0"/>
          </a:p>
        </p:txBody>
      </p:sp>
      <p:sp>
        <p:nvSpPr>
          <p:cNvPr id="5" name="TextBox 4"/>
          <p:cNvSpPr txBox="1"/>
          <p:nvPr/>
        </p:nvSpPr>
        <p:spPr>
          <a:xfrm>
            <a:off x="534229" y="1311965"/>
            <a:ext cx="4952171" cy="369332"/>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dirty="0" smtClean="0"/>
              <a:t>Challenges</a:t>
            </a:r>
            <a:endParaRPr lang="en-IN" dirty="0"/>
          </a:p>
        </p:txBody>
      </p:sp>
      <p:graphicFrame>
        <p:nvGraphicFramePr>
          <p:cNvPr id="8" name="Content Placeholder 4"/>
          <p:cNvGraphicFramePr>
            <a:graphicFrameLocks/>
          </p:cNvGraphicFramePr>
          <p:nvPr>
            <p:extLst>
              <p:ext uri="{D42A27DB-BD31-4B8C-83A1-F6EECF244321}">
                <p14:modId xmlns:p14="http://schemas.microsoft.com/office/powerpoint/2010/main" val="4198997466"/>
              </p:ext>
            </p:extLst>
          </p:nvPr>
        </p:nvGraphicFramePr>
        <p:xfrm>
          <a:off x="504716" y="1681297"/>
          <a:ext cx="9884988" cy="1870286"/>
        </p:xfrm>
        <a:graphic>
          <a:graphicData uri="http://schemas.openxmlformats.org/drawingml/2006/table">
            <a:tbl>
              <a:tblPr firstRow="1" bandRow="1">
                <a:tableStyleId>{5C22544A-7EE6-4342-B048-85BDC9FD1C3A}</a:tableStyleId>
              </a:tblPr>
              <a:tblGrid>
                <a:gridCol w="4942494">
                  <a:extLst>
                    <a:ext uri="{9D8B030D-6E8A-4147-A177-3AD203B41FA5}">
                      <a16:colId xmlns:a16="http://schemas.microsoft.com/office/drawing/2014/main" val="1861668351"/>
                    </a:ext>
                  </a:extLst>
                </a:gridCol>
                <a:gridCol w="4942494">
                  <a:extLst>
                    <a:ext uri="{9D8B030D-6E8A-4147-A177-3AD203B41FA5}">
                      <a16:colId xmlns:a16="http://schemas.microsoft.com/office/drawing/2014/main" val="1433952171"/>
                    </a:ext>
                  </a:extLst>
                </a:gridCol>
              </a:tblGrid>
              <a:tr h="1870286">
                <a:tc>
                  <a:txBody>
                    <a:bodyPr/>
                    <a:lstStyle/>
                    <a:p>
                      <a:pPr marL="0" indent="0" algn="l" defTabSz="457200" rtl="0" eaLnBrk="1" latinLnBrk="0" hangingPunct="1">
                        <a:spcBef>
                          <a:spcPts val="1000"/>
                        </a:spcBef>
                        <a:spcAft>
                          <a:spcPts val="0"/>
                        </a:spcAft>
                        <a:buClr>
                          <a:schemeClr val="accent1"/>
                        </a:buClr>
                        <a:buSzPct val="80000"/>
                        <a:buFont typeface="Wingdings 3" charset="2"/>
                        <a:buNone/>
                      </a:pPr>
                      <a:r>
                        <a:rPr lang="en-IN" sz="1800" b="1" kern="1200" dirty="0" smtClean="0">
                          <a:solidFill>
                            <a:srgbClr val="00B0F0"/>
                          </a:solidFill>
                          <a:latin typeface="+mn-lt"/>
                          <a:ea typeface="+mn-ea"/>
                          <a:cs typeface="+mn-cs"/>
                        </a:rPr>
                        <a:t>Scraping Multiple Pages</a:t>
                      </a:r>
                    </a:p>
                    <a:p>
                      <a:pPr marL="342900" indent="-342900" algn="l" defTabSz="457200" rtl="0" eaLnBrk="1" latinLnBrk="0" hangingPunct="1">
                        <a:spcBef>
                          <a:spcPts val="1000"/>
                        </a:spcBef>
                        <a:spcAft>
                          <a:spcPts val="0"/>
                        </a:spcAft>
                        <a:buClr>
                          <a:schemeClr val="accent1"/>
                        </a:buClr>
                        <a:buSzPct val="80000"/>
                        <a:buFont typeface="Wingdings 3" charset="2"/>
                        <a:buChar char=""/>
                      </a:pPr>
                      <a:r>
                        <a:rPr lang="en-US" sz="1700" b="0" kern="1200" dirty="0" smtClean="0">
                          <a:solidFill>
                            <a:schemeClr val="tx1">
                              <a:lumMod val="75000"/>
                              <a:lumOff val="25000"/>
                            </a:schemeClr>
                          </a:solidFill>
                          <a:latin typeface="+mn-lt"/>
                          <a:ea typeface="+mn-ea"/>
                          <a:cs typeface="+mn-cs"/>
                        </a:rPr>
                        <a:t>The script initially only scraped data from the first page (22 products) out of a potential 7000 laptops.</a:t>
                      </a:r>
                      <a:endParaRPr lang="en-IN" sz="1700" b="0" kern="1200" dirty="0">
                        <a:solidFill>
                          <a:schemeClr val="tx1">
                            <a:lumMod val="75000"/>
                            <a:lumOff val="25000"/>
                          </a:schemeClr>
                        </a:solidFill>
                        <a:latin typeface="+mn-lt"/>
                        <a:ea typeface="+mn-ea"/>
                        <a:cs typeface="+mn-cs"/>
                      </a:endParaRPr>
                    </a:p>
                  </a:txBody>
                  <a:tcPr>
                    <a:solidFill>
                      <a:schemeClr val="accent4">
                        <a:lumMod val="20000"/>
                        <a:lumOff val="80000"/>
                      </a:schemeClr>
                    </a:solidFill>
                  </a:tcPr>
                </a:tc>
                <a:tc>
                  <a:txBody>
                    <a:bodyPr/>
                    <a:lstStyle/>
                    <a:p>
                      <a:endParaRPr lang="en-US" dirty="0" smtClean="0"/>
                    </a:p>
                    <a:p>
                      <a:pPr marL="342900" indent="-342900" algn="l" defTabSz="457200" rtl="0" eaLnBrk="1" latinLnBrk="0" hangingPunct="1">
                        <a:spcBef>
                          <a:spcPts val="1000"/>
                        </a:spcBef>
                        <a:spcAft>
                          <a:spcPts val="0"/>
                        </a:spcAft>
                        <a:buClr>
                          <a:schemeClr val="accent1"/>
                        </a:buClr>
                        <a:buSzPct val="80000"/>
                        <a:buFont typeface="Wingdings 3" charset="2"/>
                        <a:buChar char=""/>
                      </a:pPr>
                      <a:r>
                        <a:rPr lang="en-US" sz="1700" b="0" kern="1200" dirty="0" smtClean="0">
                          <a:solidFill>
                            <a:schemeClr val="tx1">
                              <a:lumMod val="75000"/>
                              <a:lumOff val="25000"/>
                            </a:schemeClr>
                          </a:solidFill>
                          <a:latin typeface="+mn-lt"/>
                          <a:ea typeface="+mn-ea"/>
                          <a:cs typeface="+mn-cs"/>
                        </a:rPr>
                        <a:t>A while loop was implemented to identify and interact with the “Next” button, enabling the script to navigate through multiple pages and scrape a comprehensive dataset.</a:t>
                      </a:r>
                      <a:endParaRPr lang="en-IN" sz="1700" b="0" kern="1200" dirty="0">
                        <a:solidFill>
                          <a:schemeClr val="tx1">
                            <a:lumMod val="75000"/>
                            <a:lumOff val="25000"/>
                          </a:schemeClr>
                        </a:solidFill>
                        <a:latin typeface="+mn-lt"/>
                        <a:ea typeface="+mn-ea"/>
                        <a:cs typeface="+mn-cs"/>
                      </a:endParaRPr>
                    </a:p>
                  </a:txBody>
                  <a:tcPr>
                    <a:solidFill>
                      <a:schemeClr val="accent4">
                        <a:lumMod val="20000"/>
                        <a:lumOff val="80000"/>
                      </a:schemeClr>
                    </a:solidFill>
                  </a:tcPr>
                </a:tc>
                <a:extLst>
                  <a:ext uri="{0D108BD9-81ED-4DB2-BD59-A6C34878D82A}">
                    <a16:rowId xmlns:a16="http://schemas.microsoft.com/office/drawing/2014/main" val="2307314840"/>
                  </a:ext>
                </a:extLst>
              </a:tr>
            </a:tbl>
          </a:graphicData>
        </a:graphic>
      </p:graphicFrame>
    </p:spTree>
    <p:extLst>
      <p:ext uri="{BB962C8B-B14F-4D97-AF65-F5344CB8AC3E}">
        <p14:creationId xmlns:p14="http://schemas.microsoft.com/office/powerpoint/2010/main" val="42745013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10388232" cy="1338470"/>
          </a:xfrm>
        </p:spPr>
        <p:txBody>
          <a:bodyPr vert="horz" lIns="91440" tIns="45720" rIns="91440" bIns="45720" rtlCol="0" anchor="t">
            <a:noAutofit/>
          </a:bodyPr>
          <a:lstStyle/>
          <a:p>
            <a:pPr algn="ctr"/>
            <a:r>
              <a:rPr lang="en-US" sz="4800" b="1" dirty="0" smtClean="0">
                <a:latin typeface="Impact" panose="020B0806030902050204" pitchFamily="34" charset="0"/>
              </a:rPr>
              <a:t>Potential </a:t>
            </a:r>
            <a:r>
              <a:rPr lang="en-US" sz="4800" b="1" dirty="0">
                <a:latin typeface="Impact" panose="020B0806030902050204" pitchFamily="34" charset="0"/>
              </a:rPr>
              <a:t>Applications of the Scraped Data</a:t>
            </a:r>
            <a:endParaRPr lang="en-IN" sz="4800" b="1" dirty="0">
              <a:latin typeface="Impact" panose="020B0806030902050204" pitchFamily="34" charset="0"/>
            </a:endParaRPr>
          </a:p>
        </p:txBody>
      </p:sp>
      <p:sp>
        <p:nvSpPr>
          <p:cNvPr id="3" name="Content Placeholder 2"/>
          <p:cNvSpPr>
            <a:spLocks noGrp="1"/>
          </p:cNvSpPr>
          <p:nvPr>
            <p:ph idx="1"/>
          </p:nvPr>
        </p:nvSpPr>
        <p:spPr>
          <a:xfrm>
            <a:off x="677334" y="1842052"/>
            <a:ext cx="10056928" cy="4333461"/>
          </a:xfrm>
          <a:solidFill>
            <a:schemeClr val="bg1">
              <a:lumMod val="95000"/>
            </a:schemeClr>
          </a:solidFill>
        </p:spPr>
        <p:txBody>
          <a:bodyPr>
            <a:normAutofit fontScale="85000" lnSpcReduction="20000"/>
          </a:bodyPr>
          <a:lstStyle/>
          <a:p>
            <a:r>
              <a:rPr lang="en-IN" sz="2000" b="1" dirty="0">
                <a:solidFill>
                  <a:srgbClr val="00B0F0"/>
                </a:solidFill>
              </a:rPr>
              <a:t>Market Analysis:</a:t>
            </a:r>
          </a:p>
          <a:p>
            <a:pPr marL="0" indent="0">
              <a:buNone/>
            </a:pPr>
            <a:r>
              <a:rPr lang="en-US" dirty="0"/>
              <a:t>Businesses can analyze the data to understand market dynamics and consumer preferences</a:t>
            </a:r>
            <a:r>
              <a:rPr lang="en-US" dirty="0" smtClean="0"/>
              <a:t>.</a:t>
            </a:r>
          </a:p>
          <a:p>
            <a:pPr marL="0" indent="0">
              <a:buNone/>
            </a:pPr>
            <a:endParaRPr lang="en-US" dirty="0" smtClean="0"/>
          </a:p>
          <a:p>
            <a:r>
              <a:rPr lang="en-US" sz="2000" b="1" dirty="0">
                <a:solidFill>
                  <a:srgbClr val="00B0F0"/>
                </a:solidFill>
              </a:rPr>
              <a:t>Competitive Research: </a:t>
            </a:r>
          </a:p>
          <a:p>
            <a:pPr marL="0" indent="0">
              <a:buNone/>
            </a:pPr>
            <a:r>
              <a:rPr lang="en-US" dirty="0" smtClean="0"/>
              <a:t>Companies </a:t>
            </a:r>
            <a:r>
              <a:rPr lang="en-US" dirty="0"/>
              <a:t>can compare their product offerings and prices with competitors</a:t>
            </a:r>
            <a:r>
              <a:rPr lang="en-US" dirty="0" smtClean="0"/>
              <a:t>.</a:t>
            </a:r>
          </a:p>
          <a:p>
            <a:pPr marL="0" indent="0">
              <a:buNone/>
            </a:pPr>
            <a:endParaRPr lang="en-US" dirty="0" smtClean="0"/>
          </a:p>
          <a:p>
            <a:r>
              <a:rPr lang="en-US" sz="2000" b="1" dirty="0">
                <a:solidFill>
                  <a:srgbClr val="00B0F0"/>
                </a:solidFill>
              </a:rPr>
              <a:t>Product Development: </a:t>
            </a:r>
            <a:endParaRPr lang="en-US" sz="2000" b="1" dirty="0">
              <a:solidFill>
                <a:srgbClr val="00B0F0"/>
              </a:solidFill>
            </a:endParaRPr>
          </a:p>
          <a:p>
            <a:pPr marL="0" indent="0">
              <a:buNone/>
            </a:pPr>
            <a:r>
              <a:rPr lang="en-US" dirty="0" smtClean="0"/>
              <a:t>Insights </a:t>
            </a:r>
            <a:r>
              <a:rPr lang="en-US" dirty="0"/>
              <a:t>from customer reviews and ratings can guide product improvements and innovation</a:t>
            </a:r>
            <a:r>
              <a:rPr lang="en-US" dirty="0" smtClean="0"/>
              <a:t>.</a:t>
            </a:r>
          </a:p>
          <a:p>
            <a:pPr marL="0" indent="0">
              <a:buNone/>
            </a:pPr>
            <a:endParaRPr lang="en-US" dirty="0" smtClean="0"/>
          </a:p>
          <a:p>
            <a:r>
              <a:rPr lang="en-US" sz="2000" b="1" dirty="0">
                <a:solidFill>
                  <a:srgbClr val="00B0F0"/>
                </a:solidFill>
              </a:rPr>
              <a:t>Pricing Strategies: </a:t>
            </a:r>
            <a:endParaRPr lang="en-US" sz="2000" b="1" dirty="0">
              <a:solidFill>
                <a:srgbClr val="00B0F0"/>
              </a:solidFill>
            </a:endParaRPr>
          </a:p>
          <a:p>
            <a:pPr marL="0" indent="0">
              <a:buNone/>
            </a:pPr>
            <a:r>
              <a:rPr lang="en-US" dirty="0" smtClean="0"/>
              <a:t>Businesses </a:t>
            </a:r>
            <a:r>
              <a:rPr lang="en-US" dirty="0"/>
              <a:t>can optimize their pricing strategies based on market trends and competitor pricing.</a:t>
            </a:r>
            <a:endParaRPr lang="en-IN" dirty="0"/>
          </a:p>
        </p:txBody>
      </p:sp>
    </p:spTree>
    <p:extLst>
      <p:ext uri="{BB962C8B-B14F-4D97-AF65-F5344CB8AC3E}">
        <p14:creationId xmlns:p14="http://schemas.microsoft.com/office/powerpoint/2010/main" val="2413085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30017" y="1921565"/>
            <a:ext cx="8971722" cy="1569660"/>
          </a:xfrm>
          <a:prstGeom prst="rect">
            <a:avLst/>
          </a:prstGeom>
          <a:noFill/>
        </p:spPr>
        <p:txBody>
          <a:bodyPr wrap="square" rtlCol="0">
            <a:spAutoFit/>
          </a:bodyPr>
          <a:lstStyle/>
          <a:p>
            <a:pPr algn="ctr"/>
            <a:r>
              <a:rPr lang="en-US" sz="9600" b="1" dirty="0" smtClean="0">
                <a:latin typeface="Impact" panose="020B0806030902050204" pitchFamily="34" charset="0"/>
              </a:rPr>
              <a:t>Thank you</a:t>
            </a:r>
            <a:endParaRPr lang="en-IN" sz="9600" b="1" dirty="0">
              <a:latin typeface="Impact" panose="020B0806030902050204" pitchFamily="34" charset="0"/>
            </a:endParaRPr>
          </a:p>
        </p:txBody>
      </p:sp>
    </p:spTree>
    <p:extLst>
      <p:ext uri="{BB962C8B-B14F-4D97-AF65-F5344CB8AC3E}">
        <p14:creationId xmlns:p14="http://schemas.microsoft.com/office/powerpoint/2010/main" val="2769489136"/>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Override1.xml><?xml version="1.0" encoding="utf-8"?>
<a:themeOverride xmlns:a="http://schemas.openxmlformats.org/drawingml/2006/main">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themeOverride>
</file>

<file path=ppt/theme/themeOverride2.xml><?xml version="1.0" encoding="utf-8"?>
<a:themeOverride xmlns:a="http://schemas.openxmlformats.org/drawingml/2006/main">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themeOverride>
</file>

<file path=docProps/app.xml><?xml version="1.0" encoding="utf-8"?>
<Properties xmlns="http://schemas.openxmlformats.org/officeDocument/2006/extended-properties" xmlns:vt="http://schemas.openxmlformats.org/officeDocument/2006/docPropsVTypes">
  <Template/>
  <TotalTime>83</TotalTime>
  <Words>543</Words>
  <Application>Microsoft Office PowerPoint</Application>
  <PresentationFormat>Widescreen</PresentationFormat>
  <Paragraphs>73</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Gill Sans MT</vt:lpstr>
      <vt:lpstr>Impact</vt:lpstr>
      <vt:lpstr>Wingdings</vt:lpstr>
      <vt:lpstr>Wingdings 3</vt:lpstr>
      <vt:lpstr>Gallery</vt:lpstr>
      <vt:lpstr> Web Scraping Project Report</vt:lpstr>
      <vt:lpstr>Target Overview</vt:lpstr>
      <vt:lpstr>Approach</vt:lpstr>
      <vt:lpstr>Project Challenges/Solutions</vt:lpstr>
      <vt:lpstr>Project Challenges/Solutions</vt:lpstr>
      <vt:lpstr>PowerPoint Presentation</vt:lpstr>
      <vt:lpstr>Potential Applications of the Scraped Data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Scraping Project Report</dc:title>
  <dc:creator>Admin</dc:creator>
  <cp:lastModifiedBy>Admin</cp:lastModifiedBy>
  <cp:revision>10</cp:revision>
  <dcterms:created xsi:type="dcterms:W3CDTF">2024-06-06T16:35:04Z</dcterms:created>
  <dcterms:modified xsi:type="dcterms:W3CDTF">2024-06-06T17:58:08Z</dcterms:modified>
</cp:coreProperties>
</file>