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61" r:id="rId2"/>
    <p:sldId id="257" r:id="rId3"/>
    <p:sldId id="258" r:id="rId4"/>
    <p:sldId id="264" r:id="rId5"/>
    <p:sldId id="263"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36DF6E-9CDF-4204-8A4A-9B4E63184F3F}">
          <p14:sldIdLst>
            <p14:sldId id="261"/>
            <p14:sldId id="257"/>
            <p14:sldId id="258"/>
            <p14:sldId id="264"/>
            <p14:sldId id="263"/>
            <p14:sldId id="26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9412FB-81EA-4706-8B93-3FA457499F8E}"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911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52884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1408453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9412FB-81EA-4706-8B93-3FA457499F8E}"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56182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2493937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9412FB-81EA-4706-8B93-3FA457499F8E}"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02733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611003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3289147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234453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151263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389552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422173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34466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343528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379486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350429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7AD25-2065-469E-B00F-209B1EA05601}" type="datetimeFigureOut">
              <a:rPr lang="en-IN" smtClean="0"/>
              <a:t>19-03-2022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A9412FB-81EA-4706-8B93-3FA457499F8E}" type="slidenum">
              <a:rPr lang="en-IN" smtClean="0"/>
              <a:t>‹#›</a:t>
            </a:fld>
            <a:endParaRPr lang="en-IN" dirty="0"/>
          </a:p>
        </p:txBody>
      </p:sp>
    </p:spTree>
    <p:extLst>
      <p:ext uri="{BB962C8B-B14F-4D97-AF65-F5344CB8AC3E}">
        <p14:creationId xmlns:p14="http://schemas.microsoft.com/office/powerpoint/2010/main" val="381792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477AD25-2065-469E-B00F-209B1EA05601}" type="datetimeFigureOut">
              <a:rPr lang="en-IN" smtClean="0"/>
              <a:t>19-03-2022</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A9412FB-81EA-4706-8B93-3FA457499F8E}" type="slidenum">
              <a:rPr lang="en-IN" smtClean="0"/>
              <a:t>‹#›</a:t>
            </a:fld>
            <a:endParaRPr lang="en-IN" dirty="0"/>
          </a:p>
        </p:txBody>
      </p:sp>
    </p:spTree>
    <p:extLst>
      <p:ext uri="{BB962C8B-B14F-4D97-AF65-F5344CB8AC3E}">
        <p14:creationId xmlns:p14="http://schemas.microsoft.com/office/powerpoint/2010/main" val="234369573"/>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F3A9-C638-4863-9DA1-B018C8F682A2}"/>
              </a:ext>
            </a:extLst>
          </p:cNvPr>
          <p:cNvSpPr>
            <a:spLocks noGrp="1"/>
          </p:cNvSpPr>
          <p:nvPr>
            <p:ph type="ctrTitle"/>
          </p:nvPr>
        </p:nvSpPr>
        <p:spPr>
          <a:xfrm>
            <a:off x="577680" y="1154097"/>
            <a:ext cx="10501652" cy="1411550"/>
          </a:xfrm>
        </p:spPr>
        <p:txBody>
          <a:bodyPr>
            <a:normAutofit/>
          </a:bodyPr>
          <a:lstStyle/>
          <a:p>
            <a:pPr algn="ctr"/>
            <a:r>
              <a:rPr lang="en-US" sz="3200" u="sng" dirty="0">
                <a:solidFill>
                  <a:schemeClr val="accent6">
                    <a:lumMod val="50000"/>
                  </a:schemeClr>
                </a:solidFill>
                <a:effectLst>
                  <a:outerShdw blurRad="38100" dist="38100" dir="2700000" algn="tl">
                    <a:srgbClr val="000000">
                      <a:alpha val="43137"/>
                    </a:srgbClr>
                  </a:outerShdw>
                </a:effectLst>
              </a:rPr>
              <a:t>Real Time Image Attendance System Through Face Detection</a:t>
            </a:r>
            <a:endParaRPr lang="en-IN" sz="3200" u="sng" dirty="0">
              <a:solidFill>
                <a:schemeClr val="accent6">
                  <a:lumMod val="50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C607CBF-EC13-4238-9B79-7A49E4D87770}"/>
              </a:ext>
            </a:extLst>
          </p:cNvPr>
          <p:cNvSpPr>
            <a:spLocks noGrp="1"/>
          </p:cNvSpPr>
          <p:nvPr>
            <p:ph type="subTitle" idx="1"/>
          </p:nvPr>
        </p:nvSpPr>
        <p:spPr>
          <a:xfrm>
            <a:off x="5558053" y="3829880"/>
            <a:ext cx="6400800" cy="924947"/>
          </a:xfrm>
        </p:spPr>
        <p:txBody>
          <a:bodyPr>
            <a:noAutofit/>
          </a:bodyPr>
          <a:lstStyle/>
          <a:p>
            <a:pPr algn="ctr"/>
            <a:r>
              <a:rPr lang="en-US" sz="3200" u="sng" dirty="0">
                <a:solidFill>
                  <a:schemeClr val="accent4">
                    <a:lumMod val="50000"/>
                  </a:schemeClr>
                </a:solidFill>
              </a:rPr>
              <a:t>TEAM MEMBERS:</a:t>
            </a:r>
          </a:p>
          <a:p>
            <a:pPr algn="r"/>
            <a:r>
              <a:rPr lang="en-US" sz="2400" dirty="0">
                <a:solidFill>
                  <a:schemeClr val="tx1">
                    <a:lumMod val="75000"/>
                  </a:schemeClr>
                </a:solidFill>
              </a:rPr>
              <a:t>19K41A0589-SRAVANI</a:t>
            </a:r>
            <a:br>
              <a:rPr lang="en-US" sz="2400" dirty="0">
                <a:solidFill>
                  <a:schemeClr val="tx1">
                    <a:lumMod val="75000"/>
                  </a:schemeClr>
                </a:solidFill>
              </a:rPr>
            </a:br>
            <a:r>
              <a:rPr lang="en-US" sz="2400" dirty="0">
                <a:solidFill>
                  <a:schemeClr val="tx1">
                    <a:lumMod val="75000"/>
                  </a:schemeClr>
                </a:solidFill>
              </a:rPr>
              <a:t>19K41A05A5-BINDHU</a:t>
            </a:r>
            <a:br>
              <a:rPr lang="en-US" sz="2400" dirty="0">
                <a:solidFill>
                  <a:schemeClr val="tx1">
                    <a:lumMod val="75000"/>
                  </a:schemeClr>
                </a:solidFill>
              </a:rPr>
            </a:br>
            <a:r>
              <a:rPr lang="en-US" sz="2400" dirty="0">
                <a:solidFill>
                  <a:schemeClr val="tx1">
                    <a:lumMod val="75000"/>
                  </a:schemeClr>
                </a:solidFill>
              </a:rPr>
              <a:t>19K41A05A7-VAMSHI</a:t>
            </a:r>
            <a:br>
              <a:rPr lang="en-US" sz="2400" dirty="0">
                <a:solidFill>
                  <a:schemeClr val="tx1">
                    <a:lumMod val="75000"/>
                  </a:schemeClr>
                </a:solidFill>
              </a:rPr>
            </a:br>
            <a:r>
              <a:rPr lang="en-US" sz="2400" dirty="0">
                <a:solidFill>
                  <a:schemeClr val="tx1">
                    <a:lumMod val="75000"/>
                  </a:schemeClr>
                </a:solidFill>
              </a:rPr>
              <a:t>20K45A0508-AFREED</a:t>
            </a:r>
            <a:endParaRPr lang="en-IN" sz="2400" dirty="0">
              <a:solidFill>
                <a:schemeClr val="tx1">
                  <a:lumMod val="75000"/>
                </a:schemeClr>
              </a:solidFill>
            </a:endParaRPr>
          </a:p>
        </p:txBody>
      </p:sp>
    </p:spTree>
    <p:extLst>
      <p:ext uri="{BB962C8B-B14F-4D97-AF65-F5344CB8AC3E}">
        <p14:creationId xmlns:p14="http://schemas.microsoft.com/office/powerpoint/2010/main" val="7313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B5538F-2796-4CDF-9F0B-14D78B27B7D5}"/>
              </a:ext>
            </a:extLst>
          </p:cNvPr>
          <p:cNvSpPr txBox="1"/>
          <p:nvPr/>
        </p:nvSpPr>
        <p:spPr>
          <a:xfrm>
            <a:off x="1260452" y="1860282"/>
            <a:ext cx="8084716" cy="2585323"/>
          </a:xfrm>
          <a:prstGeom prst="rect">
            <a:avLst/>
          </a:prstGeom>
          <a:noFill/>
        </p:spPr>
        <p:txBody>
          <a:bodyPr wrap="square">
            <a:spAutoFit/>
          </a:bodyPr>
          <a:lstStyle/>
          <a:p>
            <a:endParaRPr lang="en-US" dirty="0"/>
          </a:p>
          <a:p>
            <a:pPr marL="342900" indent="-342900" algn="ctr">
              <a:buFont typeface="Courier New" panose="02070309020205020404" pitchFamily="49" charset="0"/>
              <a:buChar char="o"/>
            </a:pPr>
            <a:r>
              <a:rPr lang="en-US" sz="2400" dirty="0">
                <a:solidFill>
                  <a:schemeClr val="bg1"/>
                </a:solidFill>
              </a:rPr>
              <a:t>This project is based on real time attendance using image processing technique.</a:t>
            </a:r>
          </a:p>
          <a:p>
            <a:pPr algn="ctr"/>
            <a:r>
              <a:rPr lang="en-US" sz="2400" dirty="0">
                <a:solidFill>
                  <a:schemeClr val="bg1"/>
                </a:solidFill>
              </a:rPr>
              <a:t> </a:t>
            </a:r>
          </a:p>
          <a:p>
            <a:pPr marL="342900" indent="-342900" algn="ctr">
              <a:buFont typeface="Courier New" panose="02070309020205020404" pitchFamily="49" charset="0"/>
              <a:buChar char="o"/>
            </a:pPr>
            <a:r>
              <a:rPr lang="en-US" sz="2400" dirty="0">
                <a:solidFill>
                  <a:schemeClr val="bg1"/>
                </a:solidFill>
              </a:rPr>
              <a:t>The concept of our project is to provide real time attendance of students in the class to the faculty’s data base</a:t>
            </a:r>
            <a:r>
              <a:rPr lang="en-US" sz="2400" dirty="0"/>
              <a:t>.</a:t>
            </a:r>
            <a:endParaRPr lang="en-IN" sz="2400" dirty="0"/>
          </a:p>
        </p:txBody>
      </p:sp>
      <p:sp>
        <p:nvSpPr>
          <p:cNvPr id="6" name="Title 5">
            <a:extLst>
              <a:ext uri="{FF2B5EF4-FFF2-40B4-BE49-F238E27FC236}">
                <a16:creationId xmlns:a16="http://schemas.microsoft.com/office/drawing/2014/main" id="{1496DF05-EADD-439C-AE83-CBD09C16D7BE}"/>
              </a:ext>
            </a:extLst>
          </p:cNvPr>
          <p:cNvSpPr>
            <a:spLocks noGrp="1"/>
          </p:cNvSpPr>
          <p:nvPr>
            <p:ph type="title"/>
          </p:nvPr>
        </p:nvSpPr>
        <p:spPr>
          <a:xfrm>
            <a:off x="-2287807" y="467557"/>
            <a:ext cx="8596668" cy="1320800"/>
          </a:xfrm>
        </p:spPr>
        <p:txBody>
          <a:bodyPr/>
          <a:lstStyle/>
          <a:p>
            <a:pPr algn="ctr"/>
            <a:r>
              <a:rPr lang="en-US" u="sng" dirty="0">
                <a:effectLst>
                  <a:outerShdw blurRad="38100" dist="38100" dir="2700000" algn="tl">
                    <a:srgbClr val="000000">
                      <a:alpha val="43137"/>
                    </a:srgbClr>
                  </a:outerShdw>
                </a:effectLst>
              </a:rPr>
              <a:t>ABSTRACT:</a:t>
            </a:r>
            <a:endParaRPr lang="en-IN"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848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72B78-8AC9-4543-B1B0-948E771C11B9}"/>
              </a:ext>
            </a:extLst>
          </p:cNvPr>
          <p:cNvSpPr txBox="1"/>
          <p:nvPr/>
        </p:nvSpPr>
        <p:spPr>
          <a:xfrm>
            <a:off x="1313628" y="1323720"/>
            <a:ext cx="10043219" cy="4339650"/>
          </a:xfrm>
          <a:prstGeom prst="rect">
            <a:avLst/>
          </a:prstGeom>
          <a:noFill/>
        </p:spPr>
        <p:txBody>
          <a:bodyPr wrap="square">
            <a:spAutoFit/>
          </a:bodyPr>
          <a:lstStyle/>
          <a:p>
            <a:endParaRPr lang="en-US" sz="2400" dirty="0">
              <a:solidFill>
                <a:schemeClr val="bg1"/>
              </a:solidFill>
            </a:endParaRPr>
          </a:p>
          <a:p>
            <a:pPr marL="285750" indent="-285750">
              <a:buFont typeface="Courier New" panose="02070309020205020404" pitchFamily="49" charset="0"/>
              <a:buChar char="o"/>
            </a:pPr>
            <a:r>
              <a:rPr lang="en-US" dirty="0">
                <a:solidFill>
                  <a:schemeClr val="bg1"/>
                </a:solidFill>
              </a:rPr>
              <a:t>Attendance is a necessary parameter which is required is most of schools and colleges.</a:t>
            </a:r>
          </a:p>
          <a:p>
            <a:pPr marL="285750" indent="-285750">
              <a:buFont typeface="Courier New" panose="02070309020205020404" pitchFamily="49" charset="0"/>
              <a:buChar char="o"/>
            </a:pPr>
            <a:r>
              <a:rPr lang="en-US" dirty="0">
                <a:solidFill>
                  <a:schemeClr val="bg1"/>
                </a:solidFill>
              </a:rPr>
              <a:t>On an average this attendance is carried out to have accurate count of people or students seating in a particular classroom or any practice area. </a:t>
            </a:r>
          </a:p>
          <a:p>
            <a:pPr marL="285750" indent="-285750">
              <a:buFont typeface="Courier New" panose="02070309020205020404" pitchFamily="49" charset="0"/>
              <a:buChar char="o"/>
            </a:pPr>
            <a:r>
              <a:rPr lang="en-US" dirty="0">
                <a:solidFill>
                  <a:schemeClr val="bg1"/>
                </a:solidFill>
              </a:rPr>
              <a:t>Traditional method of taking this attendance carried out by humans where the lecturer or teacher manually counts each and every student with their required data like candidate’s name, serial number, status etc. </a:t>
            </a:r>
          </a:p>
          <a:p>
            <a:pPr marL="285750" indent="-285750">
              <a:buFont typeface="Courier New" panose="02070309020205020404" pitchFamily="49" charset="0"/>
              <a:buChar char="o"/>
            </a:pPr>
            <a:r>
              <a:rPr lang="en-US" dirty="0">
                <a:solidFill>
                  <a:schemeClr val="bg1"/>
                </a:solidFill>
              </a:rPr>
              <a:t>This process is very much time consuming and maintenance of collected data is difficult. </a:t>
            </a:r>
          </a:p>
          <a:p>
            <a:pPr marL="285750" indent="-285750">
              <a:buFont typeface="Courier New" panose="02070309020205020404" pitchFamily="49" charset="0"/>
              <a:buChar char="o"/>
            </a:pPr>
            <a:r>
              <a:rPr lang="en-US" dirty="0">
                <a:solidFill>
                  <a:schemeClr val="bg1"/>
                </a:solidFill>
              </a:rPr>
              <a:t>Thus we can digitized the process of taking attendance and make it simple and accurate. </a:t>
            </a:r>
          </a:p>
          <a:p>
            <a:pPr marL="285750" indent="-285750">
              <a:buFont typeface="Courier New" panose="02070309020205020404" pitchFamily="49" charset="0"/>
              <a:buChar char="o"/>
            </a:pPr>
            <a:r>
              <a:rPr lang="en-US" dirty="0">
                <a:solidFill>
                  <a:schemeClr val="bg1"/>
                </a:solidFill>
              </a:rPr>
              <a:t>Our project will digitize the process of attendance collection by using image processing technique and will automatically update real time data of faculty’s data base.</a:t>
            </a:r>
            <a:endParaRPr lang="en-IN" dirty="0">
              <a:solidFill>
                <a:schemeClr val="bg1"/>
              </a:solidFill>
            </a:endParaRPr>
          </a:p>
        </p:txBody>
      </p:sp>
      <p:sp>
        <p:nvSpPr>
          <p:cNvPr id="5" name="Title 4">
            <a:extLst>
              <a:ext uri="{FF2B5EF4-FFF2-40B4-BE49-F238E27FC236}">
                <a16:creationId xmlns:a16="http://schemas.microsoft.com/office/drawing/2014/main" id="{A9735B7D-22BC-4DE5-864E-074B69114E46}"/>
              </a:ext>
            </a:extLst>
          </p:cNvPr>
          <p:cNvSpPr>
            <a:spLocks noGrp="1"/>
          </p:cNvSpPr>
          <p:nvPr>
            <p:ph type="title"/>
          </p:nvPr>
        </p:nvSpPr>
        <p:spPr>
          <a:xfrm>
            <a:off x="-1701649" y="663320"/>
            <a:ext cx="8596668" cy="1320800"/>
          </a:xfrm>
        </p:spPr>
        <p:txBody>
          <a:bodyPr/>
          <a:lstStyle/>
          <a:p>
            <a:pPr algn="ctr"/>
            <a:r>
              <a:rPr lang="en-US" dirty="0">
                <a:effectLst>
                  <a:outerShdw blurRad="38100" dist="38100" dir="2700000" algn="tl">
                    <a:srgbClr val="000000">
                      <a:alpha val="43137"/>
                    </a:srgbClr>
                  </a:outerShdw>
                </a:effectLst>
              </a:rPr>
              <a:t>INTRODUCTION</a:t>
            </a:r>
            <a:r>
              <a:rPr lang="en-US" dirty="0"/>
              <a:t>:</a:t>
            </a:r>
            <a:br>
              <a:rPr lang="en-US" dirty="0"/>
            </a:br>
            <a:endParaRPr lang="en-IN" dirty="0"/>
          </a:p>
        </p:txBody>
      </p:sp>
    </p:spTree>
    <p:extLst>
      <p:ext uri="{BB962C8B-B14F-4D97-AF65-F5344CB8AC3E}">
        <p14:creationId xmlns:p14="http://schemas.microsoft.com/office/powerpoint/2010/main" val="204110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1018-A23C-4A8B-9A93-E744E19936E8}"/>
              </a:ext>
            </a:extLst>
          </p:cNvPr>
          <p:cNvSpPr>
            <a:spLocks noGrp="1"/>
          </p:cNvSpPr>
          <p:nvPr>
            <p:ph type="title"/>
          </p:nvPr>
        </p:nvSpPr>
        <p:spPr>
          <a:xfrm>
            <a:off x="-2616813" y="119857"/>
            <a:ext cx="8596668" cy="1826581"/>
          </a:xfrm>
        </p:spPr>
        <p:txBody>
          <a:bodyPr>
            <a:normAutofit/>
          </a:bodyPr>
          <a:lstStyle/>
          <a:p>
            <a:pPr algn="ctr"/>
            <a:r>
              <a:rPr lang="en-US" u="sng" dirty="0">
                <a:effectLst>
                  <a:outerShdw blurRad="38100" dist="38100" dir="2700000" algn="tl">
                    <a:srgbClr val="000000">
                      <a:alpha val="43137"/>
                    </a:srgbClr>
                  </a:outerShdw>
                </a:effectLst>
              </a:rPr>
              <a:t>Working</a:t>
            </a:r>
            <a:r>
              <a:rPr lang="en-US" u="sng" dirty="0"/>
              <a:t>:</a:t>
            </a:r>
            <a:br>
              <a:rPr lang="en-US" u="sng" dirty="0"/>
            </a:br>
            <a:endParaRPr lang="en-IN" u="sng" dirty="0"/>
          </a:p>
        </p:txBody>
      </p:sp>
      <p:sp>
        <p:nvSpPr>
          <p:cNvPr id="5" name="Text Placeholder 4">
            <a:extLst>
              <a:ext uri="{FF2B5EF4-FFF2-40B4-BE49-F238E27FC236}">
                <a16:creationId xmlns:a16="http://schemas.microsoft.com/office/drawing/2014/main" id="{507575C0-8D47-46B1-8ED8-DCD61CBFCEC0}"/>
              </a:ext>
            </a:extLst>
          </p:cNvPr>
          <p:cNvSpPr>
            <a:spLocks noGrp="1"/>
          </p:cNvSpPr>
          <p:nvPr>
            <p:ph type="body" idx="1"/>
          </p:nvPr>
        </p:nvSpPr>
        <p:spPr>
          <a:xfrm>
            <a:off x="1188510" y="1626846"/>
            <a:ext cx="8596668" cy="3987570"/>
          </a:xfrm>
        </p:spPr>
        <p:txBody>
          <a:bodyPr>
            <a:noAutofit/>
          </a:bodyPr>
          <a:lstStyle/>
          <a:p>
            <a:pPr marL="285750" indent="-285750" algn="ctr">
              <a:buFont typeface="Courier New" panose="02070309020205020404" pitchFamily="49" charset="0"/>
              <a:buChar char="o"/>
            </a:pPr>
            <a:r>
              <a:rPr lang="en-US" sz="1800" dirty="0">
                <a:solidFill>
                  <a:schemeClr val="bg1"/>
                </a:solidFill>
              </a:rPr>
              <a:t>A facial recognition software captures and compares patterns on face and analyses the details to identify and verify the individual.</a:t>
            </a:r>
          </a:p>
          <a:p>
            <a:pPr marL="285750" indent="-285750" algn="ctr">
              <a:buFont typeface="Courier New" panose="02070309020205020404" pitchFamily="49" charset="0"/>
              <a:buChar char="o"/>
            </a:pPr>
            <a:endParaRPr lang="en-US" sz="1800" dirty="0">
              <a:solidFill>
                <a:schemeClr val="bg1"/>
              </a:solidFill>
            </a:endParaRPr>
          </a:p>
          <a:p>
            <a:r>
              <a:rPr lang="en-US" sz="1800" dirty="0">
                <a:solidFill>
                  <a:schemeClr val="bg1"/>
                </a:solidFill>
              </a:rPr>
              <a:t>1.Face detection : an essential step in locating human faces in real-time</a:t>
            </a:r>
          </a:p>
          <a:p>
            <a:endParaRPr lang="en-US" sz="1800" dirty="0">
              <a:solidFill>
                <a:schemeClr val="bg1"/>
              </a:solidFill>
            </a:endParaRPr>
          </a:p>
          <a:p>
            <a:r>
              <a:rPr lang="en-US" sz="1800" dirty="0">
                <a:solidFill>
                  <a:schemeClr val="bg1"/>
                </a:solidFill>
              </a:rPr>
              <a:t>2. Transforms data: once captured , the analogue facial information is        transformed into a set of data or vectors based on a persons facial features</a:t>
            </a:r>
          </a:p>
          <a:p>
            <a:endParaRPr lang="en-US" sz="1800" dirty="0">
              <a:solidFill>
                <a:schemeClr val="bg1"/>
              </a:solidFill>
            </a:endParaRPr>
          </a:p>
          <a:p>
            <a:r>
              <a:rPr lang="en-US" sz="1800" dirty="0">
                <a:solidFill>
                  <a:schemeClr val="bg1"/>
                </a:solidFill>
              </a:rPr>
              <a:t>3. Face match: the system matches the data above with the one in the database for verification</a:t>
            </a:r>
            <a:endParaRPr lang="en-IN" sz="1800" dirty="0">
              <a:solidFill>
                <a:schemeClr val="bg1"/>
              </a:solidFill>
            </a:endParaRPr>
          </a:p>
        </p:txBody>
      </p:sp>
    </p:spTree>
    <p:extLst>
      <p:ext uri="{BB962C8B-B14F-4D97-AF65-F5344CB8AC3E}">
        <p14:creationId xmlns:p14="http://schemas.microsoft.com/office/powerpoint/2010/main" val="136027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FA73-3E72-4302-87DB-8F1AAF3DE5F7}"/>
              </a:ext>
            </a:extLst>
          </p:cNvPr>
          <p:cNvSpPr>
            <a:spLocks noGrp="1"/>
          </p:cNvSpPr>
          <p:nvPr>
            <p:ph type="title"/>
          </p:nvPr>
        </p:nvSpPr>
        <p:spPr>
          <a:xfrm>
            <a:off x="379412" y="210607"/>
            <a:ext cx="8534400" cy="1507067"/>
          </a:xfrm>
        </p:spPr>
        <p:txBody>
          <a:bodyPr/>
          <a:lstStyle/>
          <a:p>
            <a:r>
              <a:rPr lang="en-US" u="sng" dirty="0">
                <a:effectLst>
                  <a:outerShdw blurRad="38100" dist="38100" dir="2700000" algn="tl">
                    <a:srgbClr val="000000">
                      <a:alpha val="43137"/>
                    </a:srgbClr>
                  </a:outerShdw>
                </a:effectLst>
              </a:rPr>
              <a:t>Model:</a:t>
            </a:r>
            <a:endParaRPr lang="en-IN" u="sng"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28B3191B-165F-4020-ADD8-A4755F1B5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112" y="1314450"/>
            <a:ext cx="6581775" cy="4229100"/>
          </a:xfrm>
          <a:prstGeom prst="rect">
            <a:avLst/>
          </a:prstGeom>
        </p:spPr>
      </p:pic>
    </p:spTree>
    <p:extLst>
      <p:ext uri="{BB962C8B-B14F-4D97-AF65-F5344CB8AC3E}">
        <p14:creationId xmlns:p14="http://schemas.microsoft.com/office/powerpoint/2010/main" val="116282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C84505-6296-45A4-8859-DEEAE5839F0D}"/>
              </a:ext>
            </a:extLst>
          </p:cNvPr>
          <p:cNvSpPr txBox="1"/>
          <p:nvPr/>
        </p:nvSpPr>
        <p:spPr>
          <a:xfrm>
            <a:off x="1247313" y="2079996"/>
            <a:ext cx="8899864" cy="1815882"/>
          </a:xfrm>
          <a:prstGeom prst="rect">
            <a:avLst/>
          </a:prstGeom>
          <a:noFill/>
        </p:spPr>
        <p:txBody>
          <a:bodyPr wrap="square">
            <a:spAutoFit/>
          </a:bodyPr>
          <a:lstStyle/>
          <a:p>
            <a:pPr marL="285750" indent="-285750">
              <a:buFont typeface="Courier New" panose="02070309020205020404" pitchFamily="49" charset="0"/>
              <a:buChar char="o"/>
            </a:pPr>
            <a:r>
              <a:rPr lang="en-US" dirty="0">
                <a:solidFill>
                  <a:schemeClr val="bg1"/>
                </a:solidFill>
              </a:rPr>
              <a:t>On considering requirement of simple, fast and accurate attendance </a:t>
            </a:r>
            <a:r>
              <a:rPr lang="en-US" sz="2000" dirty="0">
                <a:solidFill>
                  <a:schemeClr val="bg1"/>
                </a:solidFill>
              </a:rPr>
              <a:t>system.</a:t>
            </a:r>
          </a:p>
          <a:p>
            <a:endParaRPr lang="en-US" sz="2000" dirty="0">
              <a:solidFill>
                <a:schemeClr val="bg1"/>
              </a:solidFill>
            </a:endParaRPr>
          </a:p>
          <a:p>
            <a:pPr marL="285750" indent="-285750">
              <a:buFont typeface="Courier New" panose="02070309020205020404" pitchFamily="49" charset="0"/>
              <a:buChar char="o"/>
            </a:pPr>
            <a:r>
              <a:rPr lang="en-US" dirty="0">
                <a:solidFill>
                  <a:schemeClr val="bg1"/>
                </a:solidFill>
              </a:rPr>
              <a:t>we have designed a digitized attendance system which can accurately send real time data and provides easy and quick access of attendance to faculties</a:t>
            </a:r>
            <a:r>
              <a:rPr lang="en-US" dirty="0"/>
              <a:t>.</a:t>
            </a:r>
            <a:endParaRPr lang="en-IN" dirty="0"/>
          </a:p>
        </p:txBody>
      </p:sp>
      <p:sp>
        <p:nvSpPr>
          <p:cNvPr id="4" name="Title 3">
            <a:extLst>
              <a:ext uri="{FF2B5EF4-FFF2-40B4-BE49-F238E27FC236}">
                <a16:creationId xmlns:a16="http://schemas.microsoft.com/office/drawing/2014/main" id="{DB209894-8FE9-4B0B-8B4F-541DC77C9135}"/>
              </a:ext>
            </a:extLst>
          </p:cNvPr>
          <p:cNvSpPr>
            <a:spLocks noGrp="1"/>
          </p:cNvSpPr>
          <p:nvPr>
            <p:ph type="title"/>
          </p:nvPr>
        </p:nvSpPr>
        <p:spPr>
          <a:xfrm>
            <a:off x="-1808414" y="620606"/>
            <a:ext cx="8596668" cy="1320800"/>
          </a:xfrm>
        </p:spPr>
        <p:txBody>
          <a:bodyPr/>
          <a:lstStyle/>
          <a:p>
            <a:pPr algn="ctr"/>
            <a:r>
              <a:rPr lang="en-US" u="sng" dirty="0">
                <a:effectLst>
                  <a:outerShdw blurRad="38100" dist="38100" dir="2700000" algn="tl">
                    <a:srgbClr val="000000">
                      <a:alpha val="43137"/>
                    </a:srgbClr>
                  </a:outerShdw>
                </a:effectLst>
              </a:rPr>
              <a:t>CONCLUSION</a:t>
            </a:r>
            <a:r>
              <a:rPr lang="en-US" u="sng" dirty="0"/>
              <a:t>:</a:t>
            </a:r>
            <a:endParaRPr lang="en-IN" u="sng" dirty="0"/>
          </a:p>
        </p:txBody>
      </p:sp>
    </p:spTree>
    <p:extLst>
      <p:ext uri="{BB962C8B-B14F-4D97-AF65-F5344CB8AC3E}">
        <p14:creationId xmlns:p14="http://schemas.microsoft.com/office/powerpoint/2010/main" val="419681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C23282-CC81-415F-AED6-9600B00BED57}"/>
              </a:ext>
            </a:extLst>
          </p:cNvPr>
          <p:cNvSpPr>
            <a:spLocks noGrp="1"/>
          </p:cNvSpPr>
          <p:nvPr>
            <p:ph type="title"/>
          </p:nvPr>
        </p:nvSpPr>
        <p:spPr>
          <a:xfrm>
            <a:off x="1165605" y="2449004"/>
            <a:ext cx="8596668" cy="1320800"/>
          </a:xfrm>
        </p:spPr>
        <p:txBody>
          <a:bodyPr>
            <a:normAutofit/>
          </a:bodyPr>
          <a:lstStyle/>
          <a:p>
            <a:pPr algn="ctr"/>
            <a:r>
              <a:rPr lang="en-US" sz="4400" b="1" dirty="0">
                <a:solidFill>
                  <a:schemeClr val="accent3">
                    <a:lumMod val="75000"/>
                  </a:schemeClr>
                </a:solidFill>
                <a:effectLst>
                  <a:outerShdw blurRad="38100" dist="38100" dir="2700000" algn="tl">
                    <a:srgbClr val="000000">
                      <a:alpha val="43137"/>
                    </a:srgbClr>
                  </a:outerShdw>
                </a:effectLst>
                <a:latin typeface="Forte" panose="03060902040502070203" pitchFamily="66" charset="0"/>
              </a:rPr>
              <a:t>THANK YOU</a:t>
            </a:r>
            <a:endParaRPr lang="en-IN" sz="4400" b="1" dirty="0">
              <a:solidFill>
                <a:schemeClr val="accent3">
                  <a:lumMod val="75000"/>
                </a:schemeClr>
              </a:solidFill>
              <a:effectLst>
                <a:outerShdw blurRad="38100" dist="38100" dir="2700000" algn="tl">
                  <a:srgbClr val="000000">
                    <a:alpha val="43137"/>
                  </a:srgbClr>
                </a:outerShdw>
              </a:effectLst>
              <a:latin typeface="Forte" panose="03060902040502070203" pitchFamily="66" charset="0"/>
            </a:endParaRPr>
          </a:p>
        </p:txBody>
      </p:sp>
    </p:spTree>
    <p:extLst>
      <p:ext uri="{BB962C8B-B14F-4D97-AF65-F5344CB8AC3E}">
        <p14:creationId xmlns:p14="http://schemas.microsoft.com/office/powerpoint/2010/main" val="324891939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111</TotalTime>
  <Words>319</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Century Gothic</vt:lpstr>
      <vt:lpstr>Courier New</vt:lpstr>
      <vt:lpstr>Forte</vt:lpstr>
      <vt:lpstr>Wingdings 3</vt:lpstr>
      <vt:lpstr>Slice</vt:lpstr>
      <vt:lpstr>Real Time Image Attendance System Through Face Detection</vt:lpstr>
      <vt:lpstr>ABSTRACT:</vt:lpstr>
      <vt:lpstr>INTRODUCTION: </vt:lpstr>
      <vt:lpstr>Working: </vt:lpstr>
      <vt:lpstr>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Image Attendance System</dc:title>
  <dc:creator>sravani vanam</dc:creator>
  <cp:lastModifiedBy>sravani vanam</cp:lastModifiedBy>
  <cp:revision>5</cp:revision>
  <dcterms:created xsi:type="dcterms:W3CDTF">2022-03-18T15:43:06Z</dcterms:created>
  <dcterms:modified xsi:type="dcterms:W3CDTF">2022-03-19T04:18:13Z</dcterms:modified>
</cp:coreProperties>
</file>