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0058400" cy="7772400"/>
  <p:notesSz cx="10058400" cy="7772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94660"/>
  </p:normalViewPr>
  <p:slideViewPr>
    <p:cSldViewPr>
      <p:cViewPr varScale="1">
        <p:scale>
          <a:sx n="69" d="100"/>
          <a:sy n="69" d="100"/>
        </p:scale>
        <p:origin x="1637"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9312" y="-9597"/>
            <a:ext cx="10086784" cy="7791593"/>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3655" y="2725139"/>
            <a:ext cx="6409391" cy="1865809"/>
          </a:xfrm>
        </p:spPr>
        <p:txBody>
          <a:bodyPr anchor="b">
            <a:noAutofit/>
          </a:bodyPr>
          <a:lstStyle>
            <a:lvl1pPr algn="r">
              <a:defRPr sz="594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3655" y="4590946"/>
            <a:ext cx="6409391" cy="1243152"/>
          </a:xfrm>
        </p:spPr>
        <p:txBody>
          <a:bodyPr anchor="t"/>
          <a:lstStyle>
            <a:lvl1pPr marL="0" indent="0" algn="r">
              <a:buNone/>
              <a:defRPr>
                <a:solidFill>
                  <a:schemeClr val="tx1">
                    <a:lumMod val="50000"/>
                    <a:lumOff val="50000"/>
                  </a:schemeClr>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50563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0560" y="690880"/>
            <a:ext cx="6982485" cy="3857413"/>
          </a:xfrm>
        </p:spPr>
        <p:txBody>
          <a:bodyPr anchor="ctr">
            <a:normAutofit/>
          </a:bodyPr>
          <a:lstStyle>
            <a:lvl1pPr algn="l">
              <a:defRPr sz="4840" b="0" cap="none"/>
            </a:lvl1pPr>
          </a:lstStyle>
          <a:p>
            <a:r>
              <a:rPr lang="en-US"/>
              <a:t>Click to edit Master title style</a:t>
            </a:r>
            <a:endParaRPr lang="en-US" dirty="0"/>
          </a:p>
        </p:txBody>
      </p:sp>
      <p:sp>
        <p:nvSpPr>
          <p:cNvPr id="3" name="Text Placeholder 2"/>
          <p:cNvSpPr>
            <a:spLocks noGrp="1"/>
          </p:cNvSpPr>
          <p:nvPr>
            <p:ph type="body" idx="1"/>
          </p:nvPr>
        </p:nvSpPr>
        <p:spPr>
          <a:xfrm>
            <a:off x="670560" y="5066453"/>
            <a:ext cx="6982485" cy="1780424"/>
          </a:xfrm>
        </p:spPr>
        <p:txBody>
          <a:bodyPr anchor="ctr">
            <a:normAutofit/>
          </a:bodyPr>
          <a:lstStyle>
            <a:lvl1pPr marL="0" indent="0" algn="l">
              <a:buNone/>
              <a:defRPr sz="1980">
                <a:solidFill>
                  <a:schemeClr val="tx1">
                    <a:lumMod val="75000"/>
                    <a:lumOff val="25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74844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2374" y="690880"/>
            <a:ext cx="6679400" cy="3425613"/>
          </a:xfrm>
        </p:spPr>
        <p:txBody>
          <a:bodyPr anchor="ctr">
            <a:normAutofit/>
          </a:bodyPr>
          <a:lstStyle>
            <a:lvl1pPr algn="l">
              <a:defRPr sz="48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1182" y="4116493"/>
            <a:ext cx="5961784" cy="431800"/>
          </a:xfrm>
        </p:spPr>
        <p:txBody>
          <a:bodyPr anchor="ctr">
            <a:noAutofit/>
          </a:bodyPr>
          <a:lstStyle>
            <a:lvl1pPr marL="0" indent="0">
              <a:buFontTx/>
              <a:buNone/>
              <a:defRPr sz="1760">
                <a:solidFill>
                  <a:schemeClr val="tx1">
                    <a:lumMod val="50000"/>
                    <a:lumOff val="50000"/>
                  </a:schemeClr>
                </a:solidFill>
              </a:defRPr>
            </a:lvl1pPr>
            <a:lvl2pPr marL="502920" indent="0">
              <a:buFontTx/>
              <a:buNone/>
              <a:defRPr/>
            </a:lvl2pPr>
            <a:lvl3pPr marL="1005840" indent="0">
              <a:buFontTx/>
              <a:buNone/>
              <a:defRPr/>
            </a:lvl3pPr>
            <a:lvl4pPr marL="1508760" indent="0">
              <a:buFontTx/>
              <a:buNone/>
              <a:defRPr/>
            </a:lvl4pPr>
            <a:lvl5pPr marL="2011680" indent="0">
              <a:buFontTx/>
              <a:buNone/>
              <a:defRPr/>
            </a:lvl5pPr>
          </a:lstStyle>
          <a:p>
            <a:pPr lvl="0"/>
            <a:r>
              <a:rPr lang="en-US"/>
              <a:t>Click to edit Master text styles</a:t>
            </a:r>
          </a:p>
        </p:txBody>
      </p:sp>
      <p:sp>
        <p:nvSpPr>
          <p:cNvPr id="3" name="Text Placeholder 2"/>
          <p:cNvSpPr>
            <a:spLocks noGrp="1"/>
          </p:cNvSpPr>
          <p:nvPr>
            <p:ph type="body" idx="1"/>
          </p:nvPr>
        </p:nvSpPr>
        <p:spPr>
          <a:xfrm>
            <a:off x="670558" y="5066453"/>
            <a:ext cx="6982487" cy="1780424"/>
          </a:xfrm>
        </p:spPr>
        <p:txBody>
          <a:bodyPr anchor="ctr">
            <a:normAutofit/>
          </a:bodyPr>
          <a:lstStyle>
            <a:lvl1pPr marL="0" indent="0" algn="l">
              <a:buNone/>
              <a:defRPr sz="1980">
                <a:solidFill>
                  <a:schemeClr val="tx1">
                    <a:lumMod val="75000"/>
                    <a:lumOff val="25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30983" y="895762"/>
            <a:ext cx="503051" cy="662746"/>
          </a:xfrm>
          <a:prstGeom prst="rect">
            <a:avLst/>
          </a:prstGeom>
        </p:spPr>
        <p:txBody>
          <a:bodyPr vert="horz" lIns="100584" tIns="50292" rIns="100584" bIns="50292" rtlCol="0" anchor="ctr">
            <a:noAutofit/>
          </a:bodyPr>
          <a:lstStyle/>
          <a:p>
            <a:pPr lvl="0"/>
            <a:r>
              <a:rPr lang="en-US" sz="8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22469" y="3271430"/>
            <a:ext cx="503051" cy="662746"/>
          </a:xfrm>
          <a:prstGeom prst="rect">
            <a:avLst/>
          </a:prstGeom>
        </p:spPr>
        <p:txBody>
          <a:bodyPr vert="horz" lIns="100584" tIns="50292" rIns="100584" bIns="50292" rtlCol="0" anchor="ctr">
            <a:noAutofit/>
          </a:bodyPr>
          <a:lstStyle/>
          <a:p>
            <a:pPr lvl="0"/>
            <a:r>
              <a:rPr lang="en-US" sz="8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91059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0558" y="2189587"/>
            <a:ext cx="6982487" cy="2941521"/>
          </a:xfrm>
        </p:spPr>
        <p:txBody>
          <a:bodyPr anchor="b">
            <a:normAutofit/>
          </a:bodyPr>
          <a:lstStyle>
            <a:lvl1pPr algn="l">
              <a:defRPr sz="4840" b="0" cap="none"/>
            </a:lvl1pPr>
          </a:lstStyle>
          <a:p>
            <a:r>
              <a:rPr lang="en-US"/>
              <a:t>Click to edit Master title style</a:t>
            </a:r>
            <a:endParaRPr lang="en-US" dirty="0"/>
          </a:p>
        </p:txBody>
      </p:sp>
      <p:sp>
        <p:nvSpPr>
          <p:cNvPr id="3" name="Text Placeholder 2"/>
          <p:cNvSpPr>
            <a:spLocks noGrp="1"/>
          </p:cNvSpPr>
          <p:nvPr>
            <p:ph type="body" idx="1"/>
          </p:nvPr>
        </p:nvSpPr>
        <p:spPr>
          <a:xfrm>
            <a:off x="670558" y="5131108"/>
            <a:ext cx="6982487" cy="1715769"/>
          </a:xfrm>
        </p:spPr>
        <p:txBody>
          <a:bodyPr anchor="t">
            <a:normAutofit/>
          </a:bodyPr>
          <a:lstStyle>
            <a:lvl1pPr marL="0" indent="0" algn="l">
              <a:buNone/>
              <a:defRPr sz="1980">
                <a:solidFill>
                  <a:schemeClr val="tx1">
                    <a:lumMod val="75000"/>
                    <a:lumOff val="25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50913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2374" y="690880"/>
            <a:ext cx="6679400" cy="3425613"/>
          </a:xfrm>
        </p:spPr>
        <p:txBody>
          <a:bodyPr anchor="ctr">
            <a:normAutofit/>
          </a:bodyPr>
          <a:lstStyle>
            <a:lvl1pPr algn="l">
              <a:defRPr sz="48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0557" y="4548294"/>
            <a:ext cx="6982488" cy="582814"/>
          </a:xfrm>
        </p:spPr>
        <p:txBody>
          <a:bodyPr anchor="b">
            <a:noAutofit/>
          </a:bodyPr>
          <a:lstStyle>
            <a:lvl1pPr marL="0" indent="0">
              <a:buFontTx/>
              <a:buNone/>
              <a:defRPr sz="2640">
                <a:solidFill>
                  <a:schemeClr val="tx1">
                    <a:lumMod val="75000"/>
                    <a:lumOff val="25000"/>
                  </a:schemeClr>
                </a:solidFill>
              </a:defRPr>
            </a:lvl1pPr>
            <a:lvl2pPr marL="502920" indent="0">
              <a:buFontTx/>
              <a:buNone/>
              <a:defRPr/>
            </a:lvl2pPr>
            <a:lvl3pPr marL="1005840" indent="0">
              <a:buFontTx/>
              <a:buNone/>
              <a:defRPr/>
            </a:lvl3pPr>
            <a:lvl4pPr marL="1508760" indent="0">
              <a:buFontTx/>
              <a:buNone/>
              <a:defRPr/>
            </a:lvl4pPr>
            <a:lvl5pPr marL="2011680" indent="0">
              <a:buFontTx/>
              <a:buNone/>
              <a:defRPr/>
            </a:lvl5pPr>
          </a:lstStyle>
          <a:p>
            <a:pPr lvl="0"/>
            <a:r>
              <a:rPr lang="en-US"/>
              <a:t>Click to edit Master text styles</a:t>
            </a:r>
          </a:p>
        </p:txBody>
      </p:sp>
      <p:sp>
        <p:nvSpPr>
          <p:cNvPr id="3" name="Text Placeholder 2"/>
          <p:cNvSpPr>
            <a:spLocks noGrp="1"/>
          </p:cNvSpPr>
          <p:nvPr>
            <p:ph type="body" idx="1"/>
          </p:nvPr>
        </p:nvSpPr>
        <p:spPr>
          <a:xfrm>
            <a:off x="670558" y="5131108"/>
            <a:ext cx="6982487" cy="1715769"/>
          </a:xfrm>
        </p:spPr>
        <p:txBody>
          <a:bodyPr anchor="t">
            <a:normAutofit/>
          </a:bodyPr>
          <a:lstStyle>
            <a:lvl1pPr marL="0" indent="0" algn="l">
              <a:buNone/>
              <a:defRPr sz="1980">
                <a:solidFill>
                  <a:schemeClr val="tx1">
                    <a:lumMod val="50000"/>
                    <a:lumOff val="50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30983" y="895762"/>
            <a:ext cx="503051" cy="662746"/>
          </a:xfrm>
          <a:prstGeom prst="rect">
            <a:avLst/>
          </a:prstGeom>
        </p:spPr>
        <p:txBody>
          <a:bodyPr vert="horz" lIns="100584" tIns="50292" rIns="100584" bIns="50292" rtlCol="0" anchor="ctr">
            <a:noAutofit/>
          </a:bodyPr>
          <a:lstStyle/>
          <a:p>
            <a:pPr lvl="0"/>
            <a:r>
              <a:rPr lang="en-US" sz="8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22469" y="3271430"/>
            <a:ext cx="503051" cy="662746"/>
          </a:xfrm>
          <a:prstGeom prst="rect">
            <a:avLst/>
          </a:prstGeom>
        </p:spPr>
        <p:txBody>
          <a:bodyPr vert="horz" lIns="100584" tIns="50292" rIns="100584" bIns="50292" rtlCol="0" anchor="ctr">
            <a:noAutofit/>
          </a:bodyPr>
          <a:lstStyle/>
          <a:p>
            <a:pPr lvl="0"/>
            <a:r>
              <a:rPr lang="en-US" sz="8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1001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7433" y="690880"/>
            <a:ext cx="6975612" cy="3425613"/>
          </a:xfrm>
        </p:spPr>
        <p:txBody>
          <a:bodyPr anchor="ctr">
            <a:normAutofit/>
          </a:bodyPr>
          <a:lstStyle>
            <a:lvl1pPr algn="l">
              <a:defRPr sz="48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0557" y="4548294"/>
            <a:ext cx="6982488" cy="582814"/>
          </a:xfrm>
        </p:spPr>
        <p:txBody>
          <a:bodyPr anchor="b">
            <a:noAutofit/>
          </a:bodyPr>
          <a:lstStyle>
            <a:lvl1pPr marL="0" indent="0">
              <a:buFontTx/>
              <a:buNone/>
              <a:defRPr sz="2640">
                <a:solidFill>
                  <a:schemeClr val="accent1"/>
                </a:solidFill>
              </a:defRPr>
            </a:lvl1pPr>
            <a:lvl2pPr marL="502920" indent="0">
              <a:buFontTx/>
              <a:buNone/>
              <a:defRPr/>
            </a:lvl2pPr>
            <a:lvl3pPr marL="1005840" indent="0">
              <a:buFontTx/>
              <a:buNone/>
              <a:defRPr/>
            </a:lvl3pPr>
            <a:lvl4pPr marL="1508760" indent="0">
              <a:buFontTx/>
              <a:buNone/>
              <a:defRPr/>
            </a:lvl4pPr>
            <a:lvl5pPr marL="2011680" indent="0">
              <a:buFontTx/>
              <a:buNone/>
              <a:defRPr/>
            </a:lvl5pPr>
          </a:lstStyle>
          <a:p>
            <a:pPr lvl="0"/>
            <a:r>
              <a:rPr lang="en-US"/>
              <a:t>Click to edit Master text styles</a:t>
            </a:r>
          </a:p>
        </p:txBody>
      </p:sp>
      <p:sp>
        <p:nvSpPr>
          <p:cNvPr id="3" name="Text Placeholder 2"/>
          <p:cNvSpPr>
            <a:spLocks noGrp="1"/>
          </p:cNvSpPr>
          <p:nvPr>
            <p:ph type="body" idx="1"/>
          </p:nvPr>
        </p:nvSpPr>
        <p:spPr>
          <a:xfrm>
            <a:off x="670558" y="5131108"/>
            <a:ext cx="6982487" cy="1715769"/>
          </a:xfrm>
        </p:spPr>
        <p:txBody>
          <a:bodyPr anchor="t">
            <a:normAutofit/>
          </a:bodyPr>
          <a:lstStyle>
            <a:lvl1pPr marL="0" indent="0" algn="l">
              <a:buNone/>
              <a:defRPr sz="1980">
                <a:solidFill>
                  <a:schemeClr val="tx1">
                    <a:lumMod val="50000"/>
                    <a:lumOff val="50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52400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97747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5043" y="690881"/>
            <a:ext cx="1076693" cy="5951644"/>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0559" y="690881"/>
            <a:ext cx="5714529" cy="5951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2537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892276" y="1447188"/>
            <a:ext cx="5447030" cy="528319"/>
          </a:xfrm>
          <a:prstGeom prst="rect">
            <a:avLst/>
          </a:prstGeom>
        </p:spPr>
        <p:txBody>
          <a:bodyPr wrap="square" lIns="0" tIns="0" rIns="0" bIns="0">
            <a:spAutoFit/>
          </a:bodyPr>
          <a:lstStyle>
            <a:lvl1pPr>
              <a:defRPr sz="3300" b="1" i="0">
                <a:solidFill>
                  <a:srgbClr val="EBEBEB"/>
                </a:solidFill>
                <a:latin typeface="Times New Roman"/>
                <a:cs typeface="Times New Roman"/>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sz="1450" b="0" i="0">
                <a:solidFill>
                  <a:srgbClr val="3F3F3F"/>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382707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01579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0558" y="3060984"/>
            <a:ext cx="6982487" cy="2070125"/>
          </a:xfrm>
        </p:spPr>
        <p:txBody>
          <a:bodyPr anchor="b"/>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0558" y="5131108"/>
            <a:ext cx="6982487" cy="975120"/>
          </a:xfrm>
        </p:spPr>
        <p:txBody>
          <a:bodyPr anchor="t"/>
          <a:lstStyle>
            <a:lvl1pPr marL="0" indent="0" algn="l">
              <a:buNone/>
              <a:defRPr sz="2200">
                <a:solidFill>
                  <a:schemeClr val="tx1">
                    <a:lumMod val="50000"/>
                    <a:lumOff val="50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51810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690880"/>
            <a:ext cx="6982485" cy="149690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0561" y="2448668"/>
            <a:ext cx="3396920" cy="4398208"/>
          </a:xfrm>
        </p:spPr>
        <p:txBody>
          <a:bodyPr>
            <a:normAutofit/>
          </a:bodyPr>
          <a:lstStyle>
            <a:lvl1pPr>
              <a:defRPr sz="1980"/>
            </a:lvl1pPr>
            <a:lvl2pPr>
              <a:defRPr sz="1760"/>
            </a:lvl2pPr>
            <a:lvl3pPr>
              <a:defRPr sz="1540"/>
            </a:lvl3pPr>
            <a:lvl4pPr>
              <a:defRPr sz="1320"/>
            </a:lvl4pPr>
            <a:lvl5pPr>
              <a:defRPr sz="1320"/>
            </a:lvl5pPr>
            <a:lvl6pPr>
              <a:defRPr sz="1320"/>
            </a:lvl6pPr>
            <a:lvl7pPr>
              <a:defRPr sz="1320"/>
            </a:lvl7pPr>
            <a:lvl8pPr>
              <a:defRPr sz="1320"/>
            </a:lvl8pPr>
            <a:lvl9pPr>
              <a:defRPr sz="13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56124" y="2448669"/>
            <a:ext cx="3396921" cy="4398209"/>
          </a:xfrm>
        </p:spPr>
        <p:txBody>
          <a:bodyPr>
            <a:normAutofit/>
          </a:bodyPr>
          <a:lstStyle>
            <a:lvl1pPr>
              <a:defRPr sz="1980"/>
            </a:lvl1pPr>
            <a:lvl2pPr>
              <a:defRPr sz="1760"/>
            </a:lvl2pPr>
            <a:lvl3pPr>
              <a:defRPr sz="1540"/>
            </a:lvl3pPr>
            <a:lvl4pPr>
              <a:defRPr sz="1320"/>
            </a:lvl4pPr>
            <a:lvl5pPr>
              <a:defRPr sz="1320"/>
            </a:lvl5pPr>
            <a:lvl6pPr>
              <a:defRPr sz="1320"/>
            </a:lvl6pPr>
            <a:lvl7pPr>
              <a:defRPr sz="1320"/>
            </a:lvl7pPr>
            <a:lvl8pPr>
              <a:defRPr sz="1320"/>
            </a:lvl8pPr>
            <a:lvl9pPr>
              <a:defRPr sz="13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92361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690880"/>
            <a:ext cx="6982484" cy="149690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0559" y="2449114"/>
            <a:ext cx="3399739" cy="653097"/>
          </a:xfrm>
        </p:spPr>
        <p:txBody>
          <a:bodyPr anchor="b">
            <a:noAutofit/>
          </a:bodyPr>
          <a:lstStyle>
            <a:lvl1pPr marL="0" indent="0">
              <a:buNone/>
              <a:defRPr sz="2640" b="0"/>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70559" y="3102213"/>
            <a:ext cx="3399739" cy="37446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53304" y="2449114"/>
            <a:ext cx="3399739" cy="653097"/>
          </a:xfrm>
        </p:spPr>
        <p:txBody>
          <a:bodyPr anchor="b">
            <a:noAutofit/>
          </a:bodyPr>
          <a:lstStyle>
            <a:lvl1pPr marL="0" indent="0">
              <a:buNone/>
              <a:defRPr sz="2640" b="0"/>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4253304" y="3102213"/>
            <a:ext cx="3399739" cy="37446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5586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0559" y="690880"/>
            <a:ext cx="6982485" cy="149690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79585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19211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559" y="1698418"/>
            <a:ext cx="3069200" cy="1448928"/>
          </a:xfrm>
        </p:spPr>
        <p:txBody>
          <a:bodyPr anchor="b">
            <a:normAutofit/>
          </a:bodyPr>
          <a:lstStyle>
            <a:lvl1pPr>
              <a:defRPr sz="2200"/>
            </a:lvl1pPr>
          </a:lstStyle>
          <a:p>
            <a:r>
              <a:rPr lang="en-US"/>
              <a:t>Click to edit Master title style</a:t>
            </a:r>
            <a:endParaRPr lang="en-US" dirty="0"/>
          </a:p>
        </p:txBody>
      </p:sp>
      <p:sp>
        <p:nvSpPr>
          <p:cNvPr id="3" name="Content Placeholder 2"/>
          <p:cNvSpPr>
            <a:spLocks noGrp="1"/>
          </p:cNvSpPr>
          <p:nvPr>
            <p:ph idx="1"/>
          </p:nvPr>
        </p:nvSpPr>
        <p:spPr>
          <a:xfrm>
            <a:off x="3928403" y="583582"/>
            <a:ext cx="3724641" cy="626329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0559" y="3147346"/>
            <a:ext cx="3069200" cy="2929042"/>
          </a:xfrm>
        </p:spPr>
        <p:txBody>
          <a:bodyPr>
            <a:normAutofit/>
          </a:bodyPr>
          <a:lstStyle>
            <a:lvl1pPr marL="0" indent="0">
              <a:buNone/>
              <a:defRPr sz="154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33360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559" y="5440680"/>
            <a:ext cx="6982485" cy="642303"/>
          </a:xfrm>
        </p:spPr>
        <p:txBody>
          <a:bodyPr anchor="b">
            <a:normAutofit/>
          </a:bodyPr>
          <a:lstStyle>
            <a:lvl1pPr algn="l">
              <a:defRPr sz="264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0559" y="690880"/>
            <a:ext cx="6982485" cy="4358480"/>
          </a:xfrm>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endParaRPr lang="en-US" dirty="0"/>
          </a:p>
        </p:txBody>
      </p:sp>
      <p:sp>
        <p:nvSpPr>
          <p:cNvPr id="4" name="Text Placeholder 3"/>
          <p:cNvSpPr>
            <a:spLocks noGrp="1"/>
          </p:cNvSpPr>
          <p:nvPr>
            <p:ph type="body" sz="half" idx="2"/>
          </p:nvPr>
        </p:nvSpPr>
        <p:spPr>
          <a:xfrm>
            <a:off x="670559" y="6082983"/>
            <a:ext cx="6982485" cy="763894"/>
          </a:xfrm>
        </p:spPr>
        <p:txBody>
          <a:bodyPr>
            <a:normAutofit/>
          </a:bodyPr>
          <a:lstStyle>
            <a:lvl1pPr marL="0" indent="0">
              <a:buNone/>
              <a:defRPr sz="132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42887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313" y="-9597"/>
            <a:ext cx="10086786" cy="7791593"/>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0560" y="690880"/>
            <a:ext cx="6982484" cy="149690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0559" y="2448669"/>
            <a:ext cx="6982485" cy="43982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45784" y="6846879"/>
            <a:ext cx="752545" cy="413808"/>
          </a:xfrm>
          <a:prstGeom prst="rect">
            <a:avLst/>
          </a:prstGeom>
        </p:spPr>
        <p:txBody>
          <a:bodyPr vert="horz" lIns="91440" tIns="45720" rIns="91440" bIns="45720" rtlCol="0" anchor="ctr"/>
          <a:lstStyle>
            <a:lvl1pPr algn="r">
              <a:defRPr sz="990">
                <a:solidFill>
                  <a:schemeClr val="tx1">
                    <a:tint val="75000"/>
                  </a:schemeClr>
                </a:solidFill>
              </a:defRPr>
            </a:lvl1pPr>
          </a:lstStyle>
          <a:p>
            <a:fld id="{1D8BD707-D9CF-40AE-B4C6-C98DA3205C09}" type="datetimeFigureOut">
              <a:rPr lang="en-US" smtClean="0"/>
              <a:t>9/17/2024</a:t>
            </a:fld>
            <a:endParaRPr lang="en-US"/>
          </a:p>
        </p:txBody>
      </p:sp>
      <p:sp>
        <p:nvSpPr>
          <p:cNvPr id="5" name="Footer Placeholder 4"/>
          <p:cNvSpPr>
            <a:spLocks noGrp="1"/>
          </p:cNvSpPr>
          <p:nvPr>
            <p:ph type="ftr" sz="quarter" idx="3"/>
          </p:nvPr>
        </p:nvSpPr>
        <p:spPr>
          <a:xfrm>
            <a:off x="670560" y="6846879"/>
            <a:ext cx="5085270" cy="413808"/>
          </a:xfrm>
          <a:prstGeom prst="rect">
            <a:avLst/>
          </a:prstGeom>
        </p:spPr>
        <p:txBody>
          <a:bodyPr vert="horz" lIns="91440" tIns="45720" rIns="91440" bIns="45720" rtlCol="0" anchor="ctr"/>
          <a:lstStyle>
            <a:lvl1pPr algn="l">
              <a:defRPr sz="99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089144" y="6846879"/>
            <a:ext cx="563902" cy="413808"/>
          </a:xfrm>
          <a:prstGeom prst="rect">
            <a:avLst/>
          </a:prstGeom>
        </p:spPr>
        <p:txBody>
          <a:bodyPr vert="horz" lIns="91440" tIns="45720" rIns="91440" bIns="45720" rtlCol="0" anchor="ctr"/>
          <a:lstStyle>
            <a:lvl1pPr algn="r">
              <a:defRPr sz="99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56648339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502920" rtl="0" eaLnBrk="1" latinLnBrk="0" hangingPunct="1">
        <a:spcBef>
          <a:spcPct val="0"/>
        </a:spcBef>
        <a:buNone/>
        <a:defRPr sz="396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190" indent="-377190" algn="l" defTabSz="502920" rtl="0" eaLnBrk="1" latinLnBrk="0" hangingPunct="1">
        <a:spcBef>
          <a:spcPts val="1100"/>
        </a:spcBef>
        <a:spcAft>
          <a:spcPts val="0"/>
        </a:spcAft>
        <a:buClr>
          <a:schemeClr val="accent1"/>
        </a:buClr>
        <a:buSzPct val="80000"/>
        <a:buFont typeface="Wingdings 3" charset="2"/>
        <a:buChar char=""/>
        <a:defRPr sz="1980" kern="1200">
          <a:solidFill>
            <a:schemeClr val="tx1">
              <a:lumMod val="75000"/>
              <a:lumOff val="25000"/>
            </a:schemeClr>
          </a:solidFill>
          <a:latin typeface="+mn-lt"/>
          <a:ea typeface="+mn-ea"/>
          <a:cs typeface="+mn-cs"/>
        </a:defRPr>
      </a:lvl1pPr>
      <a:lvl2pPr marL="817245" indent="-314325" algn="l" defTabSz="502920" rtl="0" eaLnBrk="1" latinLnBrk="0" hangingPunct="1">
        <a:spcBef>
          <a:spcPts val="1100"/>
        </a:spcBef>
        <a:spcAft>
          <a:spcPts val="0"/>
        </a:spcAft>
        <a:buClr>
          <a:schemeClr val="accent1"/>
        </a:buClr>
        <a:buSzPct val="80000"/>
        <a:buFont typeface="Wingdings 3" charset="2"/>
        <a:buChar char=""/>
        <a:defRPr sz="1760" kern="1200">
          <a:solidFill>
            <a:schemeClr val="tx1">
              <a:lumMod val="75000"/>
              <a:lumOff val="25000"/>
            </a:schemeClr>
          </a:solidFill>
          <a:latin typeface="+mn-lt"/>
          <a:ea typeface="+mn-ea"/>
          <a:cs typeface="+mn-cs"/>
        </a:defRPr>
      </a:lvl2pPr>
      <a:lvl3pPr marL="1257300" indent="-251460" algn="l" defTabSz="502920" rtl="0" eaLnBrk="1" latinLnBrk="0" hangingPunct="1">
        <a:spcBef>
          <a:spcPts val="1100"/>
        </a:spcBef>
        <a:spcAft>
          <a:spcPts val="0"/>
        </a:spcAft>
        <a:buClr>
          <a:schemeClr val="accent1"/>
        </a:buClr>
        <a:buSzPct val="80000"/>
        <a:buFont typeface="Wingdings 3" charset="2"/>
        <a:buChar char=""/>
        <a:defRPr sz="1540" kern="1200">
          <a:solidFill>
            <a:schemeClr val="tx1">
              <a:lumMod val="75000"/>
              <a:lumOff val="25000"/>
            </a:schemeClr>
          </a:solidFill>
          <a:latin typeface="+mn-lt"/>
          <a:ea typeface="+mn-ea"/>
          <a:cs typeface="+mn-cs"/>
        </a:defRPr>
      </a:lvl3pPr>
      <a:lvl4pPr marL="1760220" indent="-251460" algn="l" defTabSz="502920" rtl="0" eaLnBrk="1" latinLnBrk="0" hangingPunct="1">
        <a:spcBef>
          <a:spcPts val="1100"/>
        </a:spcBef>
        <a:spcAft>
          <a:spcPts val="0"/>
        </a:spcAft>
        <a:buClr>
          <a:schemeClr val="accent1"/>
        </a:buClr>
        <a:buSzPct val="80000"/>
        <a:buFont typeface="Wingdings 3" charset="2"/>
        <a:buChar char=""/>
        <a:defRPr sz="1320" kern="1200">
          <a:solidFill>
            <a:schemeClr val="tx1">
              <a:lumMod val="75000"/>
              <a:lumOff val="25000"/>
            </a:schemeClr>
          </a:solidFill>
          <a:latin typeface="+mn-lt"/>
          <a:ea typeface="+mn-ea"/>
          <a:cs typeface="+mn-cs"/>
        </a:defRPr>
      </a:lvl4pPr>
      <a:lvl5pPr marL="2263140" indent="-251460" algn="l" defTabSz="502920" rtl="0" eaLnBrk="1" latinLnBrk="0" hangingPunct="1">
        <a:spcBef>
          <a:spcPts val="1100"/>
        </a:spcBef>
        <a:spcAft>
          <a:spcPts val="0"/>
        </a:spcAft>
        <a:buClr>
          <a:schemeClr val="accent1"/>
        </a:buClr>
        <a:buSzPct val="80000"/>
        <a:buFont typeface="Wingdings 3" charset="2"/>
        <a:buChar char=""/>
        <a:defRPr sz="1320" kern="1200">
          <a:solidFill>
            <a:schemeClr val="tx1">
              <a:lumMod val="75000"/>
              <a:lumOff val="25000"/>
            </a:schemeClr>
          </a:solidFill>
          <a:latin typeface="+mn-lt"/>
          <a:ea typeface="+mn-ea"/>
          <a:cs typeface="+mn-cs"/>
        </a:defRPr>
      </a:lvl5pPr>
      <a:lvl6pPr marL="2766060" indent="-251460" algn="l" defTabSz="502920" rtl="0" eaLnBrk="1" latinLnBrk="0" hangingPunct="1">
        <a:spcBef>
          <a:spcPts val="1100"/>
        </a:spcBef>
        <a:spcAft>
          <a:spcPts val="0"/>
        </a:spcAft>
        <a:buClr>
          <a:schemeClr val="accent1"/>
        </a:buClr>
        <a:buSzPct val="80000"/>
        <a:buFont typeface="Wingdings 3" charset="2"/>
        <a:buChar char=""/>
        <a:defRPr sz="1320" kern="1200">
          <a:solidFill>
            <a:schemeClr val="tx1">
              <a:lumMod val="75000"/>
              <a:lumOff val="25000"/>
            </a:schemeClr>
          </a:solidFill>
          <a:latin typeface="+mn-lt"/>
          <a:ea typeface="+mn-ea"/>
          <a:cs typeface="+mn-cs"/>
        </a:defRPr>
      </a:lvl6pPr>
      <a:lvl7pPr marL="3268980" indent="-251460" algn="l" defTabSz="502920" rtl="0" eaLnBrk="1" latinLnBrk="0" hangingPunct="1">
        <a:spcBef>
          <a:spcPts val="1100"/>
        </a:spcBef>
        <a:spcAft>
          <a:spcPts val="0"/>
        </a:spcAft>
        <a:buClr>
          <a:schemeClr val="accent1"/>
        </a:buClr>
        <a:buSzPct val="80000"/>
        <a:buFont typeface="Wingdings 3" charset="2"/>
        <a:buChar char=""/>
        <a:defRPr sz="1320" kern="1200">
          <a:solidFill>
            <a:schemeClr val="tx1">
              <a:lumMod val="75000"/>
              <a:lumOff val="25000"/>
            </a:schemeClr>
          </a:solidFill>
          <a:latin typeface="+mn-lt"/>
          <a:ea typeface="+mn-ea"/>
          <a:cs typeface="+mn-cs"/>
        </a:defRPr>
      </a:lvl7pPr>
      <a:lvl8pPr marL="3771900" indent="-251460" algn="l" defTabSz="502920" rtl="0" eaLnBrk="1" latinLnBrk="0" hangingPunct="1">
        <a:spcBef>
          <a:spcPts val="1100"/>
        </a:spcBef>
        <a:spcAft>
          <a:spcPts val="0"/>
        </a:spcAft>
        <a:buClr>
          <a:schemeClr val="accent1"/>
        </a:buClr>
        <a:buSzPct val="80000"/>
        <a:buFont typeface="Wingdings 3" charset="2"/>
        <a:buChar char=""/>
        <a:defRPr sz="1320" kern="1200">
          <a:solidFill>
            <a:schemeClr val="tx1">
              <a:lumMod val="75000"/>
              <a:lumOff val="25000"/>
            </a:schemeClr>
          </a:solidFill>
          <a:latin typeface="+mn-lt"/>
          <a:ea typeface="+mn-ea"/>
          <a:cs typeface="+mn-cs"/>
        </a:defRPr>
      </a:lvl8pPr>
      <a:lvl9pPr marL="4274820" indent="-251460" algn="l" defTabSz="502920" rtl="0" eaLnBrk="1" latinLnBrk="0" hangingPunct="1">
        <a:spcBef>
          <a:spcPts val="1100"/>
        </a:spcBef>
        <a:spcAft>
          <a:spcPts val="0"/>
        </a:spcAft>
        <a:buClr>
          <a:schemeClr val="accent1"/>
        </a:buClr>
        <a:buSzPct val="80000"/>
        <a:buFont typeface="Wingdings 3" charset="2"/>
        <a:buChar char=""/>
        <a:defRPr sz="1320" kern="1200">
          <a:solidFill>
            <a:schemeClr val="tx1">
              <a:lumMod val="75000"/>
              <a:lumOff val="25000"/>
            </a:schemeClr>
          </a:solidFill>
          <a:latin typeface="+mn-lt"/>
          <a:ea typeface="+mn-ea"/>
          <a:cs typeface="+mn-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17.xml"/><Relationship Id="rId6" Type="http://schemas.openxmlformats.org/officeDocument/2006/relationships/image" Target="../media/image73.png"/><Relationship Id="rId11" Type="http://schemas.openxmlformats.org/officeDocument/2006/relationships/image" Target="../media/image78.jp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11.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17.xml"/><Relationship Id="rId6" Type="http://schemas.openxmlformats.org/officeDocument/2006/relationships/image" Target="../media/image83.png"/><Relationship Id="rId11" Type="http://schemas.openxmlformats.org/officeDocument/2006/relationships/image" Target="../media/image88.jpg"/><Relationship Id="rId5" Type="http://schemas.openxmlformats.org/officeDocument/2006/relationships/image" Target="../media/image82.pn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s>
</file>

<file path=ppt/slides/_rels/slide12.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12" Type="http://schemas.openxmlformats.org/officeDocument/2006/relationships/image" Target="../media/image99.jpg"/><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93.png"/><Relationship Id="rId11" Type="http://schemas.openxmlformats.org/officeDocument/2006/relationships/image" Target="../media/image98.jpg"/><Relationship Id="rId5" Type="http://schemas.openxmlformats.org/officeDocument/2006/relationships/image" Target="../media/image92.png"/><Relationship Id="rId10" Type="http://schemas.openxmlformats.org/officeDocument/2006/relationships/image" Target="../media/image97.png"/><Relationship Id="rId4" Type="http://schemas.openxmlformats.org/officeDocument/2006/relationships/image" Target="../media/image91.png"/><Relationship Id="rId9" Type="http://schemas.openxmlformats.org/officeDocument/2006/relationships/image" Target="../media/image96.png"/></Relationships>
</file>

<file path=ppt/slides/_rels/slide13.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101.png"/><Relationship Id="rId7" Type="http://schemas.openxmlformats.org/officeDocument/2006/relationships/image" Target="../media/image10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04.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png"/></Relationships>
</file>

<file path=ppt/slides/_rels/slide14.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10" Type="http://schemas.openxmlformats.org/officeDocument/2006/relationships/image" Target="../media/image117.png"/><Relationship Id="rId4" Type="http://schemas.openxmlformats.org/officeDocument/2006/relationships/image" Target="../media/image111.png"/><Relationship Id="rId9" Type="http://schemas.openxmlformats.org/officeDocument/2006/relationships/image" Target="../media/image116.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jpg"/><Relationship Id="rId2" Type="http://schemas.openxmlformats.org/officeDocument/2006/relationships/image" Target="../media/image28.png"/><Relationship Id="rId1" Type="http://schemas.openxmlformats.org/officeDocument/2006/relationships/slideLayout" Target="../slideLayouts/slideLayout17.xml"/><Relationship Id="rId6" Type="http://schemas.openxmlformats.org/officeDocument/2006/relationships/image" Target="../media/image32.png"/><Relationship Id="rId11" Type="http://schemas.openxmlformats.org/officeDocument/2006/relationships/image" Target="../media/image37.jp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17.xml"/><Relationship Id="rId6" Type="http://schemas.openxmlformats.org/officeDocument/2006/relationships/image" Target="../media/image43.png"/><Relationship Id="rId11" Type="http://schemas.openxmlformats.org/officeDocument/2006/relationships/image" Target="../media/image48.jp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8.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jp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9.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17.xml"/><Relationship Id="rId6" Type="http://schemas.openxmlformats.org/officeDocument/2006/relationships/image" Target="../media/image63.png"/><Relationship Id="rId11" Type="http://schemas.openxmlformats.org/officeDocument/2006/relationships/image" Target="../media/image68.jp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059180"/>
            <a:ext cx="8612505" cy="388620"/>
          </a:xfrm>
          <a:custGeom>
            <a:avLst/>
            <a:gdLst/>
            <a:ahLst/>
            <a:cxnLst/>
            <a:rect l="l" t="t" r="r" b="b"/>
            <a:pathLst>
              <a:path w="8612505" h="388619">
                <a:moveTo>
                  <a:pt x="0" y="388620"/>
                </a:moveTo>
                <a:lnTo>
                  <a:pt x="8612123" y="388620"/>
                </a:lnTo>
                <a:lnTo>
                  <a:pt x="8612123" y="0"/>
                </a:lnTo>
                <a:lnTo>
                  <a:pt x="0" y="0"/>
                </a:lnTo>
                <a:lnTo>
                  <a:pt x="0" y="388620"/>
                </a:lnTo>
                <a:close/>
              </a:path>
            </a:pathLst>
          </a:custGeom>
          <a:solidFill>
            <a:srgbClr val="FFFFFF"/>
          </a:solidFill>
        </p:spPr>
        <p:txBody>
          <a:bodyPr wrap="square" lIns="0" tIns="0" rIns="0" bIns="0" rtlCol="0"/>
          <a:lstStyle/>
          <a:p>
            <a:endParaRPr/>
          </a:p>
        </p:txBody>
      </p:sp>
      <p:sp>
        <p:nvSpPr>
          <p:cNvPr id="3" name="object 3"/>
          <p:cNvSpPr/>
          <p:nvPr/>
        </p:nvSpPr>
        <p:spPr>
          <a:xfrm>
            <a:off x="9177528" y="1059180"/>
            <a:ext cx="881380" cy="388620"/>
          </a:xfrm>
          <a:custGeom>
            <a:avLst/>
            <a:gdLst/>
            <a:ahLst/>
            <a:cxnLst/>
            <a:rect l="l" t="t" r="r" b="b"/>
            <a:pathLst>
              <a:path w="881379" h="388619">
                <a:moveTo>
                  <a:pt x="0" y="388620"/>
                </a:moveTo>
                <a:lnTo>
                  <a:pt x="880872" y="388620"/>
                </a:lnTo>
                <a:lnTo>
                  <a:pt x="880872" y="0"/>
                </a:lnTo>
                <a:lnTo>
                  <a:pt x="0" y="0"/>
                </a:lnTo>
                <a:lnTo>
                  <a:pt x="0" y="388620"/>
                </a:lnTo>
                <a:close/>
              </a:path>
            </a:pathLst>
          </a:custGeom>
          <a:solidFill>
            <a:srgbClr val="FFFFFF"/>
          </a:solidFill>
        </p:spPr>
        <p:txBody>
          <a:bodyPr wrap="square" lIns="0" tIns="0" rIns="0" bIns="0" rtlCol="0"/>
          <a:lstStyle/>
          <a:p>
            <a:endParaRPr/>
          </a:p>
        </p:txBody>
      </p:sp>
      <p:grpSp>
        <p:nvGrpSpPr>
          <p:cNvPr id="4" name="object 4"/>
          <p:cNvGrpSpPr/>
          <p:nvPr/>
        </p:nvGrpSpPr>
        <p:grpSpPr>
          <a:xfrm>
            <a:off x="0" y="1057655"/>
            <a:ext cx="10058400" cy="5658485"/>
            <a:chOff x="0" y="1057655"/>
            <a:chExt cx="10058400" cy="5658485"/>
          </a:xfrm>
        </p:grpSpPr>
        <p:sp>
          <p:nvSpPr>
            <p:cNvPr id="5" name="object 5"/>
            <p:cNvSpPr/>
            <p:nvPr/>
          </p:nvSpPr>
          <p:spPr>
            <a:xfrm>
              <a:off x="0" y="1447799"/>
              <a:ext cx="10058400" cy="5267960"/>
            </a:xfrm>
            <a:custGeom>
              <a:avLst/>
              <a:gdLst/>
              <a:ahLst/>
              <a:cxnLst/>
              <a:rect l="l" t="t" r="r" b="b"/>
              <a:pathLst>
                <a:path w="10058400" h="5267959">
                  <a:moveTo>
                    <a:pt x="10058400" y="4875530"/>
                  </a:moveTo>
                  <a:lnTo>
                    <a:pt x="393192" y="4875530"/>
                  </a:lnTo>
                  <a:lnTo>
                    <a:pt x="393192" y="0"/>
                  </a:lnTo>
                  <a:lnTo>
                    <a:pt x="0" y="0"/>
                  </a:lnTo>
                  <a:lnTo>
                    <a:pt x="0" y="4875530"/>
                  </a:lnTo>
                  <a:lnTo>
                    <a:pt x="0" y="5267960"/>
                  </a:lnTo>
                  <a:lnTo>
                    <a:pt x="10058400" y="5267960"/>
                  </a:lnTo>
                  <a:lnTo>
                    <a:pt x="10058400" y="4875530"/>
                  </a:lnTo>
                  <a:close/>
                </a:path>
                <a:path w="10058400" h="5267959">
                  <a:moveTo>
                    <a:pt x="10058400" y="0"/>
                  </a:moveTo>
                  <a:lnTo>
                    <a:pt x="9660636" y="0"/>
                  </a:lnTo>
                  <a:lnTo>
                    <a:pt x="9660636" y="4875288"/>
                  </a:lnTo>
                  <a:lnTo>
                    <a:pt x="10058400" y="4875288"/>
                  </a:lnTo>
                  <a:lnTo>
                    <a:pt x="10058400" y="0"/>
                  </a:lnTo>
                  <a:close/>
                </a:path>
              </a:pathLst>
            </a:custGeom>
            <a:solidFill>
              <a:srgbClr val="FFFFFF"/>
            </a:solidFill>
          </p:spPr>
          <p:txBody>
            <a:bodyPr wrap="square" lIns="0" tIns="0" rIns="0" bIns="0" rtlCol="0"/>
            <a:lstStyle/>
            <a:p>
              <a:endParaRPr/>
            </a:p>
          </p:txBody>
        </p:sp>
        <p:sp>
          <p:nvSpPr>
            <p:cNvPr id="6" name="object 6"/>
            <p:cNvSpPr/>
            <p:nvPr/>
          </p:nvSpPr>
          <p:spPr>
            <a:xfrm>
              <a:off x="8612123" y="1057655"/>
              <a:ext cx="565785" cy="943610"/>
            </a:xfrm>
            <a:custGeom>
              <a:avLst/>
              <a:gdLst/>
              <a:ahLst/>
              <a:cxnLst/>
              <a:rect l="l" t="t" r="r" b="b"/>
              <a:pathLst>
                <a:path w="565784" h="943610">
                  <a:moveTo>
                    <a:pt x="565404" y="943356"/>
                  </a:moveTo>
                  <a:lnTo>
                    <a:pt x="0" y="943356"/>
                  </a:lnTo>
                  <a:lnTo>
                    <a:pt x="0" y="0"/>
                  </a:lnTo>
                  <a:lnTo>
                    <a:pt x="565404" y="0"/>
                  </a:lnTo>
                  <a:lnTo>
                    <a:pt x="565404" y="943356"/>
                  </a:lnTo>
                  <a:close/>
                </a:path>
              </a:pathLst>
            </a:custGeom>
            <a:solidFill>
              <a:srgbClr val="B31166"/>
            </a:solidFill>
          </p:spPr>
          <p:txBody>
            <a:bodyPr wrap="square" lIns="0" tIns="0" rIns="0" bIns="0" rtlCol="0"/>
            <a:lstStyle/>
            <a:p>
              <a:endParaRPr/>
            </a:p>
          </p:txBody>
        </p:sp>
      </p:grpSp>
      <p:sp>
        <p:nvSpPr>
          <p:cNvPr id="7" name="object 7"/>
          <p:cNvSpPr txBox="1">
            <a:spLocks noGrp="1"/>
          </p:cNvSpPr>
          <p:nvPr>
            <p:ph type="title"/>
          </p:nvPr>
        </p:nvSpPr>
        <p:spPr>
          <a:xfrm>
            <a:off x="304800" y="2084211"/>
            <a:ext cx="7894427" cy="1535430"/>
          </a:xfrm>
          <a:prstGeom prst="rect">
            <a:avLst/>
          </a:prstGeom>
        </p:spPr>
        <p:txBody>
          <a:bodyPr vert="horz" wrap="square" lIns="0" tIns="13335" rIns="0" bIns="0" rtlCol="0">
            <a:spAutoFit/>
          </a:bodyPr>
          <a:lstStyle/>
          <a:p>
            <a:pPr marL="207645" marR="5080" indent="-195580" algn="ctr">
              <a:lnSpc>
                <a:spcPct val="100000"/>
              </a:lnSpc>
              <a:spcBef>
                <a:spcPts val="105"/>
              </a:spcBef>
            </a:pPr>
            <a:r>
              <a:rPr sz="4800" b="1" dirty="0"/>
              <a:t>Lead</a:t>
            </a:r>
            <a:r>
              <a:rPr sz="4800" b="1" spc="-70" dirty="0"/>
              <a:t> </a:t>
            </a:r>
            <a:r>
              <a:rPr sz="4800" b="1" dirty="0"/>
              <a:t>Scoring</a:t>
            </a:r>
            <a:r>
              <a:rPr sz="4800" b="1" spc="-40" dirty="0"/>
              <a:t> </a:t>
            </a:r>
            <a:r>
              <a:rPr sz="4800" b="1" dirty="0"/>
              <a:t>Case</a:t>
            </a:r>
            <a:r>
              <a:rPr sz="4800" b="1" spc="-60" dirty="0"/>
              <a:t> </a:t>
            </a:r>
            <a:r>
              <a:rPr sz="4800" b="1" spc="-10" dirty="0"/>
              <a:t>Study </a:t>
            </a:r>
            <a:r>
              <a:rPr sz="4800" b="1" dirty="0"/>
              <a:t>using</a:t>
            </a:r>
            <a:r>
              <a:rPr sz="4800" b="1" spc="-40" dirty="0"/>
              <a:t> </a:t>
            </a:r>
            <a:r>
              <a:rPr sz="4800" b="1" dirty="0"/>
              <a:t>logistic</a:t>
            </a:r>
            <a:r>
              <a:rPr sz="4800" b="1" spc="-60" dirty="0"/>
              <a:t> </a:t>
            </a:r>
            <a:r>
              <a:rPr sz="4800" b="1" spc="-10" dirty="0"/>
              <a:t>regression</a:t>
            </a:r>
            <a:endParaRPr sz="4800" b="1" dirty="0"/>
          </a:p>
        </p:txBody>
      </p:sp>
      <p:sp>
        <p:nvSpPr>
          <p:cNvPr id="8" name="object 8"/>
          <p:cNvSpPr txBox="1"/>
          <p:nvPr/>
        </p:nvSpPr>
        <p:spPr>
          <a:xfrm>
            <a:off x="2492809" y="4009784"/>
            <a:ext cx="5431991" cy="1324722"/>
          </a:xfrm>
          <a:prstGeom prst="rect">
            <a:avLst/>
          </a:prstGeom>
        </p:spPr>
        <p:txBody>
          <a:bodyPr vert="horz" wrap="square" lIns="0" tIns="138430" rIns="0" bIns="0" rtlCol="0">
            <a:spAutoFit/>
          </a:bodyPr>
          <a:lstStyle/>
          <a:p>
            <a:pPr marL="12700">
              <a:lnSpc>
                <a:spcPct val="100000"/>
              </a:lnSpc>
              <a:spcBef>
                <a:spcPts val="1090"/>
              </a:spcBef>
            </a:pPr>
            <a:r>
              <a:rPr lang="en-US" sz="2300" b="1" dirty="0">
                <a:latin typeface="Times New Roman"/>
                <a:cs typeface="Times New Roman"/>
              </a:rPr>
              <a:t>   SUBMITTED</a:t>
            </a:r>
            <a:r>
              <a:rPr lang="en-US" sz="2300" b="1" spc="-40" dirty="0">
                <a:latin typeface="Times New Roman"/>
                <a:cs typeface="Times New Roman"/>
              </a:rPr>
              <a:t> </a:t>
            </a:r>
            <a:r>
              <a:rPr lang="en-US" sz="2300" b="1" dirty="0">
                <a:latin typeface="Times New Roman"/>
                <a:cs typeface="Times New Roman"/>
              </a:rPr>
              <a:t>BY</a:t>
            </a:r>
            <a:r>
              <a:rPr lang="en-US" sz="2300" b="1" spc="-105" dirty="0">
                <a:latin typeface="Times New Roman"/>
                <a:cs typeface="Times New Roman"/>
              </a:rPr>
              <a:t> </a:t>
            </a:r>
            <a:endParaRPr lang="en-US" sz="2300" dirty="0">
              <a:latin typeface="Times New Roman"/>
              <a:cs typeface="Times New Roman"/>
            </a:endParaRPr>
          </a:p>
          <a:p>
            <a:pPr marL="461645" indent="-375920">
              <a:lnSpc>
                <a:spcPct val="100000"/>
              </a:lnSpc>
              <a:spcBef>
                <a:spcPts val="865"/>
              </a:spcBef>
              <a:buSzPct val="79487"/>
              <a:buAutoNum type="arabicPeriod"/>
              <a:tabLst>
                <a:tab pos="461645" algn="l"/>
              </a:tabLst>
            </a:pPr>
            <a:r>
              <a:rPr lang="en-US" sz="1950" b="1" dirty="0">
                <a:latin typeface="Times New Roman"/>
                <a:cs typeface="Times New Roman"/>
              </a:rPr>
              <a:t>Bindu Nagaraj</a:t>
            </a:r>
            <a:endParaRPr lang="en-US" sz="1950" dirty="0">
              <a:latin typeface="Times New Roman"/>
              <a:cs typeface="Times New Roman"/>
            </a:endParaRPr>
          </a:p>
          <a:p>
            <a:pPr marL="461645" indent="-375920">
              <a:lnSpc>
                <a:spcPct val="100000"/>
              </a:lnSpc>
              <a:spcBef>
                <a:spcPts val="865"/>
              </a:spcBef>
              <a:buSzPct val="79487"/>
              <a:buAutoNum type="arabicPeriod"/>
              <a:tabLst>
                <a:tab pos="461645" algn="l"/>
              </a:tabLst>
            </a:pPr>
            <a:r>
              <a:rPr lang="en-US" sz="1950" b="1" dirty="0">
                <a:latin typeface="Times New Roman"/>
                <a:cs typeface="Times New Roman"/>
              </a:rPr>
              <a:t>Bhavana </a:t>
            </a:r>
            <a:r>
              <a:rPr lang="en-US" sz="1950" b="1" dirty="0" err="1">
                <a:latin typeface="Times New Roman"/>
                <a:cs typeface="Times New Roman"/>
              </a:rPr>
              <a:t>Munagala</a:t>
            </a:r>
            <a:r>
              <a:rPr lang="en-US" sz="1950" b="1" dirty="0">
                <a:latin typeface="Times New Roman"/>
                <a:cs typeface="Times New Roman"/>
              </a:rPr>
              <a:t>  </a:t>
            </a:r>
            <a:endParaRPr lang="en-US" sz="195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250692"/>
            <a:ext cx="3470275" cy="3465829"/>
            <a:chOff x="0" y="3250692"/>
            <a:chExt cx="3470275" cy="3465829"/>
          </a:xfrm>
        </p:grpSpPr>
        <p:pic>
          <p:nvPicPr>
            <p:cNvPr id="3" name="object 3"/>
            <p:cNvPicPr/>
            <p:nvPr/>
          </p:nvPicPr>
          <p:blipFill>
            <a:blip r:embed="rId2" cstate="print"/>
            <a:stretch>
              <a:fillRect/>
            </a:stretch>
          </p:blipFill>
          <p:spPr>
            <a:xfrm>
              <a:off x="96011" y="3250692"/>
              <a:ext cx="3264407" cy="1165859"/>
            </a:xfrm>
            <a:prstGeom prst="rect">
              <a:avLst/>
            </a:prstGeom>
          </p:spPr>
        </p:pic>
        <p:pic>
          <p:nvPicPr>
            <p:cNvPr id="4" name="object 4"/>
            <p:cNvPicPr/>
            <p:nvPr/>
          </p:nvPicPr>
          <p:blipFill>
            <a:blip r:embed="rId3" cstate="print"/>
            <a:stretch>
              <a:fillRect/>
            </a:stretch>
          </p:blipFill>
          <p:spPr>
            <a:xfrm>
              <a:off x="0" y="4416552"/>
              <a:ext cx="3470148" cy="1165860"/>
            </a:xfrm>
            <a:prstGeom prst="rect">
              <a:avLst/>
            </a:prstGeom>
          </p:spPr>
        </p:pic>
        <p:pic>
          <p:nvPicPr>
            <p:cNvPr id="5" name="object 5"/>
            <p:cNvPicPr/>
            <p:nvPr/>
          </p:nvPicPr>
          <p:blipFill>
            <a:blip r:embed="rId4" cstate="print"/>
            <a:stretch>
              <a:fillRect/>
            </a:stretch>
          </p:blipFill>
          <p:spPr>
            <a:xfrm>
              <a:off x="96011" y="5582412"/>
              <a:ext cx="3264407" cy="1133855"/>
            </a:xfrm>
            <a:prstGeom prst="rect">
              <a:avLst/>
            </a:prstGeom>
          </p:spPr>
        </p:pic>
        <p:pic>
          <p:nvPicPr>
            <p:cNvPr id="6" name="object 6"/>
            <p:cNvPicPr/>
            <p:nvPr/>
          </p:nvPicPr>
          <p:blipFill>
            <a:blip r:embed="rId5" cstate="print"/>
            <a:stretch>
              <a:fillRect/>
            </a:stretch>
          </p:blipFill>
          <p:spPr>
            <a:xfrm>
              <a:off x="0" y="3447288"/>
              <a:ext cx="1956816" cy="1956815"/>
            </a:xfrm>
            <a:prstGeom prst="rect">
              <a:avLst/>
            </a:prstGeom>
          </p:spPr>
        </p:pic>
      </p:grpSp>
      <p:pic>
        <p:nvPicPr>
          <p:cNvPr id="7" name="object 7"/>
          <p:cNvPicPr/>
          <p:nvPr/>
        </p:nvPicPr>
        <p:blipFill>
          <a:blip r:embed="rId6" cstate="print"/>
          <a:stretch>
            <a:fillRect/>
          </a:stretch>
        </p:blipFill>
        <p:spPr>
          <a:xfrm>
            <a:off x="7100316" y="5897879"/>
            <a:ext cx="822960" cy="818387"/>
          </a:xfrm>
          <a:prstGeom prst="rect">
            <a:avLst/>
          </a:prstGeom>
        </p:spPr>
      </p:pic>
      <p:grpSp>
        <p:nvGrpSpPr>
          <p:cNvPr id="8" name="object 8"/>
          <p:cNvGrpSpPr/>
          <p:nvPr/>
        </p:nvGrpSpPr>
        <p:grpSpPr>
          <a:xfrm>
            <a:off x="7095744" y="2441448"/>
            <a:ext cx="2341245" cy="2331720"/>
            <a:chOff x="7095744" y="2441448"/>
            <a:chExt cx="2341245" cy="2331720"/>
          </a:xfrm>
        </p:grpSpPr>
        <p:pic>
          <p:nvPicPr>
            <p:cNvPr id="9" name="object 9"/>
            <p:cNvPicPr/>
            <p:nvPr/>
          </p:nvPicPr>
          <p:blipFill>
            <a:blip r:embed="rId7" cstate="print"/>
            <a:stretch>
              <a:fillRect/>
            </a:stretch>
          </p:blipFill>
          <p:spPr>
            <a:xfrm>
              <a:off x="7168896" y="2441448"/>
              <a:ext cx="2194559" cy="777239"/>
            </a:xfrm>
            <a:prstGeom prst="rect">
              <a:avLst/>
            </a:prstGeom>
          </p:spPr>
        </p:pic>
        <p:pic>
          <p:nvPicPr>
            <p:cNvPr id="10" name="object 10"/>
            <p:cNvPicPr/>
            <p:nvPr/>
          </p:nvPicPr>
          <p:blipFill>
            <a:blip r:embed="rId8" cstate="print"/>
            <a:stretch>
              <a:fillRect/>
            </a:stretch>
          </p:blipFill>
          <p:spPr>
            <a:xfrm>
              <a:off x="7095744" y="3218688"/>
              <a:ext cx="2340863" cy="786383"/>
            </a:xfrm>
            <a:prstGeom prst="rect">
              <a:avLst/>
            </a:prstGeom>
          </p:spPr>
        </p:pic>
        <p:pic>
          <p:nvPicPr>
            <p:cNvPr id="11" name="object 11"/>
            <p:cNvPicPr/>
            <p:nvPr/>
          </p:nvPicPr>
          <p:blipFill>
            <a:blip r:embed="rId9" cstate="print"/>
            <a:stretch>
              <a:fillRect/>
            </a:stretch>
          </p:blipFill>
          <p:spPr>
            <a:xfrm>
              <a:off x="7168896" y="4005072"/>
              <a:ext cx="2194559" cy="768095"/>
            </a:xfrm>
            <a:prstGeom prst="rect">
              <a:avLst/>
            </a:prstGeom>
          </p:spPr>
        </p:pic>
      </p:grpSp>
      <p:grpSp>
        <p:nvGrpSpPr>
          <p:cNvPr id="12" name="object 12"/>
          <p:cNvGrpSpPr/>
          <p:nvPr/>
        </p:nvGrpSpPr>
        <p:grpSpPr>
          <a:xfrm>
            <a:off x="0" y="1057655"/>
            <a:ext cx="10058400" cy="5658485"/>
            <a:chOff x="0" y="1057655"/>
            <a:chExt cx="10058400" cy="5658485"/>
          </a:xfrm>
        </p:grpSpPr>
        <p:pic>
          <p:nvPicPr>
            <p:cNvPr id="13" name="object 13"/>
            <p:cNvPicPr/>
            <p:nvPr/>
          </p:nvPicPr>
          <p:blipFill>
            <a:blip r:embed="rId10" cstate="print"/>
            <a:stretch>
              <a:fillRect/>
            </a:stretch>
          </p:blipFill>
          <p:spPr>
            <a:xfrm>
              <a:off x="6595871" y="1060703"/>
              <a:ext cx="1328928" cy="1328928"/>
            </a:xfrm>
            <a:prstGeom prst="rect">
              <a:avLst/>
            </a:prstGeom>
          </p:spPr>
        </p:pic>
        <p:sp>
          <p:nvSpPr>
            <p:cNvPr id="14" name="object 14"/>
            <p:cNvSpPr/>
            <p:nvPr/>
          </p:nvSpPr>
          <p:spPr>
            <a:xfrm>
              <a:off x="7014972" y="2311907"/>
              <a:ext cx="2712720" cy="633730"/>
            </a:xfrm>
            <a:custGeom>
              <a:avLst/>
              <a:gdLst/>
              <a:ahLst/>
              <a:cxnLst/>
              <a:rect l="l" t="t" r="r" b="b"/>
              <a:pathLst>
                <a:path w="2712720" h="63373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921"/>
              </a:srgbClr>
            </a:solidFill>
          </p:spPr>
          <p:txBody>
            <a:bodyPr wrap="square" lIns="0" tIns="0" rIns="0" bIns="0" rtlCol="0"/>
            <a:lstStyle/>
            <a:p>
              <a:endParaRPr/>
            </a:p>
          </p:txBody>
        </p:sp>
        <p:sp>
          <p:nvSpPr>
            <p:cNvPr id="15" name="object 15"/>
            <p:cNvSpPr/>
            <p:nvPr/>
          </p:nvSpPr>
          <p:spPr>
            <a:xfrm>
              <a:off x="0" y="1059179"/>
              <a:ext cx="10058400" cy="5656580"/>
            </a:xfrm>
            <a:custGeom>
              <a:avLst/>
              <a:gdLst/>
              <a:ahLst/>
              <a:cxnLst/>
              <a:rect l="l" t="t" r="r" b="b"/>
              <a:pathLst>
                <a:path w="10058400" h="565658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p:spPr>
          <p:txBody>
            <a:bodyPr wrap="square" lIns="0" tIns="0" rIns="0" bIns="0" rtlCol="0"/>
            <a:lstStyle/>
            <a:p>
              <a:endParaRPr dirty="0"/>
            </a:p>
          </p:txBody>
        </p:sp>
        <p:sp>
          <p:nvSpPr>
            <p:cNvPr id="16" name="object 16"/>
            <p:cNvSpPr/>
            <p:nvPr/>
          </p:nvSpPr>
          <p:spPr>
            <a:xfrm>
              <a:off x="8612123" y="1057655"/>
              <a:ext cx="565785" cy="943610"/>
            </a:xfrm>
            <a:custGeom>
              <a:avLst/>
              <a:gdLst/>
              <a:ahLst/>
              <a:cxnLst/>
              <a:rect l="l" t="t" r="r" b="b"/>
              <a:pathLst>
                <a:path w="565784" h="943610">
                  <a:moveTo>
                    <a:pt x="565404" y="943356"/>
                  </a:moveTo>
                  <a:lnTo>
                    <a:pt x="0" y="943356"/>
                  </a:lnTo>
                  <a:lnTo>
                    <a:pt x="0" y="0"/>
                  </a:lnTo>
                  <a:lnTo>
                    <a:pt x="565404" y="0"/>
                  </a:lnTo>
                  <a:lnTo>
                    <a:pt x="565404" y="943356"/>
                  </a:lnTo>
                  <a:close/>
                </a:path>
              </a:pathLst>
            </a:custGeom>
            <a:solidFill>
              <a:srgbClr val="B31166"/>
            </a:solidFill>
          </p:spPr>
          <p:txBody>
            <a:bodyPr wrap="square" lIns="0" tIns="0" rIns="0" bIns="0" rtlCol="0"/>
            <a:lstStyle/>
            <a:p>
              <a:endParaRPr/>
            </a:p>
          </p:txBody>
        </p:sp>
      </p:grpSp>
      <p:sp>
        <p:nvSpPr>
          <p:cNvPr id="17" name="object 17"/>
          <p:cNvSpPr txBox="1"/>
          <p:nvPr/>
        </p:nvSpPr>
        <p:spPr>
          <a:xfrm>
            <a:off x="457200" y="2117823"/>
            <a:ext cx="7924799" cy="616836"/>
          </a:xfrm>
          <a:prstGeom prst="rect">
            <a:avLst/>
          </a:prstGeom>
        </p:spPr>
        <p:txBody>
          <a:bodyPr vert="horz" wrap="square" lIns="0" tIns="16510" rIns="0" bIns="0" rtlCol="0">
            <a:spAutoFit/>
          </a:bodyPr>
          <a:lstStyle/>
          <a:p>
            <a:pPr marL="12700">
              <a:lnSpc>
                <a:spcPct val="100000"/>
              </a:lnSpc>
              <a:spcBef>
                <a:spcPts val="130"/>
              </a:spcBef>
            </a:pPr>
            <a:r>
              <a:rPr sz="1950" dirty="0">
                <a:latin typeface="Times New Roman"/>
                <a:cs typeface="Times New Roman"/>
              </a:rPr>
              <a:t>Leads</a:t>
            </a:r>
            <a:r>
              <a:rPr sz="1950" spc="35" dirty="0">
                <a:latin typeface="Times New Roman"/>
                <a:cs typeface="Times New Roman"/>
              </a:rPr>
              <a:t> </a:t>
            </a:r>
            <a:r>
              <a:rPr sz="1950" dirty="0">
                <a:latin typeface="Times New Roman"/>
                <a:cs typeface="Times New Roman"/>
              </a:rPr>
              <a:t>which</a:t>
            </a:r>
            <a:r>
              <a:rPr sz="1950" spc="40" dirty="0">
                <a:latin typeface="Times New Roman"/>
                <a:cs typeface="Times New Roman"/>
              </a:rPr>
              <a:t> </a:t>
            </a:r>
            <a:r>
              <a:rPr sz="1950" dirty="0">
                <a:latin typeface="Times New Roman"/>
                <a:cs typeface="Times New Roman"/>
              </a:rPr>
              <a:t>are</a:t>
            </a:r>
            <a:r>
              <a:rPr sz="1950" spc="30" dirty="0">
                <a:latin typeface="Times New Roman"/>
                <a:cs typeface="Times New Roman"/>
              </a:rPr>
              <a:t> </a:t>
            </a:r>
            <a:r>
              <a:rPr sz="1950" dirty="0">
                <a:latin typeface="Times New Roman"/>
                <a:cs typeface="Times New Roman"/>
              </a:rPr>
              <a:t>Unemployed</a:t>
            </a:r>
            <a:r>
              <a:rPr sz="1950" spc="60" dirty="0">
                <a:latin typeface="Times New Roman"/>
                <a:cs typeface="Times New Roman"/>
              </a:rPr>
              <a:t> </a:t>
            </a:r>
            <a:r>
              <a:rPr sz="1950" dirty="0">
                <a:latin typeface="Times New Roman"/>
                <a:cs typeface="Times New Roman"/>
              </a:rPr>
              <a:t>are</a:t>
            </a:r>
            <a:r>
              <a:rPr sz="1950" spc="50" dirty="0">
                <a:latin typeface="Times New Roman"/>
                <a:cs typeface="Times New Roman"/>
              </a:rPr>
              <a:t> </a:t>
            </a:r>
            <a:r>
              <a:rPr sz="1950" dirty="0">
                <a:latin typeface="Times New Roman"/>
                <a:cs typeface="Times New Roman"/>
              </a:rPr>
              <a:t>more</a:t>
            </a:r>
            <a:r>
              <a:rPr sz="1950" spc="50" dirty="0">
                <a:latin typeface="Times New Roman"/>
                <a:cs typeface="Times New Roman"/>
              </a:rPr>
              <a:t> </a:t>
            </a:r>
            <a:r>
              <a:rPr sz="1950" dirty="0">
                <a:latin typeface="Times New Roman"/>
                <a:cs typeface="Times New Roman"/>
              </a:rPr>
              <a:t>interested</a:t>
            </a:r>
            <a:r>
              <a:rPr sz="1950" spc="15" dirty="0">
                <a:latin typeface="Times New Roman"/>
                <a:cs typeface="Times New Roman"/>
              </a:rPr>
              <a:t> </a:t>
            </a:r>
            <a:r>
              <a:rPr sz="1950" dirty="0">
                <a:latin typeface="Times New Roman"/>
                <a:cs typeface="Times New Roman"/>
              </a:rPr>
              <a:t>to</a:t>
            </a:r>
            <a:r>
              <a:rPr sz="1950" spc="20" dirty="0">
                <a:latin typeface="Times New Roman"/>
                <a:cs typeface="Times New Roman"/>
              </a:rPr>
              <a:t> </a:t>
            </a:r>
            <a:r>
              <a:rPr sz="1950" dirty="0">
                <a:latin typeface="Times New Roman"/>
                <a:cs typeface="Times New Roman"/>
              </a:rPr>
              <a:t>join</a:t>
            </a:r>
            <a:r>
              <a:rPr sz="1950" spc="35" dirty="0">
                <a:latin typeface="Times New Roman"/>
                <a:cs typeface="Times New Roman"/>
              </a:rPr>
              <a:t> </a:t>
            </a:r>
            <a:r>
              <a:rPr sz="1950" dirty="0">
                <a:latin typeface="Times New Roman"/>
                <a:cs typeface="Times New Roman"/>
              </a:rPr>
              <a:t>the</a:t>
            </a:r>
            <a:r>
              <a:rPr sz="1950" spc="30" dirty="0">
                <a:latin typeface="Times New Roman"/>
                <a:cs typeface="Times New Roman"/>
              </a:rPr>
              <a:t> </a:t>
            </a:r>
            <a:r>
              <a:rPr sz="1950" dirty="0">
                <a:latin typeface="Times New Roman"/>
                <a:cs typeface="Times New Roman"/>
              </a:rPr>
              <a:t>course</a:t>
            </a:r>
            <a:r>
              <a:rPr sz="1950" spc="30" dirty="0">
                <a:latin typeface="Times New Roman"/>
                <a:cs typeface="Times New Roman"/>
              </a:rPr>
              <a:t> </a:t>
            </a:r>
            <a:r>
              <a:rPr sz="1950" dirty="0">
                <a:latin typeface="Times New Roman"/>
                <a:cs typeface="Times New Roman"/>
              </a:rPr>
              <a:t>than</a:t>
            </a:r>
            <a:r>
              <a:rPr sz="1950" spc="40" dirty="0">
                <a:latin typeface="Times New Roman"/>
                <a:cs typeface="Times New Roman"/>
              </a:rPr>
              <a:t> </a:t>
            </a:r>
            <a:r>
              <a:rPr sz="1950" spc="-10" dirty="0">
                <a:latin typeface="Times New Roman"/>
                <a:cs typeface="Times New Roman"/>
              </a:rPr>
              <a:t>others.</a:t>
            </a:r>
            <a:endParaRPr sz="1950" dirty="0">
              <a:latin typeface="Times New Roman"/>
              <a:cs typeface="Times New Roman"/>
            </a:endParaRPr>
          </a:p>
        </p:txBody>
      </p:sp>
      <p:pic>
        <p:nvPicPr>
          <p:cNvPr id="18" name="object 18"/>
          <p:cNvPicPr/>
          <p:nvPr/>
        </p:nvPicPr>
        <p:blipFill>
          <a:blip r:embed="rId11" cstate="print"/>
          <a:stretch>
            <a:fillRect/>
          </a:stretch>
        </p:blipFill>
        <p:spPr>
          <a:xfrm>
            <a:off x="1130808" y="3089148"/>
            <a:ext cx="7251191" cy="3355848"/>
          </a:xfrm>
          <a:prstGeom prst="rect">
            <a:avLst/>
          </a:prstGeom>
        </p:spPr>
      </p:pic>
      <p:sp>
        <p:nvSpPr>
          <p:cNvPr id="19" name="object 19"/>
          <p:cNvSpPr txBox="1">
            <a:spLocks noGrp="1"/>
          </p:cNvSpPr>
          <p:nvPr>
            <p:ph type="ctrTitle"/>
          </p:nvPr>
        </p:nvSpPr>
        <p:spPr>
          <a:xfrm>
            <a:off x="-76199" y="960116"/>
            <a:ext cx="8229600" cy="622222"/>
          </a:xfrm>
          <a:prstGeom prst="rect">
            <a:avLst/>
          </a:prstGeom>
        </p:spPr>
        <p:txBody>
          <a:bodyPr vert="horz" wrap="square" lIns="0" tIns="12700" rIns="0" bIns="0" rtlCol="0">
            <a:spAutoFit/>
          </a:bodyPr>
          <a:lstStyle/>
          <a:p>
            <a:pPr marL="1102360">
              <a:spcBef>
                <a:spcPts val="100"/>
              </a:spcBef>
            </a:pPr>
            <a:r>
              <a:rPr sz="3960" spc="-10" dirty="0">
                <a:solidFill>
                  <a:schemeClr val="accent1"/>
                </a:solidFill>
                <a:latin typeface="+mj-lt"/>
                <a:cs typeface="+mj-cs"/>
              </a:rPr>
              <a:t>Last What is Your</a:t>
            </a:r>
            <a:r>
              <a:rPr lang="en-IN" sz="3960" spc="-10" dirty="0">
                <a:solidFill>
                  <a:schemeClr val="accent1"/>
                </a:solidFill>
                <a:latin typeface="+mj-lt"/>
                <a:cs typeface="+mj-cs"/>
              </a:rPr>
              <a:t>  </a:t>
            </a:r>
            <a:r>
              <a:rPr sz="3960" spc="-10" dirty="0">
                <a:solidFill>
                  <a:schemeClr val="accent1"/>
                </a:solidFill>
                <a:latin typeface="+mj-lt"/>
                <a:cs typeface="+mj-cs"/>
              </a:rPr>
              <a:t>Occupation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250692"/>
            <a:ext cx="3470275" cy="3465829"/>
            <a:chOff x="0" y="3250692"/>
            <a:chExt cx="3470275" cy="3465829"/>
          </a:xfrm>
        </p:grpSpPr>
        <p:pic>
          <p:nvPicPr>
            <p:cNvPr id="3" name="object 3"/>
            <p:cNvPicPr/>
            <p:nvPr/>
          </p:nvPicPr>
          <p:blipFill>
            <a:blip r:embed="rId2" cstate="print"/>
            <a:stretch>
              <a:fillRect/>
            </a:stretch>
          </p:blipFill>
          <p:spPr>
            <a:xfrm>
              <a:off x="96011" y="3250692"/>
              <a:ext cx="3264407" cy="1165859"/>
            </a:xfrm>
            <a:prstGeom prst="rect">
              <a:avLst/>
            </a:prstGeom>
          </p:spPr>
        </p:pic>
        <p:pic>
          <p:nvPicPr>
            <p:cNvPr id="4" name="object 4"/>
            <p:cNvPicPr/>
            <p:nvPr/>
          </p:nvPicPr>
          <p:blipFill>
            <a:blip r:embed="rId3" cstate="print"/>
            <a:stretch>
              <a:fillRect/>
            </a:stretch>
          </p:blipFill>
          <p:spPr>
            <a:xfrm>
              <a:off x="0" y="4416552"/>
              <a:ext cx="3470148" cy="1165860"/>
            </a:xfrm>
            <a:prstGeom prst="rect">
              <a:avLst/>
            </a:prstGeom>
          </p:spPr>
        </p:pic>
        <p:pic>
          <p:nvPicPr>
            <p:cNvPr id="5" name="object 5"/>
            <p:cNvPicPr/>
            <p:nvPr/>
          </p:nvPicPr>
          <p:blipFill>
            <a:blip r:embed="rId4" cstate="print"/>
            <a:stretch>
              <a:fillRect/>
            </a:stretch>
          </p:blipFill>
          <p:spPr>
            <a:xfrm>
              <a:off x="96011" y="5582412"/>
              <a:ext cx="3264407" cy="1133855"/>
            </a:xfrm>
            <a:prstGeom prst="rect">
              <a:avLst/>
            </a:prstGeom>
          </p:spPr>
        </p:pic>
        <p:pic>
          <p:nvPicPr>
            <p:cNvPr id="6" name="object 6"/>
            <p:cNvPicPr/>
            <p:nvPr/>
          </p:nvPicPr>
          <p:blipFill>
            <a:blip r:embed="rId5" cstate="print"/>
            <a:stretch>
              <a:fillRect/>
            </a:stretch>
          </p:blipFill>
          <p:spPr>
            <a:xfrm>
              <a:off x="0" y="3447288"/>
              <a:ext cx="1956816" cy="1956815"/>
            </a:xfrm>
            <a:prstGeom prst="rect">
              <a:avLst/>
            </a:prstGeom>
          </p:spPr>
        </p:pic>
      </p:grpSp>
      <p:pic>
        <p:nvPicPr>
          <p:cNvPr id="7" name="object 7"/>
          <p:cNvPicPr/>
          <p:nvPr/>
        </p:nvPicPr>
        <p:blipFill>
          <a:blip r:embed="rId6" cstate="print"/>
          <a:stretch>
            <a:fillRect/>
          </a:stretch>
        </p:blipFill>
        <p:spPr>
          <a:xfrm>
            <a:off x="7100316" y="5897879"/>
            <a:ext cx="822960" cy="818387"/>
          </a:xfrm>
          <a:prstGeom prst="rect">
            <a:avLst/>
          </a:prstGeom>
        </p:spPr>
      </p:pic>
      <p:grpSp>
        <p:nvGrpSpPr>
          <p:cNvPr id="8" name="object 8"/>
          <p:cNvGrpSpPr/>
          <p:nvPr/>
        </p:nvGrpSpPr>
        <p:grpSpPr>
          <a:xfrm>
            <a:off x="7095744" y="2441448"/>
            <a:ext cx="2341245" cy="2331720"/>
            <a:chOff x="7095744" y="2441448"/>
            <a:chExt cx="2341245" cy="2331720"/>
          </a:xfrm>
        </p:grpSpPr>
        <p:pic>
          <p:nvPicPr>
            <p:cNvPr id="9" name="object 9"/>
            <p:cNvPicPr/>
            <p:nvPr/>
          </p:nvPicPr>
          <p:blipFill>
            <a:blip r:embed="rId7" cstate="print"/>
            <a:stretch>
              <a:fillRect/>
            </a:stretch>
          </p:blipFill>
          <p:spPr>
            <a:xfrm>
              <a:off x="7168896" y="2441448"/>
              <a:ext cx="2194559" cy="777239"/>
            </a:xfrm>
            <a:prstGeom prst="rect">
              <a:avLst/>
            </a:prstGeom>
          </p:spPr>
        </p:pic>
        <p:pic>
          <p:nvPicPr>
            <p:cNvPr id="10" name="object 10"/>
            <p:cNvPicPr/>
            <p:nvPr/>
          </p:nvPicPr>
          <p:blipFill>
            <a:blip r:embed="rId8" cstate="print"/>
            <a:stretch>
              <a:fillRect/>
            </a:stretch>
          </p:blipFill>
          <p:spPr>
            <a:xfrm>
              <a:off x="7095744" y="3218688"/>
              <a:ext cx="2340863" cy="786383"/>
            </a:xfrm>
            <a:prstGeom prst="rect">
              <a:avLst/>
            </a:prstGeom>
          </p:spPr>
        </p:pic>
        <p:pic>
          <p:nvPicPr>
            <p:cNvPr id="11" name="object 11"/>
            <p:cNvPicPr/>
            <p:nvPr/>
          </p:nvPicPr>
          <p:blipFill>
            <a:blip r:embed="rId9" cstate="print"/>
            <a:stretch>
              <a:fillRect/>
            </a:stretch>
          </p:blipFill>
          <p:spPr>
            <a:xfrm>
              <a:off x="7168896" y="4005072"/>
              <a:ext cx="2194559" cy="768095"/>
            </a:xfrm>
            <a:prstGeom prst="rect">
              <a:avLst/>
            </a:prstGeom>
          </p:spPr>
        </p:pic>
      </p:grpSp>
      <p:grpSp>
        <p:nvGrpSpPr>
          <p:cNvPr id="12" name="object 12"/>
          <p:cNvGrpSpPr/>
          <p:nvPr/>
        </p:nvGrpSpPr>
        <p:grpSpPr>
          <a:xfrm>
            <a:off x="0" y="1447800"/>
            <a:ext cx="10058400" cy="5659120"/>
            <a:chOff x="0" y="1057655"/>
            <a:chExt cx="10058400" cy="5659120"/>
          </a:xfrm>
        </p:grpSpPr>
        <p:pic>
          <p:nvPicPr>
            <p:cNvPr id="13" name="object 13"/>
            <p:cNvPicPr/>
            <p:nvPr/>
          </p:nvPicPr>
          <p:blipFill>
            <a:blip r:embed="rId10" cstate="print"/>
            <a:stretch>
              <a:fillRect/>
            </a:stretch>
          </p:blipFill>
          <p:spPr>
            <a:xfrm>
              <a:off x="6595871" y="1060703"/>
              <a:ext cx="1328928" cy="1328928"/>
            </a:xfrm>
            <a:prstGeom prst="rect">
              <a:avLst/>
            </a:prstGeom>
          </p:spPr>
        </p:pic>
        <p:sp>
          <p:nvSpPr>
            <p:cNvPr id="14" name="object 14"/>
            <p:cNvSpPr/>
            <p:nvPr/>
          </p:nvSpPr>
          <p:spPr>
            <a:xfrm>
              <a:off x="7014972" y="2311907"/>
              <a:ext cx="2712720" cy="633730"/>
            </a:xfrm>
            <a:custGeom>
              <a:avLst/>
              <a:gdLst/>
              <a:ahLst/>
              <a:cxnLst/>
              <a:rect l="l" t="t" r="r" b="b"/>
              <a:pathLst>
                <a:path w="2712720" h="63373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921"/>
              </a:srgbClr>
            </a:solidFill>
          </p:spPr>
          <p:txBody>
            <a:bodyPr wrap="square" lIns="0" tIns="0" rIns="0" bIns="0" rtlCol="0"/>
            <a:lstStyle/>
            <a:p>
              <a:endParaRPr/>
            </a:p>
          </p:txBody>
        </p:sp>
        <p:sp>
          <p:nvSpPr>
            <p:cNvPr id="15" name="object 15"/>
            <p:cNvSpPr/>
            <p:nvPr/>
          </p:nvSpPr>
          <p:spPr>
            <a:xfrm>
              <a:off x="0" y="1059179"/>
              <a:ext cx="10058400" cy="5656580"/>
            </a:xfrm>
            <a:custGeom>
              <a:avLst/>
              <a:gdLst/>
              <a:ahLst/>
              <a:cxnLst/>
              <a:rect l="l" t="t" r="r" b="b"/>
              <a:pathLst>
                <a:path w="10058400" h="565658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p:spPr>
          <p:txBody>
            <a:bodyPr wrap="square" lIns="0" tIns="0" rIns="0" bIns="0" rtlCol="0"/>
            <a:lstStyle/>
            <a:p>
              <a:endParaRPr/>
            </a:p>
          </p:txBody>
        </p:sp>
        <p:sp>
          <p:nvSpPr>
            <p:cNvPr id="16" name="object 16"/>
            <p:cNvSpPr/>
            <p:nvPr/>
          </p:nvSpPr>
          <p:spPr>
            <a:xfrm>
              <a:off x="8612123" y="1057655"/>
              <a:ext cx="565785" cy="943610"/>
            </a:xfrm>
            <a:custGeom>
              <a:avLst/>
              <a:gdLst/>
              <a:ahLst/>
              <a:cxnLst/>
              <a:rect l="l" t="t" r="r" b="b"/>
              <a:pathLst>
                <a:path w="565784" h="943610">
                  <a:moveTo>
                    <a:pt x="565404" y="943356"/>
                  </a:moveTo>
                  <a:lnTo>
                    <a:pt x="0" y="943356"/>
                  </a:lnTo>
                  <a:lnTo>
                    <a:pt x="0" y="0"/>
                  </a:lnTo>
                  <a:lnTo>
                    <a:pt x="565404" y="0"/>
                  </a:lnTo>
                  <a:lnTo>
                    <a:pt x="565404" y="943356"/>
                  </a:lnTo>
                  <a:close/>
                </a:path>
              </a:pathLst>
            </a:custGeom>
            <a:solidFill>
              <a:srgbClr val="B31166"/>
            </a:solidFill>
          </p:spPr>
          <p:txBody>
            <a:bodyPr wrap="square" lIns="0" tIns="0" rIns="0" bIns="0" rtlCol="0"/>
            <a:lstStyle/>
            <a:p>
              <a:endParaRPr/>
            </a:p>
          </p:txBody>
        </p:sp>
        <p:pic>
          <p:nvPicPr>
            <p:cNvPr id="17" name="object 17"/>
            <p:cNvPicPr/>
            <p:nvPr/>
          </p:nvPicPr>
          <p:blipFill>
            <a:blip r:embed="rId11" cstate="print"/>
            <a:stretch>
              <a:fillRect/>
            </a:stretch>
          </p:blipFill>
          <p:spPr>
            <a:xfrm>
              <a:off x="2247900" y="2852927"/>
              <a:ext cx="5494019" cy="3863340"/>
            </a:xfrm>
            <a:prstGeom prst="rect">
              <a:avLst/>
            </a:prstGeom>
          </p:spPr>
        </p:pic>
      </p:grpSp>
      <p:sp>
        <p:nvSpPr>
          <p:cNvPr id="18" name="object 18"/>
          <p:cNvSpPr txBox="1"/>
          <p:nvPr/>
        </p:nvSpPr>
        <p:spPr>
          <a:xfrm>
            <a:off x="1600200" y="1540298"/>
            <a:ext cx="5943600" cy="622222"/>
          </a:xfrm>
          <a:prstGeom prst="rect">
            <a:avLst/>
          </a:prstGeom>
        </p:spPr>
        <p:txBody>
          <a:bodyPr vert="horz" wrap="square" lIns="0" tIns="12700" rIns="0" bIns="0" rtlCol="0">
            <a:spAutoFit/>
          </a:bodyPr>
          <a:lstStyle/>
          <a:p>
            <a:pPr marL="1102360" defTabSz="502920">
              <a:lnSpc>
                <a:spcPct val="100000"/>
              </a:lnSpc>
              <a:spcBef>
                <a:spcPts val="100"/>
              </a:spcBef>
            </a:pPr>
            <a:r>
              <a:rPr lang="en-IN" sz="3960" b="1" spc="-10" dirty="0">
                <a:solidFill>
                  <a:schemeClr val="accent1"/>
                </a:solidFill>
                <a:latin typeface="+mj-lt"/>
                <a:ea typeface="+mj-ea"/>
                <a:cs typeface="+mj-cs"/>
              </a:rPr>
              <a:t>     </a:t>
            </a:r>
            <a:r>
              <a:rPr sz="3960" b="1" spc="-10" dirty="0">
                <a:solidFill>
                  <a:schemeClr val="accent1"/>
                </a:solidFill>
                <a:latin typeface="+mj-lt"/>
                <a:ea typeface="+mj-ea"/>
                <a:cs typeface="+mj-cs"/>
              </a:rPr>
              <a:t>Correlation</a:t>
            </a:r>
          </a:p>
        </p:txBody>
      </p:sp>
      <p:sp>
        <p:nvSpPr>
          <p:cNvPr id="19" name="object 19"/>
          <p:cNvSpPr txBox="1"/>
          <p:nvPr/>
        </p:nvSpPr>
        <p:spPr>
          <a:xfrm>
            <a:off x="1017568" y="2427481"/>
            <a:ext cx="6526232" cy="316753"/>
          </a:xfrm>
          <a:prstGeom prst="rect">
            <a:avLst/>
          </a:prstGeom>
        </p:spPr>
        <p:txBody>
          <a:bodyPr vert="horz" wrap="square" lIns="0" tIns="16510" rIns="0" bIns="0" rtlCol="0">
            <a:spAutoFit/>
          </a:bodyPr>
          <a:lstStyle/>
          <a:p>
            <a:pPr marL="12700">
              <a:lnSpc>
                <a:spcPct val="100000"/>
              </a:lnSpc>
              <a:spcBef>
                <a:spcPts val="130"/>
              </a:spcBef>
            </a:pPr>
            <a:r>
              <a:rPr lang="en-US" sz="1950" b="1" dirty="0">
                <a:latin typeface="Times New Roman"/>
                <a:cs typeface="Times New Roman"/>
              </a:rPr>
              <a:t>                  There</a:t>
            </a:r>
            <a:r>
              <a:rPr lang="en-US" sz="1950" b="1" spc="15" dirty="0">
                <a:latin typeface="Times New Roman"/>
                <a:cs typeface="Times New Roman"/>
              </a:rPr>
              <a:t> </a:t>
            </a:r>
            <a:r>
              <a:rPr lang="en-US" sz="1950" b="1" dirty="0">
                <a:latin typeface="Times New Roman"/>
                <a:cs typeface="Times New Roman"/>
              </a:rPr>
              <a:t>is</a:t>
            </a:r>
            <a:r>
              <a:rPr lang="en-US" sz="1950" b="1" spc="30" dirty="0">
                <a:latin typeface="Times New Roman"/>
                <a:cs typeface="Times New Roman"/>
              </a:rPr>
              <a:t> </a:t>
            </a:r>
            <a:r>
              <a:rPr lang="en-US" sz="1950" b="1" dirty="0">
                <a:latin typeface="Times New Roman"/>
                <a:cs typeface="Times New Roman"/>
              </a:rPr>
              <a:t>no</a:t>
            </a:r>
            <a:r>
              <a:rPr lang="en-US" sz="1950" b="1" spc="25" dirty="0">
                <a:latin typeface="Times New Roman"/>
                <a:cs typeface="Times New Roman"/>
              </a:rPr>
              <a:t> </a:t>
            </a:r>
            <a:r>
              <a:rPr lang="en-US" sz="1950" b="1" dirty="0">
                <a:latin typeface="Times New Roman"/>
                <a:cs typeface="Times New Roman"/>
              </a:rPr>
              <a:t>correlation between</a:t>
            </a:r>
            <a:r>
              <a:rPr lang="en-US" sz="1950" b="1" spc="30" dirty="0">
                <a:latin typeface="Times New Roman"/>
                <a:cs typeface="Times New Roman"/>
              </a:rPr>
              <a:t>  </a:t>
            </a:r>
            <a:r>
              <a:rPr lang="en-US" sz="1950" b="1" dirty="0">
                <a:latin typeface="Times New Roman"/>
                <a:cs typeface="Times New Roman"/>
              </a:rPr>
              <a:t>the</a:t>
            </a:r>
            <a:r>
              <a:rPr lang="en-US" sz="1950" b="1" spc="40" dirty="0">
                <a:latin typeface="Times New Roman"/>
                <a:cs typeface="Times New Roman"/>
              </a:rPr>
              <a:t> </a:t>
            </a:r>
            <a:r>
              <a:rPr lang="en-US" sz="1950" b="1" spc="-10" dirty="0">
                <a:latin typeface="Times New Roman"/>
                <a:cs typeface="Times New Roman"/>
              </a:rPr>
              <a:t>variables</a:t>
            </a:r>
            <a:endParaRPr sz="195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250692"/>
            <a:ext cx="3470275" cy="3465829"/>
            <a:chOff x="0" y="3250692"/>
            <a:chExt cx="3470275" cy="3465829"/>
          </a:xfrm>
        </p:grpSpPr>
        <p:pic>
          <p:nvPicPr>
            <p:cNvPr id="3" name="object 3"/>
            <p:cNvPicPr/>
            <p:nvPr/>
          </p:nvPicPr>
          <p:blipFill>
            <a:blip r:embed="rId2" cstate="print"/>
            <a:stretch>
              <a:fillRect/>
            </a:stretch>
          </p:blipFill>
          <p:spPr>
            <a:xfrm>
              <a:off x="96011" y="3250692"/>
              <a:ext cx="3264407" cy="1165859"/>
            </a:xfrm>
            <a:prstGeom prst="rect">
              <a:avLst/>
            </a:prstGeom>
          </p:spPr>
        </p:pic>
        <p:pic>
          <p:nvPicPr>
            <p:cNvPr id="4" name="object 4"/>
            <p:cNvPicPr/>
            <p:nvPr/>
          </p:nvPicPr>
          <p:blipFill>
            <a:blip r:embed="rId3" cstate="print"/>
            <a:stretch>
              <a:fillRect/>
            </a:stretch>
          </p:blipFill>
          <p:spPr>
            <a:xfrm>
              <a:off x="0" y="4416552"/>
              <a:ext cx="3470148" cy="1165860"/>
            </a:xfrm>
            <a:prstGeom prst="rect">
              <a:avLst/>
            </a:prstGeom>
          </p:spPr>
        </p:pic>
        <p:pic>
          <p:nvPicPr>
            <p:cNvPr id="5" name="object 5"/>
            <p:cNvPicPr/>
            <p:nvPr/>
          </p:nvPicPr>
          <p:blipFill>
            <a:blip r:embed="rId4" cstate="print"/>
            <a:stretch>
              <a:fillRect/>
            </a:stretch>
          </p:blipFill>
          <p:spPr>
            <a:xfrm>
              <a:off x="96011" y="5582412"/>
              <a:ext cx="3264407" cy="1133855"/>
            </a:xfrm>
            <a:prstGeom prst="rect">
              <a:avLst/>
            </a:prstGeom>
          </p:spPr>
        </p:pic>
        <p:pic>
          <p:nvPicPr>
            <p:cNvPr id="6" name="object 6"/>
            <p:cNvPicPr/>
            <p:nvPr/>
          </p:nvPicPr>
          <p:blipFill>
            <a:blip r:embed="rId5" cstate="print"/>
            <a:stretch>
              <a:fillRect/>
            </a:stretch>
          </p:blipFill>
          <p:spPr>
            <a:xfrm>
              <a:off x="0" y="3447288"/>
              <a:ext cx="1956816" cy="1956815"/>
            </a:xfrm>
            <a:prstGeom prst="rect">
              <a:avLst/>
            </a:prstGeom>
          </p:spPr>
        </p:pic>
      </p:grpSp>
      <p:pic>
        <p:nvPicPr>
          <p:cNvPr id="7" name="object 7"/>
          <p:cNvPicPr/>
          <p:nvPr/>
        </p:nvPicPr>
        <p:blipFill>
          <a:blip r:embed="rId6" cstate="print"/>
          <a:stretch>
            <a:fillRect/>
          </a:stretch>
        </p:blipFill>
        <p:spPr>
          <a:xfrm>
            <a:off x="7100316" y="5897879"/>
            <a:ext cx="822960" cy="818387"/>
          </a:xfrm>
          <a:prstGeom prst="rect">
            <a:avLst/>
          </a:prstGeom>
        </p:spPr>
      </p:pic>
      <p:grpSp>
        <p:nvGrpSpPr>
          <p:cNvPr id="8" name="object 8"/>
          <p:cNvGrpSpPr/>
          <p:nvPr/>
        </p:nvGrpSpPr>
        <p:grpSpPr>
          <a:xfrm>
            <a:off x="7095744" y="2441448"/>
            <a:ext cx="2341245" cy="2331720"/>
            <a:chOff x="7095744" y="2441448"/>
            <a:chExt cx="2341245" cy="2331720"/>
          </a:xfrm>
        </p:grpSpPr>
        <p:pic>
          <p:nvPicPr>
            <p:cNvPr id="9" name="object 9"/>
            <p:cNvPicPr/>
            <p:nvPr/>
          </p:nvPicPr>
          <p:blipFill>
            <a:blip r:embed="rId7" cstate="print"/>
            <a:stretch>
              <a:fillRect/>
            </a:stretch>
          </p:blipFill>
          <p:spPr>
            <a:xfrm>
              <a:off x="7168896" y="2441448"/>
              <a:ext cx="2194559" cy="777239"/>
            </a:xfrm>
            <a:prstGeom prst="rect">
              <a:avLst/>
            </a:prstGeom>
          </p:spPr>
        </p:pic>
        <p:pic>
          <p:nvPicPr>
            <p:cNvPr id="10" name="object 10"/>
            <p:cNvPicPr/>
            <p:nvPr/>
          </p:nvPicPr>
          <p:blipFill>
            <a:blip r:embed="rId8" cstate="print"/>
            <a:stretch>
              <a:fillRect/>
            </a:stretch>
          </p:blipFill>
          <p:spPr>
            <a:xfrm>
              <a:off x="7095744" y="3218688"/>
              <a:ext cx="2340863" cy="786383"/>
            </a:xfrm>
            <a:prstGeom prst="rect">
              <a:avLst/>
            </a:prstGeom>
          </p:spPr>
        </p:pic>
        <p:pic>
          <p:nvPicPr>
            <p:cNvPr id="11" name="object 11"/>
            <p:cNvPicPr/>
            <p:nvPr/>
          </p:nvPicPr>
          <p:blipFill>
            <a:blip r:embed="rId9" cstate="print"/>
            <a:stretch>
              <a:fillRect/>
            </a:stretch>
          </p:blipFill>
          <p:spPr>
            <a:xfrm>
              <a:off x="7168896" y="4005072"/>
              <a:ext cx="2194559" cy="768095"/>
            </a:xfrm>
            <a:prstGeom prst="rect">
              <a:avLst/>
            </a:prstGeom>
          </p:spPr>
        </p:pic>
      </p:grpSp>
      <p:grpSp>
        <p:nvGrpSpPr>
          <p:cNvPr id="12" name="object 12"/>
          <p:cNvGrpSpPr/>
          <p:nvPr/>
        </p:nvGrpSpPr>
        <p:grpSpPr>
          <a:xfrm>
            <a:off x="0" y="1057655"/>
            <a:ext cx="10058400" cy="5658485"/>
            <a:chOff x="0" y="1057655"/>
            <a:chExt cx="10058400" cy="5658485"/>
          </a:xfrm>
        </p:grpSpPr>
        <p:pic>
          <p:nvPicPr>
            <p:cNvPr id="13" name="object 13"/>
            <p:cNvPicPr/>
            <p:nvPr/>
          </p:nvPicPr>
          <p:blipFill>
            <a:blip r:embed="rId10" cstate="print"/>
            <a:stretch>
              <a:fillRect/>
            </a:stretch>
          </p:blipFill>
          <p:spPr>
            <a:xfrm>
              <a:off x="6595871" y="1060703"/>
              <a:ext cx="1328928" cy="1328928"/>
            </a:xfrm>
            <a:prstGeom prst="rect">
              <a:avLst/>
            </a:prstGeom>
          </p:spPr>
        </p:pic>
        <p:sp>
          <p:nvSpPr>
            <p:cNvPr id="14" name="object 14"/>
            <p:cNvSpPr/>
            <p:nvPr/>
          </p:nvSpPr>
          <p:spPr>
            <a:xfrm>
              <a:off x="7014972" y="2311907"/>
              <a:ext cx="2712720" cy="633730"/>
            </a:xfrm>
            <a:custGeom>
              <a:avLst/>
              <a:gdLst/>
              <a:ahLst/>
              <a:cxnLst/>
              <a:rect l="l" t="t" r="r" b="b"/>
              <a:pathLst>
                <a:path w="2712720" h="63373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921"/>
              </a:srgbClr>
            </a:solidFill>
          </p:spPr>
          <p:txBody>
            <a:bodyPr wrap="square" lIns="0" tIns="0" rIns="0" bIns="0" rtlCol="0"/>
            <a:lstStyle/>
            <a:p>
              <a:endParaRPr/>
            </a:p>
          </p:txBody>
        </p:sp>
        <p:sp>
          <p:nvSpPr>
            <p:cNvPr id="15" name="object 15"/>
            <p:cNvSpPr/>
            <p:nvPr/>
          </p:nvSpPr>
          <p:spPr>
            <a:xfrm>
              <a:off x="0" y="1059179"/>
              <a:ext cx="10058400" cy="5656580"/>
            </a:xfrm>
            <a:custGeom>
              <a:avLst/>
              <a:gdLst/>
              <a:ahLst/>
              <a:cxnLst/>
              <a:rect l="l" t="t" r="r" b="b"/>
              <a:pathLst>
                <a:path w="10058400" h="565658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p:spPr>
          <p:txBody>
            <a:bodyPr wrap="square" lIns="0" tIns="0" rIns="0" bIns="0" rtlCol="0"/>
            <a:lstStyle/>
            <a:p>
              <a:endParaRPr/>
            </a:p>
          </p:txBody>
        </p:sp>
        <p:sp>
          <p:nvSpPr>
            <p:cNvPr id="16" name="object 16"/>
            <p:cNvSpPr/>
            <p:nvPr/>
          </p:nvSpPr>
          <p:spPr>
            <a:xfrm>
              <a:off x="8612123" y="1057655"/>
              <a:ext cx="565785" cy="943610"/>
            </a:xfrm>
            <a:custGeom>
              <a:avLst/>
              <a:gdLst/>
              <a:ahLst/>
              <a:cxnLst/>
              <a:rect l="l" t="t" r="r" b="b"/>
              <a:pathLst>
                <a:path w="565784" h="943610">
                  <a:moveTo>
                    <a:pt x="565404" y="943356"/>
                  </a:moveTo>
                  <a:lnTo>
                    <a:pt x="0" y="943356"/>
                  </a:lnTo>
                  <a:lnTo>
                    <a:pt x="0" y="0"/>
                  </a:lnTo>
                  <a:lnTo>
                    <a:pt x="565404" y="0"/>
                  </a:lnTo>
                  <a:lnTo>
                    <a:pt x="565404" y="943356"/>
                  </a:lnTo>
                  <a:close/>
                </a:path>
              </a:pathLst>
            </a:custGeom>
            <a:solidFill>
              <a:srgbClr val="B31166"/>
            </a:solidFill>
          </p:spPr>
          <p:txBody>
            <a:bodyPr wrap="square" lIns="0" tIns="0" rIns="0" bIns="0" rtlCol="0"/>
            <a:lstStyle/>
            <a:p>
              <a:endParaRPr/>
            </a:p>
          </p:txBody>
        </p:sp>
      </p:grpSp>
      <p:sp>
        <p:nvSpPr>
          <p:cNvPr id="17" name="object 17"/>
          <p:cNvSpPr txBox="1">
            <a:spLocks noGrp="1"/>
          </p:cNvSpPr>
          <p:nvPr>
            <p:ph type="title"/>
          </p:nvPr>
        </p:nvSpPr>
        <p:spPr>
          <a:xfrm>
            <a:off x="2133601" y="1544531"/>
            <a:ext cx="6147814" cy="757643"/>
          </a:xfrm>
          <a:prstGeom prst="rect">
            <a:avLst/>
          </a:prstGeom>
        </p:spPr>
        <p:txBody>
          <a:bodyPr vert="horz" wrap="square" lIns="0" tIns="12700" rIns="0" bIns="0" rtlCol="0">
            <a:spAutoFit/>
          </a:bodyPr>
          <a:lstStyle/>
          <a:p>
            <a:pPr marL="1102360">
              <a:lnSpc>
                <a:spcPct val="100000"/>
              </a:lnSpc>
              <a:spcBef>
                <a:spcPts val="100"/>
              </a:spcBef>
            </a:pPr>
            <a:r>
              <a:rPr b="1" spc="-10" dirty="0"/>
              <a:t>Model Evaluation</a:t>
            </a:r>
          </a:p>
        </p:txBody>
      </p:sp>
      <p:sp>
        <p:nvSpPr>
          <p:cNvPr id="18" name="object 18"/>
          <p:cNvSpPr txBox="1"/>
          <p:nvPr/>
        </p:nvSpPr>
        <p:spPr>
          <a:xfrm>
            <a:off x="1224718" y="2242831"/>
            <a:ext cx="1453515" cy="378460"/>
          </a:xfrm>
          <a:prstGeom prst="rect">
            <a:avLst/>
          </a:prstGeom>
        </p:spPr>
        <p:txBody>
          <a:bodyPr vert="horz" wrap="square" lIns="0" tIns="14604" rIns="0" bIns="0" rtlCol="0">
            <a:spAutoFit/>
          </a:bodyPr>
          <a:lstStyle/>
          <a:p>
            <a:pPr marL="12700">
              <a:lnSpc>
                <a:spcPct val="100000"/>
              </a:lnSpc>
              <a:spcBef>
                <a:spcPts val="114"/>
              </a:spcBef>
            </a:pPr>
            <a:r>
              <a:rPr sz="2300" b="1" dirty="0">
                <a:solidFill>
                  <a:srgbClr val="FFFFFF"/>
                </a:solidFill>
                <a:latin typeface="Times New Roman"/>
                <a:cs typeface="Times New Roman"/>
              </a:rPr>
              <a:t>ROC</a:t>
            </a:r>
            <a:r>
              <a:rPr sz="2300" b="1" spc="-15" dirty="0">
                <a:solidFill>
                  <a:srgbClr val="FFFFFF"/>
                </a:solidFill>
                <a:latin typeface="Times New Roman"/>
                <a:cs typeface="Times New Roman"/>
              </a:rPr>
              <a:t> </a:t>
            </a:r>
            <a:r>
              <a:rPr sz="2300" b="1" spc="-20" dirty="0">
                <a:solidFill>
                  <a:srgbClr val="FFFFFF"/>
                </a:solidFill>
                <a:latin typeface="Times New Roman"/>
                <a:cs typeface="Times New Roman"/>
              </a:rPr>
              <a:t>curve</a:t>
            </a:r>
            <a:endParaRPr sz="2300">
              <a:latin typeface="Times New Roman"/>
              <a:cs typeface="Times New Roman"/>
            </a:endParaRPr>
          </a:p>
        </p:txBody>
      </p:sp>
      <p:grpSp>
        <p:nvGrpSpPr>
          <p:cNvPr id="19" name="object 19"/>
          <p:cNvGrpSpPr/>
          <p:nvPr/>
        </p:nvGrpSpPr>
        <p:grpSpPr>
          <a:xfrm>
            <a:off x="440436" y="3793235"/>
            <a:ext cx="8509000" cy="2796540"/>
            <a:chOff x="440436" y="3793235"/>
            <a:chExt cx="8509000" cy="2796540"/>
          </a:xfrm>
        </p:grpSpPr>
        <p:pic>
          <p:nvPicPr>
            <p:cNvPr id="20" name="object 20"/>
            <p:cNvPicPr/>
            <p:nvPr/>
          </p:nvPicPr>
          <p:blipFill>
            <a:blip r:embed="rId11" cstate="print"/>
            <a:stretch>
              <a:fillRect/>
            </a:stretch>
          </p:blipFill>
          <p:spPr>
            <a:xfrm>
              <a:off x="440436" y="3793235"/>
              <a:ext cx="3947159" cy="2796539"/>
            </a:xfrm>
            <a:prstGeom prst="rect">
              <a:avLst/>
            </a:prstGeom>
          </p:spPr>
        </p:pic>
        <p:pic>
          <p:nvPicPr>
            <p:cNvPr id="21" name="object 21"/>
            <p:cNvPicPr/>
            <p:nvPr/>
          </p:nvPicPr>
          <p:blipFill>
            <a:blip r:embed="rId12" cstate="print"/>
            <a:stretch>
              <a:fillRect/>
            </a:stretch>
          </p:blipFill>
          <p:spPr>
            <a:xfrm>
              <a:off x="5029200" y="3793236"/>
              <a:ext cx="3919727" cy="2630424"/>
            </a:xfrm>
            <a:prstGeom prst="rect">
              <a:avLst/>
            </a:prstGeom>
          </p:spPr>
        </p:pic>
      </p:grpSp>
      <p:sp>
        <p:nvSpPr>
          <p:cNvPr id="22" name="object 22"/>
          <p:cNvSpPr txBox="1"/>
          <p:nvPr/>
        </p:nvSpPr>
        <p:spPr>
          <a:xfrm>
            <a:off x="1102839" y="2939275"/>
            <a:ext cx="7604125" cy="730885"/>
          </a:xfrm>
          <a:prstGeom prst="rect">
            <a:avLst/>
          </a:prstGeom>
        </p:spPr>
        <p:txBody>
          <a:bodyPr vert="horz" wrap="square" lIns="0" tIns="13335" rIns="0" bIns="0" rtlCol="0">
            <a:spAutoFit/>
          </a:bodyPr>
          <a:lstStyle/>
          <a:p>
            <a:pPr marL="12700">
              <a:lnSpc>
                <a:spcPct val="100000"/>
              </a:lnSpc>
              <a:spcBef>
                <a:spcPts val="105"/>
              </a:spcBef>
            </a:pPr>
            <a:r>
              <a:rPr sz="1650" b="1" dirty="0">
                <a:latin typeface="Times New Roman"/>
                <a:cs typeface="Times New Roman"/>
              </a:rPr>
              <a:t>0.42</a:t>
            </a:r>
            <a:r>
              <a:rPr sz="1650" b="1" spc="-40" dirty="0">
                <a:latin typeface="Times New Roman"/>
                <a:cs typeface="Times New Roman"/>
              </a:rPr>
              <a:t> </a:t>
            </a:r>
            <a:r>
              <a:rPr sz="1650" b="1" dirty="0">
                <a:latin typeface="Times New Roman"/>
                <a:cs typeface="Times New Roman"/>
              </a:rPr>
              <a:t>is</a:t>
            </a:r>
            <a:r>
              <a:rPr sz="1650" b="1" spc="-30" dirty="0">
                <a:latin typeface="Times New Roman"/>
                <a:cs typeface="Times New Roman"/>
              </a:rPr>
              <a:t> </a:t>
            </a:r>
            <a:r>
              <a:rPr sz="1650" b="1" dirty="0">
                <a:latin typeface="Times New Roman"/>
                <a:cs typeface="Times New Roman"/>
              </a:rPr>
              <a:t>the</a:t>
            </a:r>
            <a:r>
              <a:rPr sz="1650" b="1" spc="-20" dirty="0">
                <a:latin typeface="Times New Roman"/>
                <a:cs typeface="Times New Roman"/>
              </a:rPr>
              <a:t> </a:t>
            </a:r>
            <a:r>
              <a:rPr sz="1650" b="1" dirty="0">
                <a:latin typeface="Times New Roman"/>
                <a:cs typeface="Times New Roman"/>
              </a:rPr>
              <a:t>tradeoff</a:t>
            </a:r>
            <a:r>
              <a:rPr sz="1650" b="1" spc="-35" dirty="0">
                <a:latin typeface="Times New Roman"/>
                <a:cs typeface="Times New Roman"/>
              </a:rPr>
              <a:t> </a:t>
            </a:r>
            <a:r>
              <a:rPr sz="1650" b="1" dirty="0">
                <a:latin typeface="Times New Roman"/>
                <a:cs typeface="Times New Roman"/>
              </a:rPr>
              <a:t>between</a:t>
            </a:r>
            <a:r>
              <a:rPr sz="1650" b="1" spc="-45" dirty="0">
                <a:latin typeface="Times New Roman"/>
                <a:cs typeface="Times New Roman"/>
              </a:rPr>
              <a:t> </a:t>
            </a:r>
            <a:r>
              <a:rPr sz="1650" b="1" spc="-10" dirty="0">
                <a:latin typeface="Times New Roman"/>
                <a:cs typeface="Times New Roman"/>
              </a:rPr>
              <a:t>Precision</a:t>
            </a:r>
            <a:r>
              <a:rPr sz="1650" b="1" spc="-45" dirty="0">
                <a:latin typeface="Times New Roman"/>
                <a:cs typeface="Times New Roman"/>
              </a:rPr>
              <a:t> </a:t>
            </a:r>
            <a:r>
              <a:rPr sz="1650" b="1" dirty="0">
                <a:latin typeface="Times New Roman"/>
                <a:cs typeface="Times New Roman"/>
              </a:rPr>
              <a:t>and</a:t>
            </a:r>
            <a:r>
              <a:rPr sz="1650" b="1" spc="-25" dirty="0">
                <a:latin typeface="Times New Roman"/>
                <a:cs typeface="Times New Roman"/>
              </a:rPr>
              <a:t> </a:t>
            </a:r>
            <a:r>
              <a:rPr sz="1650" b="1" dirty="0">
                <a:latin typeface="Times New Roman"/>
                <a:cs typeface="Times New Roman"/>
              </a:rPr>
              <a:t>Recall</a:t>
            </a:r>
            <a:r>
              <a:rPr sz="1650" b="1" spc="-30" dirty="0">
                <a:latin typeface="Times New Roman"/>
                <a:cs typeface="Times New Roman"/>
              </a:rPr>
              <a:t> </a:t>
            </a:r>
            <a:r>
              <a:rPr sz="1650" b="1" spc="-50" dirty="0">
                <a:latin typeface="Times New Roman"/>
                <a:cs typeface="Times New Roman"/>
              </a:rPr>
              <a:t>-</a:t>
            </a:r>
            <a:endParaRPr sz="1650" dirty="0">
              <a:latin typeface="Times New Roman"/>
              <a:cs typeface="Times New Roman"/>
            </a:endParaRPr>
          </a:p>
          <a:p>
            <a:pPr marL="12700" marR="5080">
              <a:lnSpc>
                <a:spcPts val="1789"/>
              </a:lnSpc>
              <a:spcBef>
                <a:spcPts val="50"/>
              </a:spcBef>
            </a:pPr>
            <a:r>
              <a:rPr sz="1450" dirty="0">
                <a:latin typeface="Times New Roman"/>
                <a:cs typeface="Times New Roman"/>
              </a:rPr>
              <a:t>Thus</a:t>
            </a:r>
            <a:r>
              <a:rPr sz="1450" spc="60" dirty="0">
                <a:latin typeface="Times New Roman"/>
                <a:cs typeface="Times New Roman"/>
              </a:rPr>
              <a:t> </a:t>
            </a:r>
            <a:r>
              <a:rPr sz="1450" dirty="0">
                <a:latin typeface="Times New Roman"/>
                <a:cs typeface="Times New Roman"/>
              </a:rPr>
              <a:t>we</a:t>
            </a:r>
            <a:r>
              <a:rPr sz="1450" spc="65" dirty="0">
                <a:latin typeface="Times New Roman"/>
                <a:cs typeface="Times New Roman"/>
              </a:rPr>
              <a:t> </a:t>
            </a:r>
            <a:r>
              <a:rPr sz="1450" dirty="0">
                <a:latin typeface="Times New Roman"/>
                <a:cs typeface="Times New Roman"/>
              </a:rPr>
              <a:t>can</a:t>
            </a:r>
            <a:r>
              <a:rPr sz="1450" spc="70" dirty="0">
                <a:latin typeface="Times New Roman"/>
                <a:cs typeface="Times New Roman"/>
              </a:rPr>
              <a:t> </a:t>
            </a:r>
            <a:r>
              <a:rPr sz="1450" dirty="0">
                <a:latin typeface="Times New Roman"/>
                <a:cs typeface="Times New Roman"/>
              </a:rPr>
              <a:t>safely</a:t>
            </a:r>
            <a:r>
              <a:rPr sz="1450" spc="55" dirty="0">
                <a:latin typeface="Times New Roman"/>
                <a:cs typeface="Times New Roman"/>
              </a:rPr>
              <a:t> </a:t>
            </a:r>
            <a:r>
              <a:rPr sz="1450" dirty="0">
                <a:latin typeface="Times New Roman"/>
                <a:cs typeface="Times New Roman"/>
              </a:rPr>
              <a:t>choose</a:t>
            </a:r>
            <a:r>
              <a:rPr sz="1450" spc="65" dirty="0">
                <a:latin typeface="Times New Roman"/>
                <a:cs typeface="Times New Roman"/>
              </a:rPr>
              <a:t> </a:t>
            </a:r>
            <a:r>
              <a:rPr sz="1450" dirty="0">
                <a:latin typeface="Times New Roman"/>
                <a:cs typeface="Times New Roman"/>
              </a:rPr>
              <a:t>to</a:t>
            </a:r>
            <a:r>
              <a:rPr sz="1450" spc="75" dirty="0">
                <a:latin typeface="Times New Roman"/>
                <a:cs typeface="Times New Roman"/>
              </a:rPr>
              <a:t> </a:t>
            </a:r>
            <a:r>
              <a:rPr sz="1450" dirty="0">
                <a:latin typeface="Times New Roman"/>
                <a:cs typeface="Times New Roman"/>
              </a:rPr>
              <a:t>consider</a:t>
            </a:r>
            <a:r>
              <a:rPr sz="1450" spc="70" dirty="0">
                <a:latin typeface="Times New Roman"/>
                <a:cs typeface="Times New Roman"/>
              </a:rPr>
              <a:t> </a:t>
            </a:r>
            <a:r>
              <a:rPr sz="1450" dirty="0">
                <a:latin typeface="Times New Roman"/>
                <a:cs typeface="Times New Roman"/>
              </a:rPr>
              <a:t>any</a:t>
            </a:r>
            <a:r>
              <a:rPr sz="1450" spc="75" dirty="0">
                <a:latin typeface="Times New Roman"/>
                <a:cs typeface="Times New Roman"/>
              </a:rPr>
              <a:t> </a:t>
            </a:r>
            <a:r>
              <a:rPr sz="1450" dirty="0">
                <a:latin typeface="Times New Roman"/>
                <a:cs typeface="Times New Roman"/>
              </a:rPr>
              <a:t>Prospect</a:t>
            </a:r>
            <a:r>
              <a:rPr sz="1450" spc="60" dirty="0">
                <a:latin typeface="Times New Roman"/>
                <a:cs typeface="Times New Roman"/>
              </a:rPr>
              <a:t> </a:t>
            </a:r>
            <a:r>
              <a:rPr sz="1450" dirty="0">
                <a:latin typeface="Times New Roman"/>
                <a:cs typeface="Times New Roman"/>
              </a:rPr>
              <a:t>Lead</a:t>
            </a:r>
            <a:r>
              <a:rPr sz="1450" spc="70" dirty="0">
                <a:latin typeface="Times New Roman"/>
                <a:cs typeface="Times New Roman"/>
              </a:rPr>
              <a:t> </a:t>
            </a:r>
            <a:r>
              <a:rPr sz="1450" dirty="0">
                <a:latin typeface="Times New Roman"/>
                <a:cs typeface="Times New Roman"/>
              </a:rPr>
              <a:t>with</a:t>
            </a:r>
            <a:r>
              <a:rPr sz="1450" spc="75" dirty="0">
                <a:latin typeface="Times New Roman"/>
                <a:cs typeface="Times New Roman"/>
              </a:rPr>
              <a:t> </a:t>
            </a:r>
            <a:r>
              <a:rPr sz="1450" dirty="0">
                <a:latin typeface="Times New Roman"/>
                <a:cs typeface="Times New Roman"/>
              </a:rPr>
              <a:t>Conversion</a:t>
            </a:r>
            <a:r>
              <a:rPr sz="1450" spc="65" dirty="0">
                <a:latin typeface="Times New Roman"/>
                <a:cs typeface="Times New Roman"/>
              </a:rPr>
              <a:t> </a:t>
            </a:r>
            <a:r>
              <a:rPr sz="1450" b="1" dirty="0">
                <a:latin typeface="Times New Roman"/>
                <a:cs typeface="Times New Roman"/>
              </a:rPr>
              <a:t>Probability</a:t>
            </a:r>
            <a:r>
              <a:rPr sz="1450" b="1" spc="70" dirty="0">
                <a:latin typeface="Times New Roman"/>
                <a:cs typeface="Times New Roman"/>
              </a:rPr>
              <a:t> </a:t>
            </a:r>
            <a:r>
              <a:rPr sz="1450" b="1" dirty="0">
                <a:latin typeface="Times New Roman"/>
                <a:cs typeface="Times New Roman"/>
              </a:rPr>
              <a:t>higher</a:t>
            </a:r>
            <a:r>
              <a:rPr sz="1450" b="1" spc="30" dirty="0">
                <a:latin typeface="Times New Roman"/>
                <a:cs typeface="Times New Roman"/>
              </a:rPr>
              <a:t> </a:t>
            </a:r>
            <a:r>
              <a:rPr sz="1450" b="1" spc="-20" dirty="0">
                <a:latin typeface="Times New Roman"/>
                <a:cs typeface="Times New Roman"/>
              </a:rPr>
              <a:t>than </a:t>
            </a:r>
            <a:r>
              <a:rPr sz="1450" b="1" dirty="0">
                <a:latin typeface="Times New Roman"/>
                <a:cs typeface="Times New Roman"/>
              </a:rPr>
              <a:t>42</a:t>
            </a:r>
            <a:r>
              <a:rPr sz="1450" b="1" spc="30" dirty="0">
                <a:latin typeface="Times New Roman"/>
                <a:cs typeface="Times New Roman"/>
              </a:rPr>
              <a:t> </a:t>
            </a:r>
            <a:r>
              <a:rPr sz="1450" b="1" dirty="0">
                <a:latin typeface="Times New Roman"/>
                <a:cs typeface="Times New Roman"/>
              </a:rPr>
              <a:t>%</a:t>
            </a:r>
            <a:r>
              <a:rPr sz="1450" b="1" spc="15" dirty="0">
                <a:latin typeface="Times New Roman"/>
                <a:cs typeface="Times New Roman"/>
              </a:rPr>
              <a:t> </a:t>
            </a:r>
            <a:r>
              <a:rPr sz="1450" b="1" dirty="0">
                <a:latin typeface="Times New Roman"/>
                <a:cs typeface="Times New Roman"/>
              </a:rPr>
              <a:t>to</a:t>
            </a:r>
            <a:r>
              <a:rPr sz="1450" b="1" spc="30" dirty="0">
                <a:latin typeface="Times New Roman"/>
                <a:cs typeface="Times New Roman"/>
              </a:rPr>
              <a:t> </a:t>
            </a:r>
            <a:r>
              <a:rPr sz="1450" b="1" dirty="0">
                <a:latin typeface="Times New Roman"/>
                <a:cs typeface="Times New Roman"/>
              </a:rPr>
              <a:t>be</a:t>
            </a:r>
            <a:r>
              <a:rPr sz="1450" b="1" spc="25" dirty="0">
                <a:latin typeface="Times New Roman"/>
                <a:cs typeface="Times New Roman"/>
              </a:rPr>
              <a:t> </a:t>
            </a:r>
            <a:r>
              <a:rPr sz="1450" b="1" dirty="0">
                <a:latin typeface="Times New Roman"/>
                <a:cs typeface="Times New Roman"/>
              </a:rPr>
              <a:t>a</a:t>
            </a:r>
            <a:r>
              <a:rPr sz="1450" b="1" spc="30" dirty="0">
                <a:latin typeface="Times New Roman"/>
                <a:cs typeface="Times New Roman"/>
              </a:rPr>
              <a:t> </a:t>
            </a:r>
            <a:r>
              <a:rPr sz="1450" b="1" dirty="0">
                <a:latin typeface="Times New Roman"/>
                <a:cs typeface="Times New Roman"/>
              </a:rPr>
              <a:t>hot</a:t>
            </a:r>
            <a:r>
              <a:rPr sz="1450" b="1" spc="30" dirty="0">
                <a:latin typeface="Times New Roman"/>
                <a:cs typeface="Times New Roman"/>
              </a:rPr>
              <a:t> </a:t>
            </a:r>
            <a:r>
              <a:rPr sz="1450" b="1" spc="-20" dirty="0">
                <a:latin typeface="Times New Roman"/>
                <a:cs typeface="Times New Roman"/>
              </a:rPr>
              <a:t>Lead</a:t>
            </a:r>
            <a:endParaRPr sz="145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250692"/>
            <a:ext cx="3470275" cy="3465829"/>
            <a:chOff x="0" y="3250692"/>
            <a:chExt cx="3470275" cy="3465829"/>
          </a:xfrm>
        </p:grpSpPr>
        <p:pic>
          <p:nvPicPr>
            <p:cNvPr id="3" name="object 3"/>
            <p:cNvPicPr/>
            <p:nvPr/>
          </p:nvPicPr>
          <p:blipFill>
            <a:blip r:embed="rId2" cstate="print"/>
            <a:stretch>
              <a:fillRect/>
            </a:stretch>
          </p:blipFill>
          <p:spPr>
            <a:xfrm>
              <a:off x="96011" y="3250692"/>
              <a:ext cx="3264407" cy="1165859"/>
            </a:xfrm>
            <a:prstGeom prst="rect">
              <a:avLst/>
            </a:prstGeom>
          </p:spPr>
        </p:pic>
        <p:pic>
          <p:nvPicPr>
            <p:cNvPr id="4" name="object 4"/>
            <p:cNvPicPr/>
            <p:nvPr/>
          </p:nvPicPr>
          <p:blipFill>
            <a:blip r:embed="rId3" cstate="print"/>
            <a:stretch>
              <a:fillRect/>
            </a:stretch>
          </p:blipFill>
          <p:spPr>
            <a:xfrm>
              <a:off x="0" y="4416552"/>
              <a:ext cx="3470148" cy="1165860"/>
            </a:xfrm>
            <a:prstGeom prst="rect">
              <a:avLst/>
            </a:prstGeom>
          </p:spPr>
        </p:pic>
        <p:pic>
          <p:nvPicPr>
            <p:cNvPr id="5" name="object 5"/>
            <p:cNvPicPr/>
            <p:nvPr/>
          </p:nvPicPr>
          <p:blipFill>
            <a:blip r:embed="rId4" cstate="print"/>
            <a:stretch>
              <a:fillRect/>
            </a:stretch>
          </p:blipFill>
          <p:spPr>
            <a:xfrm>
              <a:off x="96011" y="5582412"/>
              <a:ext cx="3264407" cy="1133855"/>
            </a:xfrm>
            <a:prstGeom prst="rect">
              <a:avLst/>
            </a:prstGeom>
          </p:spPr>
        </p:pic>
        <p:pic>
          <p:nvPicPr>
            <p:cNvPr id="6" name="object 6"/>
            <p:cNvPicPr/>
            <p:nvPr/>
          </p:nvPicPr>
          <p:blipFill>
            <a:blip r:embed="rId5" cstate="print"/>
            <a:stretch>
              <a:fillRect/>
            </a:stretch>
          </p:blipFill>
          <p:spPr>
            <a:xfrm>
              <a:off x="0" y="3447288"/>
              <a:ext cx="1956816" cy="1956815"/>
            </a:xfrm>
            <a:prstGeom prst="rect">
              <a:avLst/>
            </a:prstGeom>
          </p:spPr>
        </p:pic>
      </p:grpSp>
      <p:pic>
        <p:nvPicPr>
          <p:cNvPr id="7" name="object 7"/>
          <p:cNvPicPr/>
          <p:nvPr/>
        </p:nvPicPr>
        <p:blipFill>
          <a:blip r:embed="rId6" cstate="print"/>
          <a:stretch>
            <a:fillRect/>
          </a:stretch>
        </p:blipFill>
        <p:spPr>
          <a:xfrm>
            <a:off x="7100316" y="5897879"/>
            <a:ext cx="822960" cy="818387"/>
          </a:xfrm>
          <a:prstGeom prst="rect">
            <a:avLst/>
          </a:prstGeom>
        </p:spPr>
      </p:pic>
      <p:grpSp>
        <p:nvGrpSpPr>
          <p:cNvPr id="8" name="object 8"/>
          <p:cNvGrpSpPr/>
          <p:nvPr/>
        </p:nvGrpSpPr>
        <p:grpSpPr>
          <a:xfrm>
            <a:off x="7095744" y="2441448"/>
            <a:ext cx="2341245" cy="2331720"/>
            <a:chOff x="7095744" y="2441448"/>
            <a:chExt cx="2341245" cy="2331720"/>
          </a:xfrm>
        </p:grpSpPr>
        <p:pic>
          <p:nvPicPr>
            <p:cNvPr id="9" name="object 9"/>
            <p:cNvPicPr/>
            <p:nvPr/>
          </p:nvPicPr>
          <p:blipFill>
            <a:blip r:embed="rId7" cstate="print"/>
            <a:stretch>
              <a:fillRect/>
            </a:stretch>
          </p:blipFill>
          <p:spPr>
            <a:xfrm>
              <a:off x="7168896" y="2441448"/>
              <a:ext cx="2194559" cy="777239"/>
            </a:xfrm>
            <a:prstGeom prst="rect">
              <a:avLst/>
            </a:prstGeom>
          </p:spPr>
        </p:pic>
        <p:pic>
          <p:nvPicPr>
            <p:cNvPr id="10" name="object 10"/>
            <p:cNvPicPr/>
            <p:nvPr/>
          </p:nvPicPr>
          <p:blipFill>
            <a:blip r:embed="rId8" cstate="print"/>
            <a:stretch>
              <a:fillRect/>
            </a:stretch>
          </p:blipFill>
          <p:spPr>
            <a:xfrm>
              <a:off x="7095744" y="3218688"/>
              <a:ext cx="2340863" cy="786383"/>
            </a:xfrm>
            <a:prstGeom prst="rect">
              <a:avLst/>
            </a:prstGeom>
          </p:spPr>
        </p:pic>
        <p:pic>
          <p:nvPicPr>
            <p:cNvPr id="11" name="object 11"/>
            <p:cNvPicPr/>
            <p:nvPr/>
          </p:nvPicPr>
          <p:blipFill>
            <a:blip r:embed="rId9" cstate="print"/>
            <a:stretch>
              <a:fillRect/>
            </a:stretch>
          </p:blipFill>
          <p:spPr>
            <a:xfrm>
              <a:off x="7168896" y="4005072"/>
              <a:ext cx="2194559" cy="768095"/>
            </a:xfrm>
            <a:prstGeom prst="rect">
              <a:avLst/>
            </a:prstGeom>
          </p:spPr>
        </p:pic>
      </p:grpSp>
      <p:grpSp>
        <p:nvGrpSpPr>
          <p:cNvPr id="12" name="object 12"/>
          <p:cNvGrpSpPr/>
          <p:nvPr/>
        </p:nvGrpSpPr>
        <p:grpSpPr>
          <a:xfrm>
            <a:off x="0" y="1057655"/>
            <a:ext cx="10058400" cy="5658485"/>
            <a:chOff x="0" y="1057655"/>
            <a:chExt cx="10058400" cy="5658485"/>
          </a:xfrm>
        </p:grpSpPr>
        <p:pic>
          <p:nvPicPr>
            <p:cNvPr id="13" name="object 13"/>
            <p:cNvPicPr/>
            <p:nvPr/>
          </p:nvPicPr>
          <p:blipFill>
            <a:blip r:embed="rId10" cstate="print"/>
            <a:stretch>
              <a:fillRect/>
            </a:stretch>
          </p:blipFill>
          <p:spPr>
            <a:xfrm>
              <a:off x="6595871" y="1060703"/>
              <a:ext cx="1328928" cy="1328928"/>
            </a:xfrm>
            <a:prstGeom prst="rect">
              <a:avLst/>
            </a:prstGeom>
          </p:spPr>
        </p:pic>
        <p:sp>
          <p:nvSpPr>
            <p:cNvPr id="14" name="object 14"/>
            <p:cNvSpPr/>
            <p:nvPr/>
          </p:nvSpPr>
          <p:spPr>
            <a:xfrm>
              <a:off x="7014972" y="2311907"/>
              <a:ext cx="2712720" cy="633730"/>
            </a:xfrm>
            <a:custGeom>
              <a:avLst/>
              <a:gdLst/>
              <a:ahLst/>
              <a:cxnLst/>
              <a:rect l="l" t="t" r="r" b="b"/>
              <a:pathLst>
                <a:path w="2712720" h="63373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921"/>
              </a:srgbClr>
            </a:solidFill>
          </p:spPr>
          <p:txBody>
            <a:bodyPr wrap="square" lIns="0" tIns="0" rIns="0" bIns="0" rtlCol="0"/>
            <a:lstStyle/>
            <a:p>
              <a:endParaRPr/>
            </a:p>
          </p:txBody>
        </p:sp>
        <p:sp>
          <p:nvSpPr>
            <p:cNvPr id="15" name="object 15"/>
            <p:cNvSpPr/>
            <p:nvPr/>
          </p:nvSpPr>
          <p:spPr>
            <a:xfrm>
              <a:off x="0" y="1059179"/>
              <a:ext cx="10058400" cy="5656580"/>
            </a:xfrm>
            <a:custGeom>
              <a:avLst/>
              <a:gdLst/>
              <a:ahLst/>
              <a:cxnLst/>
              <a:rect l="l" t="t" r="r" b="b"/>
              <a:pathLst>
                <a:path w="10058400" h="565658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p:spPr>
          <p:txBody>
            <a:bodyPr wrap="square" lIns="0" tIns="0" rIns="0" bIns="0" rtlCol="0"/>
            <a:lstStyle/>
            <a:p>
              <a:endParaRPr dirty="0"/>
            </a:p>
          </p:txBody>
        </p:sp>
        <p:sp>
          <p:nvSpPr>
            <p:cNvPr id="16" name="object 16"/>
            <p:cNvSpPr/>
            <p:nvPr/>
          </p:nvSpPr>
          <p:spPr>
            <a:xfrm>
              <a:off x="8612123" y="1057655"/>
              <a:ext cx="565785" cy="943610"/>
            </a:xfrm>
            <a:custGeom>
              <a:avLst/>
              <a:gdLst/>
              <a:ahLst/>
              <a:cxnLst/>
              <a:rect l="l" t="t" r="r" b="b"/>
              <a:pathLst>
                <a:path w="565784" h="943610">
                  <a:moveTo>
                    <a:pt x="565404" y="943356"/>
                  </a:moveTo>
                  <a:lnTo>
                    <a:pt x="0" y="943356"/>
                  </a:lnTo>
                  <a:lnTo>
                    <a:pt x="0" y="0"/>
                  </a:lnTo>
                  <a:lnTo>
                    <a:pt x="565404" y="0"/>
                  </a:lnTo>
                  <a:lnTo>
                    <a:pt x="565404" y="943356"/>
                  </a:lnTo>
                  <a:close/>
                </a:path>
              </a:pathLst>
            </a:custGeom>
            <a:solidFill>
              <a:srgbClr val="B31166"/>
            </a:solidFill>
          </p:spPr>
          <p:txBody>
            <a:bodyPr wrap="square" lIns="0" tIns="0" rIns="0" bIns="0" rtlCol="0"/>
            <a:lstStyle/>
            <a:p>
              <a:endParaRPr/>
            </a:p>
          </p:txBody>
        </p:sp>
      </p:grpSp>
      <p:sp>
        <p:nvSpPr>
          <p:cNvPr id="17" name="object 17"/>
          <p:cNvSpPr txBox="1">
            <a:spLocks noGrp="1"/>
          </p:cNvSpPr>
          <p:nvPr>
            <p:ph type="title"/>
          </p:nvPr>
        </p:nvSpPr>
        <p:spPr>
          <a:xfrm>
            <a:off x="691515" y="623142"/>
            <a:ext cx="8675370" cy="1083641"/>
          </a:xfrm>
          <a:prstGeom prst="rect">
            <a:avLst/>
          </a:prstGeom>
        </p:spPr>
        <p:txBody>
          <a:bodyPr vert="horz" wrap="square" lIns="0" tIns="335545" rIns="0" bIns="0" rtlCol="0">
            <a:spAutoFit/>
          </a:bodyPr>
          <a:lstStyle/>
          <a:p>
            <a:pPr marL="1102360">
              <a:lnSpc>
                <a:spcPct val="100000"/>
              </a:lnSpc>
              <a:spcBef>
                <a:spcPts val="100"/>
              </a:spcBef>
            </a:pPr>
            <a:r>
              <a:rPr lang="en-IN" b="1" spc="-10" dirty="0"/>
              <a:t>           </a:t>
            </a:r>
            <a:r>
              <a:rPr b="1" spc="-10" dirty="0"/>
              <a:t>Observations</a:t>
            </a:r>
          </a:p>
        </p:txBody>
      </p:sp>
      <p:sp>
        <p:nvSpPr>
          <p:cNvPr id="18" name="object 18"/>
          <p:cNvSpPr txBox="1"/>
          <p:nvPr/>
        </p:nvSpPr>
        <p:spPr>
          <a:xfrm>
            <a:off x="5986269" y="3086354"/>
            <a:ext cx="2625853" cy="316753"/>
          </a:xfrm>
          <a:prstGeom prst="rect">
            <a:avLst/>
          </a:prstGeom>
        </p:spPr>
        <p:txBody>
          <a:bodyPr vert="horz" wrap="square" lIns="0" tIns="16510" rIns="0" bIns="0" rtlCol="0">
            <a:spAutoFit/>
          </a:bodyPr>
          <a:lstStyle/>
          <a:p>
            <a:pPr marL="12700">
              <a:lnSpc>
                <a:spcPct val="100000"/>
              </a:lnSpc>
              <a:spcBef>
                <a:spcPts val="130"/>
              </a:spcBef>
            </a:pPr>
            <a:r>
              <a:rPr lang="en-IN" sz="1950" b="1" dirty="0">
                <a:latin typeface="Times New Roman"/>
                <a:cs typeface="Times New Roman"/>
              </a:rPr>
              <a:t>    </a:t>
            </a:r>
            <a:r>
              <a:rPr sz="1950" b="1" dirty="0">
                <a:latin typeface="Times New Roman"/>
                <a:cs typeface="Times New Roman"/>
              </a:rPr>
              <a:t>Final</a:t>
            </a:r>
            <a:r>
              <a:rPr sz="1950" b="1" spc="20" dirty="0">
                <a:latin typeface="Times New Roman"/>
                <a:cs typeface="Times New Roman"/>
              </a:rPr>
              <a:t> </a:t>
            </a:r>
            <a:r>
              <a:rPr sz="1950" b="1" dirty="0">
                <a:latin typeface="Times New Roman"/>
                <a:cs typeface="Times New Roman"/>
              </a:rPr>
              <a:t>Features</a:t>
            </a:r>
            <a:r>
              <a:rPr sz="1950" b="1" spc="40" dirty="0">
                <a:latin typeface="Times New Roman"/>
                <a:cs typeface="Times New Roman"/>
              </a:rPr>
              <a:t> </a:t>
            </a:r>
            <a:r>
              <a:rPr sz="1950" b="1" spc="-10" dirty="0">
                <a:latin typeface="Times New Roman"/>
                <a:cs typeface="Times New Roman"/>
              </a:rPr>
              <a:t>list:</a:t>
            </a:r>
            <a:endParaRPr sz="1950" dirty="0">
              <a:latin typeface="Times New Roman"/>
              <a:cs typeface="Times New Roman"/>
            </a:endParaRPr>
          </a:p>
        </p:txBody>
      </p:sp>
      <p:sp>
        <p:nvSpPr>
          <p:cNvPr id="19" name="object 19"/>
          <p:cNvSpPr txBox="1"/>
          <p:nvPr/>
        </p:nvSpPr>
        <p:spPr>
          <a:xfrm>
            <a:off x="6096000" y="3642359"/>
            <a:ext cx="3631692" cy="3392595"/>
          </a:xfrm>
          <a:prstGeom prst="rect">
            <a:avLst/>
          </a:prstGeom>
        </p:spPr>
        <p:txBody>
          <a:bodyPr vert="horz" wrap="square" lIns="0" tIns="121285" rIns="0" bIns="0" rtlCol="0">
            <a:spAutoFit/>
          </a:bodyPr>
          <a:lstStyle/>
          <a:p>
            <a:pPr marL="12700" indent="-285750">
              <a:lnSpc>
                <a:spcPct val="100000"/>
              </a:lnSpc>
              <a:spcBef>
                <a:spcPts val="955"/>
              </a:spcBef>
              <a:buFont typeface="Wingdings" panose="05000000000000000000" pitchFamily="2" charset="2"/>
              <a:buChar char="Ø"/>
              <a:tabLst>
                <a:tab pos="295910" algn="l"/>
              </a:tabLst>
            </a:pPr>
            <a:r>
              <a:rPr sz="1600" dirty="0">
                <a:solidFill>
                  <a:srgbClr val="3F3F3F"/>
                </a:solidFill>
                <a:latin typeface="+mn-lt"/>
                <a:ea typeface="+mn-ea"/>
                <a:cs typeface="Arial"/>
              </a:rPr>
              <a:t>Lead Source_Olark Chat</a:t>
            </a:r>
          </a:p>
          <a:p>
            <a:pPr marL="12700" indent="-285750">
              <a:lnSpc>
                <a:spcPct val="100000"/>
              </a:lnSpc>
              <a:spcBef>
                <a:spcPts val="865"/>
              </a:spcBef>
              <a:buFont typeface="Wingdings" panose="05000000000000000000" pitchFamily="2" charset="2"/>
              <a:buChar char="Ø"/>
              <a:tabLst>
                <a:tab pos="295910" algn="l"/>
              </a:tabLst>
            </a:pPr>
            <a:r>
              <a:rPr sz="1600" dirty="0">
                <a:solidFill>
                  <a:srgbClr val="3F3F3F"/>
                </a:solidFill>
                <a:latin typeface="+mn-lt"/>
                <a:ea typeface="+mn-ea"/>
                <a:cs typeface="Arial"/>
              </a:rPr>
              <a:t>Specialization Others</a:t>
            </a:r>
          </a:p>
          <a:p>
            <a:pPr marL="12700" indent="-285750">
              <a:lnSpc>
                <a:spcPct val="100000"/>
              </a:lnSpc>
              <a:spcBef>
                <a:spcPts val="875"/>
              </a:spcBef>
              <a:buFont typeface="Wingdings" panose="05000000000000000000" pitchFamily="2" charset="2"/>
              <a:buChar char="Ø"/>
              <a:tabLst>
                <a:tab pos="295910" algn="l"/>
              </a:tabLst>
            </a:pPr>
            <a:r>
              <a:rPr sz="1600" dirty="0">
                <a:solidFill>
                  <a:srgbClr val="3F3F3F"/>
                </a:solidFill>
                <a:latin typeface="+mn-lt"/>
                <a:ea typeface="+mn-ea"/>
                <a:cs typeface="Arial"/>
              </a:rPr>
              <a:t>Lead Origin_Lead Add Form</a:t>
            </a:r>
          </a:p>
          <a:p>
            <a:pPr marL="12700" indent="-285750">
              <a:lnSpc>
                <a:spcPct val="100000"/>
              </a:lnSpc>
              <a:spcBef>
                <a:spcPts val="865"/>
              </a:spcBef>
              <a:buFont typeface="Wingdings" panose="05000000000000000000" pitchFamily="2" charset="2"/>
              <a:buChar char="Ø"/>
              <a:tabLst>
                <a:tab pos="295910" algn="l"/>
              </a:tabLst>
            </a:pPr>
            <a:r>
              <a:rPr sz="1600" dirty="0">
                <a:solidFill>
                  <a:srgbClr val="3F3F3F"/>
                </a:solidFill>
                <a:latin typeface="+mn-lt"/>
                <a:ea typeface="+mn-ea"/>
                <a:cs typeface="Arial"/>
              </a:rPr>
              <a:t>Lead Source_Welingak Website</a:t>
            </a:r>
          </a:p>
          <a:p>
            <a:pPr marL="12700" indent="-285750">
              <a:lnSpc>
                <a:spcPct val="100000"/>
              </a:lnSpc>
              <a:spcBef>
                <a:spcPts val="865"/>
              </a:spcBef>
              <a:buFont typeface="Wingdings" panose="05000000000000000000" pitchFamily="2" charset="2"/>
              <a:buChar char="Ø"/>
              <a:tabLst>
                <a:tab pos="295910" algn="l"/>
              </a:tabLst>
            </a:pPr>
            <a:r>
              <a:rPr sz="1600" dirty="0">
                <a:solidFill>
                  <a:srgbClr val="3F3F3F"/>
                </a:solidFill>
                <a:latin typeface="+mn-lt"/>
                <a:ea typeface="+mn-ea"/>
                <a:cs typeface="Arial"/>
              </a:rPr>
              <a:t>Total Time Spent on Website</a:t>
            </a:r>
          </a:p>
          <a:p>
            <a:pPr marL="12700" indent="-285750">
              <a:lnSpc>
                <a:spcPct val="100000"/>
              </a:lnSpc>
              <a:spcBef>
                <a:spcPts val="860"/>
              </a:spcBef>
              <a:buFont typeface="Wingdings" panose="05000000000000000000" pitchFamily="2" charset="2"/>
              <a:buChar char="Ø"/>
              <a:tabLst>
                <a:tab pos="295910" algn="l"/>
              </a:tabLst>
            </a:pPr>
            <a:r>
              <a:rPr sz="1600" dirty="0">
                <a:solidFill>
                  <a:srgbClr val="3F3F3F"/>
                </a:solidFill>
                <a:latin typeface="+mn-lt"/>
                <a:ea typeface="+mn-ea"/>
                <a:cs typeface="Arial"/>
              </a:rPr>
              <a:t>Lead Origin_Landing Page Submission</a:t>
            </a:r>
          </a:p>
          <a:p>
            <a:pPr marL="12700" indent="-285750">
              <a:lnSpc>
                <a:spcPct val="100000"/>
              </a:lnSpc>
              <a:spcBef>
                <a:spcPts val="880"/>
              </a:spcBef>
              <a:buFont typeface="Wingdings" panose="05000000000000000000" pitchFamily="2" charset="2"/>
              <a:buChar char="Ø"/>
              <a:tabLst>
                <a:tab pos="295910" algn="l"/>
              </a:tabLst>
            </a:pPr>
            <a:r>
              <a:rPr sz="1600" dirty="0">
                <a:solidFill>
                  <a:srgbClr val="3F3F3F"/>
                </a:solidFill>
                <a:latin typeface="+mn-lt"/>
                <a:ea typeface="+mn-ea"/>
                <a:cs typeface="Arial"/>
              </a:rPr>
              <a:t>What is your current occupation_Working Professionals</a:t>
            </a:r>
          </a:p>
          <a:p>
            <a:pPr marL="12700" indent="-285750">
              <a:lnSpc>
                <a:spcPct val="100000"/>
              </a:lnSpc>
              <a:spcBef>
                <a:spcPts val="860"/>
              </a:spcBef>
              <a:buFont typeface="Wingdings" panose="05000000000000000000" pitchFamily="2" charset="2"/>
              <a:buChar char="Ø"/>
              <a:tabLst>
                <a:tab pos="295910" algn="l"/>
              </a:tabLst>
            </a:pPr>
            <a:r>
              <a:rPr sz="1600" dirty="0">
                <a:solidFill>
                  <a:srgbClr val="3F3F3F"/>
                </a:solidFill>
                <a:latin typeface="+mn-lt"/>
                <a:ea typeface="+mn-ea"/>
                <a:cs typeface="Arial"/>
              </a:rPr>
              <a:t>Do Not Email</a:t>
            </a:r>
          </a:p>
        </p:txBody>
      </p:sp>
      <p:sp>
        <p:nvSpPr>
          <p:cNvPr id="20" name="object 20"/>
          <p:cNvSpPr txBox="1"/>
          <p:nvPr/>
        </p:nvSpPr>
        <p:spPr>
          <a:xfrm>
            <a:off x="876042" y="3283636"/>
            <a:ext cx="2014673" cy="1229995"/>
          </a:xfrm>
          <a:prstGeom prst="rect">
            <a:avLst/>
          </a:prstGeom>
        </p:spPr>
        <p:txBody>
          <a:bodyPr vert="horz" wrap="square" lIns="0" tIns="14604" rIns="0" bIns="0" rtlCol="0">
            <a:spAutoFit/>
          </a:bodyPr>
          <a:lstStyle/>
          <a:p>
            <a:pPr marL="154305">
              <a:lnSpc>
                <a:spcPct val="100000"/>
              </a:lnSpc>
              <a:spcBef>
                <a:spcPts val="114"/>
              </a:spcBef>
            </a:pPr>
            <a:r>
              <a:rPr sz="2300" b="1" spc="-20" dirty="0">
                <a:latin typeface="Times New Roman"/>
                <a:cs typeface="Times New Roman"/>
              </a:rPr>
              <a:t>Train</a:t>
            </a:r>
            <a:r>
              <a:rPr sz="2300" b="1" spc="-90" dirty="0">
                <a:latin typeface="Times New Roman"/>
                <a:cs typeface="Times New Roman"/>
              </a:rPr>
              <a:t> </a:t>
            </a:r>
            <a:r>
              <a:rPr sz="2300" b="1" spc="-10" dirty="0">
                <a:latin typeface="Times New Roman"/>
                <a:cs typeface="Times New Roman"/>
              </a:rPr>
              <a:t>Data:</a:t>
            </a:r>
            <a:endParaRPr sz="2300" dirty="0">
              <a:latin typeface="Times New Roman"/>
              <a:cs typeface="Times New Roman"/>
            </a:endParaRPr>
          </a:p>
          <a:p>
            <a:pPr marL="12700">
              <a:lnSpc>
                <a:spcPct val="100000"/>
              </a:lnSpc>
              <a:spcBef>
                <a:spcPts val="30"/>
              </a:spcBef>
            </a:pPr>
            <a:r>
              <a:rPr sz="1800" b="1" dirty="0">
                <a:latin typeface="Times New Roman"/>
                <a:cs typeface="Times New Roman"/>
              </a:rPr>
              <a:t>Accuracy :</a:t>
            </a:r>
            <a:r>
              <a:rPr sz="1800" b="1" spc="-5" dirty="0">
                <a:latin typeface="Times New Roman"/>
                <a:cs typeface="Times New Roman"/>
              </a:rPr>
              <a:t> </a:t>
            </a:r>
            <a:r>
              <a:rPr sz="1800" b="1" spc="-25" dirty="0">
                <a:latin typeface="Times New Roman"/>
                <a:cs typeface="Times New Roman"/>
              </a:rPr>
              <a:t>80%</a:t>
            </a:r>
            <a:endParaRPr sz="1800" dirty="0">
              <a:latin typeface="Times New Roman"/>
              <a:cs typeface="Times New Roman"/>
            </a:endParaRPr>
          </a:p>
          <a:p>
            <a:pPr marL="12700">
              <a:lnSpc>
                <a:spcPct val="100000"/>
              </a:lnSpc>
              <a:spcBef>
                <a:spcPts val="25"/>
              </a:spcBef>
            </a:pPr>
            <a:r>
              <a:rPr sz="1800" b="1" dirty="0">
                <a:latin typeface="Times New Roman"/>
                <a:cs typeface="Times New Roman"/>
              </a:rPr>
              <a:t>Sensitivity</a:t>
            </a:r>
            <a:r>
              <a:rPr sz="1800" b="1" spc="5" dirty="0">
                <a:latin typeface="Times New Roman"/>
                <a:cs typeface="Times New Roman"/>
              </a:rPr>
              <a:t> </a:t>
            </a:r>
            <a:r>
              <a:rPr sz="1800" b="1" dirty="0">
                <a:latin typeface="Times New Roman"/>
                <a:cs typeface="Times New Roman"/>
              </a:rPr>
              <a:t>:</a:t>
            </a:r>
            <a:r>
              <a:rPr sz="1800" b="1" spc="-10" dirty="0">
                <a:latin typeface="Times New Roman"/>
                <a:cs typeface="Times New Roman"/>
              </a:rPr>
              <a:t> </a:t>
            </a:r>
            <a:r>
              <a:rPr sz="1800" b="1" spc="-25" dirty="0">
                <a:latin typeface="Times New Roman"/>
                <a:cs typeface="Times New Roman"/>
              </a:rPr>
              <a:t>77%</a:t>
            </a:r>
            <a:endParaRPr sz="1800" dirty="0">
              <a:latin typeface="Times New Roman"/>
              <a:cs typeface="Times New Roman"/>
            </a:endParaRPr>
          </a:p>
          <a:p>
            <a:pPr marL="12700">
              <a:lnSpc>
                <a:spcPct val="100000"/>
              </a:lnSpc>
              <a:spcBef>
                <a:spcPts val="170"/>
              </a:spcBef>
            </a:pPr>
            <a:r>
              <a:rPr sz="1800" b="1" dirty="0">
                <a:latin typeface="Times New Roman"/>
                <a:cs typeface="Times New Roman"/>
              </a:rPr>
              <a:t>Specificity</a:t>
            </a:r>
            <a:r>
              <a:rPr sz="1800" b="1" spc="10" dirty="0">
                <a:latin typeface="Times New Roman"/>
                <a:cs typeface="Times New Roman"/>
              </a:rPr>
              <a:t> </a:t>
            </a:r>
            <a:r>
              <a:rPr sz="1800" b="1" dirty="0">
                <a:latin typeface="Times New Roman"/>
                <a:cs typeface="Times New Roman"/>
              </a:rPr>
              <a:t>:</a:t>
            </a:r>
            <a:r>
              <a:rPr sz="1800" b="1" spc="-20" dirty="0">
                <a:latin typeface="Times New Roman"/>
                <a:cs typeface="Times New Roman"/>
              </a:rPr>
              <a:t> </a:t>
            </a:r>
            <a:r>
              <a:rPr sz="1800" b="1" spc="-25" dirty="0">
                <a:latin typeface="Times New Roman"/>
                <a:cs typeface="Times New Roman"/>
              </a:rPr>
              <a:t>80%</a:t>
            </a:r>
            <a:endParaRPr sz="1800" dirty="0">
              <a:latin typeface="Times New Roman"/>
              <a:cs typeface="Times New Roman"/>
            </a:endParaRPr>
          </a:p>
        </p:txBody>
      </p:sp>
      <p:sp>
        <p:nvSpPr>
          <p:cNvPr id="23" name="TextBox 22">
            <a:extLst>
              <a:ext uri="{FF2B5EF4-FFF2-40B4-BE49-F238E27FC236}">
                <a16:creationId xmlns:a16="http://schemas.microsoft.com/office/drawing/2014/main" id="{8236E05D-716F-81EE-29DB-D23B8EF5F221}"/>
              </a:ext>
            </a:extLst>
          </p:cNvPr>
          <p:cNvSpPr txBox="1"/>
          <p:nvPr/>
        </p:nvSpPr>
        <p:spPr>
          <a:xfrm>
            <a:off x="3141922" y="3283636"/>
            <a:ext cx="2484376" cy="1315745"/>
          </a:xfrm>
          <a:prstGeom prst="rect">
            <a:avLst/>
          </a:prstGeom>
          <a:noFill/>
        </p:spPr>
        <p:txBody>
          <a:bodyPr wrap="square">
            <a:spAutoFit/>
          </a:bodyPr>
          <a:lstStyle/>
          <a:p>
            <a:pPr marL="247015">
              <a:lnSpc>
                <a:spcPct val="100000"/>
              </a:lnSpc>
              <a:spcBef>
                <a:spcPts val="335"/>
              </a:spcBef>
            </a:pPr>
            <a:r>
              <a:rPr lang="en-US" sz="2300" b="1" spc="-40" dirty="0">
                <a:latin typeface="Times New Roman"/>
                <a:cs typeface="Times New Roman"/>
              </a:rPr>
              <a:t>Test</a:t>
            </a:r>
            <a:r>
              <a:rPr lang="en-US" sz="2300" b="1" spc="-80" dirty="0">
                <a:latin typeface="Times New Roman"/>
                <a:cs typeface="Times New Roman"/>
              </a:rPr>
              <a:t> </a:t>
            </a:r>
            <a:r>
              <a:rPr lang="en-US" sz="2300" b="1" spc="-20" dirty="0">
                <a:latin typeface="Times New Roman"/>
                <a:cs typeface="Times New Roman"/>
              </a:rPr>
              <a:t>Data:</a:t>
            </a:r>
            <a:endParaRPr lang="en-US" sz="2300" dirty="0">
              <a:latin typeface="Times New Roman"/>
              <a:cs typeface="Times New Roman"/>
            </a:endParaRPr>
          </a:p>
          <a:p>
            <a:pPr marL="74930">
              <a:lnSpc>
                <a:spcPct val="100000"/>
              </a:lnSpc>
              <a:spcBef>
                <a:spcPts val="185"/>
              </a:spcBef>
            </a:pPr>
            <a:r>
              <a:rPr lang="en-US" sz="1800" b="1" dirty="0">
                <a:latin typeface="Times New Roman"/>
                <a:cs typeface="Times New Roman"/>
              </a:rPr>
              <a:t>Accuracy :</a:t>
            </a:r>
            <a:r>
              <a:rPr lang="en-US" sz="1800" b="1" spc="-5" dirty="0">
                <a:latin typeface="Times New Roman"/>
                <a:cs typeface="Times New Roman"/>
              </a:rPr>
              <a:t> </a:t>
            </a:r>
            <a:r>
              <a:rPr lang="en-US" sz="1800" b="1" spc="-25" dirty="0">
                <a:latin typeface="Times New Roman"/>
                <a:cs typeface="Times New Roman"/>
              </a:rPr>
              <a:t>80%</a:t>
            </a:r>
            <a:endParaRPr lang="en-US" sz="1800" dirty="0">
              <a:latin typeface="Times New Roman"/>
              <a:cs typeface="Times New Roman"/>
            </a:endParaRPr>
          </a:p>
          <a:p>
            <a:pPr marL="12700">
              <a:lnSpc>
                <a:spcPct val="100000"/>
              </a:lnSpc>
              <a:spcBef>
                <a:spcPts val="60"/>
              </a:spcBef>
            </a:pPr>
            <a:r>
              <a:rPr lang="en-US" sz="1800" b="1" dirty="0">
                <a:latin typeface="Times New Roman"/>
                <a:cs typeface="Times New Roman"/>
              </a:rPr>
              <a:t>Sensitivity</a:t>
            </a:r>
            <a:r>
              <a:rPr lang="en-US" sz="1800" b="1" spc="5" dirty="0">
                <a:latin typeface="Times New Roman"/>
                <a:cs typeface="Times New Roman"/>
              </a:rPr>
              <a:t> </a:t>
            </a:r>
            <a:r>
              <a:rPr lang="en-US" sz="1800" b="1" dirty="0">
                <a:latin typeface="Times New Roman"/>
                <a:cs typeface="Times New Roman"/>
              </a:rPr>
              <a:t>:</a:t>
            </a:r>
            <a:r>
              <a:rPr lang="en-US" sz="1800" b="1" spc="-10" dirty="0">
                <a:latin typeface="Times New Roman"/>
                <a:cs typeface="Times New Roman"/>
              </a:rPr>
              <a:t> </a:t>
            </a:r>
            <a:r>
              <a:rPr lang="en-US" sz="1800" b="1" spc="-25" dirty="0">
                <a:latin typeface="Times New Roman"/>
                <a:cs typeface="Times New Roman"/>
              </a:rPr>
              <a:t>77%</a:t>
            </a:r>
            <a:endParaRPr lang="en-US" sz="1800" dirty="0">
              <a:latin typeface="Times New Roman"/>
              <a:cs typeface="Times New Roman"/>
            </a:endParaRPr>
          </a:p>
          <a:p>
            <a:pPr marL="12700">
              <a:lnSpc>
                <a:spcPct val="100000"/>
              </a:lnSpc>
              <a:spcBef>
                <a:spcPts val="25"/>
              </a:spcBef>
            </a:pPr>
            <a:r>
              <a:rPr lang="en-US" sz="1800" b="1" dirty="0">
                <a:latin typeface="Times New Roman"/>
                <a:cs typeface="Times New Roman"/>
              </a:rPr>
              <a:t>Specificity</a:t>
            </a:r>
            <a:r>
              <a:rPr lang="en-US" sz="1800" b="1" spc="10" dirty="0">
                <a:latin typeface="Times New Roman"/>
                <a:cs typeface="Times New Roman"/>
              </a:rPr>
              <a:t> </a:t>
            </a:r>
            <a:r>
              <a:rPr lang="en-US" sz="1800" b="1" dirty="0">
                <a:latin typeface="Times New Roman"/>
                <a:cs typeface="Times New Roman"/>
              </a:rPr>
              <a:t>:</a:t>
            </a:r>
            <a:r>
              <a:rPr lang="en-US" sz="1800" b="1" spc="-20" dirty="0">
                <a:latin typeface="Times New Roman"/>
                <a:cs typeface="Times New Roman"/>
              </a:rPr>
              <a:t> </a:t>
            </a:r>
            <a:r>
              <a:rPr lang="en-US" sz="1800" b="1" spc="-25" dirty="0">
                <a:latin typeface="Times New Roman"/>
                <a:cs typeface="Times New Roman"/>
              </a:rPr>
              <a:t>80%</a:t>
            </a:r>
            <a:endParaRPr lang="en-US" sz="18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250692"/>
            <a:ext cx="3470275" cy="3465829"/>
            <a:chOff x="0" y="3250692"/>
            <a:chExt cx="3470275" cy="3465829"/>
          </a:xfrm>
        </p:grpSpPr>
        <p:pic>
          <p:nvPicPr>
            <p:cNvPr id="3" name="object 3"/>
            <p:cNvPicPr/>
            <p:nvPr/>
          </p:nvPicPr>
          <p:blipFill>
            <a:blip r:embed="rId2" cstate="print"/>
            <a:stretch>
              <a:fillRect/>
            </a:stretch>
          </p:blipFill>
          <p:spPr>
            <a:xfrm>
              <a:off x="96011" y="3250692"/>
              <a:ext cx="3264407" cy="1165859"/>
            </a:xfrm>
            <a:prstGeom prst="rect">
              <a:avLst/>
            </a:prstGeom>
          </p:spPr>
        </p:pic>
        <p:pic>
          <p:nvPicPr>
            <p:cNvPr id="4" name="object 4"/>
            <p:cNvPicPr/>
            <p:nvPr/>
          </p:nvPicPr>
          <p:blipFill>
            <a:blip r:embed="rId3" cstate="print"/>
            <a:stretch>
              <a:fillRect/>
            </a:stretch>
          </p:blipFill>
          <p:spPr>
            <a:xfrm>
              <a:off x="0" y="4416552"/>
              <a:ext cx="3470148" cy="1165860"/>
            </a:xfrm>
            <a:prstGeom prst="rect">
              <a:avLst/>
            </a:prstGeom>
          </p:spPr>
        </p:pic>
        <p:pic>
          <p:nvPicPr>
            <p:cNvPr id="5" name="object 5"/>
            <p:cNvPicPr/>
            <p:nvPr/>
          </p:nvPicPr>
          <p:blipFill>
            <a:blip r:embed="rId4" cstate="print"/>
            <a:stretch>
              <a:fillRect/>
            </a:stretch>
          </p:blipFill>
          <p:spPr>
            <a:xfrm>
              <a:off x="96011" y="5582412"/>
              <a:ext cx="3264407" cy="1133855"/>
            </a:xfrm>
            <a:prstGeom prst="rect">
              <a:avLst/>
            </a:prstGeom>
          </p:spPr>
        </p:pic>
        <p:pic>
          <p:nvPicPr>
            <p:cNvPr id="6" name="object 6"/>
            <p:cNvPicPr/>
            <p:nvPr/>
          </p:nvPicPr>
          <p:blipFill>
            <a:blip r:embed="rId5" cstate="print"/>
            <a:stretch>
              <a:fillRect/>
            </a:stretch>
          </p:blipFill>
          <p:spPr>
            <a:xfrm>
              <a:off x="0" y="3447288"/>
              <a:ext cx="1956816" cy="1956815"/>
            </a:xfrm>
            <a:prstGeom prst="rect">
              <a:avLst/>
            </a:prstGeom>
          </p:spPr>
        </p:pic>
      </p:grpSp>
      <p:pic>
        <p:nvPicPr>
          <p:cNvPr id="7" name="object 7"/>
          <p:cNvPicPr/>
          <p:nvPr/>
        </p:nvPicPr>
        <p:blipFill>
          <a:blip r:embed="rId6" cstate="print"/>
          <a:stretch>
            <a:fillRect/>
          </a:stretch>
        </p:blipFill>
        <p:spPr>
          <a:xfrm>
            <a:off x="7100316" y="5897879"/>
            <a:ext cx="822960" cy="818387"/>
          </a:xfrm>
          <a:prstGeom prst="rect">
            <a:avLst/>
          </a:prstGeom>
        </p:spPr>
      </p:pic>
      <p:grpSp>
        <p:nvGrpSpPr>
          <p:cNvPr id="8" name="object 8"/>
          <p:cNvGrpSpPr/>
          <p:nvPr/>
        </p:nvGrpSpPr>
        <p:grpSpPr>
          <a:xfrm>
            <a:off x="7095744" y="2441448"/>
            <a:ext cx="2341245" cy="2331720"/>
            <a:chOff x="7095744" y="2441448"/>
            <a:chExt cx="2341245" cy="2331720"/>
          </a:xfrm>
        </p:grpSpPr>
        <p:pic>
          <p:nvPicPr>
            <p:cNvPr id="9" name="object 9"/>
            <p:cNvPicPr/>
            <p:nvPr/>
          </p:nvPicPr>
          <p:blipFill>
            <a:blip r:embed="rId7" cstate="print"/>
            <a:stretch>
              <a:fillRect/>
            </a:stretch>
          </p:blipFill>
          <p:spPr>
            <a:xfrm>
              <a:off x="7168896" y="2441448"/>
              <a:ext cx="2194559" cy="777239"/>
            </a:xfrm>
            <a:prstGeom prst="rect">
              <a:avLst/>
            </a:prstGeom>
          </p:spPr>
        </p:pic>
        <p:pic>
          <p:nvPicPr>
            <p:cNvPr id="10" name="object 10"/>
            <p:cNvPicPr/>
            <p:nvPr/>
          </p:nvPicPr>
          <p:blipFill>
            <a:blip r:embed="rId8" cstate="print"/>
            <a:stretch>
              <a:fillRect/>
            </a:stretch>
          </p:blipFill>
          <p:spPr>
            <a:xfrm>
              <a:off x="7095744" y="3218688"/>
              <a:ext cx="2340863" cy="786383"/>
            </a:xfrm>
            <a:prstGeom prst="rect">
              <a:avLst/>
            </a:prstGeom>
          </p:spPr>
        </p:pic>
        <p:pic>
          <p:nvPicPr>
            <p:cNvPr id="11" name="object 11"/>
            <p:cNvPicPr/>
            <p:nvPr/>
          </p:nvPicPr>
          <p:blipFill>
            <a:blip r:embed="rId9" cstate="print"/>
            <a:stretch>
              <a:fillRect/>
            </a:stretch>
          </p:blipFill>
          <p:spPr>
            <a:xfrm>
              <a:off x="7168896" y="4005072"/>
              <a:ext cx="2194559" cy="768095"/>
            </a:xfrm>
            <a:prstGeom prst="rect">
              <a:avLst/>
            </a:prstGeom>
          </p:spPr>
        </p:pic>
      </p:grpSp>
      <p:grpSp>
        <p:nvGrpSpPr>
          <p:cNvPr id="12" name="object 12"/>
          <p:cNvGrpSpPr/>
          <p:nvPr/>
        </p:nvGrpSpPr>
        <p:grpSpPr>
          <a:xfrm>
            <a:off x="0" y="1057655"/>
            <a:ext cx="10058400" cy="5658485"/>
            <a:chOff x="0" y="1057655"/>
            <a:chExt cx="10058400" cy="5658485"/>
          </a:xfrm>
        </p:grpSpPr>
        <p:pic>
          <p:nvPicPr>
            <p:cNvPr id="13" name="object 13"/>
            <p:cNvPicPr/>
            <p:nvPr/>
          </p:nvPicPr>
          <p:blipFill>
            <a:blip r:embed="rId10" cstate="print"/>
            <a:stretch>
              <a:fillRect/>
            </a:stretch>
          </p:blipFill>
          <p:spPr>
            <a:xfrm>
              <a:off x="6595871" y="1060703"/>
              <a:ext cx="1328928" cy="1328928"/>
            </a:xfrm>
            <a:prstGeom prst="rect">
              <a:avLst/>
            </a:prstGeom>
          </p:spPr>
        </p:pic>
        <p:sp>
          <p:nvSpPr>
            <p:cNvPr id="14" name="object 14"/>
            <p:cNvSpPr/>
            <p:nvPr/>
          </p:nvSpPr>
          <p:spPr>
            <a:xfrm>
              <a:off x="7014972" y="2311907"/>
              <a:ext cx="2712720" cy="633730"/>
            </a:xfrm>
            <a:custGeom>
              <a:avLst/>
              <a:gdLst/>
              <a:ahLst/>
              <a:cxnLst/>
              <a:rect l="l" t="t" r="r" b="b"/>
              <a:pathLst>
                <a:path w="2712720" h="63373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921"/>
              </a:srgbClr>
            </a:solidFill>
          </p:spPr>
          <p:txBody>
            <a:bodyPr wrap="square" lIns="0" tIns="0" rIns="0" bIns="0" rtlCol="0"/>
            <a:lstStyle/>
            <a:p>
              <a:endParaRPr/>
            </a:p>
          </p:txBody>
        </p:sp>
        <p:sp>
          <p:nvSpPr>
            <p:cNvPr id="15" name="object 15"/>
            <p:cNvSpPr/>
            <p:nvPr/>
          </p:nvSpPr>
          <p:spPr>
            <a:xfrm>
              <a:off x="0" y="1059179"/>
              <a:ext cx="10058400" cy="5656580"/>
            </a:xfrm>
            <a:custGeom>
              <a:avLst/>
              <a:gdLst/>
              <a:ahLst/>
              <a:cxnLst/>
              <a:rect l="l" t="t" r="r" b="b"/>
              <a:pathLst>
                <a:path w="10058400" h="565658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p:spPr>
          <p:txBody>
            <a:bodyPr wrap="square" lIns="0" tIns="0" rIns="0" bIns="0" rtlCol="0"/>
            <a:lstStyle/>
            <a:p>
              <a:endParaRPr/>
            </a:p>
          </p:txBody>
        </p:sp>
        <p:sp>
          <p:nvSpPr>
            <p:cNvPr id="16" name="object 16"/>
            <p:cNvSpPr/>
            <p:nvPr/>
          </p:nvSpPr>
          <p:spPr>
            <a:xfrm>
              <a:off x="8612123" y="1057655"/>
              <a:ext cx="565785" cy="943610"/>
            </a:xfrm>
            <a:custGeom>
              <a:avLst/>
              <a:gdLst/>
              <a:ahLst/>
              <a:cxnLst/>
              <a:rect l="l" t="t" r="r" b="b"/>
              <a:pathLst>
                <a:path w="565784" h="943610">
                  <a:moveTo>
                    <a:pt x="565404" y="943356"/>
                  </a:moveTo>
                  <a:lnTo>
                    <a:pt x="0" y="943356"/>
                  </a:lnTo>
                  <a:lnTo>
                    <a:pt x="0" y="0"/>
                  </a:lnTo>
                  <a:lnTo>
                    <a:pt x="565404" y="0"/>
                  </a:lnTo>
                  <a:lnTo>
                    <a:pt x="565404" y="943356"/>
                  </a:lnTo>
                  <a:close/>
                </a:path>
              </a:pathLst>
            </a:custGeom>
            <a:solidFill>
              <a:srgbClr val="B31166"/>
            </a:solidFill>
          </p:spPr>
          <p:txBody>
            <a:bodyPr wrap="square" lIns="0" tIns="0" rIns="0" bIns="0" rtlCol="0"/>
            <a:lstStyle/>
            <a:p>
              <a:endParaRPr/>
            </a:p>
          </p:txBody>
        </p:sp>
      </p:grpSp>
      <p:sp>
        <p:nvSpPr>
          <p:cNvPr id="17" name="object 17"/>
          <p:cNvSpPr txBox="1">
            <a:spLocks noGrp="1"/>
          </p:cNvSpPr>
          <p:nvPr>
            <p:ph type="title"/>
          </p:nvPr>
        </p:nvSpPr>
        <p:spPr>
          <a:xfrm>
            <a:off x="691515" y="596862"/>
            <a:ext cx="8675370" cy="1136201"/>
          </a:xfrm>
          <a:prstGeom prst="rect">
            <a:avLst/>
          </a:prstGeom>
        </p:spPr>
        <p:txBody>
          <a:bodyPr vert="horz" wrap="square" lIns="0" tIns="387597" rIns="0" bIns="0" rtlCol="0">
            <a:spAutoFit/>
          </a:bodyPr>
          <a:lstStyle/>
          <a:p>
            <a:pPr marL="2548255">
              <a:lnSpc>
                <a:spcPct val="100000"/>
              </a:lnSpc>
              <a:spcBef>
                <a:spcPts val="100"/>
              </a:spcBef>
            </a:pPr>
            <a:r>
              <a:rPr b="1" spc="-10" dirty="0"/>
              <a:t>Conclusion</a:t>
            </a:r>
          </a:p>
        </p:txBody>
      </p:sp>
      <p:sp>
        <p:nvSpPr>
          <p:cNvPr id="18" name="object 18"/>
          <p:cNvSpPr txBox="1"/>
          <p:nvPr/>
        </p:nvSpPr>
        <p:spPr>
          <a:xfrm>
            <a:off x="1017534" y="3113010"/>
            <a:ext cx="7138034" cy="2603500"/>
          </a:xfrm>
          <a:prstGeom prst="rect">
            <a:avLst/>
          </a:prstGeom>
        </p:spPr>
        <p:txBody>
          <a:bodyPr vert="horz" wrap="square" lIns="0" tIns="13335" rIns="0" bIns="0" rtlCol="0">
            <a:spAutoFit/>
          </a:bodyPr>
          <a:lstStyle/>
          <a:p>
            <a:pPr marL="12700" marR="5080" indent="-285750">
              <a:spcBef>
                <a:spcPts val="105"/>
              </a:spcBef>
              <a:buFont typeface="Wingdings" panose="05000000000000000000" pitchFamily="2" charset="2"/>
              <a:buChar char="Ø"/>
              <a:tabLst>
                <a:tab pos="295910" algn="l"/>
              </a:tabLst>
            </a:pPr>
            <a:r>
              <a:rPr sz="1600" dirty="0">
                <a:solidFill>
                  <a:srgbClr val="3F3F3F"/>
                </a:solidFill>
                <a:latin typeface="+mn-lt"/>
                <a:ea typeface="+mn-ea"/>
                <a:cs typeface="Arial"/>
              </a:rPr>
              <a:t>We see that the conversion rate is 30-35% (close to average) for API and Landing page submission. But very low for Lead Add form and Lead import. Therefore we can intervene that we need to focus more on the leads originated from API and Landing page submission.</a:t>
            </a:r>
          </a:p>
          <a:p>
            <a:pPr marL="12700" marR="683895" indent="-285750">
              <a:spcBef>
                <a:spcPts val="830"/>
              </a:spcBef>
              <a:buFont typeface="Wingdings" panose="05000000000000000000" pitchFamily="2" charset="2"/>
              <a:buChar char="Ø"/>
              <a:tabLst>
                <a:tab pos="295910" algn="l"/>
              </a:tabLst>
            </a:pPr>
            <a:r>
              <a:rPr sz="1600" dirty="0">
                <a:solidFill>
                  <a:srgbClr val="3F3F3F"/>
                </a:solidFill>
                <a:latin typeface="+mn-lt"/>
                <a:ea typeface="+mn-ea"/>
                <a:cs typeface="Arial"/>
              </a:rPr>
              <a:t>We see max number of leads are generated by google / direct traffic. Max conversion ratio is by reference and welingak website.</a:t>
            </a:r>
          </a:p>
          <a:p>
            <a:pPr marL="12700" indent="-285750">
              <a:spcBef>
                <a:spcPts val="815"/>
              </a:spcBef>
              <a:buFont typeface="Wingdings" panose="05000000000000000000" pitchFamily="2" charset="2"/>
              <a:buChar char="Ø"/>
              <a:tabLst>
                <a:tab pos="295910" algn="l"/>
              </a:tabLst>
            </a:pPr>
            <a:r>
              <a:rPr sz="1600" dirty="0">
                <a:solidFill>
                  <a:srgbClr val="3F3F3F"/>
                </a:solidFill>
                <a:latin typeface="+mn-lt"/>
                <a:ea typeface="+mn-ea"/>
                <a:cs typeface="Arial"/>
              </a:rPr>
              <a:t>Leads who spent more time on website, more likely to convert.</a:t>
            </a:r>
          </a:p>
          <a:p>
            <a:pPr marL="12700" marR="296545" indent="-285750">
              <a:spcBef>
                <a:spcPts val="825"/>
              </a:spcBef>
              <a:buFont typeface="Wingdings" panose="05000000000000000000" pitchFamily="2" charset="2"/>
              <a:buChar char="Ø"/>
              <a:tabLst>
                <a:tab pos="295910" algn="l"/>
              </a:tabLst>
            </a:pPr>
            <a:r>
              <a:rPr sz="1600" dirty="0">
                <a:solidFill>
                  <a:srgbClr val="3F3F3F"/>
                </a:solidFill>
                <a:latin typeface="+mn-lt"/>
                <a:ea typeface="+mn-ea"/>
                <a:cs typeface="Arial"/>
              </a:rPr>
              <a:t>Most common last activity is email opened. highest rate = SMS Sent. Max are unemployed. Max conversion with working professional.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250692"/>
            <a:ext cx="3470275" cy="3465829"/>
            <a:chOff x="0" y="3250692"/>
            <a:chExt cx="3470275" cy="3465829"/>
          </a:xfrm>
        </p:grpSpPr>
        <p:pic>
          <p:nvPicPr>
            <p:cNvPr id="3" name="object 3"/>
            <p:cNvPicPr/>
            <p:nvPr/>
          </p:nvPicPr>
          <p:blipFill>
            <a:blip r:embed="rId2" cstate="print"/>
            <a:stretch>
              <a:fillRect/>
            </a:stretch>
          </p:blipFill>
          <p:spPr>
            <a:xfrm>
              <a:off x="96011" y="3250692"/>
              <a:ext cx="3264407" cy="1165859"/>
            </a:xfrm>
            <a:prstGeom prst="rect">
              <a:avLst/>
            </a:prstGeom>
          </p:spPr>
        </p:pic>
        <p:pic>
          <p:nvPicPr>
            <p:cNvPr id="4" name="object 4"/>
            <p:cNvPicPr/>
            <p:nvPr/>
          </p:nvPicPr>
          <p:blipFill>
            <a:blip r:embed="rId3" cstate="print"/>
            <a:stretch>
              <a:fillRect/>
            </a:stretch>
          </p:blipFill>
          <p:spPr>
            <a:xfrm>
              <a:off x="0" y="4416552"/>
              <a:ext cx="3470148" cy="1165860"/>
            </a:xfrm>
            <a:prstGeom prst="rect">
              <a:avLst/>
            </a:prstGeom>
          </p:spPr>
        </p:pic>
        <p:pic>
          <p:nvPicPr>
            <p:cNvPr id="5" name="object 5"/>
            <p:cNvPicPr/>
            <p:nvPr/>
          </p:nvPicPr>
          <p:blipFill>
            <a:blip r:embed="rId4" cstate="print"/>
            <a:stretch>
              <a:fillRect/>
            </a:stretch>
          </p:blipFill>
          <p:spPr>
            <a:xfrm>
              <a:off x="96011" y="5582412"/>
              <a:ext cx="3264407" cy="1133855"/>
            </a:xfrm>
            <a:prstGeom prst="rect">
              <a:avLst/>
            </a:prstGeom>
          </p:spPr>
        </p:pic>
        <p:pic>
          <p:nvPicPr>
            <p:cNvPr id="6" name="object 6"/>
            <p:cNvPicPr/>
            <p:nvPr/>
          </p:nvPicPr>
          <p:blipFill>
            <a:blip r:embed="rId5" cstate="print"/>
            <a:stretch>
              <a:fillRect/>
            </a:stretch>
          </p:blipFill>
          <p:spPr>
            <a:xfrm>
              <a:off x="0" y="3447288"/>
              <a:ext cx="1956816" cy="1956815"/>
            </a:xfrm>
            <a:prstGeom prst="rect">
              <a:avLst/>
            </a:prstGeom>
          </p:spPr>
        </p:pic>
      </p:grpSp>
      <p:pic>
        <p:nvPicPr>
          <p:cNvPr id="7" name="object 7"/>
          <p:cNvPicPr/>
          <p:nvPr/>
        </p:nvPicPr>
        <p:blipFill>
          <a:blip r:embed="rId6" cstate="print"/>
          <a:stretch>
            <a:fillRect/>
          </a:stretch>
        </p:blipFill>
        <p:spPr>
          <a:xfrm>
            <a:off x="7100316" y="5897879"/>
            <a:ext cx="822960" cy="818387"/>
          </a:xfrm>
          <a:prstGeom prst="rect">
            <a:avLst/>
          </a:prstGeom>
        </p:spPr>
      </p:pic>
      <p:grpSp>
        <p:nvGrpSpPr>
          <p:cNvPr id="8" name="object 8"/>
          <p:cNvGrpSpPr/>
          <p:nvPr/>
        </p:nvGrpSpPr>
        <p:grpSpPr>
          <a:xfrm>
            <a:off x="7095744" y="2441448"/>
            <a:ext cx="2341245" cy="2331720"/>
            <a:chOff x="7095744" y="2441448"/>
            <a:chExt cx="2341245" cy="2331720"/>
          </a:xfrm>
        </p:grpSpPr>
        <p:pic>
          <p:nvPicPr>
            <p:cNvPr id="9" name="object 9"/>
            <p:cNvPicPr/>
            <p:nvPr/>
          </p:nvPicPr>
          <p:blipFill>
            <a:blip r:embed="rId7" cstate="print"/>
            <a:stretch>
              <a:fillRect/>
            </a:stretch>
          </p:blipFill>
          <p:spPr>
            <a:xfrm>
              <a:off x="7168896" y="2441448"/>
              <a:ext cx="2194559" cy="777239"/>
            </a:xfrm>
            <a:prstGeom prst="rect">
              <a:avLst/>
            </a:prstGeom>
          </p:spPr>
        </p:pic>
        <p:pic>
          <p:nvPicPr>
            <p:cNvPr id="10" name="object 10"/>
            <p:cNvPicPr/>
            <p:nvPr/>
          </p:nvPicPr>
          <p:blipFill>
            <a:blip r:embed="rId8" cstate="print"/>
            <a:stretch>
              <a:fillRect/>
            </a:stretch>
          </p:blipFill>
          <p:spPr>
            <a:xfrm>
              <a:off x="7095744" y="3218688"/>
              <a:ext cx="2340863" cy="786383"/>
            </a:xfrm>
            <a:prstGeom prst="rect">
              <a:avLst/>
            </a:prstGeom>
          </p:spPr>
        </p:pic>
        <p:pic>
          <p:nvPicPr>
            <p:cNvPr id="11" name="object 11"/>
            <p:cNvPicPr/>
            <p:nvPr/>
          </p:nvPicPr>
          <p:blipFill>
            <a:blip r:embed="rId9" cstate="print"/>
            <a:stretch>
              <a:fillRect/>
            </a:stretch>
          </p:blipFill>
          <p:spPr>
            <a:xfrm>
              <a:off x="7168896" y="4005072"/>
              <a:ext cx="2194559" cy="768095"/>
            </a:xfrm>
            <a:prstGeom prst="rect">
              <a:avLst/>
            </a:prstGeom>
          </p:spPr>
        </p:pic>
      </p:grpSp>
      <p:grpSp>
        <p:nvGrpSpPr>
          <p:cNvPr id="12" name="object 12"/>
          <p:cNvGrpSpPr/>
          <p:nvPr/>
        </p:nvGrpSpPr>
        <p:grpSpPr>
          <a:xfrm>
            <a:off x="0" y="1057655"/>
            <a:ext cx="10058400" cy="5658485"/>
            <a:chOff x="0" y="1057655"/>
            <a:chExt cx="10058400" cy="5658485"/>
          </a:xfrm>
        </p:grpSpPr>
        <p:pic>
          <p:nvPicPr>
            <p:cNvPr id="13" name="object 13"/>
            <p:cNvPicPr/>
            <p:nvPr/>
          </p:nvPicPr>
          <p:blipFill>
            <a:blip r:embed="rId10" cstate="print"/>
            <a:stretch>
              <a:fillRect/>
            </a:stretch>
          </p:blipFill>
          <p:spPr>
            <a:xfrm>
              <a:off x="6595871" y="1060703"/>
              <a:ext cx="1328928" cy="1328928"/>
            </a:xfrm>
            <a:prstGeom prst="rect">
              <a:avLst/>
            </a:prstGeom>
          </p:spPr>
        </p:pic>
        <p:sp>
          <p:nvSpPr>
            <p:cNvPr id="14" name="object 14"/>
            <p:cNvSpPr/>
            <p:nvPr/>
          </p:nvSpPr>
          <p:spPr>
            <a:xfrm>
              <a:off x="7014972" y="2311907"/>
              <a:ext cx="2712720" cy="633730"/>
            </a:xfrm>
            <a:custGeom>
              <a:avLst/>
              <a:gdLst/>
              <a:ahLst/>
              <a:cxnLst/>
              <a:rect l="l" t="t" r="r" b="b"/>
              <a:pathLst>
                <a:path w="2712720" h="63373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921"/>
              </a:srgbClr>
            </a:solidFill>
          </p:spPr>
          <p:txBody>
            <a:bodyPr wrap="square" lIns="0" tIns="0" rIns="0" bIns="0" rtlCol="0"/>
            <a:lstStyle/>
            <a:p>
              <a:endParaRPr/>
            </a:p>
          </p:txBody>
        </p:sp>
        <p:sp>
          <p:nvSpPr>
            <p:cNvPr id="15" name="object 15"/>
            <p:cNvSpPr/>
            <p:nvPr/>
          </p:nvSpPr>
          <p:spPr>
            <a:xfrm>
              <a:off x="0" y="1059179"/>
              <a:ext cx="10058400" cy="5656580"/>
            </a:xfrm>
            <a:custGeom>
              <a:avLst/>
              <a:gdLst/>
              <a:ahLst/>
              <a:cxnLst/>
              <a:rect l="l" t="t" r="r" b="b"/>
              <a:pathLst>
                <a:path w="10058400" h="565658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p:spPr>
          <p:txBody>
            <a:bodyPr wrap="square" lIns="0" tIns="0" rIns="0" bIns="0" rtlCol="0"/>
            <a:lstStyle/>
            <a:p>
              <a:endParaRPr/>
            </a:p>
          </p:txBody>
        </p:sp>
        <p:sp>
          <p:nvSpPr>
            <p:cNvPr id="16" name="object 16"/>
            <p:cNvSpPr/>
            <p:nvPr/>
          </p:nvSpPr>
          <p:spPr>
            <a:xfrm>
              <a:off x="8612123" y="1057655"/>
              <a:ext cx="565785" cy="943610"/>
            </a:xfrm>
            <a:custGeom>
              <a:avLst/>
              <a:gdLst/>
              <a:ahLst/>
              <a:cxnLst/>
              <a:rect l="l" t="t" r="r" b="b"/>
              <a:pathLst>
                <a:path w="565784" h="943610">
                  <a:moveTo>
                    <a:pt x="565404" y="943356"/>
                  </a:moveTo>
                  <a:lnTo>
                    <a:pt x="0" y="943356"/>
                  </a:lnTo>
                  <a:lnTo>
                    <a:pt x="0" y="0"/>
                  </a:lnTo>
                  <a:lnTo>
                    <a:pt x="565404" y="0"/>
                  </a:lnTo>
                  <a:lnTo>
                    <a:pt x="565404" y="943356"/>
                  </a:lnTo>
                  <a:close/>
                </a:path>
              </a:pathLst>
            </a:custGeom>
            <a:solidFill>
              <a:srgbClr val="B31166"/>
            </a:solidFill>
          </p:spPr>
          <p:txBody>
            <a:bodyPr wrap="square" lIns="0" tIns="0" rIns="0" bIns="0" rtlCol="0"/>
            <a:lstStyle/>
            <a:p>
              <a:endParaRPr/>
            </a:p>
          </p:txBody>
        </p:sp>
      </p:grpSp>
      <p:sp>
        <p:nvSpPr>
          <p:cNvPr id="17" name="object 17"/>
          <p:cNvSpPr txBox="1">
            <a:spLocks noGrp="1"/>
          </p:cNvSpPr>
          <p:nvPr>
            <p:ph type="title"/>
          </p:nvPr>
        </p:nvSpPr>
        <p:spPr>
          <a:xfrm>
            <a:off x="691515" y="596862"/>
            <a:ext cx="8675370" cy="1136201"/>
          </a:xfrm>
          <a:prstGeom prst="rect">
            <a:avLst/>
          </a:prstGeom>
        </p:spPr>
        <p:txBody>
          <a:bodyPr vert="horz" wrap="square" lIns="0" tIns="387597" rIns="0" bIns="0" rtlCol="0">
            <a:spAutoFit/>
          </a:bodyPr>
          <a:lstStyle/>
          <a:p>
            <a:pPr marL="2745105">
              <a:lnSpc>
                <a:spcPct val="100000"/>
              </a:lnSpc>
              <a:spcBef>
                <a:spcPts val="100"/>
              </a:spcBef>
            </a:pPr>
            <a:r>
              <a:rPr b="1" spc="-10" dirty="0"/>
              <a:t>Contents</a:t>
            </a:r>
          </a:p>
        </p:txBody>
      </p:sp>
      <p:sp>
        <p:nvSpPr>
          <p:cNvPr id="18" name="object 18"/>
          <p:cNvSpPr txBox="1"/>
          <p:nvPr/>
        </p:nvSpPr>
        <p:spPr>
          <a:xfrm>
            <a:off x="667030" y="2825016"/>
            <a:ext cx="3904969" cy="3587521"/>
          </a:xfrm>
          <a:prstGeom prst="rect">
            <a:avLst/>
          </a:prstGeom>
        </p:spPr>
        <p:txBody>
          <a:bodyPr vert="horz" wrap="square" lIns="0" tIns="116205" rIns="0" bIns="0" rtlCol="0">
            <a:spAutoFit/>
          </a:bodyPr>
          <a:lstStyle/>
          <a:p>
            <a:pPr marL="469900" indent="-457200">
              <a:lnSpc>
                <a:spcPct val="100000"/>
              </a:lnSpc>
              <a:spcBef>
                <a:spcPts val="915"/>
              </a:spcBef>
              <a:buFont typeface="Wingdings" panose="05000000000000000000" pitchFamily="2" charset="2"/>
              <a:buChar char="Ø"/>
            </a:pPr>
            <a:r>
              <a:rPr sz="2650" b="1" dirty="0">
                <a:solidFill>
                  <a:srgbClr val="3F3F3F"/>
                </a:solidFill>
                <a:latin typeface="Times New Roman"/>
                <a:cs typeface="Times New Roman"/>
              </a:rPr>
              <a:t>Problem</a:t>
            </a:r>
            <a:r>
              <a:rPr sz="2650" b="1" spc="-140" dirty="0">
                <a:solidFill>
                  <a:srgbClr val="3F3F3F"/>
                </a:solidFill>
                <a:latin typeface="Times New Roman"/>
                <a:cs typeface="Times New Roman"/>
              </a:rPr>
              <a:t> </a:t>
            </a:r>
            <a:r>
              <a:rPr sz="2650" b="1" spc="-10" dirty="0">
                <a:solidFill>
                  <a:srgbClr val="3F3F3F"/>
                </a:solidFill>
                <a:latin typeface="Times New Roman"/>
                <a:cs typeface="Times New Roman"/>
              </a:rPr>
              <a:t>statement</a:t>
            </a:r>
            <a:endParaRPr sz="2650" dirty="0">
              <a:latin typeface="Times New Roman"/>
              <a:cs typeface="Times New Roman"/>
            </a:endParaRPr>
          </a:p>
          <a:p>
            <a:pPr marL="469900" indent="-457200">
              <a:lnSpc>
                <a:spcPct val="100000"/>
              </a:lnSpc>
              <a:spcBef>
                <a:spcPts val="820"/>
              </a:spcBef>
              <a:buFont typeface="Wingdings" panose="05000000000000000000" pitchFamily="2" charset="2"/>
              <a:buChar char="Ø"/>
            </a:pPr>
            <a:r>
              <a:rPr sz="2650" b="1" dirty="0">
                <a:solidFill>
                  <a:srgbClr val="3F3F3F"/>
                </a:solidFill>
                <a:latin typeface="Times New Roman"/>
                <a:cs typeface="Times New Roman"/>
              </a:rPr>
              <a:t>Problem</a:t>
            </a:r>
            <a:r>
              <a:rPr sz="2650" b="1" spc="-140" dirty="0">
                <a:solidFill>
                  <a:srgbClr val="3F3F3F"/>
                </a:solidFill>
                <a:latin typeface="Times New Roman"/>
                <a:cs typeface="Times New Roman"/>
              </a:rPr>
              <a:t> </a:t>
            </a:r>
            <a:r>
              <a:rPr sz="2650" b="1" spc="-10" dirty="0">
                <a:solidFill>
                  <a:srgbClr val="3F3F3F"/>
                </a:solidFill>
                <a:latin typeface="Times New Roman"/>
                <a:cs typeface="Times New Roman"/>
              </a:rPr>
              <a:t>approach</a:t>
            </a:r>
            <a:endParaRPr sz="2650" dirty="0">
              <a:latin typeface="Times New Roman"/>
              <a:cs typeface="Times New Roman"/>
            </a:endParaRPr>
          </a:p>
          <a:p>
            <a:pPr marL="469900" indent="-457200">
              <a:lnSpc>
                <a:spcPct val="100000"/>
              </a:lnSpc>
              <a:spcBef>
                <a:spcPts val="815"/>
              </a:spcBef>
              <a:buFont typeface="Wingdings" panose="05000000000000000000" pitchFamily="2" charset="2"/>
              <a:buChar char="Ø"/>
            </a:pPr>
            <a:r>
              <a:rPr sz="2650" b="1" spc="-25" dirty="0">
                <a:solidFill>
                  <a:srgbClr val="3F3F3F"/>
                </a:solidFill>
                <a:latin typeface="Times New Roman"/>
                <a:cs typeface="Times New Roman"/>
              </a:rPr>
              <a:t>EDA</a:t>
            </a:r>
            <a:endParaRPr sz="2650" dirty="0">
              <a:latin typeface="Times New Roman"/>
              <a:cs typeface="Times New Roman"/>
            </a:endParaRPr>
          </a:p>
          <a:p>
            <a:pPr marL="469900" indent="-457200">
              <a:lnSpc>
                <a:spcPct val="100000"/>
              </a:lnSpc>
              <a:spcBef>
                <a:spcPts val="815"/>
              </a:spcBef>
              <a:buFont typeface="Wingdings" panose="05000000000000000000" pitchFamily="2" charset="2"/>
              <a:buChar char="Ø"/>
            </a:pPr>
            <a:r>
              <a:rPr sz="2650" b="1" spc="-10" dirty="0">
                <a:solidFill>
                  <a:srgbClr val="3F3F3F"/>
                </a:solidFill>
                <a:latin typeface="Times New Roman"/>
                <a:cs typeface="Times New Roman"/>
              </a:rPr>
              <a:t>Correlations</a:t>
            </a:r>
            <a:endParaRPr sz="2650" dirty="0">
              <a:latin typeface="Times New Roman"/>
              <a:cs typeface="Times New Roman"/>
            </a:endParaRPr>
          </a:p>
          <a:p>
            <a:pPr marL="469900" indent="-457200">
              <a:lnSpc>
                <a:spcPct val="100000"/>
              </a:lnSpc>
              <a:spcBef>
                <a:spcPts val="805"/>
              </a:spcBef>
              <a:buFont typeface="Wingdings" panose="05000000000000000000" pitchFamily="2" charset="2"/>
              <a:buChar char="Ø"/>
            </a:pPr>
            <a:r>
              <a:rPr sz="2650" b="1" dirty="0">
                <a:solidFill>
                  <a:srgbClr val="3F3F3F"/>
                </a:solidFill>
                <a:latin typeface="Times New Roman"/>
                <a:cs typeface="Times New Roman"/>
              </a:rPr>
              <a:t>Model</a:t>
            </a:r>
            <a:r>
              <a:rPr sz="2650" b="1" spc="-85" dirty="0">
                <a:solidFill>
                  <a:srgbClr val="3F3F3F"/>
                </a:solidFill>
                <a:latin typeface="Times New Roman"/>
                <a:cs typeface="Times New Roman"/>
              </a:rPr>
              <a:t> </a:t>
            </a:r>
            <a:r>
              <a:rPr sz="2650" b="1" spc="-10" dirty="0">
                <a:solidFill>
                  <a:srgbClr val="3F3F3F"/>
                </a:solidFill>
                <a:latin typeface="Times New Roman"/>
                <a:cs typeface="Times New Roman"/>
              </a:rPr>
              <a:t>Evaluation</a:t>
            </a:r>
            <a:endParaRPr sz="2650" dirty="0">
              <a:latin typeface="Times New Roman"/>
              <a:cs typeface="Times New Roman"/>
            </a:endParaRPr>
          </a:p>
          <a:p>
            <a:pPr marL="469900" indent="-457200">
              <a:lnSpc>
                <a:spcPct val="100000"/>
              </a:lnSpc>
              <a:spcBef>
                <a:spcPts val="815"/>
              </a:spcBef>
              <a:buFont typeface="Wingdings" panose="05000000000000000000" pitchFamily="2" charset="2"/>
              <a:buChar char="Ø"/>
            </a:pPr>
            <a:r>
              <a:rPr sz="2650" b="1" spc="-10" dirty="0">
                <a:solidFill>
                  <a:srgbClr val="3F3F3F"/>
                </a:solidFill>
                <a:latin typeface="Times New Roman"/>
                <a:cs typeface="Times New Roman"/>
              </a:rPr>
              <a:t>Observations</a:t>
            </a:r>
            <a:endParaRPr sz="2650" dirty="0">
              <a:latin typeface="Times New Roman"/>
              <a:cs typeface="Times New Roman"/>
            </a:endParaRPr>
          </a:p>
          <a:p>
            <a:pPr marL="469900" indent="-457200">
              <a:lnSpc>
                <a:spcPct val="100000"/>
              </a:lnSpc>
              <a:spcBef>
                <a:spcPts val="815"/>
              </a:spcBef>
              <a:buFont typeface="Wingdings" panose="05000000000000000000" pitchFamily="2" charset="2"/>
              <a:buChar char="Ø"/>
            </a:pPr>
            <a:r>
              <a:rPr sz="2650" b="1" spc="-10" dirty="0">
                <a:solidFill>
                  <a:srgbClr val="3F3F3F"/>
                </a:solidFill>
                <a:latin typeface="Times New Roman"/>
                <a:cs typeface="Times New Roman"/>
              </a:rPr>
              <a:t>Conclusion</a:t>
            </a:r>
            <a:endParaRPr sz="265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250692"/>
            <a:ext cx="3470275" cy="3465829"/>
            <a:chOff x="0" y="3250692"/>
            <a:chExt cx="3470275" cy="3465829"/>
          </a:xfrm>
        </p:grpSpPr>
        <p:pic>
          <p:nvPicPr>
            <p:cNvPr id="3" name="object 3"/>
            <p:cNvPicPr/>
            <p:nvPr/>
          </p:nvPicPr>
          <p:blipFill>
            <a:blip r:embed="rId2" cstate="print"/>
            <a:stretch>
              <a:fillRect/>
            </a:stretch>
          </p:blipFill>
          <p:spPr>
            <a:xfrm>
              <a:off x="96011" y="3250692"/>
              <a:ext cx="3264407" cy="1165859"/>
            </a:xfrm>
            <a:prstGeom prst="rect">
              <a:avLst/>
            </a:prstGeom>
          </p:spPr>
        </p:pic>
        <p:pic>
          <p:nvPicPr>
            <p:cNvPr id="4" name="object 4"/>
            <p:cNvPicPr/>
            <p:nvPr/>
          </p:nvPicPr>
          <p:blipFill>
            <a:blip r:embed="rId3" cstate="print"/>
            <a:stretch>
              <a:fillRect/>
            </a:stretch>
          </p:blipFill>
          <p:spPr>
            <a:xfrm>
              <a:off x="0" y="4416552"/>
              <a:ext cx="3470148" cy="1165860"/>
            </a:xfrm>
            <a:prstGeom prst="rect">
              <a:avLst/>
            </a:prstGeom>
          </p:spPr>
        </p:pic>
        <p:pic>
          <p:nvPicPr>
            <p:cNvPr id="5" name="object 5"/>
            <p:cNvPicPr/>
            <p:nvPr/>
          </p:nvPicPr>
          <p:blipFill>
            <a:blip r:embed="rId4" cstate="print"/>
            <a:stretch>
              <a:fillRect/>
            </a:stretch>
          </p:blipFill>
          <p:spPr>
            <a:xfrm>
              <a:off x="96011" y="5582412"/>
              <a:ext cx="3264407" cy="1133855"/>
            </a:xfrm>
            <a:prstGeom prst="rect">
              <a:avLst/>
            </a:prstGeom>
          </p:spPr>
        </p:pic>
        <p:pic>
          <p:nvPicPr>
            <p:cNvPr id="6" name="object 6"/>
            <p:cNvPicPr/>
            <p:nvPr/>
          </p:nvPicPr>
          <p:blipFill>
            <a:blip r:embed="rId5" cstate="print"/>
            <a:stretch>
              <a:fillRect/>
            </a:stretch>
          </p:blipFill>
          <p:spPr>
            <a:xfrm>
              <a:off x="0" y="3447288"/>
              <a:ext cx="1956816" cy="1956815"/>
            </a:xfrm>
            <a:prstGeom prst="rect">
              <a:avLst/>
            </a:prstGeom>
          </p:spPr>
        </p:pic>
      </p:grpSp>
      <p:pic>
        <p:nvPicPr>
          <p:cNvPr id="7" name="object 7"/>
          <p:cNvPicPr/>
          <p:nvPr/>
        </p:nvPicPr>
        <p:blipFill>
          <a:blip r:embed="rId6" cstate="print"/>
          <a:stretch>
            <a:fillRect/>
          </a:stretch>
        </p:blipFill>
        <p:spPr>
          <a:xfrm>
            <a:off x="7100316" y="5897879"/>
            <a:ext cx="822960" cy="818387"/>
          </a:xfrm>
          <a:prstGeom prst="rect">
            <a:avLst/>
          </a:prstGeom>
        </p:spPr>
      </p:pic>
      <p:grpSp>
        <p:nvGrpSpPr>
          <p:cNvPr id="8" name="object 8"/>
          <p:cNvGrpSpPr/>
          <p:nvPr/>
        </p:nvGrpSpPr>
        <p:grpSpPr>
          <a:xfrm>
            <a:off x="7095744" y="2441448"/>
            <a:ext cx="2341245" cy="2331720"/>
            <a:chOff x="7095744" y="2441448"/>
            <a:chExt cx="2341245" cy="2331720"/>
          </a:xfrm>
        </p:grpSpPr>
        <p:pic>
          <p:nvPicPr>
            <p:cNvPr id="9" name="object 9"/>
            <p:cNvPicPr/>
            <p:nvPr/>
          </p:nvPicPr>
          <p:blipFill>
            <a:blip r:embed="rId7" cstate="print"/>
            <a:stretch>
              <a:fillRect/>
            </a:stretch>
          </p:blipFill>
          <p:spPr>
            <a:xfrm>
              <a:off x="7168896" y="2441448"/>
              <a:ext cx="2194559" cy="777239"/>
            </a:xfrm>
            <a:prstGeom prst="rect">
              <a:avLst/>
            </a:prstGeom>
          </p:spPr>
        </p:pic>
        <p:pic>
          <p:nvPicPr>
            <p:cNvPr id="10" name="object 10"/>
            <p:cNvPicPr/>
            <p:nvPr/>
          </p:nvPicPr>
          <p:blipFill>
            <a:blip r:embed="rId8" cstate="print"/>
            <a:stretch>
              <a:fillRect/>
            </a:stretch>
          </p:blipFill>
          <p:spPr>
            <a:xfrm>
              <a:off x="7095744" y="3218688"/>
              <a:ext cx="2340863" cy="786383"/>
            </a:xfrm>
            <a:prstGeom prst="rect">
              <a:avLst/>
            </a:prstGeom>
          </p:spPr>
        </p:pic>
        <p:pic>
          <p:nvPicPr>
            <p:cNvPr id="11" name="object 11"/>
            <p:cNvPicPr/>
            <p:nvPr/>
          </p:nvPicPr>
          <p:blipFill>
            <a:blip r:embed="rId9" cstate="print"/>
            <a:stretch>
              <a:fillRect/>
            </a:stretch>
          </p:blipFill>
          <p:spPr>
            <a:xfrm>
              <a:off x="7168896" y="4005072"/>
              <a:ext cx="2194559" cy="768095"/>
            </a:xfrm>
            <a:prstGeom prst="rect">
              <a:avLst/>
            </a:prstGeom>
          </p:spPr>
        </p:pic>
      </p:grpSp>
      <p:grpSp>
        <p:nvGrpSpPr>
          <p:cNvPr id="12" name="object 12"/>
          <p:cNvGrpSpPr/>
          <p:nvPr/>
        </p:nvGrpSpPr>
        <p:grpSpPr>
          <a:xfrm>
            <a:off x="0" y="1057655"/>
            <a:ext cx="10058400" cy="5658485"/>
            <a:chOff x="0" y="1057655"/>
            <a:chExt cx="10058400" cy="5658485"/>
          </a:xfrm>
        </p:grpSpPr>
        <p:pic>
          <p:nvPicPr>
            <p:cNvPr id="13" name="object 13"/>
            <p:cNvPicPr/>
            <p:nvPr/>
          </p:nvPicPr>
          <p:blipFill>
            <a:blip r:embed="rId10" cstate="print"/>
            <a:stretch>
              <a:fillRect/>
            </a:stretch>
          </p:blipFill>
          <p:spPr>
            <a:xfrm>
              <a:off x="6595871" y="1060703"/>
              <a:ext cx="1328928" cy="1328928"/>
            </a:xfrm>
            <a:prstGeom prst="rect">
              <a:avLst/>
            </a:prstGeom>
          </p:spPr>
        </p:pic>
        <p:sp>
          <p:nvSpPr>
            <p:cNvPr id="14" name="object 14"/>
            <p:cNvSpPr/>
            <p:nvPr/>
          </p:nvSpPr>
          <p:spPr>
            <a:xfrm>
              <a:off x="7014972" y="2311907"/>
              <a:ext cx="2712720" cy="633730"/>
            </a:xfrm>
            <a:custGeom>
              <a:avLst/>
              <a:gdLst/>
              <a:ahLst/>
              <a:cxnLst/>
              <a:rect l="l" t="t" r="r" b="b"/>
              <a:pathLst>
                <a:path w="2712720" h="63373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921"/>
              </a:srgbClr>
            </a:solidFill>
          </p:spPr>
          <p:txBody>
            <a:bodyPr wrap="square" lIns="0" tIns="0" rIns="0" bIns="0" rtlCol="0"/>
            <a:lstStyle/>
            <a:p>
              <a:endParaRPr/>
            </a:p>
          </p:txBody>
        </p:sp>
        <p:sp>
          <p:nvSpPr>
            <p:cNvPr id="15" name="object 15"/>
            <p:cNvSpPr/>
            <p:nvPr/>
          </p:nvSpPr>
          <p:spPr>
            <a:xfrm>
              <a:off x="0" y="1059179"/>
              <a:ext cx="10058400" cy="5656580"/>
            </a:xfrm>
            <a:custGeom>
              <a:avLst/>
              <a:gdLst/>
              <a:ahLst/>
              <a:cxnLst/>
              <a:rect l="l" t="t" r="r" b="b"/>
              <a:pathLst>
                <a:path w="10058400" h="565658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p:spPr>
          <p:txBody>
            <a:bodyPr wrap="square" lIns="0" tIns="0" rIns="0" bIns="0" rtlCol="0"/>
            <a:lstStyle/>
            <a:p>
              <a:endParaRPr/>
            </a:p>
          </p:txBody>
        </p:sp>
        <p:sp>
          <p:nvSpPr>
            <p:cNvPr id="16" name="object 16"/>
            <p:cNvSpPr/>
            <p:nvPr/>
          </p:nvSpPr>
          <p:spPr>
            <a:xfrm>
              <a:off x="8612123" y="1057655"/>
              <a:ext cx="565785" cy="943610"/>
            </a:xfrm>
            <a:custGeom>
              <a:avLst/>
              <a:gdLst/>
              <a:ahLst/>
              <a:cxnLst/>
              <a:rect l="l" t="t" r="r" b="b"/>
              <a:pathLst>
                <a:path w="565784" h="943610">
                  <a:moveTo>
                    <a:pt x="565404" y="943356"/>
                  </a:moveTo>
                  <a:lnTo>
                    <a:pt x="0" y="943356"/>
                  </a:lnTo>
                  <a:lnTo>
                    <a:pt x="0" y="0"/>
                  </a:lnTo>
                  <a:lnTo>
                    <a:pt x="565404" y="0"/>
                  </a:lnTo>
                  <a:lnTo>
                    <a:pt x="565404" y="943356"/>
                  </a:lnTo>
                  <a:close/>
                </a:path>
              </a:pathLst>
            </a:custGeom>
            <a:solidFill>
              <a:srgbClr val="B31166"/>
            </a:solidFill>
          </p:spPr>
          <p:txBody>
            <a:bodyPr wrap="square" lIns="0" tIns="0" rIns="0" bIns="0" rtlCol="0"/>
            <a:lstStyle/>
            <a:p>
              <a:endParaRPr/>
            </a:p>
          </p:txBody>
        </p:sp>
      </p:grpSp>
      <p:sp>
        <p:nvSpPr>
          <p:cNvPr id="17" name="object 17"/>
          <p:cNvSpPr txBox="1">
            <a:spLocks noGrp="1"/>
          </p:cNvSpPr>
          <p:nvPr>
            <p:ph type="title"/>
          </p:nvPr>
        </p:nvSpPr>
        <p:spPr>
          <a:xfrm>
            <a:off x="96011" y="579094"/>
            <a:ext cx="8285990" cy="1171738"/>
          </a:xfrm>
          <a:prstGeom prst="rect">
            <a:avLst/>
          </a:prstGeom>
        </p:spPr>
        <p:txBody>
          <a:bodyPr vert="horz" wrap="square" lIns="0" tIns="422790" rIns="0" bIns="0" rtlCol="0">
            <a:spAutoFit/>
          </a:bodyPr>
          <a:lstStyle/>
          <a:p>
            <a:pPr marL="2745105">
              <a:lnSpc>
                <a:spcPct val="100000"/>
              </a:lnSpc>
              <a:spcBef>
                <a:spcPts val="100"/>
              </a:spcBef>
            </a:pPr>
            <a:r>
              <a:rPr b="1" spc="-10" dirty="0"/>
              <a:t>Problem Statement</a:t>
            </a:r>
          </a:p>
        </p:txBody>
      </p:sp>
      <p:sp>
        <p:nvSpPr>
          <p:cNvPr id="18" name="object 18"/>
          <p:cNvSpPr txBox="1">
            <a:spLocks noGrp="1"/>
          </p:cNvSpPr>
          <p:nvPr>
            <p:ph idx="1"/>
          </p:nvPr>
        </p:nvSpPr>
        <p:spPr>
          <a:xfrm>
            <a:off x="1017509" y="3209019"/>
            <a:ext cx="7119620" cy="3389902"/>
          </a:xfrm>
          <a:prstGeom prst="rect">
            <a:avLst/>
          </a:prstGeom>
        </p:spPr>
        <p:txBody>
          <a:bodyPr vert="horz" wrap="square" lIns="0" tIns="17145" rIns="0" bIns="0" rtlCol="0">
            <a:spAutoFit/>
          </a:bodyPr>
          <a:lstStyle/>
          <a:p>
            <a:pPr marL="295910" indent="-283845">
              <a:lnSpc>
                <a:spcPts val="1385"/>
              </a:lnSpc>
              <a:spcBef>
                <a:spcPts val="135"/>
              </a:spcBef>
              <a:buFont typeface="Wingdings" panose="05000000000000000000" pitchFamily="2" charset="2"/>
              <a:buChar char="Ø"/>
              <a:tabLst>
                <a:tab pos="295910" algn="l"/>
              </a:tabLst>
            </a:pPr>
            <a:r>
              <a:rPr lang="en-IN" sz="1600" dirty="0"/>
              <a:t>  </a:t>
            </a:r>
            <a:r>
              <a:rPr sz="1600" dirty="0"/>
              <a:t>An education company named X Education sells online courses to industry </a:t>
            </a:r>
            <a:r>
              <a:rPr lang="en-IN" sz="1600" dirty="0"/>
              <a:t>  </a:t>
            </a:r>
            <a:r>
              <a:rPr sz="1600" dirty="0"/>
              <a:t>professionals.</a:t>
            </a:r>
            <a:endParaRPr lang="en-US" sz="1600" dirty="0"/>
          </a:p>
          <a:p>
            <a:pPr marL="12065" marR="5080" indent="0">
              <a:lnSpc>
                <a:spcPct val="92900"/>
              </a:lnSpc>
              <a:spcBef>
                <a:spcPts val="50"/>
              </a:spcBef>
              <a:buNone/>
            </a:pPr>
            <a:r>
              <a:rPr lang="en-US" sz="1600" dirty="0"/>
              <a:t>       On any given day, many professionals who are interested in the courses land on their website and browse for courses. They have process of form filling on their website after which the company that individual as a lead.</a:t>
            </a:r>
          </a:p>
          <a:p>
            <a:pPr marL="295910" marR="54610" indent="-283845">
              <a:lnSpc>
                <a:spcPts val="1340"/>
              </a:lnSpc>
              <a:spcBef>
                <a:spcPts val="844"/>
              </a:spcBef>
              <a:buFont typeface="Wingdings" panose="05000000000000000000" pitchFamily="2" charset="2"/>
              <a:buChar char="Ø"/>
              <a:tabLst>
                <a:tab pos="295910" algn="l"/>
              </a:tabLst>
            </a:pPr>
            <a:r>
              <a:rPr sz="1600" dirty="0"/>
              <a:t>Once these </a:t>
            </a:r>
            <a:r>
              <a:rPr sz="1600" dirty="0">
                <a:latin typeface="+mn-lt"/>
              </a:rPr>
              <a:t>leads</a:t>
            </a:r>
            <a:r>
              <a:rPr sz="1600" spc="105" dirty="0">
                <a:latin typeface="+mn-lt"/>
              </a:rPr>
              <a:t> </a:t>
            </a:r>
            <a:r>
              <a:rPr sz="1600" dirty="0">
                <a:latin typeface="+mn-lt"/>
              </a:rPr>
              <a:t>are</a:t>
            </a:r>
            <a:r>
              <a:rPr sz="1600" spc="95" dirty="0">
                <a:latin typeface="+mn-lt"/>
              </a:rPr>
              <a:t> </a:t>
            </a:r>
            <a:r>
              <a:rPr sz="1600" dirty="0">
                <a:latin typeface="+mn-lt"/>
              </a:rPr>
              <a:t>acquired,</a:t>
            </a:r>
            <a:r>
              <a:rPr sz="1600" spc="114" dirty="0">
                <a:latin typeface="+mn-lt"/>
              </a:rPr>
              <a:t> </a:t>
            </a:r>
            <a:r>
              <a:rPr sz="1600" dirty="0">
                <a:latin typeface="+mn-lt"/>
              </a:rPr>
              <a:t>employees</a:t>
            </a:r>
            <a:r>
              <a:rPr sz="1600" spc="135" dirty="0">
                <a:latin typeface="+mn-lt"/>
              </a:rPr>
              <a:t> </a:t>
            </a:r>
            <a:r>
              <a:rPr sz="1600" dirty="0">
                <a:latin typeface="+mn-lt"/>
              </a:rPr>
              <a:t>from</a:t>
            </a:r>
            <a:r>
              <a:rPr sz="1600" spc="90" dirty="0">
                <a:latin typeface="+mn-lt"/>
              </a:rPr>
              <a:t> </a:t>
            </a:r>
            <a:r>
              <a:rPr sz="1600" dirty="0">
                <a:latin typeface="+mn-lt"/>
              </a:rPr>
              <a:t>the</a:t>
            </a:r>
            <a:r>
              <a:rPr sz="1600" spc="70" dirty="0">
                <a:latin typeface="+mn-lt"/>
              </a:rPr>
              <a:t> </a:t>
            </a:r>
            <a:r>
              <a:rPr sz="1600" dirty="0">
                <a:latin typeface="+mn-lt"/>
              </a:rPr>
              <a:t>sales</a:t>
            </a:r>
            <a:r>
              <a:rPr sz="1600" spc="65" dirty="0">
                <a:latin typeface="+mn-lt"/>
              </a:rPr>
              <a:t> </a:t>
            </a:r>
            <a:r>
              <a:rPr sz="1600" dirty="0">
                <a:latin typeface="+mn-lt"/>
              </a:rPr>
              <a:t>team</a:t>
            </a:r>
            <a:r>
              <a:rPr sz="1600" spc="90" dirty="0">
                <a:latin typeface="+mn-lt"/>
              </a:rPr>
              <a:t> </a:t>
            </a:r>
            <a:r>
              <a:rPr sz="1600" dirty="0">
                <a:latin typeface="+mn-lt"/>
              </a:rPr>
              <a:t>start</a:t>
            </a:r>
            <a:r>
              <a:rPr sz="1600" spc="65" dirty="0">
                <a:latin typeface="+mn-lt"/>
              </a:rPr>
              <a:t> </a:t>
            </a:r>
            <a:r>
              <a:rPr sz="1600" dirty="0">
                <a:latin typeface="+mn-lt"/>
              </a:rPr>
              <a:t>making</a:t>
            </a:r>
            <a:r>
              <a:rPr sz="1600" spc="85" dirty="0">
                <a:latin typeface="+mn-lt"/>
              </a:rPr>
              <a:t> </a:t>
            </a:r>
            <a:r>
              <a:rPr sz="1600" dirty="0">
                <a:latin typeface="+mn-lt"/>
              </a:rPr>
              <a:t>calls,</a:t>
            </a:r>
            <a:r>
              <a:rPr sz="1600" spc="50" dirty="0">
                <a:latin typeface="+mn-lt"/>
              </a:rPr>
              <a:t> </a:t>
            </a:r>
            <a:r>
              <a:rPr sz="1600" dirty="0">
                <a:latin typeface="+mn-lt"/>
              </a:rPr>
              <a:t>writing</a:t>
            </a:r>
            <a:r>
              <a:rPr sz="1600" spc="114" dirty="0">
                <a:latin typeface="+mn-lt"/>
              </a:rPr>
              <a:t> </a:t>
            </a:r>
            <a:r>
              <a:rPr sz="1600" spc="-10" dirty="0">
                <a:latin typeface="+mn-lt"/>
              </a:rPr>
              <a:t>emails, </a:t>
            </a:r>
            <a:r>
              <a:rPr sz="1600" dirty="0">
                <a:latin typeface="+mn-lt"/>
              </a:rPr>
              <a:t>etc.Through</a:t>
            </a:r>
            <a:r>
              <a:rPr sz="1600" spc="70" dirty="0">
                <a:latin typeface="+mn-lt"/>
              </a:rPr>
              <a:t> </a:t>
            </a:r>
            <a:r>
              <a:rPr sz="1600" dirty="0">
                <a:latin typeface="+mn-lt"/>
              </a:rPr>
              <a:t>this</a:t>
            </a:r>
            <a:r>
              <a:rPr sz="1600" spc="80" dirty="0">
                <a:latin typeface="+mn-lt"/>
              </a:rPr>
              <a:t> </a:t>
            </a:r>
            <a:r>
              <a:rPr sz="1600" dirty="0">
                <a:latin typeface="+mn-lt"/>
              </a:rPr>
              <a:t>process,</a:t>
            </a:r>
            <a:r>
              <a:rPr sz="1600" spc="85" dirty="0">
                <a:latin typeface="+mn-lt"/>
              </a:rPr>
              <a:t> </a:t>
            </a:r>
            <a:r>
              <a:rPr sz="1600" dirty="0">
                <a:latin typeface="+mn-lt"/>
              </a:rPr>
              <a:t>some</a:t>
            </a:r>
            <a:r>
              <a:rPr sz="1600" spc="50" dirty="0">
                <a:latin typeface="+mn-lt"/>
              </a:rPr>
              <a:t> </a:t>
            </a:r>
            <a:r>
              <a:rPr sz="1600" dirty="0">
                <a:latin typeface="+mn-lt"/>
              </a:rPr>
              <a:t>of</a:t>
            </a:r>
            <a:r>
              <a:rPr sz="1600" spc="70" dirty="0">
                <a:latin typeface="+mn-lt"/>
              </a:rPr>
              <a:t> </a:t>
            </a:r>
            <a:r>
              <a:rPr sz="1600" dirty="0">
                <a:latin typeface="+mn-lt"/>
              </a:rPr>
              <a:t>the</a:t>
            </a:r>
            <a:r>
              <a:rPr sz="1600" spc="85" dirty="0">
                <a:latin typeface="+mn-lt"/>
              </a:rPr>
              <a:t> </a:t>
            </a:r>
            <a:r>
              <a:rPr sz="1600" dirty="0">
                <a:latin typeface="+mn-lt"/>
              </a:rPr>
              <a:t>leads</a:t>
            </a:r>
            <a:r>
              <a:rPr sz="1600" spc="105" dirty="0">
                <a:latin typeface="+mn-lt"/>
              </a:rPr>
              <a:t> </a:t>
            </a:r>
            <a:r>
              <a:rPr sz="1600" dirty="0">
                <a:latin typeface="+mn-lt"/>
              </a:rPr>
              <a:t>get</a:t>
            </a:r>
            <a:r>
              <a:rPr sz="1600" spc="85" dirty="0">
                <a:latin typeface="+mn-lt"/>
              </a:rPr>
              <a:t> </a:t>
            </a:r>
            <a:r>
              <a:rPr sz="1600" dirty="0">
                <a:latin typeface="+mn-lt"/>
              </a:rPr>
              <a:t>converted</a:t>
            </a:r>
            <a:r>
              <a:rPr sz="1600" spc="114" dirty="0">
                <a:latin typeface="+mn-lt"/>
              </a:rPr>
              <a:t> </a:t>
            </a:r>
            <a:r>
              <a:rPr sz="1600" dirty="0">
                <a:latin typeface="+mn-lt"/>
              </a:rPr>
              <a:t>while</a:t>
            </a:r>
            <a:r>
              <a:rPr sz="1600" spc="114" dirty="0">
                <a:latin typeface="+mn-lt"/>
              </a:rPr>
              <a:t> </a:t>
            </a:r>
            <a:r>
              <a:rPr sz="1600" dirty="0">
                <a:latin typeface="+mn-lt"/>
              </a:rPr>
              <a:t>most</a:t>
            </a:r>
            <a:r>
              <a:rPr sz="1600" spc="55" dirty="0">
                <a:latin typeface="+mn-lt"/>
              </a:rPr>
              <a:t> </a:t>
            </a:r>
            <a:r>
              <a:rPr sz="1600" dirty="0">
                <a:latin typeface="+mn-lt"/>
              </a:rPr>
              <a:t>do</a:t>
            </a:r>
            <a:r>
              <a:rPr sz="1600" spc="95" dirty="0">
                <a:latin typeface="+mn-lt"/>
              </a:rPr>
              <a:t> </a:t>
            </a:r>
            <a:r>
              <a:rPr sz="1600" spc="-20" dirty="0">
                <a:latin typeface="+mn-lt"/>
              </a:rPr>
              <a:t>not.</a:t>
            </a:r>
            <a:endParaRPr sz="1600" dirty="0">
              <a:latin typeface="+mn-lt"/>
              <a:cs typeface="Georgia"/>
            </a:endParaRPr>
          </a:p>
          <a:p>
            <a:pPr marL="295910" marR="421005" indent="-283845" algn="just">
              <a:lnSpc>
                <a:spcPts val="1330"/>
              </a:lnSpc>
              <a:spcBef>
                <a:spcPts val="835"/>
              </a:spcBef>
              <a:buFont typeface="Wingdings" panose="05000000000000000000" pitchFamily="2" charset="2"/>
              <a:buChar char="Ø"/>
            </a:pPr>
            <a:r>
              <a:rPr sz="1600" dirty="0">
                <a:latin typeface="+mn-lt"/>
              </a:rPr>
              <a:t>The</a:t>
            </a:r>
            <a:r>
              <a:rPr sz="1600" spc="30" dirty="0">
                <a:latin typeface="+mn-lt"/>
              </a:rPr>
              <a:t> </a:t>
            </a:r>
            <a:r>
              <a:rPr sz="1600" dirty="0">
                <a:latin typeface="+mn-lt"/>
              </a:rPr>
              <a:t>typical</a:t>
            </a:r>
            <a:r>
              <a:rPr sz="1600" spc="90" dirty="0">
                <a:latin typeface="+mn-lt"/>
              </a:rPr>
              <a:t> </a:t>
            </a:r>
            <a:r>
              <a:rPr sz="1600" dirty="0">
                <a:latin typeface="+mn-lt"/>
              </a:rPr>
              <a:t>lead</a:t>
            </a:r>
            <a:r>
              <a:rPr sz="1600" spc="40" dirty="0">
                <a:latin typeface="+mn-lt"/>
              </a:rPr>
              <a:t> </a:t>
            </a:r>
            <a:r>
              <a:rPr sz="1600" dirty="0">
                <a:latin typeface="+mn-lt"/>
              </a:rPr>
              <a:t>conversion</a:t>
            </a:r>
            <a:r>
              <a:rPr sz="1600" spc="70" dirty="0">
                <a:latin typeface="+mn-lt"/>
              </a:rPr>
              <a:t> </a:t>
            </a:r>
            <a:r>
              <a:rPr sz="1600" dirty="0">
                <a:latin typeface="+mn-lt"/>
              </a:rPr>
              <a:t>rate</a:t>
            </a:r>
            <a:r>
              <a:rPr sz="1600" spc="55" dirty="0">
                <a:latin typeface="+mn-lt"/>
              </a:rPr>
              <a:t> </a:t>
            </a:r>
            <a:r>
              <a:rPr sz="1600" dirty="0">
                <a:latin typeface="+mn-lt"/>
              </a:rPr>
              <a:t>at</a:t>
            </a:r>
            <a:r>
              <a:rPr sz="1600" spc="30" dirty="0">
                <a:latin typeface="+mn-lt"/>
              </a:rPr>
              <a:t> </a:t>
            </a:r>
            <a:r>
              <a:rPr sz="1600" dirty="0">
                <a:latin typeface="+mn-lt"/>
              </a:rPr>
              <a:t>X</a:t>
            </a:r>
            <a:r>
              <a:rPr sz="1600" spc="45" dirty="0">
                <a:latin typeface="+mn-lt"/>
              </a:rPr>
              <a:t> </a:t>
            </a:r>
            <a:r>
              <a:rPr sz="1600" dirty="0">
                <a:latin typeface="+mn-lt"/>
              </a:rPr>
              <a:t>education</a:t>
            </a:r>
            <a:r>
              <a:rPr sz="1600" spc="70" dirty="0">
                <a:latin typeface="+mn-lt"/>
              </a:rPr>
              <a:t> </a:t>
            </a:r>
            <a:r>
              <a:rPr sz="1600" dirty="0">
                <a:latin typeface="+mn-lt"/>
              </a:rPr>
              <a:t>is</a:t>
            </a:r>
            <a:r>
              <a:rPr sz="1600" spc="35" dirty="0">
                <a:latin typeface="+mn-lt"/>
              </a:rPr>
              <a:t> </a:t>
            </a:r>
            <a:r>
              <a:rPr sz="1600" dirty="0">
                <a:latin typeface="+mn-lt"/>
              </a:rPr>
              <a:t>around</a:t>
            </a:r>
            <a:r>
              <a:rPr sz="1600" spc="80" dirty="0">
                <a:latin typeface="+mn-lt"/>
              </a:rPr>
              <a:t> </a:t>
            </a:r>
            <a:r>
              <a:rPr sz="1600" b="1" dirty="0">
                <a:latin typeface="+mn-lt"/>
                <a:cs typeface="Arial"/>
              </a:rPr>
              <a:t>30%.</a:t>
            </a:r>
            <a:r>
              <a:rPr sz="1600" b="1" spc="70" dirty="0">
                <a:latin typeface="+mn-lt"/>
                <a:cs typeface="Arial"/>
              </a:rPr>
              <a:t> </a:t>
            </a:r>
            <a:r>
              <a:rPr sz="1600" dirty="0">
                <a:latin typeface="+mn-lt"/>
              </a:rPr>
              <a:t>Now,</a:t>
            </a:r>
            <a:r>
              <a:rPr sz="1600" spc="70" dirty="0">
                <a:latin typeface="+mn-lt"/>
              </a:rPr>
              <a:t> </a:t>
            </a:r>
            <a:r>
              <a:rPr sz="1600" dirty="0">
                <a:latin typeface="+mn-lt"/>
              </a:rPr>
              <a:t>this</a:t>
            </a:r>
            <a:r>
              <a:rPr sz="1600" spc="40" dirty="0">
                <a:latin typeface="+mn-lt"/>
              </a:rPr>
              <a:t> </a:t>
            </a:r>
            <a:r>
              <a:rPr sz="1600" dirty="0">
                <a:latin typeface="+mn-lt"/>
              </a:rPr>
              <a:t>means</a:t>
            </a:r>
            <a:r>
              <a:rPr sz="1600" spc="35" dirty="0">
                <a:latin typeface="+mn-lt"/>
              </a:rPr>
              <a:t> </a:t>
            </a:r>
            <a:r>
              <a:rPr sz="1600" dirty="0">
                <a:latin typeface="+mn-lt"/>
              </a:rPr>
              <a:t>if,</a:t>
            </a:r>
            <a:r>
              <a:rPr sz="1600" spc="30" dirty="0">
                <a:latin typeface="+mn-lt"/>
              </a:rPr>
              <a:t> </a:t>
            </a:r>
            <a:r>
              <a:rPr sz="1600" dirty="0">
                <a:latin typeface="+mn-lt"/>
              </a:rPr>
              <a:t>say,</a:t>
            </a:r>
            <a:r>
              <a:rPr sz="1600" spc="55" dirty="0">
                <a:latin typeface="+mn-lt"/>
              </a:rPr>
              <a:t> </a:t>
            </a:r>
            <a:r>
              <a:rPr sz="1600" spc="-20" dirty="0">
                <a:latin typeface="+mn-lt"/>
              </a:rPr>
              <a:t>they </a:t>
            </a:r>
            <a:r>
              <a:rPr sz="1600" dirty="0">
                <a:latin typeface="+mn-lt"/>
              </a:rPr>
              <a:t>acquire</a:t>
            </a:r>
            <a:r>
              <a:rPr sz="1600" spc="65" dirty="0">
                <a:latin typeface="+mn-lt"/>
              </a:rPr>
              <a:t> </a:t>
            </a:r>
            <a:r>
              <a:rPr sz="1600" dirty="0">
                <a:latin typeface="+mn-lt"/>
              </a:rPr>
              <a:t>100</a:t>
            </a:r>
            <a:r>
              <a:rPr sz="1600" spc="55" dirty="0">
                <a:latin typeface="+mn-lt"/>
              </a:rPr>
              <a:t> </a:t>
            </a:r>
            <a:r>
              <a:rPr sz="1600" dirty="0">
                <a:latin typeface="+mn-lt"/>
              </a:rPr>
              <a:t>leads</a:t>
            </a:r>
            <a:r>
              <a:rPr sz="1600" spc="65" dirty="0">
                <a:latin typeface="+mn-lt"/>
              </a:rPr>
              <a:t> </a:t>
            </a:r>
            <a:r>
              <a:rPr sz="1600" dirty="0">
                <a:latin typeface="+mn-lt"/>
              </a:rPr>
              <a:t>in</a:t>
            </a:r>
            <a:r>
              <a:rPr sz="1600" spc="45" dirty="0">
                <a:latin typeface="+mn-lt"/>
              </a:rPr>
              <a:t> </a:t>
            </a:r>
            <a:r>
              <a:rPr sz="1600" dirty="0">
                <a:latin typeface="+mn-lt"/>
              </a:rPr>
              <a:t>a</a:t>
            </a:r>
            <a:r>
              <a:rPr sz="1600" spc="55" dirty="0">
                <a:latin typeface="+mn-lt"/>
              </a:rPr>
              <a:t> </a:t>
            </a:r>
            <a:r>
              <a:rPr sz="1600" dirty="0">
                <a:latin typeface="+mn-lt"/>
              </a:rPr>
              <a:t>day,</a:t>
            </a:r>
            <a:r>
              <a:rPr sz="1600" spc="95" dirty="0">
                <a:latin typeface="+mn-lt"/>
              </a:rPr>
              <a:t> </a:t>
            </a:r>
            <a:r>
              <a:rPr sz="1600" dirty="0">
                <a:latin typeface="+mn-lt"/>
              </a:rPr>
              <a:t>only</a:t>
            </a:r>
            <a:r>
              <a:rPr sz="1600" spc="70" dirty="0">
                <a:latin typeface="+mn-lt"/>
              </a:rPr>
              <a:t> </a:t>
            </a:r>
            <a:r>
              <a:rPr sz="1600" dirty="0">
                <a:latin typeface="+mn-lt"/>
              </a:rPr>
              <a:t>about</a:t>
            </a:r>
            <a:r>
              <a:rPr sz="1600" spc="85" dirty="0">
                <a:latin typeface="+mn-lt"/>
              </a:rPr>
              <a:t> </a:t>
            </a:r>
            <a:r>
              <a:rPr sz="1600" dirty="0">
                <a:latin typeface="+mn-lt"/>
              </a:rPr>
              <a:t>30</a:t>
            </a:r>
            <a:r>
              <a:rPr sz="1600" spc="55" dirty="0">
                <a:latin typeface="+mn-lt"/>
              </a:rPr>
              <a:t> </a:t>
            </a:r>
            <a:r>
              <a:rPr sz="1600" dirty="0">
                <a:latin typeface="+mn-lt"/>
              </a:rPr>
              <a:t>of</a:t>
            </a:r>
            <a:r>
              <a:rPr sz="1600" spc="55" dirty="0">
                <a:latin typeface="+mn-lt"/>
              </a:rPr>
              <a:t> </a:t>
            </a:r>
            <a:r>
              <a:rPr sz="1600" dirty="0">
                <a:latin typeface="+mn-lt"/>
              </a:rPr>
              <a:t>them</a:t>
            </a:r>
            <a:r>
              <a:rPr sz="1600" spc="60" dirty="0">
                <a:latin typeface="+mn-lt"/>
              </a:rPr>
              <a:t> </a:t>
            </a:r>
            <a:r>
              <a:rPr sz="1600" dirty="0">
                <a:latin typeface="+mn-lt"/>
              </a:rPr>
              <a:t>are</a:t>
            </a:r>
            <a:r>
              <a:rPr sz="1600" spc="55" dirty="0">
                <a:latin typeface="+mn-lt"/>
              </a:rPr>
              <a:t> </a:t>
            </a:r>
            <a:r>
              <a:rPr sz="1600" dirty="0">
                <a:latin typeface="+mn-lt"/>
              </a:rPr>
              <a:t>converted.</a:t>
            </a:r>
            <a:r>
              <a:rPr sz="1600" spc="70" dirty="0">
                <a:latin typeface="+mn-lt"/>
              </a:rPr>
              <a:t> </a:t>
            </a:r>
            <a:r>
              <a:rPr sz="1600" spc="-20" dirty="0">
                <a:latin typeface="+mn-lt"/>
              </a:rPr>
              <a:t>To</a:t>
            </a:r>
            <a:r>
              <a:rPr sz="1600" spc="25" dirty="0">
                <a:latin typeface="+mn-lt"/>
              </a:rPr>
              <a:t> </a:t>
            </a:r>
            <a:r>
              <a:rPr sz="1600" dirty="0">
                <a:latin typeface="+mn-lt"/>
              </a:rPr>
              <a:t>make</a:t>
            </a:r>
            <a:r>
              <a:rPr sz="1600" spc="45" dirty="0">
                <a:latin typeface="+mn-lt"/>
              </a:rPr>
              <a:t> </a:t>
            </a:r>
            <a:r>
              <a:rPr sz="1600" dirty="0">
                <a:latin typeface="+mn-lt"/>
              </a:rPr>
              <a:t>this</a:t>
            </a:r>
            <a:r>
              <a:rPr sz="1600" spc="50" dirty="0">
                <a:latin typeface="+mn-lt"/>
              </a:rPr>
              <a:t> </a:t>
            </a:r>
            <a:r>
              <a:rPr sz="1600" dirty="0">
                <a:latin typeface="+mn-lt"/>
              </a:rPr>
              <a:t>process</a:t>
            </a:r>
            <a:r>
              <a:rPr sz="1600" spc="80" dirty="0">
                <a:latin typeface="+mn-lt"/>
              </a:rPr>
              <a:t> </a:t>
            </a:r>
            <a:r>
              <a:rPr sz="1600" spc="-20" dirty="0">
                <a:latin typeface="+mn-lt"/>
              </a:rPr>
              <a:t>more </a:t>
            </a:r>
            <a:r>
              <a:rPr sz="1600" dirty="0">
                <a:latin typeface="+mn-lt"/>
              </a:rPr>
              <a:t>efficient,</a:t>
            </a:r>
            <a:r>
              <a:rPr sz="1600" spc="60" dirty="0">
                <a:latin typeface="+mn-lt"/>
              </a:rPr>
              <a:t> </a:t>
            </a:r>
            <a:r>
              <a:rPr sz="1600" dirty="0">
                <a:latin typeface="+mn-lt"/>
              </a:rPr>
              <a:t>the</a:t>
            </a:r>
            <a:r>
              <a:rPr sz="1600" spc="75" dirty="0">
                <a:latin typeface="+mn-lt"/>
              </a:rPr>
              <a:t> </a:t>
            </a:r>
            <a:r>
              <a:rPr sz="1600" dirty="0">
                <a:latin typeface="+mn-lt"/>
              </a:rPr>
              <a:t>company</a:t>
            </a:r>
            <a:r>
              <a:rPr sz="1600" spc="75" dirty="0">
                <a:latin typeface="+mn-lt"/>
              </a:rPr>
              <a:t> </a:t>
            </a:r>
            <a:r>
              <a:rPr sz="1600" dirty="0">
                <a:latin typeface="+mn-lt"/>
              </a:rPr>
              <a:t>wishes</a:t>
            </a:r>
            <a:r>
              <a:rPr sz="1600" spc="120" dirty="0">
                <a:latin typeface="+mn-lt"/>
              </a:rPr>
              <a:t> </a:t>
            </a:r>
            <a:r>
              <a:rPr sz="1600" dirty="0">
                <a:latin typeface="+mn-lt"/>
              </a:rPr>
              <a:t>to</a:t>
            </a:r>
            <a:r>
              <a:rPr sz="1600" spc="70" dirty="0">
                <a:latin typeface="+mn-lt"/>
              </a:rPr>
              <a:t> </a:t>
            </a:r>
            <a:r>
              <a:rPr sz="1600" dirty="0">
                <a:latin typeface="+mn-lt"/>
              </a:rPr>
              <a:t>identify</a:t>
            </a:r>
            <a:r>
              <a:rPr sz="1600" spc="75" dirty="0">
                <a:latin typeface="+mn-lt"/>
              </a:rPr>
              <a:t> </a:t>
            </a:r>
            <a:r>
              <a:rPr sz="1600" dirty="0">
                <a:latin typeface="+mn-lt"/>
              </a:rPr>
              <a:t>the</a:t>
            </a:r>
            <a:r>
              <a:rPr sz="1600" spc="70" dirty="0">
                <a:latin typeface="+mn-lt"/>
              </a:rPr>
              <a:t> </a:t>
            </a:r>
            <a:r>
              <a:rPr sz="1600" dirty="0">
                <a:latin typeface="+mn-lt"/>
              </a:rPr>
              <a:t>most</a:t>
            </a:r>
            <a:r>
              <a:rPr sz="1600" spc="55" dirty="0">
                <a:latin typeface="+mn-lt"/>
              </a:rPr>
              <a:t> </a:t>
            </a:r>
            <a:r>
              <a:rPr sz="1600" dirty="0">
                <a:latin typeface="+mn-lt"/>
              </a:rPr>
              <a:t>potential</a:t>
            </a:r>
            <a:r>
              <a:rPr sz="1600" spc="100" dirty="0">
                <a:latin typeface="+mn-lt"/>
              </a:rPr>
              <a:t> </a:t>
            </a:r>
            <a:r>
              <a:rPr sz="1600" dirty="0">
                <a:latin typeface="+mn-lt"/>
              </a:rPr>
              <a:t>leads,</a:t>
            </a:r>
            <a:r>
              <a:rPr sz="1600" spc="80" dirty="0">
                <a:latin typeface="+mn-lt"/>
              </a:rPr>
              <a:t> </a:t>
            </a:r>
            <a:r>
              <a:rPr sz="1600" dirty="0">
                <a:latin typeface="+mn-lt"/>
              </a:rPr>
              <a:t>also</a:t>
            </a:r>
            <a:r>
              <a:rPr sz="1600" spc="85" dirty="0">
                <a:latin typeface="+mn-lt"/>
              </a:rPr>
              <a:t> </a:t>
            </a:r>
            <a:r>
              <a:rPr sz="1600" dirty="0">
                <a:latin typeface="+mn-lt"/>
              </a:rPr>
              <a:t>known</a:t>
            </a:r>
            <a:r>
              <a:rPr sz="1600" spc="110" dirty="0">
                <a:latin typeface="+mn-lt"/>
              </a:rPr>
              <a:t> </a:t>
            </a:r>
            <a:r>
              <a:rPr sz="1600" dirty="0">
                <a:latin typeface="+mn-lt"/>
              </a:rPr>
              <a:t>as</a:t>
            </a:r>
            <a:r>
              <a:rPr sz="1600" spc="80" dirty="0">
                <a:latin typeface="+mn-lt"/>
              </a:rPr>
              <a:t> </a:t>
            </a:r>
            <a:r>
              <a:rPr sz="1600" dirty="0">
                <a:latin typeface="+mn-lt"/>
              </a:rPr>
              <a:t>Hot</a:t>
            </a:r>
            <a:r>
              <a:rPr sz="1600" spc="80" dirty="0">
                <a:latin typeface="+mn-lt"/>
              </a:rPr>
              <a:t> </a:t>
            </a:r>
            <a:r>
              <a:rPr sz="1600" spc="-10" dirty="0">
                <a:latin typeface="+mn-lt"/>
              </a:rPr>
              <a:t>Leads.</a:t>
            </a:r>
            <a:endParaRPr sz="1600" dirty="0">
              <a:latin typeface="+mn-lt"/>
              <a:cs typeface="Arial"/>
            </a:endParaRPr>
          </a:p>
          <a:p>
            <a:pPr marL="295910" marR="224154" indent="-283845">
              <a:lnSpc>
                <a:spcPts val="1330"/>
              </a:lnSpc>
              <a:spcBef>
                <a:spcPts val="844"/>
              </a:spcBef>
              <a:buFont typeface="Wingdings" panose="05000000000000000000" pitchFamily="2" charset="2"/>
              <a:buChar char="Ø"/>
              <a:tabLst>
                <a:tab pos="295910" algn="l"/>
              </a:tabLst>
            </a:pPr>
            <a:r>
              <a:rPr sz="1600" dirty="0">
                <a:latin typeface="+mn-lt"/>
              </a:rPr>
              <a:t>If</a:t>
            </a:r>
            <a:r>
              <a:rPr sz="1600" spc="55" dirty="0">
                <a:latin typeface="+mn-lt"/>
              </a:rPr>
              <a:t> </a:t>
            </a:r>
            <a:r>
              <a:rPr sz="1600" dirty="0">
                <a:latin typeface="+mn-lt"/>
              </a:rPr>
              <a:t>they</a:t>
            </a:r>
            <a:r>
              <a:rPr sz="1600" spc="90" dirty="0">
                <a:latin typeface="+mn-lt"/>
              </a:rPr>
              <a:t> </a:t>
            </a:r>
            <a:r>
              <a:rPr sz="1600" dirty="0">
                <a:latin typeface="+mn-lt"/>
              </a:rPr>
              <a:t>successfully</a:t>
            </a:r>
            <a:r>
              <a:rPr sz="1600" spc="55" dirty="0">
                <a:latin typeface="+mn-lt"/>
              </a:rPr>
              <a:t> </a:t>
            </a:r>
            <a:r>
              <a:rPr sz="1600" dirty="0">
                <a:latin typeface="+mn-lt"/>
              </a:rPr>
              <a:t>identify</a:t>
            </a:r>
            <a:r>
              <a:rPr sz="1600" spc="90" dirty="0">
                <a:latin typeface="+mn-lt"/>
              </a:rPr>
              <a:t> </a:t>
            </a:r>
            <a:r>
              <a:rPr sz="1600" dirty="0">
                <a:latin typeface="+mn-lt"/>
              </a:rPr>
              <a:t>this</a:t>
            </a:r>
            <a:r>
              <a:rPr sz="1600" spc="70" dirty="0">
                <a:latin typeface="+mn-lt"/>
              </a:rPr>
              <a:t> </a:t>
            </a:r>
            <a:r>
              <a:rPr sz="1600" dirty="0">
                <a:latin typeface="+mn-lt"/>
              </a:rPr>
              <a:t>set</a:t>
            </a:r>
            <a:r>
              <a:rPr sz="1600" spc="45" dirty="0">
                <a:latin typeface="+mn-lt"/>
              </a:rPr>
              <a:t> </a:t>
            </a:r>
            <a:r>
              <a:rPr sz="1600" dirty="0">
                <a:latin typeface="+mn-lt"/>
              </a:rPr>
              <a:t>of</a:t>
            </a:r>
            <a:r>
              <a:rPr sz="1600" spc="80" dirty="0">
                <a:latin typeface="+mn-lt"/>
              </a:rPr>
              <a:t> </a:t>
            </a:r>
            <a:r>
              <a:rPr sz="1600" dirty="0">
                <a:latin typeface="+mn-lt"/>
              </a:rPr>
              <a:t>leads,</a:t>
            </a:r>
            <a:r>
              <a:rPr sz="1600" spc="75" dirty="0">
                <a:latin typeface="+mn-lt"/>
              </a:rPr>
              <a:t> </a:t>
            </a:r>
            <a:r>
              <a:rPr sz="1600" dirty="0">
                <a:latin typeface="+mn-lt"/>
              </a:rPr>
              <a:t>the</a:t>
            </a:r>
            <a:r>
              <a:rPr sz="1600" spc="65" dirty="0">
                <a:latin typeface="+mn-lt"/>
              </a:rPr>
              <a:t> </a:t>
            </a:r>
            <a:r>
              <a:rPr sz="1600" dirty="0">
                <a:latin typeface="+mn-lt"/>
              </a:rPr>
              <a:t>lead</a:t>
            </a:r>
            <a:r>
              <a:rPr sz="1600" spc="85" dirty="0">
                <a:latin typeface="+mn-lt"/>
              </a:rPr>
              <a:t> </a:t>
            </a:r>
            <a:r>
              <a:rPr sz="1600" dirty="0">
                <a:latin typeface="+mn-lt"/>
              </a:rPr>
              <a:t>conversion</a:t>
            </a:r>
            <a:r>
              <a:rPr sz="1600" spc="105" dirty="0">
                <a:latin typeface="+mn-lt"/>
              </a:rPr>
              <a:t> </a:t>
            </a:r>
            <a:r>
              <a:rPr sz="1600" dirty="0">
                <a:latin typeface="+mn-lt"/>
              </a:rPr>
              <a:t>rate</a:t>
            </a:r>
            <a:r>
              <a:rPr sz="1600" spc="65" dirty="0">
                <a:latin typeface="+mn-lt"/>
              </a:rPr>
              <a:t> </a:t>
            </a:r>
            <a:r>
              <a:rPr sz="1600" dirty="0">
                <a:latin typeface="+mn-lt"/>
              </a:rPr>
              <a:t>should</a:t>
            </a:r>
            <a:r>
              <a:rPr sz="1600" spc="80" dirty="0">
                <a:latin typeface="+mn-lt"/>
              </a:rPr>
              <a:t> </a:t>
            </a:r>
            <a:r>
              <a:rPr sz="1600" dirty="0">
                <a:latin typeface="+mn-lt"/>
              </a:rPr>
              <a:t>go</a:t>
            </a:r>
            <a:r>
              <a:rPr sz="1600" spc="75" dirty="0">
                <a:latin typeface="+mn-lt"/>
              </a:rPr>
              <a:t> </a:t>
            </a:r>
            <a:r>
              <a:rPr sz="1600" dirty="0">
                <a:latin typeface="+mn-lt"/>
              </a:rPr>
              <a:t>up</a:t>
            </a:r>
            <a:r>
              <a:rPr sz="1600" spc="65" dirty="0">
                <a:latin typeface="+mn-lt"/>
              </a:rPr>
              <a:t> </a:t>
            </a:r>
            <a:r>
              <a:rPr sz="1600" dirty="0">
                <a:latin typeface="+mn-lt"/>
              </a:rPr>
              <a:t>as</a:t>
            </a:r>
            <a:r>
              <a:rPr sz="1600" spc="85" dirty="0">
                <a:latin typeface="+mn-lt"/>
              </a:rPr>
              <a:t> </a:t>
            </a:r>
            <a:r>
              <a:rPr sz="1600" dirty="0">
                <a:latin typeface="+mn-lt"/>
              </a:rPr>
              <a:t>the</a:t>
            </a:r>
            <a:r>
              <a:rPr sz="1600" spc="65" dirty="0">
                <a:latin typeface="+mn-lt"/>
              </a:rPr>
              <a:t> </a:t>
            </a:r>
            <a:r>
              <a:rPr sz="1600" spc="-10" dirty="0">
                <a:latin typeface="+mn-lt"/>
              </a:rPr>
              <a:t>sales </a:t>
            </a:r>
            <a:r>
              <a:rPr sz="1600" dirty="0">
                <a:latin typeface="+mn-lt"/>
              </a:rPr>
              <a:t>team</a:t>
            </a:r>
            <a:r>
              <a:rPr sz="1600" spc="70" dirty="0">
                <a:latin typeface="+mn-lt"/>
              </a:rPr>
              <a:t> </a:t>
            </a:r>
            <a:r>
              <a:rPr sz="1600" dirty="0">
                <a:latin typeface="+mn-lt"/>
              </a:rPr>
              <a:t>will</a:t>
            </a:r>
            <a:r>
              <a:rPr sz="1600" spc="100" dirty="0">
                <a:latin typeface="+mn-lt"/>
              </a:rPr>
              <a:t> </a:t>
            </a:r>
            <a:r>
              <a:rPr sz="1600" dirty="0">
                <a:latin typeface="+mn-lt"/>
              </a:rPr>
              <a:t>now</a:t>
            </a:r>
            <a:r>
              <a:rPr sz="1600" spc="90" dirty="0">
                <a:latin typeface="+mn-lt"/>
              </a:rPr>
              <a:t> </a:t>
            </a:r>
            <a:r>
              <a:rPr sz="1600" dirty="0">
                <a:latin typeface="+mn-lt"/>
              </a:rPr>
              <a:t>be</a:t>
            </a:r>
            <a:r>
              <a:rPr sz="1600" spc="80" dirty="0">
                <a:latin typeface="+mn-lt"/>
              </a:rPr>
              <a:t> </a:t>
            </a:r>
            <a:r>
              <a:rPr sz="1600" dirty="0">
                <a:latin typeface="+mn-lt"/>
              </a:rPr>
              <a:t>focusing</a:t>
            </a:r>
            <a:r>
              <a:rPr sz="1600" spc="95" dirty="0">
                <a:latin typeface="+mn-lt"/>
              </a:rPr>
              <a:t> </a:t>
            </a:r>
            <a:r>
              <a:rPr sz="1600" dirty="0">
                <a:latin typeface="+mn-lt"/>
              </a:rPr>
              <a:t>more</a:t>
            </a:r>
            <a:r>
              <a:rPr sz="1600" spc="70" dirty="0">
                <a:latin typeface="+mn-lt"/>
              </a:rPr>
              <a:t> </a:t>
            </a:r>
            <a:r>
              <a:rPr sz="1600" dirty="0">
                <a:latin typeface="+mn-lt"/>
              </a:rPr>
              <a:t>on</a:t>
            </a:r>
            <a:r>
              <a:rPr sz="1600" spc="70" dirty="0">
                <a:latin typeface="+mn-lt"/>
              </a:rPr>
              <a:t> </a:t>
            </a:r>
            <a:r>
              <a:rPr sz="1600" dirty="0">
                <a:latin typeface="+mn-lt"/>
              </a:rPr>
              <a:t>communicating</a:t>
            </a:r>
            <a:r>
              <a:rPr sz="1600" spc="85" dirty="0">
                <a:latin typeface="+mn-lt"/>
              </a:rPr>
              <a:t> </a:t>
            </a:r>
            <a:r>
              <a:rPr sz="1600" dirty="0">
                <a:latin typeface="+mn-lt"/>
              </a:rPr>
              <a:t>with</a:t>
            </a:r>
            <a:r>
              <a:rPr sz="1600" spc="95" dirty="0">
                <a:latin typeface="+mn-lt"/>
              </a:rPr>
              <a:t> </a:t>
            </a:r>
            <a:r>
              <a:rPr sz="1600" dirty="0">
                <a:latin typeface="+mn-lt"/>
              </a:rPr>
              <a:t>the</a:t>
            </a:r>
            <a:r>
              <a:rPr sz="1600" spc="80" dirty="0">
                <a:latin typeface="+mn-lt"/>
              </a:rPr>
              <a:t> </a:t>
            </a:r>
            <a:r>
              <a:rPr sz="1600" dirty="0">
                <a:latin typeface="+mn-lt"/>
              </a:rPr>
              <a:t>potential</a:t>
            </a:r>
            <a:r>
              <a:rPr sz="1600" spc="100" dirty="0">
                <a:latin typeface="+mn-lt"/>
              </a:rPr>
              <a:t> </a:t>
            </a:r>
            <a:r>
              <a:rPr sz="1600" dirty="0">
                <a:latin typeface="+mn-lt"/>
              </a:rPr>
              <a:t>leads</a:t>
            </a:r>
            <a:r>
              <a:rPr sz="1600" spc="110" dirty="0">
                <a:latin typeface="+mn-lt"/>
              </a:rPr>
              <a:t> </a:t>
            </a:r>
            <a:r>
              <a:rPr sz="1600" dirty="0">
                <a:latin typeface="+mn-lt"/>
              </a:rPr>
              <a:t>rather</a:t>
            </a:r>
            <a:r>
              <a:rPr sz="1600" spc="85" dirty="0">
                <a:latin typeface="+mn-lt"/>
              </a:rPr>
              <a:t> </a:t>
            </a:r>
            <a:r>
              <a:rPr sz="1600" dirty="0">
                <a:latin typeface="+mn-lt"/>
              </a:rPr>
              <a:t>than</a:t>
            </a:r>
            <a:r>
              <a:rPr sz="1600" spc="85" dirty="0">
                <a:latin typeface="+mn-lt"/>
              </a:rPr>
              <a:t> </a:t>
            </a:r>
            <a:r>
              <a:rPr sz="1600" spc="-10" dirty="0">
                <a:latin typeface="+mn-lt"/>
              </a:rPr>
              <a:t>making </a:t>
            </a:r>
            <a:r>
              <a:rPr sz="1600" dirty="0">
                <a:latin typeface="+mn-lt"/>
              </a:rPr>
              <a:t>calls</a:t>
            </a:r>
            <a:r>
              <a:rPr sz="1600" spc="50" dirty="0">
                <a:latin typeface="+mn-lt"/>
              </a:rPr>
              <a:t> </a:t>
            </a:r>
            <a:r>
              <a:rPr sz="1600" dirty="0">
                <a:latin typeface="+mn-lt"/>
              </a:rPr>
              <a:t>to</a:t>
            </a:r>
            <a:r>
              <a:rPr sz="1600" spc="65" dirty="0">
                <a:latin typeface="+mn-lt"/>
              </a:rPr>
              <a:t> </a:t>
            </a:r>
            <a:r>
              <a:rPr sz="1600" spc="-10" dirty="0">
                <a:latin typeface="+mn-lt"/>
              </a:rPr>
              <a:t>everyone</a:t>
            </a:r>
            <a:endParaRPr sz="1600" dirty="0">
              <a:latin typeface="+mn-lt"/>
              <a:cs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250692"/>
            <a:ext cx="3470275" cy="3465829"/>
            <a:chOff x="0" y="3250692"/>
            <a:chExt cx="3470275" cy="3465829"/>
          </a:xfrm>
        </p:grpSpPr>
        <p:pic>
          <p:nvPicPr>
            <p:cNvPr id="3" name="object 3"/>
            <p:cNvPicPr/>
            <p:nvPr/>
          </p:nvPicPr>
          <p:blipFill>
            <a:blip r:embed="rId2" cstate="print"/>
            <a:stretch>
              <a:fillRect/>
            </a:stretch>
          </p:blipFill>
          <p:spPr>
            <a:xfrm>
              <a:off x="96011" y="3250692"/>
              <a:ext cx="3264407" cy="1165859"/>
            </a:xfrm>
            <a:prstGeom prst="rect">
              <a:avLst/>
            </a:prstGeom>
          </p:spPr>
        </p:pic>
        <p:pic>
          <p:nvPicPr>
            <p:cNvPr id="4" name="object 4"/>
            <p:cNvPicPr/>
            <p:nvPr/>
          </p:nvPicPr>
          <p:blipFill>
            <a:blip r:embed="rId3" cstate="print"/>
            <a:stretch>
              <a:fillRect/>
            </a:stretch>
          </p:blipFill>
          <p:spPr>
            <a:xfrm>
              <a:off x="0" y="4416552"/>
              <a:ext cx="3470148" cy="1165860"/>
            </a:xfrm>
            <a:prstGeom prst="rect">
              <a:avLst/>
            </a:prstGeom>
          </p:spPr>
        </p:pic>
        <p:pic>
          <p:nvPicPr>
            <p:cNvPr id="5" name="object 5"/>
            <p:cNvPicPr/>
            <p:nvPr/>
          </p:nvPicPr>
          <p:blipFill>
            <a:blip r:embed="rId4" cstate="print"/>
            <a:stretch>
              <a:fillRect/>
            </a:stretch>
          </p:blipFill>
          <p:spPr>
            <a:xfrm>
              <a:off x="96011" y="5582412"/>
              <a:ext cx="3264407" cy="1133855"/>
            </a:xfrm>
            <a:prstGeom prst="rect">
              <a:avLst/>
            </a:prstGeom>
          </p:spPr>
        </p:pic>
        <p:pic>
          <p:nvPicPr>
            <p:cNvPr id="6" name="object 6"/>
            <p:cNvPicPr/>
            <p:nvPr/>
          </p:nvPicPr>
          <p:blipFill>
            <a:blip r:embed="rId5" cstate="print"/>
            <a:stretch>
              <a:fillRect/>
            </a:stretch>
          </p:blipFill>
          <p:spPr>
            <a:xfrm>
              <a:off x="0" y="3447288"/>
              <a:ext cx="1956816" cy="1956815"/>
            </a:xfrm>
            <a:prstGeom prst="rect">
              <a:avLst/>
            </a:prstGeom>
          </p:spPr>
        </p:pic>
      </p:grpSp>
      <p:pic>
        <p:nvPicPr>
          <p:cNvPr id="7" name="object 7"/>
          <p:cNvPicPr/>
          <p:nvPr/>
        </p:nvPicPr>
        <p:blipFill>
          <a:blip r:embed="rId6" cstate="print"/>
          <a:stretch>
            <a:fillRect/>
          </a:stretch>
        </p:blipFill>
        <p:spPr>
          <a:xfrm>
            <a:off x="7100316" y="5897879"/>
            <a:ext cx="822960" cy="818387"/>
          </a:xfrm>
          <a:prstGeom prst="rect">
            <a:avLst/>
          </a:prstGeom>
        </p:spPr>
      </p:pic>
      <p:grpSp>
        <p:nvGrpSpPr>
          <p:cNvPr id="8" name="object 8"/>
          <p:cNvGrpSpPr/>
          <p:nvPr/>
        </p:nvGrpSpPr>
        <p:grpSpPr>
          <a:xfrm>
            <a:off x="7095744" y="2441448"/>
            <a:ext cx="2341245" cy="2331720"/>
            <a:chOff x="7095744" y="2441448"/>
            <a:chExt cx="2341245" cy="2331720"/>
          </a:xfrm>
        </p:grpSpPr>
        <p:pic>
          <p:nvPicPr>
            <p:cNvPr id="9" name="object 9"/>
            <p:cNvPicPr/>
            <p:nvPr/>
          </p:nvPicPr>
          <p:blipFill>
            <a:blip r:embed="rId7" cstate="print"/>
            <a:stretch>
              <a:fillRect/>
            </a:stretch>
          </p:blipFill>
          <p:spPr>
            <a:xfrm>
              <a:off x="7168896" y="2441448"/>
              <a:ext cx="2194559" cy="777239"/>
            </a:xfrm>
            <a:prstGeom prst="rect">
              <a:avLst/>
            </a:prstGeom>
          </p:spPr>
        </p:pic>
        <p:pic>
          <p:nvPicPr>
            <p:cNvPr id="10" name="object 10"/>
            <p:cNvPicPr/>
            <p:nvPr/>
          </p:nvPicPr>
          <p:blipFill>
            <a:blip r:embed="rId8" cstate="print"/>
            <a:stretch>
              <a:fillRect/>
            </a:stretch>
          </p:blipFill>
          <p:spPr>
            <a:xfrm>
              <a:off x="7095744" y="3218688"/>
              <a:ext cx="2340863" cy="786383"/>
            </a:xfrm>
            <a:prstGeom prst="rect">
              <a:avLst/>
            </a:prstGeom>
          </p:spPr>
        </p:pic>
        <p:pic>
          <p:nvPicPr>
            <p:cNvPr id="11" name="object 11"/>
            <p:cNvPicPr/>
            <p:nvPr/>
          </p:nvPicPr>
          <p:blipFill>
            <a:blip r:embed="rId9" cstate="print"/>
            <a:stretch>
              <a:fillRect/>
            </a:stretch>
          </p:blipFill>
          <p:spPr>
            <a:xfrm>
              <a:off x="7168896" y="4005072"/>
              <a:ext cx="2194559" cy="768095"/>
            </a:xfrm>
            <a:prstGeom prst="rect">
              <a:avLst/>
            </a:prstGeom>
          </p:spPr>
        </p:pic>
      </p:grpSp>
      <p:grpSp>
        <p:nvGrpSpPr>
          <p:cNvPr id="12" name="object 12"/>
          <p:cNvGrpSpPr/>
          <p:nvPr/>
        </p:nvGrpSpPr>
        <p:grpSpPr>
          <a:xfrm>
            <a:off x="0" y="1057655"/>
            <a:ext cx="10058400" cy="5658485"/>
            <a:chOff x="0" y="1057655"/>
            <a:chExt cx="10058400" cy="5658485"/>
          </a:xfrm>
        </p:grpSpPr>
        <p:pic>
          <p:nvPicPr>
            <p:cNvPr id="13" name="object 13"/>
            <p:cNvPicPr/>
            <p:nvPr/>
          </p:nvPicPr>
          <p:blipFill>
            <a:blip r:embed="rId10" cstate="print"/>
            <a:stretch>
              <a:fillRect/>
            </a:stretch>
          </p:blipFill>
          <p:spPr>
            <a:xfrm>
              <a:off x="6595871" y="1060703"/>
              <a:ext cx="1328928" cy="1328928"/>
            </a:xfrm>
            <a:prstGeom prst="rect">
              <a:avLst/>
            </a:prstGeom>
          </p:spPr>
        </p:pic>
        <p:sp>
          <p:nvSpPr>
            <p:cNvPr id="14" name="object 14"/>
            <p:cNvSpPr/>
            <p:nvPr/>
          </p:nvSpPr>
          <p:spPr>
            <a:xfrm>
              <a:off x="7014972" y="2311907"/>
              <a:ext cx="2712720" cy="633730"/>
            </a:xfrm>
            <a:custGeom>
              <a:avLst/>
              <a:gdLst/>
              <a:ahLst/>
              <a:cxnLst/>
              <a:rect l="l" t="t" r="r" b="b"/>
              <a:pathLst>
                <a:path w="2712720" h="63373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921"/>
              </a:srgbClr>
            </a:solidFill>
          </p:spPr>
          <p:txBody>
            <a:bodyPr wrap="square" lIns="0" tIns="0" rIns="0" bIns="0" rtlCol="0"/>
            <a:lstStyle/>
            <a:p>
              <a:endParaRPr/>
            </a:p>
          </p:txBody>
        </p:sp>
        <p:sp>
          <p:nvSpPr>
            <p:cNvPr id="15" name="object 15"/>
            <p:cNvSpPr/>
            <p:nvPr/>
          </p:nvSpPr>
          <p:spPr>
            <a:xfrm>
              <a:off x="0" y="1059179"/>
              <a:ext cx="10058400" cy="5656580"/>
            </a:xfrm>
            <a:custGeom>
              <a:avLst/>
              <a:gdLst/>
              <a:ahLst/>
              <a:cxnLst/>
              <a:rect l="l" t="t" r="r" b="b"/>
              <a:pathLst>
                <a:path w="10058400" h="565658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p:spPr>
          <p:txBody>
            <a:bodyPr wrap="square" lIns="0" tIns="0" rIns="0" bIns="0" rtlCol="0"/>
            <a:lstStyle/>
            <a:p>
              <a:endParaRPr/>
            </a:p>
          </p:txBody>
        </p:sp>
        <p:sp>
          <p:nvSpPr>
            <p:cNvPr id="16" name="object 16"/>
            <p:cNvSpPr/>
            <p:nvPr/>
          </p:nvSpPr>
          <p:spPr>
            <a:xfrm>
              <a:off x="8612123" y="1057655"/>
              <a:ext cx="565785" cy="943610"/>
            </a:xfrm>
            <a:custGeom>
              <a:avLst/>
              <a:gdLst/>
              <a:ahLst/>
              <a:cxnLst/>
              <a:rect l="l" t="t" r="r" b="b"/>
              <a:pathLst>
                <a:path w="565784" h="943610">
                  <a:moveTo>
                    <a:pt x="565404" y="943356"/>
                  </a:moveTo>
                  <a:lnTo>
                    <a:pt x="0" y="943356"/>
                  </a:lnTo>
                  <a:lnTo>
                    <a:pt x="0" y="0"/>
                  </a:lnTo>
                  <a:lnTo>
                    <a:pt x="565404" y="0"/>
                  </a:lnTo>
                  <a:lnTo>
                    <a:pt x="565404" y="943356"/>
                  </a:lnTo>
                  <a:close/>
                </a:path>
              </a:pathLst>
            </a:custGeom>
            <a:solidFill>
              <a:srgbClr val="B31166"/>
            </a:solidFill>
          </p:spPr>
          <p:txBody>
            <a:bodyPr wrap="square" lIns="0" tIns="0" rIns="0" bIns="0" rtlCol="0"/>
            <a:lstStyle/>
            <a:p>
              <a:endParaRPr/>
            </a:p>
          </p:txBody>
        </p:sp>
      </p:grpSp>
      <p:sp>
        <p:nvSpPr>
          <p:cNvPr id="17" name="object 17"/>
          <p:cNvSpPr txBox="1">
            <a:spLocks noGrp="1"/>
          </p:cNvSpPr>
          <p:nvPr>
            <p:ph type="title"/>
          </p:nvPr>
        </p:nvSpPr>
        <p:spPr>
          <a:xfrm>
            <a:off x="0" y="579094"/>
            <a:ext cx="8382001" cy="1036316"/>
          </a:xfrm>
          <a:prstGeom prst="rect">
            <a:avLst/>
          </a:prstGeom>
        </p:spPr>
        <p:txBody>
          <a:bodyPr vert="horz" wrap="square" lIns="0" tIns="422790" rIns="0" bIns="0" rtlCol="0">
            <a:spAutoFit/>
          </a:bodyPr>
          <a:lstStyle/>
          <a:p>
            <a:pPr marL="2745105">
              <a:lnSpc>
                <a:spcPct val="100000"/>
              </a:lnSpc>
              <a:spcBef>
                <a:spcPts val="100"/>
              </a:spcBef>
            </a:pPr>
            <a:r>
              <a:rPr b="1" spc="-10" dirty="0"/>
              <a:t>Business Objective</a:t>
            </a:r>
          </a:p>
        </p:txBody>
      </p:sp>
      <p:sp>
        <p:nvSpPr>
          <p:cNvPr id="18" name="object 18"/>
          <p:cNvSpPr txBox="1">
            <a:spLocks noGrp="1"/>
          </p:cNvSpPr>
          <p:nvPr>
            <p:ph idx="1"/>
          </p:nvPr>
        </p:nvSpPr>
        <p:spPr>
          <a:xfrm>
            <a:off x="1017509" y="3209019"/>
            <a:ext cx="7119620" cy="1727781"/>
          </a:xfrm>
          <a:prstGeom prst="rect">
            <a:avLst/>
          </a:prstGeom>
        </p:spPr>
        <p:txBody>
          <a:bodyPr vert="horz" wrap="square" lIns="0" tIns="11430" rIns="0" bIns="0" rtlCol="0">
            <a:spAutoFit/>
          </a:bodyPr>
          <a:lstStyle/>
          <a:p>
            <a:pPr marL="297180" marR="5080" indent="-285750">
              <a:lnSpc>
                <a:spcPct val="102800"/>
              </a:lnSpc>
              <a:spcBef>
                <a:spcPts val="90"/>
              </a:spcBef>
              <a:buFont typeface="Wingdings" panose="05000000000000000000" pitchFamily="2" charset="2"/>
              <a:buChar char="Ø"/>
              <a:tabLst>
                <a:tab pos="295910" algn="l"/>
              </a:tabLst>
            </a:pPr>
            <a:r>
              <a:rPr sz="1600" dirty="0">
                <a:latin typeface="+mn-lt"/>
              </a:rPr>
              <a:t>Lead X wants us to build a model to give every lead a lead score between 0 -100 . So that they can identify the Hot leads and increase their conversion rate as well.</a:t>
            </a:r>
          </a:p>
          <a:p>
            <a:pPr marL="297815" indent="-285750">
              <a:lnSpc>
                <a:spcPct val="100000"/>
              </a:lnSpc>
              <a:spcBef>
                <a:spcPts val="860"/>
              </a:spcBef>
              <a:buFont typeface="Wingdings" panose="05000000000000000000" pitchFamily="2" charset="2"/>
              <a:buChar char="Ø"/>
              <a:tabLst>
                <a:tab pos="295910" algn="l"/>
              </a:tabLst>
            </a:pPr>
            <a:r>
              <a:rPr sz="1600" dirty="0">
                <a:latin typeface="+mn-lt"/>
              </a:rPr>
              <a:t>The CEO want to achieve a lead conversion rate of 80%.</a:t>
            </a:r>
          </a:p>
          <a:p>
            <a:pPr marL="297180" marR="37465" indent="-285750">
              <a:lnSpc>
                <a:spcPct val="102400"/>
              </a:lnSpc>
              <a:spcBef>
                <a:spcPts val="825"/>
              </a:spcBef>
              <a:buFont typeface="Wingdings" panose="05000000000000000000" pitchFamily="2" charset="2"/>
              <a:buChar char="Ø"/>
              <a:tabLst>
                <a:tab pos="295910" algn="l"/>
              </a:tabLst>
            </a:pPr>
            <a:r>
              <a:rPr sz="1600" dirty="0">
                <a:latin typeface="+mn-lt"/>
              </a:rPr>
              <a:t>They want the model to be able to handle future constraints as well like Peak time actions required, how to utilize full man power and after achieving target what should be the approaches.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1066800"/>
            <a:ext cx="8305800" cy="622222"/>
          </a:xfrm>
          <a:prstGeom prst="rect">
            <a:avLst/>
          </a:prstGeom>
        </p:spPr>
        <p:txBody>
          <a:bodyPr vert="horz" wrap="square" lIns="0" tIns="12700" rIns="0" bIns="0" rtlCol="0">
            <a:spAutoFit/>
          </a:bodyPr>
          <a:lstStyle/>
          <a:p>
            <a:pPr marL="2745105" marR="5080" defTabSz="502920">
              <a:spcBef>
                <a:spcPts val="100"/>
              </a:spcBef>
            </a:pPr>
            <a:r>
              <a:rPr sz="3960" b="1" spc="-10" dirty="0">
                <a:solidFill>
                  <a:schemeClr val="accent1"/>
                </a:solidFill>
                <a:latin typeface="+mj-lt"/>
                <a:ea typeface="+mj-ea"/>
                <a:cs typeface="+mj-cs"/>
              </a:rPr>
              <a:t>Problem Approach</a:t>
            </a:r>
          </a:p>
        </p:txBody>
      </p:sp>
      <p:sp>
        <p:nvSpPr>
          <p:cNvPr id="3" name="object 3"/>
          <p:cNvSpPr txBox="1"/>
          <p:nvPr/>
        </p:nvSpPr>
        <p:spPr>
          <a:xfrm>
            <a:off x="990600" y="2438400"/>
            <a:ext cx="8630341" cy="3510833"/>
          </a:xfrm>
          <a:prstGeom prst="rect">
            <a:avLst/>
          </a:prstGeom>
        </p:spPr>
        <p:txBody>
          <a:bodyPr vert="horz" wrap="square" lIns="0" tIns="12700" rIns="0" bIns="0" rtlCol="0">
            <a:spAutoFit/>
          </a:bodyPr>
          <a:lstStyle/>
          <a:p>
            <a:pPr marL="201295" marR="240665" indent="-285750">
              <a:lnSpc>
                <a:spcPct val="102099"/>
              </a:lnSpc>
              <a:spcBef>
                <a:spcPts val="100"/>
              </a:spcBef>
              <a:buFont typeface="Wingdings" panose="05000000000000000000" pitchFamily="2" charset="2"/>
              <a:buChar char="Ø"/>
              <a:tabLst>
                <a:tab pos="295910" algn="l"/>
              </a:tabLst>
            </a:pPr>
            <a:r>
              <a:rPr sz="1600" b="1" dirty="0">
                <a:solidFill>
                  <a:srgbClr val="3F3F3F"/>
                </a:solidFill>
                <a:latin typeface="+mn-lt"/>
                <a:ea typeface="+mn-ea"/>
                <a:cs typeface="Arial"/>
              </a:rPr>
              <a:t>Importing the data and </a:t>
            </a:r>
            <a:r>
              <a:rPr lang="en-IN" sz="1600" b="1" dirty="0">
                <a:solidFill>
                  <a:srgbClr val="3F3F3F"/>
                </a:solidFill>
                <a:latin typeface="+mn-lt"/>
                <a:ea typeface="+mn-ea"/>
                <a:cs typeface="Arial"/>
              </a:rPr>
              <a:t>evaluating</a:t>
            </a:r>
            <a:r>
              <a:rPr sz="1600" b="1" dirty="0">
                <a:solidFill>
                  <a:srgbClr val="3F3F3F"/>
                </a:solidFill>
                <a:latin typeface="+mn-lt"/>
                <a:ea typeface="+mn-ea"/>
                <a:cs typeface="Arial"/>
              </a:rPr>
              <a:t> the data frame</a:t>
            </a:r>
          </a:p>
          <a:p>
            <a:pPr marL="12700" indent="-285750">
              <a:lnSpc>
                <a:spcPct val="100000"/>
              </a:lnSpc>
              <a:spcBef>
                <a:spcPts val="865"/>
              </a:spcBef>
              <a:buFont typeface="Wingdings" panose="05000000000000000000" pitchFamily="2" charset="2"/>
              <a:buChar char="Ø"/>
              <a:tabLst>
                <a:tab pos="295910" algn="l"/>
              </a:tabLst>
            </a:pPr>
            <a:r>
              <a:rPr sz="1600" b="1" dirty="0">
                <a:solidFill>
                  <a:srgbClr val="3F3F3F"/>
                </a:solidFill>
                <a:latin typeface="+mn-lt"/>
                <a:ea typeface="+mn-ea"/>
                <a:cs typeface="Arial"/>
              </a:rPr>
              <a:t>Data preparation</a:t>
            </a:r>
          </a:p>
          <a:p>
            <a:pPr marL="12700" indent="-285750">
              <a:lnSpc>
                <a:spcPct val="100000"/>
              </a:lnSpc>
              <a:spcBef>
                <a:spcPts val="875"/>
              </a:spcBef>
              <a:buFont typeface="Wingdings" panose="05000000000000000000" pitchFamily="2" charset="2"/>
              <a:buChar char="Ø"/>
              <a:tabLst>
                <a:tab pos="295910" algn="l"/>
              </a:tabLst>
            </a:pPr>
            <a:r>
              <a:rPr lang="en-IN" sz="1600" b="1" dirty="0">
                <a:solidFill>
                  <a:srgbClr val="3F3F3F"/>
                </a:solidFill>
                <a:latin typeface="+mn-lt"/>
                <a:ea typeface="+mn-ea"/>
                <a:cs typeface="Arial"/>
              </a:rPr>
              <a:t>Exploratory data analysis</a:t>
            </a:r>
            <a:endParaRPr sz="1600" b="1" dirty="0">
              <a:solidFill>
                <a:srgbClr val="3F3F3F"/>
              </a:solidFill>
              <a:latin typeface="+mn-lt"/>
              <a:ea typeface="+mn-ea"/>
              <a:cs typeface="Arial"/>
            </a:endParaRPr>
          </a:p>
          <a:p>
            <a:pPr marL="12700" indent="-285750">
              <a:lnSpc>
                <a:spcPct val="100000"/>
              </a:lnSpc>
              <a:spcBef>
                <a:spcPts val="865"/>
              </a:spcBef>
              <a:buFont typeface="Wingdings" panose="05000000000000000000" pitchFamily="2" charset="2"/>
              <a:buChar char="Ø"/>
              <a:tabLst>
                <a:tab pos="295910" algn="l"/>
              </a:tabLst>
            </a:pPr>
            <a:r>
              <a:rPr lang="en-IN" sz="1600" b="1" dirty="0">
                <a:solidFill>
                  <a:srgbClr val="3F3F3F"/>
                </a:solidFill>
                <a:latin typeface="+mn-lt"/>
                <a:ea typeface="+mn-ea"/>
                <a:cs typeface="Arial"/>
              </a:rPr>
              <a:t>Creation  of d</a:t>
            </a:r>
            <a:r>
              <a:rPr sz="1600" b="1" dirty="0">
                <a:solidFill>
                  <a:srgbClr val="3F3F3F"/>
                </a:solidFill>
                <a:latin typeface="+mn-lt"/>
                <a:ea typeface="+mn-ea"/>
                <a:cs typeface="Arial"/>
              </a:rPr>
              <a:t>dummy variable</a:t>
            </a:r>
          </a:p>
          <a:p>
            <a:pPr marL="12700" indent="-285750">
              <a:lnSpc>
                <a:spcPct val="100000"/>
              </a:lnSpc>
              <a:spcBef>
                <a:spcPts val="860"/>
              </a:spcBef>
              <a:buFont typeface="Wingdings" panose="05000000000000000000" pitchFamily="2" charset="2"/>
              <a:buChar char="Ø"/>
              <a:tabLst>
                <a:tab pos="295910" algn="l"/>
              </a:tabLst>
            </a:pPr>
            <a:r>
              <a:rPr lang="en-IN" sz="1600" b="1" dirty="0">
                <a:solidFill>
                  <a:srgbClr val="3F3F3F"/>
                </a:solidFill>
                <a:latin typeface="+mn-lt"/>
                <a:ea typeface="+mn-ea"/>
                <a:cs typeface="Arial"/>
              </a:rPr>
              <a:t>T</a:t>
            </a:r>
            <a:r>
              <a:rPr sz="1600" b="1" dirty="0" err="1">
                <a:solidFill>
                  <a:srgbClr val="3F3F3F"/>
                </a:solidFill>
                <a:latin typeface="+mn-lt"/>
                <a:ea typeface="+mn-ea"/>
                <a:cs typeface="Arial"/>
              </a:rPr>
              <a:t>est</a:t>
            </a:r>
            <a:r>
              <a:rPr sz="1600" b="1" dirty="0">
                <a:solidFill>
                  <a:srgbClr val="3F3F3F"/>
                </a:solidFill>
                <a:latin typeface="+mn-lt"/>
                <a:ea typeface="+mn-ea"/>
                <a:cs typeface="Arial"/>
              </a:rPr>
              <a:t>-Train split</a:t>
            </a:r>
          </a:p>
          <a:p>
            <a:pPr marL="12700" indent="-285750">
              <a:lnSpc>
                <a:spcPct val="100000"/>
              </a:lnSpc>
              <a:spcBef>
                <a:spcPts val="865"/>
              </a:spcBef>
              <a:buFont typeface="Wingdings" panose="05000000000000000000" pitchFamily="2" charset="2"/>
              <a:buChar char="Ø"/>
              <a:tabLst>
                <a:tab pos="295910" algn="l"/>
              </a:tabLst>
            </a:pPr>
            <a:r>
              <a:rPr sz="1600" b="1" dirty="0">
                <a:solidFill>
                  <a:srgbClr val="3F3F3F"/>
                </a:solidFill>
                <a:latin typeface="+mn-lt"/>
                <a:ea typeface="+mn-ea"/>
                <a:cs typeface="Arial"/>
              </a:rPr>
              <a:t>Feature scaling</a:t>
            </a:r>
          </a:p>
          <a:p>
            <a:pPr marL="12700" indent="-285750">
              <a:lnSpc>
                <a:spcPct val="100000"/>
              </a:lnSpc>
              <a:spcBef>
                <a:spcPts val="880"/>
              </a:spcBef>
              <a:buFont typeface="Wingdings" panose="05000000000000000000" pitchFamily="2" charset="2"/>
              <a:buChar char="Ø"/>
              <a:tabLst>
                <a:tab pos="295910" algn="l"/>
              </a:tabLst>
            </a:pPr>
            <a:r>
              <a:rPr sz="1600" b="1" dirty="0">
                <a:solidFill>
                  <a:srgbClr val="3F3F3F"/>
                </a:solidFill>
                <a:latin typeface="+mn-lt"/>
                <a:ea typeface="+mn-ea"/>
                <a:cs typeface="Arial"/>
              </a:rPr>
              <a:t>Correlations</a:t>
            </a:r>
          </a:p>
          <a:p>
            <a:pPr marL="201295" marR="5080" indent="-285750">
              <a:lnSpc>
                <a:spcPct val="102099"/>
              </a:lnSpc>
              <a:spcBef>
                <a:spcPts val="825"/>
              </a:spcBef>
              <a:buFont typeface="Wingdings" panose="05000000000000000000" pitchFamily="2" charset="2"/>
              <a:buChar char="Ø"/>
              <a:tabLst>
                <a:tab pos="295910" algn="l"/>
              </a:tabLst>
            </a:pPr>
            <a:r>
              <a:rPr sz="1600" b="1" dirty="0">
                <a:solidFill>
                  <a:srgbClr val="3F3F3F"/>
                </a:solidFill>
                <a:latin typeface="+mn-lt"/>
                <a:ea typeface="+mn-ea"/>
                <a:cs typeface="Arial"/>
              </a:rPr>
              <a:t>Model Building (RFE Rsquared VIF and p- values)</a:t>
            </a:r>
          </a:p>
          <a:p>
            <a:pPr marL="12700" indent="-285750">
              <a:lnSpc>
                <a:spcPct val="100000"/>
              </a:lnSpc>
              <a:spcBef>
                <a:spcPts val="875"/>
              </a:spcBef>
              <a:buFont typeface="Wingdings" panose="05000000000000000000" pitchFamily="2" charset="2"/>
              <a:buChar char="Ø"/>
              <a:tabLst>
                <a:tab pos="295910" algn="l"/>
              </a:tabLst>
            </a:pPr>
            <a:r>
              <a:rPr sz="1600" b="1" dirty="0">
                <a:solidFill>
                  <a:srgbClr val="3F3F3F"/>
                </a:solidFill>
                <a:latin typeface="+mn-lt"/>
                <a:ea typeface="+mn-ea"/>
                <a:cs typeface="Arial"/>
              </a:rPr>
              <a:t>Model Evaluation</a:t>
            </a:r>
          </a:p>
          <a:p>
            <a:pPr marL="12700" indent="-285750">
              <a:lnSpc>
                <a:spcPct val="100000"/>
              </a:lnSpc>
              <a:spcBef>
                <a:spcPts val="865"/>
              </a:spcBef>
              <a:buFont typeface="Wingdings" panose="05000000000000000000" pitchFamily="2" charset="2"/>
              <a:buChar char="Ø"/>
              <a:tabLst>
                <a:tab pos="295910" algn="l"/>
              </a:tabLst>
            </a:pPr>
            <a:r>
              <a:rPr sz="1600" b="1" dirty="0">
                <a:solidFill>
                  <a:srgbClr val="3F3F3F"/>
                </a:solidFill>
                <a:latin typeface="+mn-lt"/>
                <a:ea typeface="+mn-ea"/>
                <a:cs typeface="Arial"/>
              </a:rPr>
              <a:t>Making predictions on test set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250692"/>
            <a:ext cx="3470275" cy="3465829"/>
            <a:chOff x="0" y="3250692"/>
            <a:chExt cx="3470275" cy="3465829"/>
          </a:xfrm>
        </p:grpSpPr>
        <p:pic>
          <p:nvPicPr>
            <p:cNvPr id="3" name="object 3"/>
            <p:cNvPicPr/>
            <p:nvPr/>
          </p:nvPicPr>
          <p:blipFill>
            <a:blip r:embed="rId2" cstate="print"/>
            <a:stretch>
              <a:fillRect/>
            </a:stretch>
          </p:blipFill>
          <p:spPr>
            <a:xfrm>
              <a:off x="96011" y="3250692"/>
              <a:ext cx="3264407" cy="1165859"/>
            </a:xfrm>
            <a:prstGeom prst="rect">
              <a:avLst/>
            </a:prstGeom>
          </p:spPr>
        </p:pic>
        <p:pic>
          <p:nvPicPr>
            <p:cNvPr id="4" name="object 4"/>
            <p:cNvPicPr/>
            <p:nvPr/>
          </p:nvPicPr>
          <p:blipFill>
            <a:blip r:embed="rId3" cstate="print"/>
            <a:stretch>
              <a:fillRect/>
            </a:stretch>
          </p:blipFill>
          <p:spPr>
            <a:xfrm>
              <a:off x="0" y="4416552"/>
              <a:ext cx="3470148" cy="1165860"/>
            </a:xfrm>
            <a:prstGeom prst="rect">
              <a:avLst/>
            </a:prstGeom>
          </p:spPr>
        </p:pic>
        <p:pic>
          <p:nvPicPr>
            <p:cNvPr id="5" name="object 5"/>
            <p:cNvPicPr/>
            <p:nvPr/>
          </p:nvPicPr>
          <p:blipFill>
            <a:blip r:embed="rId4" cstate="print"/>
            <a:stretch>
              <a:fillRect/>
            </a:stretch>
          </p:blipFill>
          <p:spPr>
            <a:xfrm>
              <a:off x="96011" y="5582412"/>
              <a:ext cx="3264407" cy="1133855"/>
            </a:xfrm>
            <a:prstGeom prst="rect">
              <a:avLst/>
            </a:prstGeom>
          </p:spPr>
        </p:pic>
        <p:pic>
          <p:nvPicPr>
            <p:cNvPr id="6" name="object 6"/>
            <p:cNvPicPr/>
            <p:nvPr/>
          </p:nvPicPr>
          <p:blipFill>
            <a:blip r:embed="rId5" cstate="print"/>
            <a:stretch>
              <a:fillRect/>
            </a:stretch>
          </p:blipFill>
          <p:spPr>
            <a:xfrm>
              <a:off x="0" y="3447288"/>
              <a:ext cx="1956816" cy="1956815"/>
            </a:xfrm>
            <a:prstGeom prst="rect">
              <a:avLst/>
            </a:prstGeom>
          </p:spPr>
        </p:pic>
      </p:grpSp>
      <p:pic>
        <p:nvPicPr>
          <p:cNvPr id="7" name="object 7"/>
          <p:cNvPicPr/>
          <p:nvPr/>
        </p:nvPicPr>
        <p:blipFill>
          <a:blip r:embed="rId6" cstate="print"/>
          <a:stretch>
            <a:fillRect/>
          </a:stretch>
        </p:blipFill>
        <p:spPr>
          <a:xfrm>
            <a:off x="7100316" y="5897879"/>
            <a:ext cx="822960" cy="818387"/>
          </a:xfrm>
          <a:prstGeom prst="rect">
            <a:avLst/>
          </a:prstGeom>
        </p:spPr>
      </p:pic>
      <p:grpSp>
        <p:nvGrpSpPr>
          <p:cNvPr id="8" name="object 8"/>
          <p:cNvGrpSpPr/>
          <p:nvPr/>
        </p:nvGrpSpPr>
        <p:grpSpPr>
          <a:xfrm>
            <a:off x="7095744" y="2441448"/>
            <a:ext cx="2341245" cy="2331720"/>
            <a:chOff x="7095744" y="2441448"/>
            <a:chExt cx="2341245" cy="2331720"/>
          </a:xfrm>
        </p:grpSpPr>
        <p:pic>
          <p:nvPicPr>
            <p:cNvPr id="9" name="object 9"/>
            <p:cNvPicPr/>
            <p:nvPr/>
          </p:nvPicPr>
          <p:blipFill>
            <a:blip r:embed="rId7" cstate="print"/>
            <a:stretch>
              <a:fillRect/>
            </a:stretch>
          </p:blipFill>
          <p:spPr>
            <a:xfrm>
              <a:off x="7168896" y="2441448"/>
              <a:ext cx="2194559" cy="777239"/>
            </a:xfrm>
            <a:prstGeom prst="rect">
              <a:avLst/>
            </a:prstGeom>
          </p:spPr>
        </p:pic>
        <p:pic>
          <p:nvPicPr>
            <p:cNvPr id="10" name="object 10"/>
            <p:cNvPicPr/>
            <p:nvPr/>
          </p:nvPicPr>
          <p:blipFill>
            <a:blip r:embed="rId8" cstate="print"/>
            <a:stretch>
              <a:fillRect/>
            </a:stretch>
          </p:blipFill>
          <p:spPr>
            <a:xfrm>
              <a:off x="7095744" y="3218688"/>
              <a:ext cx="2340863" cy="786383"/>
            </a:xfrm>
            <a:prstGeom prst="rect">
              <a:avLst/>
            </a:prstGeom>
          </p:spPr>
        </p:pic>
        <p:pic>
          <p:nvPicPr>
            <p:cNvPr id="11" name="object 11"/>
            <p:cNvPicPr/>
            <p:nvPr/>
          </p:nvPicPr>
          <p:blipFill>
            <a:blip r:embed="rId9" cstate="print"/>
            <a:stretch>
              <a:fillRect/>
            </a:stretch>
          </p:blipFill>
          <p:spPr>
            <a:xfrm>
              <a:off x="7168896" y="4005072"/>
              <a:ext cx="2194559" cy="768095"/>
            </a:xfrm>
            <a:prstGeom prst="rect">
              <a:avLst/>
            </a:prstGeom>
          </p:spPr>
        </p:pic>
      </p:grpSp>
      <p:grpSp>
        <p:nvGrpSpPr>
          <p:cNvPr id="12" name="object 12"/>
          <p:cNvGrpSpPr/>
          <p:nvPr/>
        </p:nvGrpSpPr>
        <p:grpSpPr>
          <a:xfrm>
            <a:off x="0" y="1057655"/>
            <a:ext cx="10058400" cy="5658485"/>
            <a:chOff x="0" y="1057655"/>
            <a:chExt cx="10058400" cy="5658485"/>
          </a:xfrm>
        </p:grpSpPr>
        <p:pic>
          <p:nvPicPr>
            <p:cNvPr id="13" name="object 13"/>
            <p:cNvPicPr/>
            <p:nvPr/>
          </p:nvPicPr>
          <p:blipFill>
            <a:blip r:embed="rId10" cstate="print"/>
            <a:stretch>
              <a:fillRect/>
            </a:stretch>
          </p:blipFill>
          <p:spPr>
            <a:xfrm>
              <a:off x="6595871" y="1060703"/>
              <a:ext cx="1328928" cy="1328928"/>
            </a:xfrm>
            <a:prstGeom prst="rect">
              <a:avLst/>
            </a:prstGeom>
          </p:spPr>
        </p:pic>
        <p:sp>
          <p:nvSpPr>
            <p:cNvPr id="14" name="object 14"/>
            <p:cNvSpPr/>
            <p:nvPr/>
          </p:nvSpPr>
          <p:spPr>
            <a:xfrm>
              <a:off x="7014972" y="2311907"/>
              <a:ext cx="2712720" cy="633730"/>
            </a:xfrm>
            <a:custGeom>
              <a:avLst/>
              <a:gdLst/>
              <a:ahLst/>
              <a:cxnLst/>
              <a:rect l="l" t="t" r="r" b="b"/>
              <a:pathLst>
                <a:path w="2712720" h="63373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921"/>
              </a:srgbClr>
            </a:solidFill>
          </p:spPr>
          <p:txBody>
            <a:bodyPr wrap="square" lIns="0" tIns="0" rIns="0" bIns="0" rtlCol="0"/>
            <a:lstStyle/>
            <a:p>
              <a:endParaRPr/>
            </a:p>
          </p:txBody>
        </p:sp>
        <p:sp>
          <p:nvSpPr>
            <p:cNvPr id="15" name="object 15"/>
            <p:cNvSpPr/>
            <p:nvPr/>
          </p:nvSpPr>
          <p:spPr>
            <a:xfrm>
              <a:off x="0" y="1059179"/>
              <a:ext cx="10058400" cy="5656580"/>
            </a:xfrm>
            <a:custGeom>
              <a:avLst/>
              <a:gdLst/>
              <a:ahLst/>
              <a:cxnLst/>
              <a:rect l="l" t="t" r="r" b="b"/>
              <a:pathLst>
                <a:path w="10058400" h="565658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p:spPr>
          <p:txBody>
            <a:bodyPr wrap="square" lIns="0" tIns="0" rIns="0" bIns="0" rtlCol="0"/>
            <a:lstStyle/>
            <a:p>
              <a:endParaRPr/>
            </a:p>
          </p:txBody>
        </p:sp>
        <p:sp>
          <p:nvSpPr>
            <p:cNvPr id="16" name="object 16"/>
            <p:cNvSpPr/>
            <p:nvPr/>
          </p:nvSpPr>
          <p:spPr>
            <a:xfrm>
              <a:off x="8612123" y="1057655"/>
              <a:ext cx="565785" cy="943610"/>
            </a:xfrm>
            <a:custGeom>
              <a:avLst/>
              <a:gdLst/>
              <a:ahLst/>
              <a:cxnLst/>
              <a:rect l="l" t="t" r="r" b="b"/>
              <a:pathLst>
                <a:path w="565784" h="943610">
                  <a:moveTo>
                    <a:pt x="565404" y="943356"/>
                  </a:moveTo>
                  <a:lnTo>
                    <a:pt x="0" y="943356"/>
                  </a:lnTo>
                  <a:lnTo>
                    <a:pt x="0" y="0"/>
                  </a:lnTo>
                  <a:lnTo>
                    <a:pt x="565404" y="0"/>
                  </a:lnTo>
                  <a:lnTo>
                    <a:pt x="565404" y="943356"/>
                  </a:lnTo>
                  <a:close/>
                </a:path>
              </a:pathLst>
            </a:custGeom>
            <a:solidFill>
              <a:srgbClr val="B31166"/>
            </a:solidFill>
          </p:spPr>
          <p:txBody>
            <a:bodyPr wrap="square" lIns="0" tIns="0" rIns="0" bIns="0" rtlCol="0"/>
            <a:lstStyle/>
            <a:p>
              <a:endParaRPr/>
            </a:p>
          </p:txBody>
        </p:sp>
        <p:pic>
          <p:nvPicPr>
            <p:cNvPr id="17" name="object 17"/>
            <p:cNvPicPr/>
            <p:nvPr/>
          </p:nvPicPr>
          <p:blipFill>
            <a:blip r:embed="rId11" cstate="print"/>
            <a:stretch>
              <a:fillRect/>
            </a:stretch>
          </p:blipFill>
          <p:spPr>
            <a:xfrm>
              <a:off x="926591" y="3000756"/>
              <a:ext cx="8583167" cy="1732787"/>
            </a:xfrm>
            <a:prstGeom prst="rect">
              <a:avLst/>
            </a:prstGeom>
          </p:spPr>
        </p:pic>
        <p:pic>
          <p:nvPicPr>
            <p:cNvPr id="18" name="object 18"/>
            <p:cNvPicPr/>
            <p:nvPr/>
          </p:nvPicPr>
          <p:blipFill>
            <a:blip r:embed="rId12" cstate="print"/>
            <a:stretch>
              <a:fillRect/>
            </a:stretch>
          </p:blipFill>
          <p:spPr>
            <a:xfrm>
              <a:off x="1383791" y="4733544"/>
              <a:ext cx="8125967" cy="1965959"/>
            </a:xfrm>
            <a:prstGeom prst="rect">
              <a:avLst/>
            </a:prstGeom>
          </p:spPr>
        </p:pic>
      </p:grpSp>
      <p:sp>
        <p:nvSpPr>
          <p:cNvPr id="19" name="object 19"/>
          <p:cNvSpPr txBox="1"/>
          <p:nvPr/>
        </p:nvSpPr>
        <p:spPr>
          <a:xfrm>
            <a:off x="503970" y="2012728"/>
            <a:ext cx="8275320" cy="601318"/>
          </a:xfrm>
          <a:prstGeom prst="rect">
            <a:avLst/>
          </a:prstGeom>
        </p:spPr>
        <p:txBody>
          <a:bodyPr vert="horz" wrap="square" lIns="0" tIns="12065" rIns="0" bIns="0" rtlCol="0">
            <a:spAutoFit/>
          </a:bodyPr>
          <a:lstStyle/>
          <a:p>
            <a:pPr marL="295910" marR="5080" indent="-283845">
              <a:lnSpc>
                <a:spcPct val="101499"/>
              </a:lnSpc>
              <a:spcBef>
                <a:spcPts val="95"/>
              </a:spcBef>
            </a:pPr>
            <a:r>
              <a:rPr sz="1950" dirty="0">
                <a:latin typeface="Times New Roman"/>
                <a:cs typeface="Times New Roman"/>
              </a:rPr>
              <a:t>There</a:t>
            </a:r>
            <a:r>
              <a:rPr sz="1950" spc="10" dirty="0">
                <a:latin typeface="Times New Roman"/>
                <a:cs typeface="Times New Roman"/>
              </a:rPr>
              <a:t> </a:t>
            </a:r>
            <a:r>
              <a:rPr sz="1950" dirty="0">
                <a:latin typeface="Times New Roman"/>
                <a:cs typeface="Times New Roman"/>
              </a:rPr>
              <a:t>are</a:t>
            </a:r>
            <a:r>
              <a:rPr sz="1950" spc="30" dirty="0">
                <a:latin typeface="Times New Roman"/>
                <a:cs typeface="Times New Roman"/>
              </a:rPr>
              <a:t> </a:t>
            </a:r>
            <a:r>
              <a:rPr sz="1950" dirty="0">
                <a:latin typeface="Times New Roman"/>
                <a:cs typeface="Times New Roman"/>
              </a:rPr>
              <a:t>a</a:t>
            </a:r>
            <a:r>
              <a:rPr sz="1950" spc="10" dirty="0">
                <a:latin typeface="Times New Roman"/>
                <a:cs typeface="Times New Roman"/>
              </a:rPr>
              <a:t> </a:t>
            </a:r>
            <a:r>
              <a:rPr sz="1950" dirty="0">
                <a:latin typeface="Times New Roman"/>
                <a:cs typeface="Times New Roman"/>
              </a:rPr>
              <a:t>few</a:t>
            </a:r>
            <a:r>
              <a:rPr sz="1950" spc="15" dirty="0">
                <a:latin typeface="Times New Roman"/>
                <a:cs typeface="Times New Roman"/>
              </a:rPr>
              <a:t> </a:t>
            </a:r>
            <a:r>
              <a:rPr sz="1950" dirty="0">
                <a:latin typeface="Times New Roman"/>
                <a:cs typeface="Times New Roman"/>
              </a:rPr>
              <a:t>columns</a:t>
            </a:r>
            <a:r>
              <a:rPr sz="1950" spc="40" dirty="0">
                <a:latin typeface="Times New Roman"/>
                <a:cs typeface="Times New Roman"/>
              </a:rPr>
              <a:t> </a:t>
            </a:r>
            <a:r>
              <a:rPr sz="1950" dirty="0">
                <a:latin typeface="Times New Roman"/>
                <a:cs typeface="Times New Roman"/>
              </a:rPr>
              <a:t>in</a:t>
            </a:r>
            <a:r>
              <a:rPr sz="1950" spc="-5" dirty="0">
                <a:latin typeface="Times New Roman"/>
                <a:cs typeface="Times New Roman"/>
              </a:rPr>
              <a:t> </a:t>
            </a:r>
            <a:r>
              <a:rPr sz="1950" dirty="0">
                <a:latin typeface="Times New Roman"/>
                <a:cs typeface="Times New Roman"/>
              </a:rPr>
              <a:t>which there</a:t>
            </a:r>
            <a:r>
              <a:rPr sz="1950" spc="10" dirty="0">
                <a:latin typeface="Times New Roman"/>
                <a:cs typeface="Times New Roman"/>
              </a:rPr>
              <a:t> </a:t>
            </a:r>
            <a:r>
              <a:rPr sz="1950" dirty="0">
                <a:latin typeface="Times New Roman"/>
                <a:cs typeface="Times New Roman"/>
              </a:rPr>
              <a:t>is</a:t>
            </a:r>
            <a:r>
              <a:rPr sz="1950" spc="20" dirty="0">
                <a:latin typeface="Times New Roman"/>
                <a:cs typeface="Times New Roman"/>
              </a:rPr>
              <a:t> </a:t>
            </a:r>
            <a:r>
              <a:rPr sz="1950" dirty="0">
                <a:latin typeface="Times New Roman"/>
                <a:cs typeface="Times New Roman"/>
              </a:rPr>
              <a:t>a</a:t>
            </a:r>
            <a:r>
              <a:rPr sz="1950" spc="5" dirty="0">
                <a:latin typeface="Times New Roman"/>
                <a:cs typeface="Times New Roman"/>
              </a:rPr>
              <a:t> </a:t>
            </a:r>
            <a:r>
              <a:rPr sz="1950" dirty="0">
                <a:latin typeface="Times New Roman"/>
                <a:cs typeface="Times New Roman"/>
              </a:rPr>
              <a:t>level</a:t>
            </a:r>
            <a:r>
              <a:rPr sz="1950" spc="25" dirty="0">
                <a:latin typeface="Times New Roman"/>
                <a:cs typeface="Times New Roman"/>
              </a:rPr>
              <a:t> </a:t>
            </a:r>
            <a:r>
              <a:rPr sz="1950" dirty="0">
                <a:latin typeface="Times New Roman"/>
                <a:cs typeface="Times New Roman"/>
              </a:rPr>
              <a:t>called</a:t>
            </a:r>
            <a:r>
              <a:rPr sz="1950" spc="20" dirty="0">
                <a:latin typeface="Times New Roman"/>
                <a:cs typeface="Times New Roman"/>
              </a:rPr>
              <a:t> </a:t>
            </a:r>
            <a:r>
              <a:rPr sz="1950" dirty="0">
                <a:latin typeface="Times New Roman"/>
                <a:cs typeface="Times New Roman"/>
              </a:rPr>
              <a:t>'Select'</a:t>
            </a:r>
            <a:r>
              <a:rPr sz="1950" spc="40" dirty="0">
                <a:latin typeface="Times New Roman"/>
                <a:cs typeface="Times New Roman"/>
              </a:rPr>
              <a:t> </a:t>
            </a:r>
            <a:r>
              <a:rPr sz="1950" dirty="0">
                <a:latin typeface="Times New Roman"/>
                <a:cs typeface="Times New Roman"/>
              </a:rPr>
              <a:t>which is</a:t>
            </a:r>
            <a:r>
              <a:rPr sz="1950" spc="15" dirty="0">
                <a:latin typeface="Times New Roman"/>
                <a:cs typeface="Times New Roman"/>
              </a:rPr>
              <a:t> </a:t>
            </a:r>
            <a:r>
              <a:rPr sz="1950" spc="-10" dirty="0">
                <a:latin typeface="Times New Roman"/>
                <a:cs typeface="Times New Roman"/>
              </a:rPr>
              <a:t>taking </a:t>
            </a:r>
            <a:r>
              <a:rPr sz="1950" spc="-20" dirty="0">
                <a:latin typeface="Times New Roman"/>
                <a:cs typeface="Times New Roman"/>
              </a:rPr>
              <a:t>care</a:t>
            </a:r>
            <a:endParaRPr sz="1950" dirty="0">
              <a:latin typeface="Times New Roman"/>
              <a:cs typeface="Times New Roman"/>
            </a:endParaRPr>
          </a:p>
        </p:txBody>
      </p:sp>
      <p:sp>
        <p:nvSpPr>
          <p:cNvPr id="20" name="object 20"/>
          <p:cNvSpPr txBox="1"/>
          <p:nvPr/>
        </p:nvSpPr>
        <p:spPr>
          <a:xfrm>
            <a:off x="926591" y="1056134"/>
            <a:ext cx="6737130" cy="760849"/>
          </a:xfrm>
          <a:prstGeom prst="rect">
            <a:avLst/>
          </a:prstGeom>
        </p:spPr>
        <p:txBody>
          <a:bodyPr vert="horz" wrap="square" lIns="0" tIns="15875" rIns="0" bIns="0" rtlCol="0">
            <a:spAutoFit/>
          </a:bodyPr>
          <a:lstStyle/>
          <a:p>
            <a:pPr marL="12700">
              <a:lnSpc>
                <a:spcPct val="100000"/>
              </a:lnSpc>
              <a:spcBef>
                <a:spcPts val="125"/>
              </a:spcBef>
            </a:pPr>
            <a:r>
              <a:rPr lang="en-IN" sz="4840" b="1" spc="-10" dirty="0">
                <a:latin typeface="+mj-lt"/>
                <a:ea typeface="+mj-ea"/>
                <a:cs typeface="+mj-cs"/>
              </a:rPr>
              <a:t>      </a:t>
            </a:r>
            <a:r>
              <a:rPr sz="3960" b="1" spc="-10" dirty="0">
                <a:solidFill>
                  <a:schemeClr val="accent1"/>
                </a:solidFill>
                <a:latin typeface="+mj-lt"/>
                <a:ea typeface="+mj-ea"/>
                <a:cs typeface="+mj-cs"/>
              </a:rPr>
              <a:t>EDA – Data Cleaning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250692"/>
            <a:ext cx="3470275" cy="3465829"/>
            <a:chOff x="0" y="3250692"/>
            <a:chExt cx="3470275" cy="3465829"/>
          </a:xfrm>
        </p:grpSpPr>
        <p:pic>
          <p:nvPicPr>
            <p:cNvPr id="3" name="object 3"/>
            <p:cNvPicPr/>
            <p:nvPr/>
          </p:nvPicPr>
          <p:blipFill>
            <a:blip r:embed="rId2" cstate="print"/>
            <a:stretch>
              <a:fillRect/>
            </a:stretch>
          </p:blipFill>
          <p:spPr>
            <a:xfrm>
              <a:off x="96011" y="3250692"/>
              <a:ext cx="3264407" cy="1165859"/>
            </a:xfrm>
            <a:prstGeom prst="rect">
              <a:avLst/>
            </a:prstGeom>
          </p:spPr>
        </p:pic>
        <p:pic>
          <p:nvPicPr>
            <p:cNvPr id="4" name="object 4"/>
            <p:cNvPicPr/>
            <p:nvPr/>
          </p:nvPicPr>
          <p:blipFill>
            <a:blip r:embed="rId3" cstate="print"/>
            <a:stretch>
              <a:fillRect/>
            </a:stretch>
          </p:blipFill>
          <p:spPr>
            <a:xfrm>
              <a:off x="0" y="4416552"/>
              <a:ext cx="3470148" cy="1165860"/>
            </a:xfrm>
            <a:prstGeom prst="rect">
              <a:avLst/>
            </a:prstGeom>
          </p:spPr>
        </p:pic>
        <p:pic>
          <p:nvPicPr>
            <p:cNvPr id="5" name="object 5"/>
            <p:cNvPicPr/>
            <p:nvPr/>
          </p:nvPicPr>
          <p:blipFill>
            <a:blip r:embed="rId4" cstate="print"/>
            <a:stretch>
              <a:fillRect/>
            </a:stretch>
          </p:blipFill>
          <p:spPr>
            <a:xfrm>
              <a:off x="96011" y="5582412"/>
              <a:ext cx="3264407" cy="1133855"/>
            </a:xfrm>
            <a:prstGeom prst="rect">
              <a:avLst/>
            </a:prstGeom>
          </p:spPr>
        </p:pic>
        <p:pic>
          <p:nvPicPr>
            <p:cNvPr id="6" name="object 6"/>
            <p:cNvPicPr/>
            <p:nvPr/>
          </p:nvPicPr>
          <p:blipFill>
            <a:blip r:embed="rId5" cstate="print"/>
            <a:stretch>
              <a:fillRect/>
            </a:stretch>
          </p:blipFill>
          <p:spPr>
            <a:xfrm>
              <a:off x="0" y="3447288"/>
              <a:ext cx="1956816" cy="1956815"/>
            </a:xfrm>
            <a:prstGeom prst="rect">
              <a:avLst/>
            </a:prstGeom>
          </p:spPr>
        </p:pic>
      </p:grpSp>
      <p:pic>
        <p:nvPicPr>
          <p:cNvPr id="7" name="object 7"/>
          <p:cNvPicPr/>
          <p:nvPr/>
        </p:nvPicPr>
        <p:blipFill>
          <a:blip r:embed="rId6" cstate="print"/>
          <a:stretch>
            <a:fillRect/>
          </a:stretch>
        </p:blipFill>
        <p:spPr>
          <a:xfrm>
            <a:off x="7100316" y="5897879"/>
            <a:ext cx="822960" cy="818387"/>
          </a:xfrm>
          <a:prstGeom prst="rect">
            <a:avLst/>
          </a:prstGeom>
        </p:spPr>
      </p:pic>
      <p:grpSp>
        <p:nvGrpSpPr>
          <p:cNvPr id="8" name="object 8"/>
          <p:cNvGrpSpPr/>
          <p:nvPr/>
        </p:nvGrpSpPr>
        <p:grpSpPr>
          <a:xfrm>
            <a:off x="7095744" y="2441448"/>
            <a:ext cx="2341245" cy="2331720"/>
            <a:chOff x="7095744" y="2441448"/>
            <a:chExt cx="2341245" cy="2331720"/>
          </a:xfrm>
        </p:grpSpPr>
        <p:pic>
          <p:nvPicPr>
            <p:cNvPr id="9" name="object 9"/>
            <p:cNvPicPr/>
            <p:nvPr/>
          </p:nvPicPr>
          <p:blipFill>
            <a:blip r:embed="rId7" cstate="print"/>
            <a:stretch>
              <a:fillRect/>
            </a:stretch>
          </p:blipFill>
          <p:spPr>
            <a:xfrm>
              <a:off x="7168896" y="2441448"/>
              <a:ext cx="2194559" cy="777239"/>
            </a:xfrm>
            <a:prstGeom prst="rect">
              <a:avLst/>
            </a:prstGeom>
          </p:spPr>
        </p:pic>
        <p:pic>
          <p:nvPicPr>
            <p:cNvPr id="10" name="object 10"/>
            <p:cNvPicPr/>
            <p:nvPr/>
          </p:nvPicPr>
          <p:blipFill>
            <a:blip r:embed="rId8" cstate="print"/>
            <a:stretch>
              <a:fillRect/>
            </a:stretch>
          </p:blipFill>
          <p:spPr>
            <a:xfrm>
              <a:off x="7095744" y="3218688"/>
              <a:ext cx="2340863" cy="786383"/>
            </a:xfrm>
            <a:prstGeom prst="rect">
              <a:avLst/>
            </a:prstGeom>
          </p:spPr>
        </p:pic>
        <p:pic>
          <p:nvPicPr>
            <p:cNvPr id="11" name="object 11"/>
            <p:cNvPicPr/>
            <p:nvPr/>
          </p:nvPicPr>
          <p:blipFill>
            <a:blip r:embed="rId9" cstate="print"/>
            <a:stretch>
              <a:fillRect/>
            </a:stretch>
          </p:blipFill>
          <p:spPr>
            <a:xfrm>
              <a:off x="7168896" y="4005072"/>
              <a:ext cx="2194559" cy="768095"/>
            </a:xfrm>
            <a:prstGeom prst="rect">
              <a:avLst/>
            </a:prstGeom>
          </p:spPr>
        </p:pic>
      </p:grpSp>
      <p:grpSp>
        <p:nvGrpSpPr>
          <p:cNvPr id="12" name="object 12"/>
          <p:cNvGrpSpPr/>
          <p:nvPr/>
        </p:nvGrpSpPr>
        <p:grpSpPr>
          <a:xfrm>
            <a:off x="0" y="1057655"/>
            <a:ext cx="10058400" cy="5658485"/>
            <a:chOff x="0" y="1057655"/>
            <a:chExt cx="10058400" cy="5658485"/>
          </a:xfrm>
        </p:grpSpPr>
        <p:pic>
          <p:nvPicPr>
            <p:cNvPr id="13" name="object 13"/>
            <p:cNvPicPr/>
            <p:nvPr/>
          </p:nvPicPr>
          <p:blipFill>
            <a:blip r:embed="rId10" cstate="print"/>
            <a:stretch>
              <a:fillRect/>
            </a:stretch>
          </p:blipFill>
          <p:spPr>
            <a:xfrm>
              <a:off x="6595871" y="1060703"/>
              <a:ext cx="1328928" cy="1328928"/>
            </a:xfrm>
            <a:prstGeom prst="rect">
              <a:avLst/>
            </a:prstGeom>
          </p:spPr>
        </p:pic>
        <p:sp>
          <p:nvSpPr>
            <p:cNvPr id="14" name="object 14"/>
            <p:cNvSpPr/>
            <p:nvPr/>
          </p:nvSpPr>
          <p:spPr>
            <a:xfrm>
              <a:off x="7014972" y="2311907"/>
              <a:ext cx="2712720" cy="633730"/>
            </a:xfrm>
            <a:custGeom>
              <a:avLst/>
              <a:gdLst/>
              <a:ahLst/>
              <a:cxnLst/>
              <a:rect l="l" t="t" r="r" b="b"/>
              <a:pathLst>
                <a:path w="2712720" h="63373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921"/>
              </a:srgbClr>
            </a:solidFill>
          </p:spPr>
          <p:txBody>
            <a:bodyPr wrap="square" lIns="0" tIns="0" rIns="0" bIns="0" rtlCol="0"/>
            <a:lstStyle/>
            <a:p>
              <a:endParaRPr/>
            </a:p>
          </p:txBody>
        </p:sp>
        <p:sp>
          <p:nvSpPr>
            <p:cNvPr id="15" name="object 15"/>
            <p:cNvSpPr/>
            <p:nvPr/>
          </p:nvSpPr>
          <p:spPr>
            <a:xfrm>
              <a:off x="0" y="1059179"/>
              <a:ext cx="10058400" cy="5656580"/>
            </a:xfrm>
            <a:custGeom>
              <a:avLst/>
              <a:gdLst/>
              <a:ahLst/>
              <a:cxnLst/>
              <a:rect l="l" t="t" r="r" b="b"/>
              <a:pathLst>
                <a:path w="10058400" h="565658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p:spPr>
          <p:txBody>
            <a:bodyPr wrap="square" lIns="0" tIns="0" rIns="0" bIns="0" rtlCol="0"/>
            <a:lstStyle/>
            <a:p>
              <a:endParaRPr dirty="0"/>
            </a:p>
          </p:txBody>
        </p:sp>
        <p:sp>
          <p:nvSpPr>
            <p:cNvPr id="16" name="object 16"/>
            <p:cNvSpPr/>
            <p:nvPr/>
          </p:nvSpPr>
          <p:spPr>
            <a:xfrm>
              <a:off x="8612123" y="1057655"/>
              <a:ext cx="565785" cy="943610"/>
            </a:xfrm>
            <a:custGeom>
              <a:avLst/>
              <a:gdLst/>
              <a:ahLst/>
              <a:cxnLst/>
              <a:rect l="l" t="t" r="r" b="b"/>
              <a:pathLst>
                <a:path w="565784" h="943610">
                  <a:moveTo>
                    <a:pt x="565404" y="943356"/>
                  </a:moveTo>
                  <a:lnTo>
                    <a:pt x="0" y="943356"/>
                  </a:lnTo>
                  <a:lnTo>
                    <a:pt x="0" y="0"/>
                  </a:lnTo>
                  <a:lnTo>
                    <a:pt x="565404" y="0"/>
                  </a:lnTo>
                  <a:lnTo>
                    <a:pt x="565404" y="943356"/>
                  </a:lnTo>
                  <a:close/>
                </a:path>
              </a:pathLst>
            </a:custGeom>
            <a:solidFill>
              <a:srgbClr val="B31166"/>
            </a:solidFill>
          </p:spPr>
          <p:txBody>
            <a:bodyPr wrap="square" lIns="0" tIns="0" rIns="0" bIns="0" rtlCol="0"/>
            <a:lstStyle/>
            <a:p>
              <a:endParaRPr/>
            </a:p>
          </p:txBody>
        </p:sp>
      </p:grpSp>
      <p:sp>
        <p:nvSpPr>
          <p:cNvPr id="17" name="object 17"/>
          <p:cNvSpPr txBox="1"/>
          <p:nvPr/>
        </p:nvSpPr>
        <p:spPr>
          <a:xfrm>
            <a:off x="942795" y="2017264"/>
            <a:ext cx="7158790" cy="629285"/>
          </a:xfrm>
          <a:prstGeom prst="rect">
            <a:avLst/>
          </a:prstGeom>
        </p:spPr>
        <p:txBody>
          <a:bodyPr vert="horz" wrap="square" lIns="0" tIns="11430" rIns="0" bIns="0" rtlCol="0">
            <a:spAutoFit/>
          </a:bodyPr>
          <a:lstStyle/>
          <a:p>
            <a:pPr marL="12700" marR="5080">
              <a:lnSpc>
                <a:spcPct val="101600"/>
              </a:lnSpc>
              <a:spcBef>
                <a:spcPts val="90"/>
              </a:spcBef>
            </a:pPr>
            <a:r>
              <a:rPr sz="1950" dirty="0">
                <a:latin typeface="Times New Roman"/>
                <a:cs typeface="Times New Roman"/>
              </a:rPr>
              <a:t>Leads</a:t>
            </a:r>
            <a:r>
              <a:rPr sz="1950" spc="50" dirty="0">
                <a:latin typeface="Times New Roman"/>
                <a:cs typeface="Times New Roman"/>
              </a:rPr>
              <a:t> </a:t>
            </a:r>
            <a:r>
              <a:rPr sz="1950" dirty="0">
                <a:latin typeface="Times New Roman"/>
                <a:cs typeface="Times New Roman"/>
              </a:rPr>
              <a:t>from</a:t>
            </a:r>
            <a:r>
              <a:rPr sz="1950" spc="40" dirty="0">
                <a:latin typeface="Times New Roman"/>
                <a:cs typeface="Times New Roman"/>
              </a:rPr>
              <a:t> </a:t>
            </a:r>
            <a:r>
              <a:rPr sz="1950" dirty="0">
                <a:latin typeface="Times New Roman"/>
                <a:cs typeface="Times New Roman"/>
              </a:rPr>
              <a:t>HR,</a:t>
            </a:r>
            <a:r>
              <a:rPr sz="1950" spc="50" dirty="0">
                <a:latin typeface="Times New Roman"/>
                <a:cs typeface="Times New Roman"/>
              </a:rPr>
              <a:t> </a:t>
            </a:r>
            <a:r>
              <a:rPr sz="1950" dirty="0">
                <a:latin typeface="Times New Roman"/>
                <a:cs typeface="Times New Roman"/>
              </a:rPr>
              <a:t>Finance</a:t>
            </a:r>
            <a:r>
              <a:rPr sz="1950" spc="30" dirty="0">
                <a:latin typeface="Times New Roman"/>
                <a:cs typeface="Times New Roman"/>
              </a:rPr>
              <a:t> </a:t>
            </a:r>
            <a:r>
              <a:rPr sz="1950" dirty="0">
                <a:latin typeface="Times New Roman"/>
                <a:cs typeface="Times New Roman"/>
              </a:rPr>
              <a:t>&amp;</a:t>
            </a:r>
            <a:r>
              <a:rPr sz="1950" spc="60" dirty="0">
                <a:latin typeface="Times New Roman"/>
                <a:cs typeface="Times New Roman"/>
              </a:rPr>
              <a:t> </a:t>
            </a:r>
            <a:r>
              <a:rPr sz="1950" dirty="0">
                <a:latin typeface="Times New Roman"/>
                <a:cs typeface="Times New Roman"/>
              </a:rPr>
              <a:t>Marketing</a:t>
            </a:r>
            <a:r>
              <a:rPr sz="1950" spc="30" dirty="0">
                <a:latin typeface="Times New Roman"/>
                <a:cs typeface="Times New Roman"/>
              </a:rPr>
              <a:t> </a:t>
            </a:r>
            <a:r>
              <a:rPr sz="1950" dirty="0">
                <a:latin typeface="Times New Roman"/>
                <a:cs typeface="Times New Roman"/>
              </a:rPr>
              <a:t>management</a:t>
            </a:r>
            <a:r>
              <a:rPr sz="1950" spc="80" dirty="0">
                <a:latin typeface="Times New Roman"/>
                <a:cs typeface="Times New Roman"/>
              </a:rPr>
              <a:t> </a:t>
            </a:r>
            <a:r>
              <a:rPr sz="1950" dirty="0">
                <a:latin typeface="Times New Roman"/>
                <a:cs typeface="Times New Roman"/>
              </a:rPr>
              <a:t>specializations</a:t>
            </a:r>
            <a:r>
              <a:rPr sz="1950" spc="10" dirty="0">
                <a:latin typeface="Times New Roman"/>
                <a:cs typeface="Times New Roman"/>
              </a:rPr>
              <a:t> </a:t>
            </a:r>
            <a:r>
              <a:rPr sz="1950" dirty="0">
                <a:latin typeface="Times New Roman"/>
                <a:cs typeface="Times New Roman"/>
              </a:rPr>
              <a:t>are</a:t>
            </a:r>
            <a:r>
              <a:rPr sz="1950" spc="45" dirty="0">
                <a:latin typeface="Times New Roman"/>
                <a:cs typeface="Times New Roman"/>
              </a:rPr>
              <a:t> </a:t>
            </a:r>
            <a:r>
              <a:rPr sz="1950" spc="-20" dirty="0">
                <a:latin typeface="Times New Roman"/>
                <a:cs typeface="Times New Roman"/>
              </a:rPr>
              <a:t>high </a:t>
            </a:r>
            <a:r>
              <a:rPr sz="1950" dirty="0">
                <a:latin typeface="Times New Roman"/>
                <a:cs typeface="Times New Roman"/>
              </a:rPr>
              <a:t>probability</a:t>
            </a:r>
            <a:r>
              <a:rPr sz="1950" spc="25" dirty="0">
                <a:latin typeface="Times New Roman"/>
                <a:cs typeface="Times New Roman"/>
              </a:rPr>
              <a:t> </a:t>
            </a:r>
            <a:r>
              <a:rPr sz="1950" dirty="0">
                <a:latin typeface="Times New Roman"/>
                <a:cs typeface="Times New Roman"/>
              </a:rPr>
              <a:t>to</a:t>
            </a:r>
            <a:r>
              <a:rPr sz="1950" spc="50" dirty="0">
                <a:latin typeface="Times New Roman"/>
                <a:cs typeface="Times New Roman"/>
              </a:rPr>
              <a:t> </a:t>
            </a:r>
            <a:r>
              <a:rPr sz="1950" spc="-10" dirty="0">
                <a:latin typeface="Times New Roman"/>
                <a:cs typeface="Times New Roman"/>
              </a:rPr>
              <a:t>convert</a:t>
            </a:r>
            <a:r>
              <a:rPr lang="en-IN" sz="1950" spc="-10" dirty="0">
                <a:latin typeface="Times New Roman"/>
                <a:cs typeface="Times New Roman"/>
              </a:rPr>
              <a:t>.</a:t>
            </a:r>
            <a:endParaRPr sz="1950" dirty="0">
              <a:latin typeface="Times New Roman"/>
              <a:cs typeface="Times New Roman"/>
            </a:endParaRPr>
          </a:p>
        </p:txBody>
      </p:sp>
      <p:pic>
        <p:nvPicPr>
          <p:cNvPr id="18" name="object 18"/>
          <p:cNvPicPr/>
          <p:nvPr/>
        </p:nvPicPr>
        <p:blipFill>
          <a:blip r:embed="rId11" cstate="print"/>
          <a:stretch>
            <a:fillRect/>
          </a:stretch>
        </p:blipFill>
        <p:spPr>
          <a:xfrm>
            <a:off x="672083" y="3258311"/>
            <a:ext cx="8715755" cy="3011424"/>
          </a:xfrm>
          <a:prstGeom prst="rect">
            <a:avLst/>
          </a:prstGeom>
        </p:spPr>
      </p:pic>
      <p:sp>
        <p:nvSpPr>
          <p:cNvPr id="19" name="object 19"/>
          <p:cNvSpPr txBox="1">
            <a:spLocks noGrp="1"/>
          </p:cNvSpPr>
          <p:nvPr>
            <p:ph type="ctrTitle"/>
          </p:nvPr>
        </p:nvSpPr>
        <p:spPr>
          <a:xfrm>
            <a:off x="1956816" y="960116"/>
            <a:ext cx="5382490" cy="1367041"/>
          </a:xfrm>
          <a:prstGeom prst="rect">
            <a:avLst/>
          </a:prstGeom>
        </p:spPr>
        <p:txBody>
          <a:bodyPr vert="horz" wrap="square" lIns="0" tIns="12700" rIns="0" bIns="0" rtlCol="0">
            <a:spAutoFit/>
          </a:bodyPr>
          <a:lstStyle/>
          <a:p>
            <a:pPr marL="12700" defTabSz="457200">
              <a:lnSpc>
                <a:spcPct val="100000"/>
              </a:lnSpc>
              <a:spcBef>
                <a:spcPts val="125"/>
              </a:spcBef>
            </a:pPr>
            <a:r>
              <a:rPr sz="3960" spc="-10" dirty="0">
                <a:solidFill>
                  <a:schemeClr val="accent1"/>
                </a:solidFill>
                <a:latin typeface="+mj-lt"/>
                <a:cs typeface="+mj-cs"/>
              </a:rPr>
              <a:t>Specialization</a:t>
            </a:r>
            <a:br>
              <a:rPr lang="en-IN" sz="4840" spc="-10" dirty="0">
                <a:solidFill>
                  <a:schemeClr val="tx1"/>
                </a:solidFill>
                <a:latin typeface="+mj-lt"/>
                <a:cs typeface="+mj-cs"/>
              </a:rPr>
            </a:br>
            <a:endParaRPr sz="4840" spc="-10" dirty="0">
              <a:solidFill>
                <a:schemeClr val="tx1"/>
              </a:solidFill>
              <a:latin typeface="+mj-lt"/>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250692"/>
            <a:ext cx="3470275" cy="3465829"/>
            <a:chOff x="0" y="3250692"/>
            <a:chExt cx="3470275" cy="3465829"/>
          </a:xfrm>
        </p:grpSpPr>
        <p:pic>
          <p:nvPicPr>
            <p:cNvPr id="3" name="object 3"/>
            <p:cNvPicPr/>
            <p:nvPr/>
          </p:nvPicPr>
          <p:blipFill>
            <a:blip r:embed="rId2" cstate="print"/>
            <a:stretch>
              <a:fillRect/>
            </a:stretch>
          </p:blipFill>
          <p:spPr>
            <a:xfrm>
              <a:off x="96011" y="3250692"/>
              <a:ext cx="3264407" cy="1165859"/>
            </a:xfrm>
            <a:prstGeom prst="rect">
              <a:avLst/>
            </a:prstGeom>
          </p:spPr>
        </p:pic>
        <p:pic>
          <p:nvPicPr>
            <p:cNvPr id="4" name="object 4"/>
            <p:cNvPicPr/>
            <p:nvPr/>
          </p:nvPicPr>
          <p:blipFill>
            <a:blip r:embed="rId3" cstate="print"/>
            <a:stretch>
              <a:fillRect/>
            </a:stretch>
          </p:blipFill>
          <p:spPr>
            <a:xfrm>
              <a:off x="0" y="4416552"/>
              <a:ext cx="3470148" cy="1165860"/>
            </a:xfrm>
            <a:prstGeom prst="rect">
              <a:avLst/>
            </a:prstGeom>
          </p:spPr>
        </p:pic>
        <p:pic>
          <p:nvPicPr>
            <p:cNvPr id="5" name="object 5"/>
            <p:cNvPicPr/>
            <p:nvPr/>
          </p:nvPicPr>
          <p:blipFill>
            <a:blip r:embed="rId4" cstate="print"/>
            <a:stretch>
              <a:fillRect/>
            </a:stretch>
          </p:blipFill>
          <p:spPr>
            <a:xfrm>
              <a:off x="96011" y="5582412"/>
              <a:ext cx="3264407" cy="1133855"/>
            </a:xfrm>
            <a:prstGeom prst="rect">
              <a:avLst/>
            </a:prstGeom>
          </p:spPr>
        </p:pic>
        <p:pic>
          <p:nvPicPr>
            <p:cNvPr id="6" name="object 6"/>
            <p:cNvPicPr/>
            <p:nvPr/>
          </p:nvPicPr>
          <p:blipFill>
            <a:blip r:embed="rId5" cstate="print"/>
            <a:stretch>
              <a:fillRect/>
            </a:stretch>
          </p:blipFill>
          <p:spPr>
            <a:xfrm>
              <a:off x="0" y="3447288"/>
              <a:ext cx="1956816" cy="1956815"/>
            </a:xfrm>
            <a:prstGeom prst="rect">
              <a:avLst/>
            </a:prstGeom>
          </p:spPr>
        </p:pic>
      </p:grpSp>
      <p:pic>
        <p:nvPicPr>
          <p:cNvPr id="7" name="object 7"/>
          <p:cNvPicPr/>
          <p:nvPr/>
        </p:nvPicPr>
        <p:blipFill>
          <a:blip r:embed="rId6" cstate="print"/>
          <a:stretch>
            <a:fillRect/>
          </a:stretch>
        </p:blipFill>
        <p:spPr>
          <a:xfrm>
            <a:off x="7100316" y="5897879"/>
            <a:ext cx="822960" cy="818387"/>
          </a:xfrm>
          <a:prstGeom prst="rect">
            <a:avLst/>
          </a:prstGeom>
        </p:spPr>
      </p:pic>
      <p:grpSp>
        <p:nvGrpSpPr>
          <p:cNvPr id="8" name="object 8"/>
          <p:cNvGrpSpPr/>
          <p:nvPr/>
        </p:nvGrpSpPr>
        <p:grpSpPr>
          <a:xfrm>
            <a:off x="7095744" y="2441448"/>
            <a:ext cx="2341245" cy="2331720"/>
            <a:chOff x="7095744" y="2441448"/>
            <a:chExt cx="2341245" cy="2331720"/>
          </a:xfrm>
        </p:grpSpPr>
        <p:pic>
          <p:nvPicPr>
            <p:cNvPr id="9" name="object 9"/>
            <p:cNvPicPr/>
            <p:nvPr/>
          </p:nvPicPr>
          <p:blipFill>
            <a:blip r:embed="rId7" cstate="print"/>
            <a:stretch>
              <a:fillRect/>
            </a:stretch>
          </p:blipFill>
          <p:spPr>
            <a:xfrm>
              <a:off x="7168896" y="2441448"/>
              <a:ext cx="2194559" cy="777239"/>
            </a:xfrm>
            <a:prstGeom prst="rect">
              <a:avLst/>
            </a:prstGeom>
          </p:spPr>
        </p:pic>
        <p:pic>
          <p:nvPicPr>
            <p:cNvPr id="10" name="object 10"/>
            <p:cNvPicPr/>
            <p:nvPr/>
          </p:nvPicPr>
          <p:blipFill>
            <a:blip r:embed="rId8" cstate="print"/>
            <a:stretch>
              <a:fillRect/>
            </a:stretch>
          </p:blipFill>
          <p:spPr>
            <a:xfrm>
              <a:off x="7095744" y="3218688"/>
              <a:ext cx="2340863" cy="786383"/>
            </a:xfrm>
            <a:prstGeom prst="rect">
              <a:avLst/>
            </a:prstGeom>
          </p:spPr>
        </p:pic>
        <p:pic>
          <p:nvPicPr>
            <p:cNvPr id="11" name="object 11"/>
            <p:cNvPicPr/>
            <p:nvPr/>
          </p:nvPicPr>
          <p:blipFill>
            <a:blip r:embed="rId9" cstate="print"/>
            <a:stretch>
              <a:fillRect/>
            </a:stretch>
          </p:blipFill>
          <p:spPr>
            <a:xfrm>
              <a:off x="7168896" y="4005072"/>
              <a:ext cx="2194559" cy="768095"/>
            </a:xfrm>
            <a:prstGeom prst="rect">
              <a:avLst/>
            </a:prstGeom>
          </p:spPr>
        </p:pic>
      </p:grpSp>
      <p:grpSp>
        <p:nvGrpSpPr>
          <p:cNvPr id="12" name="object 12"/>
          <p:cNvGrpSpPr/>
          <p:nvPr/>
        </p:nvGrpSpPr>
        <p:grpSpPr>
          <a:xfrm>
            <a:off x="0" y="1057655"/>
            <a:ext cx="10058400" cy="5658485"/>
            <a:chOff x="0" y="1057655"/>
            <a:chExt cx="10058400" cy="5658485"/>
          </a:xfrm>
        </p:grpSpPr>
        <p:pic>
          <p:nvPicPr>
            <p:cNvPr id="13" name="object 13"/>
            <p:cNvPicPr/>
            <p:nvPr/>
          </p:nvPicPr>
          <p:blipFill>
            <a:blip r:embed="rId10" cstate="print"/>
            <a:stretch>
              <a:fillRect/>
            </a:stretch>
          </p:blipFill>
          <p:spPr>
            <a:xfrm>
              <a:off x="6595871" y="1060703"/>
              <a:ext cx="1328928" cy="1328928"/>
            </a:xfrm>
            <a:prstGeom prst="rect">
              <a:avLst/>
            </a:prstGeom>
          </p:spPr>
        </p:pic>
        <p:sp>
          <p:nvSpPr>
            <p:cNvPr id="14" name="object 14"/>
            <p:cNvSpPr/>
            <p:nvPr/>
          </p:nvSpPr>
          <p:spPr>
            <a:xfrm>
              <a:off x="7014972" y="2311907"/>
              <a:ext cx="2712720" cy="633730"/>
            </a:xfrm>
            <a:custGeom>
              <a:avLst/>
              <a:gdLst/>
              <a:ahLst/>
              <a:cxnLst/>
              <a:rect l="l" t="t" r="r" b="b"/>
              <a:pathLst>
                <a:path w="2712720" h="63373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921"/>
              </a:srgbClr>
            </a:solidFill>
          </p:spPr>
          <p:txBody>
            <a:bodyPr wrap="square" lIns="0" tIns="0" rIns="0" bIns="0" rtlCol="0"/>
            <a:lstStyle/>
            <a:p>
              <a:endParaRPr/>
            </a:p>
          </p:txBody>
        </p:sp>
        <p:sp>
          <p:nvSpPr>
            <p:cNvPr id="15" name="object 15"/>
            <p:cNvSpPr/>
            <p:nvPr/>
          </p:nvSpPr>
          <p:spPr>
            <a:xfrm>
              <a:off x="0" y="1059179"/>
              <a:ext cx="10058400" cy="5656580"/>
            </a:xfrm>
            <a:custGeom>
              <a:avLst/>
              <a:gdLst/>
              <a:ahLst/>
              <a:cxnLst/>
              <a:rect l="l" t="t" r="r" b="b"/>
              <a:pathLst>
                <a:path w="10058400" h="565658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p:spPr>
          <p:txBody>
            <a:bodyPr wrap="square" lIns="0" tIns="0" rIns="0" bIns="0" rtlCol="0"/>
            <a:lstStyle/>
            <a:p>
              <a:endParaRPr/>
            </a:p>
          </p:txBody>
        </p:sp>
        <p:sp>
          <p:nvSpPr>
            <p:cNvPr id="16" name="object 16"/>
            <p:cNvSpPr/>
            <p:nvPr/>
          </p:nvSpPr>
          <p:spPr>
            <a:xfrm>
              <a:off x="8612123" y="1057655"/>
              <a:ext cx="565785" cy="943610"/>
            </a:xfrm>
            <a:custGeom>
              <a:avLst/>
              <a:gdLst/>
              <a:ahLst/>
              <a:cxnLst/>
              <a:rect l="l" t="t" r="r" b="b"/>
              <a:pathLst>
                <a:path w="565784" h="943610">
                  <a:moveTo>
                    <a:pt x="565404" y="943356"/>
                  </a:moveTo>
                  <a:lnTo>
                    <a:pt x="0" y="943356"/>
                  </a:lnTo>
                  <a:lnTo>
                    <a:pt x="0" y="0"/>
                  </a:lnTo>
                  <a:lnTo>
                    <a:pt x="565404" y="0"/>
                  </a:lnTo>
                  <a:lnTo>
                    <a:pt x="565404" y="943356"/>
                  </a:lnTo>
                  <a:close/>
                </a:path>
              </a:pathLst>
            </a:custGeom>
            <a:solidFill>
              <a:srgbClr val="B31166"/>
            </a:solidFill>
          </p:spPr>
          <p:txBody>
            <a:bodyPr wrap="square" lIns="0" tIns="0" rIns="0" bIns="0" rtlCol="0"/>
            <a:lstStyle/>
            <a:p>
              <a:endParaRPr/>
            </a:p>
          </p:txBody>
        </p:sp>
      </p:grpSp>
      <p:sp>
        <p:nvSpPr>
          <p:cNvPr id="17" name="object 17"/>
          <p:cNvSpPr txBox="1">
            <a:spLocks noGrp="1"/>
          </p:cNvSpPr>
          <p:nvPr>
            <p:ph type="title"/>
          </p:nvPr>
        </p:nvSpPr>
        <p:spPr>
          <a:xfrm>
            <a:off x="1295400" y="926168"/>
            <a:ext cx="6858000" cy="1502463"/>
          </a:xfrm>
          <a:prstGeom prst="rect">
            <a:avLst/>
          </a:prstGeom>
        </p:spPr>
        <p:txBody>
          <a:bodyPr vert="horz" wrap="square" lIns="0" tIns="12700" rIns="0" bIns="0" rtlCol="0">
            <a:spAutoFit/>
          </a:bodyPr>
          <a:lstStyle/>
          <a:p>
            <a:pPr marL="12700">
              <a:lnSpc>
                <a:spcPct val="100000"/>
              </a:lnSpc>
              <a:spcBef>
                <a:spcPts val="100"/>
              </a:spcBef>
            </a:pPr>
            <a:r>
              <a:rPr b="1" spc="-10" dirty="0"/>
              <a:t>Lead Source &amp; Lead origin</a:t>
            </a:r>
            <a:br>
              <a:rPr lang="en-IN" spc="-10" dirty="0"/>
            </a:br>
            <a:endParaRPr spc="-10" dirty="0"/>
          </a:p>
        </p:txBody>
      </p:sp>
      <p:pic>
        <p:nvPicPr>
          <p:cNvPr id="18" name="object 18"/>
          <p:cNvPicPr/>
          <p:nvPr/>
        </p:nvPicPr>
        <p:blipFill>
          <a:blip r:embed="rId11" cstate="print"/>
          <a:stretch>
            <a:fillRect/>
          </a:stretch>
        </p:blipFill>
        <p:spPr>
          <a:xfrm>
            <a:off x="640079" y="3515546"/>
            <a:ext cx="8796527" cy="3329753"/>
          </a:xfrm>
          <a:prstGeom prst="rect">
            <a:avLst/>
          </a:prstGeom>
        </p:spPr>
      </p:pic>
      <p:sp>
        <p:nvSpPr>
          <p:cNvPr id="19" name="object 19"/>
          <p:cNvSpPr txBox="1"/>
          <p:nvPr/>
        </p:nvSpPr>
        <p:spPr>
          <a:xfrm>
            <a:off x="1044949" y="2073621"/>
            <a:ext cx="7260851" cy="1429109"/>
          </a:xfrm>
          <a:prstGeom prst="rect">
            <a:avLst/>
          </a:prstGeom>
        </p:spPr>
        <p:txBody>
          <a:bodyPr vert="horz" wrap="square" lIns="0" tIns="11430" rIns="0" bIns="0" rtlCol="0">
            <a:spAutoFit/>
          </a:bodyPr>
          <a:lstStyle/>
          <a:p>
            <a:pPr marL="12700" marR="5080">
              <a:lnSpc>
                <a:spcPct val="101600"/>
              </a:lnSpc>
              <a:spcBef>
                <a:spcPts val="90"/>
              </a:spcBef>
            </a:pPr>
            <a:r>
              <a:rPr sz="1950" dirty="0">
                <a:latin typeface="Times New Roman"/>
                <a:cs typeface="Times New Roman"/>
              </a:rPr>
              <a:t>In</a:t>
            </a:r>
            <a:r>
              <a:rPr sz="1950" spc="50" dirty="0">
                <a:latin typeface="Times New Roman"/>
                <a:cs typeface="Times New Roman"/>
              </a:rPr>
              <a:t> </a:t>
            </a:r>
            <a:r>
              <a:rPr sz="1950" dirty="0">
                <a:latin typeface="Times New Roman"/>
                <a:cs typeface="Times New Roman"/>
              </a:rPr>
              <a:t>lead</a:t>
            </a:r>
            <a:r>
              <a:rPr sz="1950" spc="25" dirty="0">
                <a:latin typeface="Times New Roman"/>
                <a:cs typeface="Times New Roman"/>
              </a:rPr>
              <a:t> </a:t>
            </a:r>
            <a:r>
              <a:rPr sz="1950" dirty="0">
                <a:latin typeface="Times New Roman"/>
                <a:cs typeface="Times New Roman"/>
              </a:rPr>
              <a:t>source</a:t>
            </a:r>
            <a:r>
              <a:rPr sz="1950" spc="40" dirty="0">
                <a:latin typeface="Times New Roman"/>
                <a:cs typeface="Times New Roman"/>
              </a:rPr>
              <a:t> </a:t>
            </a:r>
            <a:r>
              <a:rPr sz="1950" dirty="0">
                <a:latin typeface="Times New Roman"/>
                <a:cs typeface="Times New Roman"/>
              </a:rPr>
              <a:t>the</a:t>
            </a:r>
            <a:r>
              <a:rPr sz="1950" spc="25" dirty="0">
                <a:latin typeface="Times New Roman"/>
                <a:cs typeface="Times New Roman"/>
              </a:rPr>
              <a:t> </a:t>
            </a:r>
            <a:r>
              <a:rPr sz="1950" dirty="0">
                <a:latin typeface="Times New Roman"/>
                <a:cs typeface="Times New Roman"/>
              </a:rPr>
              <a:t>leads</a:t>
            </a:r>
            <a:r>
              <a:rPr sz="1950" spc="30" dirty="0">
                <a:latin typeface="Times New Roman"/>
                <a:cs typeface="Times New Roman"/>
              </a:rPr>
              <a:t> </a:t>
            </a:r>
            <a:r>
              <a:rPr sz="1950" dirty="0">
                <a:latin typeface="Times New Roman"/>
                <a:cs typeface="Times New Roman"/>
              </a:rPr>
              <a:t>through</a:t>
            </a:r>
            <a:r>
              <a:rPr sz="1950" spc="5" dirty="0">
                <a:latin typeface="Times New Roman"/>
                <a:cs typeface="Times New Roman"/>
              </a:rPr>
              <a:t> </a:t>
            </a:r>
            <a:r>
              <a:rPr sz="1950" dirty="0">
                <a:latin typeface="Times New Roman"/>
                <a:cs typeface="Times New Roman"/>
              </a:rPr>
              <a:t>google</a:t>
            </a:r>
            <a:r>
              <a:rPr sz="1950" spc="25" dirty="0">
                <a:latin typeface="Times New Roman"/>
                <a:cs typeface="Times New Roman"/>
              </a:rPr>
              <a:t> </a:t>
            </a:r>
            <a:r>
              <a:rPr sz="1950" dirty="0">
                <a:latin typeface="Times New Roman"/>
                <a:cs typeface="Times New Roman"/>
              </a:rPr>
              <a:t>&amp;</a:t>
            </a:r>
            <a:r>
              <a:rPr sz="1950" spc="55" dirty="0">
                <a:latin typeface="Times New Roman"/>
                <a:cs typeface="Times New Roman"/>
              </a:rPr>
              <a:t> </a:t>
            </a:r>
            <a:r>
              <a:rPr sz="1950" dirty="0">
                <a:latin typeface="Times New Roman"/>
                <a:cs typeface="Times New Roman"/>
              </a:rPr>
              <a:t>direct</a:t>
            </a:r>
            <a:r>
              <a:rPr sz="1950" spc="35" dirty="0">
                <a:latin typeface="Times New Roman"/>
                <a:cs typeface="Times New Roman"/>
              </a:rPr>
              <a:t> </a:t>
            </a:r>
            <a:r>
              <a:rPr sz="1950" dirty="0">
                <a:latin typeface="Times New Roman"/>
                <a:cs typeface="Times New Roman"/>
              </a:rPr>
              <a:t>traffic</a:t>
            </a:r>
            <a:r>
              <a:rPr sz="1950" spc="40" dirty="0">
                <a:latin typeface="Times New Roman"/>
                <a:cs typeface="Times New Roman"/>
              </a:rPr>
              <a:t> </a:t>
            </a:r>
            <a:r>
              <a:rPr sz="1950" dirty="0">
                <a:latin typeface="Times New Roman"/>
                <a:cs typeface="Times New Roman"/>
              </a:rPr>
              <a:t>high</a:t>
            </a:r>
            <a:r>
              <a:rPr sz="1950" spc="30" dirty="0">
                <a:latin typeface="Times New Roman"/>
                <a:cs typeface="Times New Roman"/>
              </a:rPr>
              <a:t> </a:t>
            </a:r>
            <a:r>
              <a:rPr sz="1950" dirty="0">
                <a:latin typeface="Times New Roman"/>
                <a:cs typeface="Times New Roman"/>
              </a:rPr>
              <a:t>probability</a:t>
            </a:r>
            <a:r>
              <a:rPr sz="1950" spc="5" dirty="0">
                <a:latin typeface="Times New Roman"/>
                <a:cs typeface="Times New Roman"/>
              </a:rPr>
              <a:t> </a:t>
            </a:r>
            <a:r>
              <a:rPr sz="1950" spc="-25" dirty="0">
                <a:latin typeface="Times New Roman"/>
                <a:cs typeface="Times New Roman"/>
              </a:rPr>
              <a:t>to </a:t>
            </a:r>
            <a:r>
              <a:rPr sz="1950" spc="-10" dirty="0">
                <a:latin typeface="Times New Roman"/>
                <a:cs typeface="Times New Roman"/>
              </a:rPr>
              <a:t>convert</a:t>
            </a:r>
            <a:endParaRPr sz="1950" dirty="0">
              <a:latin typeface="Times New Roman"/>
              <a:cs typeface="Times New Roman"/>
            </a:endParaRPr>
          </a:p>
          <a:p>
            <a:pPr marL="60960">
              <a:lnSpc>
                <a:spcPct val="100000"/>
              </a:lnSpc>
              <a:spcBef>
                <a:spcPts val="1610"/>
              </a:spcBef>
            </a:pPr>
            <a:r>
              <a:rPr sz="1950" dirty="0">
                <a:latin typeface="Times New Roman"/>
                <a:cs typeface="Times New Roman"/>
              </a:rPr>
              <a:t>Whereas</a:t>
            </a:r>
            <a:r>
              <a:rPr sz="1950" spc="20" dirty="0">
                <a:latin typeface="Times New Roman"/>
                <a:cs typeface="Times New Roman"/>
              </a:rPr>
              <a:t> </a:t>
            </a:r>
            <a:r>
              <a:rPr sz="1950" dirty="0">
                <a:latin typeface="Times New Roman"/>
                <a:cs typeface="Times New Roman"/>
              </a:rPr>
              <a:t>in</a:t>
            </a:r>
            <a:r>
              <a:rPr sz="1950" spc="40" dirty="0">
                <a:latin typeface="Times New Roman"/>
                <a:cs typeface="Times New Roman"/>
              </a:rPr>
              <a:t> </a:t>
            </a:r>
            <a:r>
              <a:rPr sz="1950" dirty="0">
                <a:latin typeface="Times New Roman"/>
                <a:cs typeface="Times New Roman"/>
              </a:rPr>
              <a:t>Lead</a:t>
            </a:r>
            <a:r>
              <a:rPr sz="1950" spc="40" dirty="0">
                <a:latin typeface="Times New Roman"/>
                <a:cs typeface="Times New Roman"/>
              </a:rPr>
              <a:t> </a:t>
            </a:r>
            <a:r>
              <a:rPr sz="1950" dirty="0">
                <a:latin typeface="Times New Roman"/>
                <a:cs typeface="Times New Roman"/>
              </a:rPr>
              <a:t>origin most</a:t>
            </a:r>
            <a:r>
              <a:rPr sz="1950" spc="70" dirty="0">
                <a:latin typeface="Times New Roman"/>
                <a:cs typeface="Times New Roman"/>
              </a:rPr>
              <a:t> </a:t>
            </a:r>
            <a:r>
              <a:rPr sz="1950" dirty="0">
                <a:latin typeface="Times New Roman"/>
                <a:cs typeface="Times New Roman"/>
              </a:rPr>
              <a:t>number</a:t>
            </a:r>
            <a:r>
              <a:rPr sz="1950" spc="60" dirty="0">
                <a:latin typeface="Times New Roman"/>
                <a:cs typeface="Times New Roman"/>
              </a:rPr>
              <a:t> </a:t>
            </a:r>
            <a:r>
              <a:rPr sz="1950" dirty="0">
                <a:latin typeface="Times New Roman"/>
                <a:cs typeface="Times New Roman"/>
              </a:rPr>
              <a:t>of</a:t>
            </a:r>
            <a:r>
              <a:rPr sz="1950" spc="35" dirty="0">
                <a:latin typeface="Times New Roman"/>
                <a:cs typeface="Times New Roman"/>
              </a:rPr>
              <a:t> </a:t>
            </a:r>
            <a:r>
              <a:rPr sz="1950" dirty="0">
                <a:latin typeface="Times New Roman"/>
                <a:cs typeface="Times New Roman"/>
              </a:rPr>
              <a:t>leads</a:t>
            </a:r>
            <a:r>
              <a:rPr sz="1950" spc="20" dirty="0">
                <a:latin typeface="Times New Roman"/>
                <a:cs typeface="Times New Roman"/>
              </a:rPr>
              <a:t> </a:t>
            </a:r>
            <a:r>
              <a:rPr sz="1950" dirty="0">
                <a:latin typeface="Times New Roman"/>
                <a:cs typeface="Times New Roman"/>
              </a:rPr>
              <a:t>are</a:t>
            </a:r>
            <a:r>
              <a:rPr sz="1950" spc="35" dirty="0">
                <a:latin typeface="Times New Roman"/>
                <a:cs typeface="Times New Roman"/>
              </a:rPr>
              <a:t> </a:t>
            </a:r>
            <a:r>
              <a:rPr sz="1950" dirty="0">
                <a:latin typeface="Times New Roman"/>
                <a:cs typeface="Times New Roman"/>
              </a:rPr>
              <a:t>landing</a:t>
            </a:r>
            <a:r>
              <a:rPr sz="1950" spc="-5" dirty="0">
                <a:latin typeface="Times New Roman"/>
                <a:cs typeface="Times New Roman"/>
              </a:rPr>
              <a:t> </a:t>
            </a:r>
            <a:r>
              <a:rPr sz="1950" dirty="0">
                <a:latin typeface="Times New Roman"/>
                <a:cs typeface="Times New Roman"/>
              </a:rPr>
              <a:t>on</a:t>
            </a:r>
            <a:r>
              <a:rPr sz="1950" spc="45" dirty="0">
                <a:latin typeface="Times New Roman"/>
                <a:cs typeface="Times New Roman"/>
              </a:rPr>
              <a:t> </a:t>
            </a:r>
            <a:r>
              <a:rPr sz="1950" spc="-10" dirty="0">
                <a:latin typeface="Times New Roman"/>
                <a:cs typeface="Times New Roman"/>
              </a:rPr>
              <a:t>submission</a:t>
            </a:r>
            <a:endParaRPr sz="195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250692"/>
            <a:ext cx="3470275" cy="3465829"/>
            <a:chOff x="0" y="3250692"/>
            <a:chExt cx="3470275" cy="3465829"/>
          </a:xfrm>
        </p:grpSpPr>
        <p:pic>
          <p:nvPicPr>
            <p:cNvPr id="3" name="object 3"/>
            <p:cNvPicPr/>
            <p:nvPr/>
          </p:nvPicPr>
          <p:blipFill>
            <a:blip r:embed="rId2" cstate="print"/>
            <a:stretch>
              <a:fillRect/>
            </a:stretch>
          </p:blipFill>
          <p:spPr>
            <a:xfrm>
              <a:off x="96011" y="3250692"/>
              <a:ext cx="3264407" cy="1165859"/>
            </a:xfrm>
            <a:prstGeom prst="rect">
              <a:avLst/>
            </a:prstGeom>
          </p:spPr>
        </p:pic>
        <p:pic>
          <p:nvPicPr>
            <p:cNvPr id="4" name="object 4"/>
            <p:cNvPicPr/>
            <p:nvPr/>
          </p:nvPicPr>
          <p:blipFill>
            <a:blip r:embed="rId3" cstate="print"/>
            <a:stretch>
              <a:fillRect/>
            </a:stretch>
          </p:blipFill>
          <p:spPr>
            <a:xfrm>
              <a:off x="0" y="4416552"/>
              <a:ext cx="3470148" cy="1165860"/>
            </a:xfrm>
            <a:prstGeom prst="rect">
              <a:avLst/>
            </a:prstGeom>
          </p:spPr>
        </p:pic>
        <p:pic>
          <p:nvPicPr>
            <p:cNvPr id="5" name="object 5"/>
            <p:cNvPicPr/>
            <p:nvPr/>
          </p:nvPicPr>
          <p:blipFill>
            <a:blip r:embed="rId4" cstate="print"/>
            <a:stretch>
              <a:fillRect/>
            </a:stretch>
          </p:blipFill>
          <p:spPr>
            <a:xfrm>
              <a:off x="96011" y="5582412"/>
              <a:ext cx="3264407" cy="1133855"/>
            </a:xfrm>
            <a:prstGeom prst="rect">
              <a:avLst/>
            </a:prstGeom>
          </p:spPr>
        </p:pic>
        <p:pic>
          <p:nvPicPr>
            <p:cNvPr id="6" name="object 6"/>
            <p:cNvPicPr/>
            <p:nvPr/>
          </p:nvPicPr>
          <p:blipFill>
            <a:blip r:embed="rId5" cstate="print"/>
            <a:stretch>
              <a:fillRect/>
            </a:stretch>
          </p:blipFill>
          <p:spPr>
            <a:xfrm>
              <a:off x="0" y="3447288"/>
              <a:ext cx="1956816" cy="1956815"/>
            </a:xfrm>
            <a:prstGeom prst="rect">
              <a:avLst/>
            </a:prstGeom>
          </p:spPr>
        </p:pic>
      </p:grpSp>
      <p:pic>
        <p:nvPicPr>
          <p:cNvPr id="7" name="object 7"/>
          <p:cNvPicPr/>
          <p:nvPr/>
        </p:nvPicPr>
        <p:blipFill>
          <a:blip r:embed="rId6" cstate="print"/>
          <a:stretch>
            <a:fillRect/>
          </a:stretch>
        </p:blipFill>
        <p:spPr>
          <a:xfrm>
            <a:off x="7100316" y="5897879"/>
            <a:ext cx="822960" cy="818387"/>
          </a:xfrm>
          <a:prstGeom prst="rect">
            <a:avLst/>
          </a:prstGeom>
        </p:spPr>
      </p:pic>
      <p:grpSp>
        <p:nvGrpSpPr>
          <p:cNvPr id="8" name="object 8"/>
          <p:cNvGrpSpPr/>
          <p:nvPr/>
        </p:nvGrpSpPr>
        <p:grpSpPr>
          <a:xfrm>
            <a:off x="7095744" y="2441448"/>
            <a:ext cx="2341245" cy="2331720"/>
            <a:chOff x="7095744" y="2441448"/>
            <a:chExt cx="2341245" cy="2331720"/>
          </a:xfrm>
        </p:grpSpPr>
        <p:pic>
          <p:nvPicPr>
            <p:cNvPr id="9" name="object 9"/>
            <p:cNvPicPr/>
            <p:nvPr/>
          </p:nvPicPr>
          <p:blipFill>
            <a:blip r:embed="rId7" cstate="print"/>
            <a:stretch>
              <a:fillRect/>
            </a:stretch>
          </p:blipFill>
          <p:spPr>
            <a:xfrm>
              <a:off x="7168896" y="2441448"/>
              <a:ext cx="2194559" cy="777239"/>
            </a:xfrm>
            <a:prstGeom prst="rect">
              <a:avLst/>
            </a:prstGeom>
          </p:spPr>
        </p:pic>
        <p:pic>
          <p:nvPicPr>
            <p:cNvPr id="10" name="object 10"/>
            <p:cNvPicPr/>
            <p:nvPr/>
          </p:nvPicPr>
          <p:blipFill>
            <a:blip r:embed="rId8" cstate="print"/>
            <a:stretch>
              <a:fillRect/>
            </a:stretch>
          </p:blipFill>
          <p:spPr>
            <a:xfrm>
              <a:off x="7095744" y="3218688"/>
              <a:ext cx="2340863" cy="786383"/>
            </a:xfrm>
            <a:prstGeom prst="rect">
              <a:avLst/>
            </a:prstGeom>
          </p:spPr>
        </p:pic>
        <p:pic>
          <p:nvPicPr>
            <p:cNvPr id="11" name="object 11"/>
            <p:cNvPicPr/>
            <p:nvPr/>
          </p:nvPicPr>
          <p:blipFill>
            <a:blip r:embed="rId9" cstate="print"/>
            <a:stretch>
              <a:fillRect/>
            </a:stretch>
          </p:blipFill>
          <p:spPr>
            <a:xfrm>
              <a:off x="7168896" y="4005072"/>
              <a:ext cx="2194559" cy="768095"/>
            </a:xfrm>
            <a:prstGeom prst="rect">
              <a:avLst/>
            </a:prstGeom>
          </p:spPr>
        </p:pic>
      </p:grpSp>
      <p:grpSp>
        <p:nvGrpSpPr>
          <p:cNvPr id="12" name="object 12"/>
          <p:cNvGrpSpPr/>
          <p:nvPr/>
        </p:nvGrpSpPr>
        <p:grpSpPr>
          <a:xfrm>
            <a:off x="0" y="1057655"/>
            <a:ext cx="10058400" cy="5659120"/>
            <a:chOff x="0" y="1057655"/>
            <a:chExt cx="10058400" cy="5659120"/>
          </a:xfrm>
        </p:grpSpPr>
        <p:pic>
          <p:nvPicPr>
            <p:cNvPr id="13" name="object 13"/>
            <p:cNvPicPr/>
            <p:nvPr/>
          </p:nvPicPr>
          <p:blipFill>
            <a:blip r:embed="rId10" cstate="print"/>
            <a:stretch>
              <a:fillRect/>
            </a:stretch>
          </p:blipFill>
          <p:spPr>
            <a:xfrm>
              <a:off x="6595871" y="1060703"/>
              <a:ext cx="1328928" cy="1328928"/>
            </a:xfrm>
            <a:prstGeom prst="rect">
              <a:avLst/>
            </a:prstGeom>
          </p:spPr>
        </p:pic>
        <p:sp>
          <p:nvSpPr>
            <p:cNvPr id="14" name="object 14"/>
            <p:cNvSpPr/>
            <p:nvPr/>
          </p:nvSpPr>
          <p:spPr>
            <a:xfrm>
              <a:off x="7014972" y="2311907"/>
              <a:ext cx="2712720" cy="633730"/>
            </a:xfrm>
            <a:custGeom>
              <a:avLst/>
              <a:gdLst/>
              <a:ahLst/>
              <a:cxnLst/>
              <a:rect l="l" t="t" r="r" b="b"/>
              <a:pathLst>
                <a:path w="2712720" h="63373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921"/>
              </a:srgbClr>
            </a:solidFill>
          </p:spPr>
          <p:txBody>
            <a:bodyPr wrap="square" lIns="0" tIns="0" rIns="0" bIns="0" rtlCol="0"/>
            <a:lstStyle/>
            <a:p>
              <a:endParaRPr/>
            </a:p>
          </p:txBody>
        </p:sp>
        <p:sp>
          <p:nvSpPr>
            <p:cNvPr id="15" name="object 15"/>
            <p:cNvSpPr/>
            <p:nvPr/>
          </p:nvSpPr>
          <p:spPr>
            <a:xfrm>
              <a:off x="0" y="1059179"/>
              <a:ext cx="10058400" cy="5656580"/>
            </a:xfrm>
            <a:custGeom>
              <a:avLst/>
              <a:gdLst/>
              <a:ahLst/>
              <a:cxnLst/>
              <a:rect l="l" t="t" r="r" b="b"/>
              <a:pathLst>
                <a:path w="10058400" h="565658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p:spPr>
          <p:txBody>
            <a:bodyPr wrap="square" lIns="0" tIns="0" rIns="0" bIns="0" rtlCol="0"/>
            <a:lstStyle/>
            <a:p>
              <a:endParaRPr/>
            </a:p>
          </p:txBody>
        </p:sp>
        <p:sp>
          <p:nvSpPr>
            <p:cNvPr id="16" name="object 16"/>
            <p:cNvSpPr/>
            <p:nvPr/>
          </p:nvSpPr>
          <p:spPr>
            <a:xfrm>
              <a:off x="8612123" y="1057655"/>
              <a:ext cx="565785" cy="943610"/>
            </a:xfrm>
            <a:custGeom>
              <a:avLst/>
              <a:gdLst/>
              <a:ahLst/>
              <a:cxnLst/>
              <a:rect l="l" t="t" r="r" b="b"/>
              <a:pathLst>
                <a:path w="565784" h="943610">
                  <a:moveTo>
                    <a:pt x="565404" y="943356"/>
                  </a:moveTo>
                  <a:lnTo>
                    <a:pt x="0" y="943356"/>
                  </a:lnTo>
                  <a:lnTo>
                    <a:pt x="0" y="0"/>
                  </a:lnTo>
                  <a:lnTo>
                    <a:pt x="565404" y="0"/>
                  </a:lnTo>
                  <a:lnTo>
                    <a:pt x="565404" y="943356"/>
                  </a:lnTo>
                  <a:close/>
                </a:path>
              </a:pathLst>
            </a:custGeom>
            <a:solidFill>
              <a:srgbClr val="B31166"/>
            </a:solidFill>
          </p:spPr>
          <p:txBody>
            <a:bodyPr wrap="square" lIns="0" tIns="0" rIns="0" bIns="0" rtlCol="0"/>
            <a:lstStyle/>
            <a:p>
              <a:endParaRPr/>
            </a:p>
          </p:txBody>
        </p:sp>
        <p:pic>
          <p:nvPicPr>
            <p:cNvPr id="17" name="object 17"/>
            <p:cNvPicPr/>
            <p:nvPr/>
          </p:nvPicPr>
          <p:blipFill>
            <a:blip r:embed="rId11" cstate="print"/>
            <a:stretch>
              <a:fillRect/>
            </a:stretch>
          </p:blipFill>
          <p:spPr>
            <a:xfrm>
              <a:off x="1011936" y="3101339"/>
              <a:ext cx="8036051" cy="3614927"/>
            </a:xfrm>
            <a:prstGeom prst="rect">
              <a:avLst/>
            </a:prstGeom>
          </p:spPr>
        </p:pic>
      </p:grpSp>
      <p:sp>
        <p:nvSpPr>
          <p:cNvPr id="18" name="object 18"/>
          <p:cNvSpPr txBox="1"/>
          <p:nvPr/>
        </p:nvSpPr>
        <p:spPr>
          <a:xfrm>
            <a:off x="533400" y="1991357"/>
            <a:ext cx="7793091" cy="629285"/>
          </a:xfrm>
          <a:prstGeom prst="rect">
            <a:avLst/>
          </a:prstGeom>
        </p:spPr>
        <p:txBody>
          <a:bodyPr vert="horz" wrap="square" lIns="0" tIns="11430" rIns="0" bIns="0" rtlCol="0">
            <a:spAutoFit/>
          </a:bodyPr>
          <a:lstStyle/>
          <a:p>
            <a:pPr marL="12700" marR="5080">
              <a:lnSpc>
                <a:spcPct val="101600"/>
              </a:lnSpc>
              <a:spcBef>
                <a:spcPts val="90"/>
              </a:spcBef>
            </a:pPr>
            <a:r>
              <a:rPr sz="1950" dirty="0">
                <a:latin typeface="Times New Roman"/>
                <a:cs typeface="Times New Roman"/>
              </a:rPr>
              <a:t>Leads</a:t>
            </a:r>
            <a:r>
              <a:rPr sz="1950" spc="45" dirty="0">
                <a:latin typeface="Times New Roman"/>
                <a:cs typeface="Times New Roman"/>
              </a:rPr>
              <a:t> </a:t>
            </a:r>
            <a:r>
              <a:rPr sz="1950" dirty="0">
                <a:latin typeface="Times New Roman"/>
                <a:cs typeface="Times New Roman"/>
              </a:rPr>
              <a:t>which</a:t>
            </a:r>
            <a:r>
              <a:rPr sz="1950" spc="45" dirty="0">
                <a:latin typeface="Times New Roman"/>
                <a:cs typeface="Times New Roman"/>
              </a:rPr>
              <a:t> </a:t>
            </a:r>
            <a:r>
              <a:rPr sz="1950" dirty="0">
                <a:latin typeface="Times New Roman"/>
                <a:cs typeface="Times New Roman"/>
              </a:rPr>
              <a:t>are</a:t>
            </a:r>
            <a:r>
              <a:rPr sz="1950" spc="35" dirty="0">
                <a:latin typeface="Times New Roman"/>
                <a:cs typeface="Times New Roman"/>
              </a:rPr>
              <a:t> </a:t>
            </a:r>
            <a:r>
              <a:rPr sz="1950" dirty="0">
                <a:latin typeface="Times New Roman"/>
                <a:cs typeface="Times New Roman"/>
              </a:rPr>
              <a:t>opening</a:t>
            </a:r>
            <a:r>
              <a:rPr sz="1950" spc="25" dirty="0">
                <a:latin typeface="Times New Roman"/>
                <a:cs typeface="Times New Roman"/>
              </a:rPr>
              <a:t> </a:t>
            </a:r>
            <a:r>
              <a:rPr sz="1950" dirty="0">
                <a:latin typeface="Times New Roman"/>
                <a:cs typeface="Times New Roman"/>
              </a:rPr>
              <a:t>email</a:t>
            </a:r>
            <a:r>
              <a:rPr sz="1950" spc="70" dirty="0">
                <a:latin typeface="Times New Roman"/>
                <a:cs typeface="Times New Roman"/>
              </a:rPr>
              <a:t> </a:t>
            </a:r>
            <a:r>
              <a:rPr sz="1950" dirty="0">
                <a:latin typeface="Times New Roman"/>
                <a:cs typeface="Times New Roman"/>
              </a:rPr>
              <a:t>have</a:t>
            </a:r>
            <a:r>
              <a:rPr sz="1950" spc="35" dirty="0">
                <a:latin typeface="Times New Roman"/>
                <a:cs typeface="Times New Roman"/>
              </a:rPr>
              <a:t> </a:t>
            </a:r>
            <a:r>
              <a:rPr sz="1950" dirty="0">
                <a:latin typeface="Times New Roman"/>
                <a:cs typeface="Times New Roman"/>
              </a:rPr>
              <a:t>high</a:t>
            </a:r>
            <a:r>
              <a:rPr sz="1950" spc="25" dirty="0">
                <a:latin typeface="Times New Roman"/>
                <a:cs typeface="Times New Roman"/>
              </a:rPr>
              <a:t> </a:t>
            </a:r>
            <a:r>
              <a:rPr sz="1950" dirty="0">
                <a:latin typeface="Times New Roman"/>
                <a:cs typeface="Times New Roman"/>
              </a:rPr>
              <a:t>probability to</a:t>
            </a:r>
            <a:r>
              <a:rPr sz="1950" spc="50" dirty="0">
                <a:latin typeface="Times New Roman"/>
                <a:cs typeface="Times New Roman"/>
              </a:rPr>
              <a:t> </a:t>
            </a:r>
            <a:r>
              <a:rPr sz="1950" dirty="0">
                <a:latin typeface="Times New Roman"/>
                <a:cs typeface="Times New Roman"/>
              </a:rPr>
              <a:t>convert,</a:t>
            </a:r>
            <a:r>
              <a:rPr sz="1950" spc="20" dirty="0">
                <a:latin typeface="Times New Roman"/>
                <a:cs typeface="Times New Roman"/>
              </a:rPr>
              <a:t> </a:t>
            </a:r>
            <a:r>
              <a:rPr sz="1950" dirty="0">
                <a:latin typeface="Times New Roman"/>
                <a:cs typeface="Times New Roman"/>
              </a:rPr>
              <a:t>Same</a:t>
            </a:r>
            <a:r>
              <a:rPr sz="1950" spc="60" dirty="0">
                <a:latin typeface="Times New Roman"/>
                <a:cs typeface="Times New Roman"/>
              </a:rPr>
              <a:t> </a:t>
            </a:r>
            <a:r>
              <a:rPr sz="1950" spc="-25" dirty="0">
                <a:latin typeface="Times New Roman"/>
                <a:cs typeface="Times New Roman"/>
              </a:rPr>
              <a:t>as </a:t>
            </a:r>
            <a:r>
              <a:rPr sz="1950" dirty="0">
                <a:latin typeface="Times New Roman"/>
                <a:cs typeface="Times New Roman"/>
              </a:rPr>
              <a:t>Sending</a:t>
            </a:r>
            <a:r>
              <a:rPr sz="1950" spc="30" dirty="0">
                <a:latin typeface="Times New Roman"/>
                <a:cs typeface="Times New Roman"/>
              </a:rPr>
              <a:t> </a:t>
            </a:r>
            <a:r>
              <a:rPr sz="1950" dirty="0">
                <a:latin typeface="Times New Roman"/>
                <a:cs typeface="Times New Roman"/>
              </a:rPr>
              <a:t>SMS</a:t>
            </a:r>
            <a:r>
              <a:rPr sz="1950" spc="40" dirty="0">
                <a:latin typeface="Times New Roman"/>
                <a:cs typeface="Times New Roman"/>
              </a:rPr>
              <a:t> </a:t>
            </a:r>
            <a:r>
              <a:rPr sz="1950" dirty="0">
                <a:latin typeface="Times New Roman"/>
                <a:cs typeface="Times New Roman"/>
              </a:rPr>
              <a:t>will</a:t>
            </a:r>
            <a:r>
              <a:rPr sz="1950" spc="35" dirty="0">
                <a:latin typeface="Times New Roman"/>
                <a:cs typeface="Times New Roman"/>
              </a:rPr>
              <a:t> </a:t>
            </a:r>
            <a:r>
              <a:rPr sz="1950" dirty="0">
                <a:latin typeface="Times New Roman"/>
                <a:cs typeface="Times New Roman"/>
              </a:rPr>
              <a:t>also</a:t>
            </a:r>
            <a:r>
              <a:rPr sz="1950" spc="55" dirty="0">
                <a:latin typeface="Times New Roman"/>
                <a:cs typeface="Times New Roman"/>
              </a:rPr>
              <a:t> </a:t>
            </a:r>
            <a:r>
              <a:rPr sz="1950" spc="-10" dirty="0">
                <a:latin typeface="Times New Roman"/>
                <a:cs typeface="Times New Roman"/>
              </a:rPr>
              <a:t>benefit.</a:t>
            </a:r>
            <a:endParaRPr sz="1950" dirty="0">
              <a:latin typeface="Times New Roman"/>
              <a:cs typeface="Times New Roman"/>
            </a:endParaRPr>
          </a:p>
        </p:txBody>
      </p:sp>
      <p:sp>
        <p:nvSpPr>
          <p:cNvPr id="19" name="object 19"/>
          <p:cNvSpPr txBox="1">
            <a:spLocks noGrp="1"/>
          </p:cNvSpPr>
          <p:nvPr>
            <p:ph type="ctrTitle"/>
          </p:nvPr>
        </p:nvSpPr>
        <p:spPr>
          <a:xfrm>
            <a:off x="1892276" y="1332526"/>
            <a:ext cx="5447030" cy="622222"/>
          </a:xfrm>
          <a:prstGeom prst="rect">
            <a:avLst/>
          </a:prstGeom>
        </p:spPr>
        <p:txBody>
          <a:bodyPr vert="horz" wrap="square" lIns="0" tIns="12700" rIns="0" bIns="0" rtlCol="0">
            <a:spAutoFit/>
          </a:bodyPr>
          <a:lstStyle/>
          <a:p>
            <a:pPr marL="1102360">
              <a:lnSpc>
                <a:spcPct val="100000"/>
              </a:lnSpc>
              <a:spcBef>
                <a:spcPts val="100"/>
              </a:spcBef>
            </a:pPr>
            <a:r>
              <a:rPr sz="3960" spc="-10" dirty="0">
                <a:solidFill>
                  <a:schemeClr val="accent1"/>
                </a:solidFill>
                <a:latin typeface="+mj-lt"/>
                <a:cs typeface="+mj-cs"/>
              </a:rPr>
              <a:t>Last lead Activity</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555</TotalTime>
  <Words>692</Words>
  <Application>Microsoft Office PowerPoint</Application>
  <PresentationFormat>Custom</PresentationFormat>
  <Paragraphs>73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Times New Roman</vt:lpstr>
      <vt:lpstr>Trebuchet MS</vt:lpstr>
      <vt:lpstr>Wingdings</vt:lpstr>
      <vt:lpstr>Wingdings 3</vt:lpstr>
      <vt:lpstr>Facet</vt:lpstr>
      <vt:lpstr>Lead Scoring Case Study using logistic regression</vt:lpstr>
      <vt:lpstr>Contents</vt:lpstr>
      <vt:lpstr>Problem Statement</vt:lpstr>
      <vt:lpstr>Business Objective</vt:lpstr>
      <vt:lpstr>PowerPoint Presentation</vt:lpstr>
      <vt:lpstr>PowerPoint Presentation</vt:lpstr>
      <vt:lpstr>Specialization </vt:lpstr>
      <vt:lpstr>Lead Source &amp; Lead origin </vt:lpstr>
      <vt:lpstr>Last lead Activity</vt:lpstr>
      <vt:lpstr>Last What is Your  Occupation</vt:lpstr>
      <vt:lpstr>PowerPoint Presentation</vt:lpstr>
      <vt:lpstr>Model Evaluation</vt:lpstr>
      <vt:lpstr>           Observations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Lead Scoring_SR_Updated</dc:title>
  <dc:creator>LENOVO</dc:creator>
  <cp:lastModifiedBy>Bindu Nagaraj</cp:lastModifiedBy>
  <cp:revision>17</cp:revision>
  <dcterms:created xsi:type="dcterms:W3CDTF">2024-09-16T20:17:58Z</dcterms:created>
  <dcterms:modified xsi:type="dcterms:W3CDTF">2024-09-17T11:47:33Z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2023-01-03T00:00:00Z</vt:filetime>
  </property>
  <property fmtid="{D5CDD505-2E9C-101B-9397-08002B2CF9AE}" pid="3" name="LastSaved">
    <vt:filetime>2024-09-16T00:00:00Z</vt:filetime>
  </property>
  <property fmtid="{D5CDD505-2E9C-101B-9397-08002B2CF9AE}" pid="4" name="Producer">
    <vt:lpwstr>Microsoft: Print To PDF</vt:lpwstr>
  </property>
</Properties>
</file>