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93" r:id="rId2"/>
    <p:sldId id="274" r:id="rId3"/>
    <p:sldId id="266" r:id="rId4"/>
    <p:sldId id="297" r:id="rId5"/>
    <p:sldId id="303" r:id="rId6"/>
    <p:sldId id="307" r:id="rId7"/>
    <p:sldId id="311" r:id="rId8"/>
    <p:sldId id="316" r:id="rId9"/>
    <p:sldId id="308" r:id="rId10"/>
    <p:sldId id="306" r:id="rId11"/>
    <p:sldId id="304" r:id="rId12"/>
    <p:sldId id="309" r:id="rId13"/>
    <p:sldId id="310" r:id="rId14"/>
    <p:sldId id="313" r:id="rId15"/>
    <p:sldId id="315" r:id="rId16"/>
    <p:sldId id="314" r:id="rId17"/>
    <p:sldId id="317" r:id="rId18"/>
    <p:sldId id="300" r:id="rId19"/>
    <p:sldId id="267" r:id="rId20"/>
    <p:sldId id="295"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27F35-85A3-1A4F-C2DE-2F08D20083E4}" v="228" dt="2023-09-28T03:20:53.058"/>
    <p1510:client id="{37D6D483-5FFE-BA0D-BCAD-6A59648E49D2}" v="9" dt="2023-09-27T18:52:15.192"/>
    <p1510:client id="{41465B96-72FC-E022-9F54-57FA1EAFB39E}" v="230" dt="2023-09-27T17:46:08.303"/>
    <p1510:client id="{4268FFFE-6DC1-7282-6022-014762D2952E}" v="366" dt="2023-09-27T19:08:58.671"/>
    <p1510:client id="{770D529D-227D-86EC-EFCF-8D469453D0D8}" v="34" dt="2023-10-17T02:35:24.695"/>
    <p1510:client id="{8660816E-C7C6-4874-8A69-7D4FBEEEB42B}" v="78" dt="2022-12-05T18:48:50.937"/>
    <p1510:client id="{B59E094A-55F5-3B9E-BF1B-FDBE18CA3728}" v="224" dt="2023-09-28T15:00:08.197"/>
    <p1510:client id="{BA24ACA2-9FD1-A62A-B925-7CAB7531F798}" v="329" dt="2023-10-16T18:52:12.498"/>
    <p1510:client id="{D0D46865-3A22-4014-9481-F45983CBBED7}" v="3" dt="2023-10-17T03:06:37.931"/>
    <p1510:client id="{DC1CFF02-6A7D-8BAD-4E5D-04D0E7A9370F}" v="4" dt="2023-09-26T21:25:38.568"/>
    <p1510:client id="{F7F48CC0-1721-03B6-23B2-A6075E6E9DDF}" v="514" dt="2023-09-26T04:12:58.317"/>
    <p1510:client id="{FDFE1F53-5AAB-FA47-BDB4-20443BA8332B}" v="82" dt="2023-10-17T03:58:14.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98AD1-8A1F-43BC-825A-40974620F8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09E585-1FE3-4904-A220-D696370B8DF1}">
      <dgm:prSet/>
      <dgm:spPr/>
      <dgm:t>
        <a:bodyPr/>
        <a:lstStyle/>
        <a:p>
          <a:pPr rtl="0"/>
          <a:r>
            <a:rPr lang="en-US" b="1">
              <a:latin typeface="Calibri Light" panose="020F0302020204030204"/>
            </a:rPr>
            <a:t>Model Optimizations:</a:t>
          </a:r>
          <a:r>
            <a:rPr lang="en-US"/>
            <a:t> October</a:t>
          </a:r>
        </a:p>
      </dgm:t>
    </dgm:pt>
    <dgm:pt modelId="{DAC3D09A-1FF9-44BD-9429-D94B8F7D0504}" type="parTrans" cxnId="{0022F89E-18B2-4CF1-8C8B-607399C2B723}">
      <dgm:prSet/>
      <dgm:spPr/>
      <dgm:t>
        <a:bodyPr/>
        <a:lstStyle/>
        <a:p>
          <a:endParaRPr lang="en-US"/>
        </a:p>
      </dgm:t>
    </dgm:pt>
    <dgm:pt modelId="{1E527DC8-2B50-481D-88DB-1897D233B666}" type="sibTrans" cxnId="{0022F89E-18B2-4CF1-8C8B-607399C2B723}">
      <dgm:prSet/>
      <dgm:spPr/>
      <dgm:t>
        <a:bodyPr/>
        <a:lstStyle/>
        <a:p>
          <a:endParaRPr lang="en-US"/>
        </a:p>
      </dgm:t>
    </dgm:pt>
    <dgm:pt modelId="{473427BC-24FB-42E9-9500-2BD215E0C3B9}">
      <dgm:prSet/>
      <dgm:spPr/>
      <dgm:t>
        <a:bodyPr/>
        <a:lstStyle/>
        <a:p>
          <a:r>
            <a:rPr lang="en-US"/>
            <a:t>Data Finalization , Model Finetuning, optimizations : November</a:t>
          </a:r>
        </a:p>
      </dgm:t>
    </dgm:pt>
    <dgm:pt modelId="{BEECAB1A-2E7E-4C45-967C-4F3E679FFA37}" type="parTrans" cxnId="{20DFCCEF-A447-4EA8-9414-07425CC19028}">
      <dgm:prSet/>
      <dgm:spPr/>
      <dgm:t>
        <a:bodyPr/>
        <a:lstStyle/>
        <a:p>
          <a:endParaRPr lang="en-US"/>
        </a:p>
      </dgm:t>
    </dgm:pt>
    <dgm:pt modelId="{2527F246-7CB7-4FEC-8272-FC281C23AFC9}" type="sibTrans" cxnId="{20DFCCEF-A447-4EA8-9414-07425CC19028}">
      <dgm:prSet/>
      <dgm:spPr/>
      <dgm:t>
        <a:bodyPr/>
        <a:lstStyle/>
        <a:p>
          <a:endParaRPr lang="en-US"/>
        </a:p>
      </dgm:t>
    </dgm:pt>
    <dgm:pt modelId="{17970D20-67AF-45DB-99B2-5BB4101E2249}">
      <dgm:prSet/>
      <dgm:spPr/>
      <dgm:t>
        <a:bodyPr/>
        <a:lstStyle/>
        <a:p>
          <a:r>
            <a:rPr lang="en-US"/>
            <a:t>Documentation, Visualizations and Final Presentation : December</a:t>
          </a:r>
        </a:p>
      </dgm:t>
    </dgm:pt>
    <dgm:pt modelId="{A0F0A569-614B-4646-8B12-3B7FD865AC1F}" type="parTrans" cxnId="{8F63D03A-8D74-4AD4-A9B5-3A42B34F5EA4}">
      <dgm:prSet/>
      <dgm:spPr/>
      <dgm:t>
        <a:bodyPr/>
        <a:lstStyle/>
        <a:p>
          <a:endParaRPr lang="en-US"/>
        </a:p>
      </dgm:t>
    </dgm:pt>
    <dgm:pt modelId="{1DFDD02F-59CA-4A7B-A8C7-6F09FBF21DDA}" type="sibTrans" cxnId="{8F63D03A-8D74-4AD4-A9B5-3A42B34F5EA4}">
      <dgm:prSet/>
      <dgm:spPr/>
      <dgm:t>
        <a:bodyPr/>
        <a:lstStyle/>
        <a:p>
          <a:endParaRPr lang="en-US"/>
        </a:p>
      </dgm:t>
    </dgm:pt>
    <dgm:pt modelId="{D94CE2C5-B924-4BA4-A864-BC17F704E34E}" type="pres">
      <dgm:prSet presAssocID="{1B098AD1-8A1F-43BC-825A-40974620F8D3}" presName="root" presStyleCnt="0">
        <dgm:presLayoutVars>
          <dgm:dir/>
          <dgm:resizeHandles val="exact"/>
        </dgm:presLayoutVars>
      </dgm:prSet>
      <dgm:spPr/>
    </dgm:pt>
    <dgm:pt modelId="{DC29C25A-A74B-456C-AC30-20FFD981430E}" type="pres">
      <dgm:prSet presAssocID="{D409E585-1FE3-4904-A220-D696370B8DF1}" presName="compNode" presStyleCnt="0"/>
      <dgm:spPr/>
    </dgm:pt>
    <dgm:pt modelId="{FF630193-D4F4-4E14-9D56-666BC0050F61}" type="pres">
      <dgm:prSet presAssocID="{D409E585-1FE3-4904-A220-D696370B8DF1}" presName="bgRect" presStyleLbl="bgShp" presStyleIdx="0" presStyleCnt="3"/>
      <dgm:spPr/>
    </dgm:pt>
    <dgm:pt modelId="{22E01F86-5BE6-4CDB-B070-B7F3BED603A6}" type="pres">
      <dgm:prSet presAssocID="{D409E585-1FE3-4904-A220-D696370B8D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D4E03CA-61DE-44AB-AF35-D5FB77378245}" type="pres">
      <dgm:prSet presAssocID="{D409E585-1FE3-4904-A220-D696370B8DF1}" presName="spaceRect" presStyleCnt="0"/>
      <dgm:spPr/>
    </dgm:pt>
    <dgm:pt modelId="{5CF4494D-31B3-484A-B165-A0BEC0652292}" type="pres">
      <dgm:prSet presAssocID="{D409E585-1FE3-4904-A220-D696370B8DF1}" presName="parTx" presStyleLbl="revTx" presStyleIdx="0" presStyleCnt="3">
        <dgm:presLayoutVars>
          <dgm:chMax val="0"/>
          <dgm:chPref val="0"/>
        </dgm:presLayoutVars>
      </dgm:prSet>
      <dgm:spPr/>
    </dgm:pt>
    <dgm:pt modelId="{68B1A6E3-C85F-4931-A351-DEFBA220BFD4}" type="pres">
      <dgm:prSet presAssocID="{1E527DC8-2B50-481D-88DB-1897D233B666}" presName="sibTrans" presStyleCnt="0"/>
      <dgm:spPr/>
    </dgm:pt>
    <dgm:pt modelId="{42CB3931-110E-4010-8113-C6995AC9EEE8}" type="pres">
      <dgm:prSet presAssocID="{473427BC-24FB-42E9-9500-2BD215E0C3B9}" presName="compNode" presStyleCnt="0"/>
      <dgm:spPr/>
    </dgm:pt>
    <dgm:pt modelId="{9D451603-8B5F-4ECF-9434-37CCC344CE5F}" type="pres">
      <dgm:prSet presAssocID="{473427BC-24FB-42E9-9500-2BD215E0C3B9}" presName="bgRect" presStyleLbl="bgShp" presStyleIdx="1" presStyleCnt="3"/>
      <dgm:spPr/>
    </dgm:pt>
    <dgm:pt modelId="{BBD58D11-594E-48B9-BED5-B7B27F70FD04}" type="pres">
      <dgm:prSet presAssocID="{473427BC-24FB-42E9-9500-2BD215E0C3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63F3BA8B-3828-41A4-9369-B5632EF66A9C}" type="pres">
      <dgm:prSet presAssocID="{473427BC-24FB-42E9-9500-2BD215E0C3B9}" presName="spaceRect" presStyleCnt="0"/>
      <dgm:spPr/>
    </dgm:pt>
    <dgm:pt modelId="{4FD22324-E76E-47D5-8FF2-B4578355AD5D}" type="pres">
      <dgm:prSet presAssocID="{473427BC-24FB-42E9-9500-2BD215E0C3B9}" presName="parTx" presStyleLbl="revTx" presStyleIdx="1" presStyleCnt="3">
        <dgm:presLayoutVars>
          <dgm:chMax val="0"/>
          <dgm:chPref val="0"/>
        </dgm:presLayoutVars>
      </dgm:prSet>
      <dgm:spPr/>
    </dgm:pt>
    <dgm:pt modelId="{3C1ED041-A66C-445A-A1A6-483E6EB41EBF}" type="pres">
      <dgm:prSet presAssocID="{2527F246-7CB7-4FEC-8272-FC281C23AFC9}" presName="sibTrans" presStyleCnt="0"/>
      <dgm:spPr/>
    </dgm:pt>
    <dgm:pt modelId="{1EA5AE0A-DC5E-4DDA-82A6-A22431EF6C14}" type="pres">
      <dgm:prSet presAssocID="{17970D20-67AF-45DB-99B2-5BB4101E2249}" presName="compNode" presStyleCnt="0"/>
      <dgm:spPr/>
    </dgm:pt>
    <dgm:pt modelId="{3C42D617-E855-43E3-BFE5-9EEE5FD35735}" type="pres">
      <dgm:prSet presAssocID="{17970D20-67AF-45DB-99B2-5BB4101E2249}" presName="bgRect" presStyleLbl="bgShp" presStyleIdx="2" presStyleCnt="3"/>
      <dgm:spPr/>
    </dgm:pt>
    <dgm:pt modelId="{3DF2C73A-2E3F-4CF6-B299-92BFE2B88B50}" type="pres">
      <dgm:prSet presAssocID="{17970D20-67AF-45DB-99B2-5BB4101E22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17B6739-1FA9-46C3-BB56-370726B3D0D1}" type="pres">
      <dgm:prSet presAssocID="{17970D20-67AF-45DB-99B2-5BB4101E2249}" presName="spaceRect" presStyleCnt="0"/>
      <dgm:spPr/>
    </dgm:pt>
    <dgm:pt modelId="{C3585F5A-E371-4A90-AD04-C747C1A69178}" type="pres">
      <dgm:prSet presAssocID="{17970D20-67AF-45DB-99B2-5BB4101E2249}" presName="parTx" presStyleLbl="revTx" presStyleIdx="2" presStyleCnt="3">
        <dgm:presLayoutVars>
          <dgm:chMax val="0"/>
          <dgm:chPref val="0"/>
        </dgm:presLayoutVars>
      </dgm:prSet>
      <dgm:spPr/>
    </dgm:pt>
  </dgm:ptLst>
  <dgm:cxnLst>
    <dgm:cxn modelId="{1A27F209-93BF-444E-806B-55AF3E10E641}" type="presOf" srcId="{D409E585-1FE3-4904-A220-D696370B8DF1}" destId="{5CF4494D-31B3-484A-B165-A0BEC0652292}" srcOrd="0" destOrd="0" presId="urn:microsoft.com/office/officeart/2018/2/layout/IconVerticalSolidList"/>
    <dgm:cxn modelId="{8F63D03A-8D74-4AD4-A9B5-3A42B34F5EA4}" srcId="{1B098AD1-8A1F-43BC-825A-40974620F8D3}" destId="{17970D20-67AF-45DB-99B2-5BB4101E2249}" srcOrd="2" destOrd="0" parTransId="{A0F0A569-614B-4646-8B12-3B7FD865AC1F}" sibTransId="{1DFDD02F-59CA-4A7B-A8C7-6F09FBF21DDA}"/>
    <dgm:cxn modelId="{69A4853E-B343-4C3A-88CF-F0B48C52D2E8}" type="presOf" srcId="{1B098AD1-8A1F-43BC-825A-40974620F8D3}" destId="{D94CE2C5-B924-4BA4-A864-BC17F704E34E}" srcOrd="0" destOrd="0" presId="urn:microsoft.com/office/officeart/2018/2/layout/IconVerticalSolidList"/>
    <dgm:cxn modelId="{D1C02D4B-DA26-414E-8FFE-CA41378453BD}" type="presOf" srcId="{17970D20-67AF-45DB-99B2-5BB4101E2249}" destId="{C3585F5A-E371-4A90-AD04-C747C1A69178}" srcOrd="0" destOrd="0" presId="urn:microsoft.com/office/officeart/2018/2/layout/IconVerticalSolidList"/>
    <dgm:cxn modelId="{0022F89E-18B2-4CF1-8C8B-607399C2B723}" srcId="{1B098AD1-8A1F-43BC-825A-40974620F8D3}" destId="{D409E585-1FE3-4904-A220-D696370B8DF1}" srcOrd="0" destOrd="0" parTransId="{DAC3D09A-1FF9-44BD-9429-D94B8F7D0504}" sibTransId="{1E527DC8-2B50-481D-88DB-1897D233B666}"/>
    <dgm:cxn modelId="{B59139EE-1FB4-4F40-9A3C-D8277ECB5B9F}" type="presOf" srcId="{473427BC-24FB-42E9-9500-2BD215E0C3B9}" destId="{4FD22324-E76E-47D5-8FF2-B4578355AD5D}" srcOrd="0" destOrd="0" presId="urn:microsoft.com/office/officeart/2018/2/layout/IconVerticalSolidList"/>
    <dgm:cxn modelId="{20DFCCEF-A447-4EA8-9414-07425CC19028}" srcId="{1B098AD1-8A1F-43BC-825A-40974620F8D3}" destId="{473427BC-24FB-42E9-9500-2BD215E0C3B9}" srcOrd="1" destOrd="0" parTransId="{BEECAB1A-2E7E-4C45-967C-4F3E679FFA37}" sibTransId="{2527F246-7CB7-4FEC-8272-FC281C23AFC9}"/>
    <dgm:cxn modelId="{7C7CFF06-3A86-4360-B905-B4706FC3879A}" type="presParOf" srcId="{D94CE2C5-B924-4BA4-A864-BC17F704E34E}" destId="{DC29C25A-A74B-456C-AC30-20FFD981430E}" srcOrd="0" destOrd="0" presId="urn:microsoft.com/office/officeart/2018/2/layout/IconVerticalSolidList"/>
    <dgm:cxn modelId="{6B704EDC-993C-46F7-8414-E63687DD272F}" type="presParOf" srcId="{DC29C25A-A74B-456C-AC30-20FFD981430E}" destId="{FF630193-D4F4-4E14-9D56-666BC0050F61}" srcOrd="0" destOrd="0" presId="urn:microsoft.com/office/officeart/2018/2/layout/IconVerticalSolidList"/>
    <dgm:cxn modelId="{20C66822-CF72-430F-904F-D7DC8AF5D2E9}" type="presParOf" srcId="{DC29C25A-A74B-456C-AC30-20FFD981430E}" destId="{22E01F86-5BE6-4CDB-B070-B7F3BED603A6}" srcOrd="1" destOrd="0" presId="urn:microsoft.com/office/officeart/2018/2/layout/IconVerticalSolidList"/>
    <dgm:cxn modelId="{E5970EAB-FAC9-4697-B037-ADB498993C8F}" type="presParOf" srcId="{DC29C25A-A74B-456C-AC30-20FFD981430E}" destId="{2D4E03CA-61DE-44AB-AF35-D5FB77378245}" srcOrd="2" destOrd="0" presId="urn:microsoft.com/office/officeart/2018/2/layout/IconVerticalSolidList"/>
    <dgm:cxn modelId="{DF771931-95F6-455D-8F82-5EA7D3CEDEC2}" type="presParOf" srcId="{DC29C25A-A74B-456C-AC30-20FFD981430E}" destId="{5CF4494D-31B3-484A-B165-A0BEC0652292}" srcOrd="3" destOrd="0" presId="urn:microsoft.com/office/officeart/2018/2/layout/IconVerticalSolidList"/>
    <dgm:cxn modelId="{A899C85F-3EE3-492D-9D7E-02E1657E269A}" type="presParOf" srcId="{D94CE2C5-B924-4BA4-A864-BC17F704E34E}" destId="{68B1A6E3-C85F-4931-A351-DEFBA220BFD4}" srcOrd="1" destOrd="0" presId="urn:microsoft.com/office/officeart/2018/2/layout/IconVerticalSolidList"/>
    <dgm:cxn modelId="{9640681A-EC29-4DC6-B8AE-EF6B6FC58920}" type="presParOf" srcId="{D94CE2C5-B924-4BA4-A864-BC17F704E34E}" destId="{42CB3931-110E-4010-8113-C6995AC9EEE8}" srcOrd="2" destOrd="0" presId="urn:microsoft.com/office/officeart/2018/2/layout/IconVerticalSolidList"/>
    <dgm:cxn modelId="{1506DAAA-ED1A-4EE3-9289-DCAE66015C97}" type="presParOf" srcId="{42CB3931-110E-4010-8113-C6995AC9EEE8}" destId="{9D451603-8B5F-4ECF-9434-37CCC344CE5F}" srcOrd="0" destOrd="0" presId="urn:microsoft.com/office/officeart/2018/2/layout/IconVerticalSolidList"/>
    <dgm:cxn modelId="{6D92C54F-C1BB-4C06-983F-D32828926469}" type="presParOf" srcId="{42CB3931-110E-4010-8113-C6995AC9EEE8}" destId="{BBD58D11-594E-48B9-BED5-B7B27F70FD04}" srcOrd="1" destOrd="0" presId="urn:microsoft.com/office/officeart/2018/2/layout/IconVerticalSolidList"/>
    <dgm:cxn modelId="{3D9F491B-ED61-40CD-8B2D-F3692C6F32CA}" type="presParOf" srcId="{42CB3931-110E-4010-8113-C6995AC9EEE8}" destId="{63F3BA8B-3828-41A4-9369-B5632EF66A9C}" srcOrd="2" destOrd="0" presId="urn:microsoft.com/office/officeart/2018/2/layout/IconVerticalSolidList"/>
    <dgm:cxn modelId="{A3550771-AD9B-4036-9537-111F80233EE3}" type="presParOf" srcId="{42CB3931-110E-4010-8113-C6995AC9EEE8}" destId="{4FD22324-E76E-47D5-8FF2-B4578355AD5D}" srcOrd="3" destOrd="0" presId="urn:microsoft.com/office/officeart/2018/2/layout/IconVerticalSolidList"/>
    <dgm:cxn modelId="{F6FF344A-8637-4E84-9385-D3CC558E3B08}" type="presParOf" srcId="{D94CE2C5-B924-4BA4-A864-BC17F704E34E}" destId="{3C1ED041-A66C-445A-A1A6-483E6EB41EBF}" srcOrd="3" destOrd="0" presId="urn:microsoft.com/office/officeart/2018/2/layout/IconVerticalSolidList"/>
    <dgm:cxn modelId="{AF068E47-7FED-4138-B2F9-6D712E92A9A4}" type="presParOf" srcId="{D94CE2C5-B924-4BA4-A864-BC17F704E34E}" destId="{1EA5AE0A-DC5E-4DDA-82A6-A22431EF6C14}" srcOrd="4" destOrd="0" presId="urn:microsoft.com/office/officeart/2018/2/layout/IconVerticalSolidList"/>
    <dgm:cxn modelId="{4994D1C1-16F4-4188-A839-82515F5659D1}" type="presParOf" srcId="{1EA5AE0A-DC5E-4DDA-82A6-A22431EF6C14}" destId="{3C42D617-E855-43E3-BFE5-9EEE5FD35735}" srcOrd="0" destOrd="0" presId="urn:microsoft.com/office/officeart/2018/2/layout/IconVerticalSolidList"/>
    <dgm:cxn modelId="{AD0CE4FF-8547-4623-A19C-1E2CA533C951}" type="presParOf" srcId="{1EA5AE0A-DC5E-4DDA-82A6-A22431EF6C14}" destId="{3DF2C73A-2E3F-4CF6-B299-92BFE2B88B50}" srcOrd="1" destOrd="0" presId="urn:microsoft.com/office/officeart/2018/2/layout/IconVerticalSolidList"/>
    <dgm:cxn modelId="{C52F53BB-ABB7-4080-B7E0-332D335271AD}" type="presParOf" srcId="{1EA5AE0A-DC5E-4DDA-82A6-A22431EF6C14}" destId="{817B6739-1FA9-46C3-BB56-370726B3D0D1}" srcOrd="2" destOrd="0" presId="urn:microsoft.com/office/officeart/2018/2/layout/IconVerticalSolidList"/>
    <dgm:cxn modelId="{236BC027-67E5-4AE0-86B1-0960BEC1935D}" type="presParOf" srcId="{1EA5AE0A-DC5E-4DDA-82A6-A22431EF6C14}" destId="{C3585F5A-E371-4A90-AD04-C747C1A691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30193-D4F4-4E14-9D56-666BC0050F61}">
      <dsp:nvSpPr>
        <dsp:cNvPr id="0" name=""/>
        <dsp:cNvSpPr/>
      </dsp:nvSpPr>
      <dsp:spPr>
        <a:xfrm>
          <a:off x="0" y="531"/>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01F86-5BE6-4CDB-B070-B7F3BED603A6}">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4494D-31B3-484A-B165-A0BEC065229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rtl="0">
            <a:lnSpc>
              <a:spcPct val="90000"/>
            </a:lnSpc>
            <a:spcBef>
              <a:spcPct val="0"/>
            </a:spcBef>
            <a:spcAft>
              <a:spcPct val="35000"/>
            </a:spcAft>
            <a:buNone/>
          </a:pPr>
          <a:r>
            <a:rPr lang="en-US" sz="2500" b="1" kern="1200">
              <a:latin typeface="Calibri Light" panose="020F0302020204030204"/>
            </a:rPr>
            <a:t>Model Optimizations:</a:t>
          </a:r>
          <a:r>
            <a:rPr lang="en-US" sz="2500" kern="1200"/>
            <a:t> October</a:t>
          </a:r>
        </a:p>
      </dsp:txBody>
      <dsp:txXfrm>
        <a:off x="1437631" y="531"/>
        <a:ext cx="9077968" cy="1244702"/>
      </dsp:txXfrm>
    </dsp:sp>
    <dsp:sp modelId="{9D451603-8B5F-4ECF-9434-37CCC344CE5F}">
      <dsp:nvSpPr>
        <dsp:cNvPr id="0" name=""/>
        <dsp:cNvSpPr/>
      </dsp:nvSpPr>
      <dsp:spPr>
        <a:xfrm>
          <a:off x="0" y="1556410"/>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58D11-594E-48B9-BED5-B7B27F70FD0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D22324-E76E-47D5-8FF2-B4578355AD5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Data Finalization , Model Finetuning, optimizations : November</a:t>
          </a:r>
        </a:p>
      </dsp:txBody>
      <dsp:txXfrm>
        <a:off x="1437631" y="1556410"/>
        <a:ext cx="9077968" cy="1244702"/>
      </dsp:txXfrm>
    </dsp:sp>
    <dsp:sp modelId="{3C42D617-E855-43E3-BFE5-9EEE5FD35735}">
      <dsp:nvSpPr>
        <dsp:cNvPr id="0" name=""/>
        <dsp:cNvSpPr/>
      </dsp:nvSpPr>
      <dsp:spPr>
        <a:xfrm>
          <a:off x="0" y="3112289"/>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2C73A-2E3F-4CF6-B299-92BFE2B88B5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85F5A-E371-4A90-AD04-C747C1A6917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Documentation, Visualizations and Final Presentation : December</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22E20-6381-4F78-B3D6-85E2B49F13A9}"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CE5E7-5E8F-4383-9038-929DC3CBF4E0}" type="slidenum">
              <a:rPr lang="en-US" smtClean="0"/>
              <a:t>‹#›</a:t>
            </a:fld>
            <a:endParaRPr lang="en-US"/>
          </a:p>
        </p:txBody>
      </p:sp>
    </p:spTree>
    <p:extLst>
      <p:ext uri="{BB962C8B-B14F-4D97-AF65-F5344CB8AC3E}">
        <p14:creationId xmlns:p14="http://schemas.microsoft.com/office/powerpoint/2010/main" val="8397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676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123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922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10/16/2023</a:t>
            </a:fld>
            <a:endParaRPr lang="en-US"/>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a:p>
        </p:txBody>
      </p:sp>
    </p:spTree>
    <p:extLst>
      <p:ext uri="{BB962C8B-B14F-4D97-AF65-F5344CB8AC3E}">
        <p14:creationId xmlns:p14="http://schemas.microsoft.com/office/powerpoint/2010/main" val="189225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227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849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607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531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278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056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66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28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946773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datasets/kartik2112/fraud-det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6DDA05-B398-7FB0-035A-AB3CA64413FE}"/>
              </a:ext>
            </a:extLst>
          </p:cNvPr>
          <p:cNvSpPr>
            <a:spLocks noGrp="1"/>
          </p:cNvSpPr>
          <p:nvPr>
            <p:ph type="title"/>
          </p:nvPr>
        </p:nvSpPr>
        <p:spPr>
          <a:xfrm>
            <a:off x="634562" y="1940275"/>
            <a:ext cx="4580358" cy="2127419"/>
          </a:xfrm>
        </p:spPr>
        <p:txBody>
          <a:bodyPr vert="horz" lIns="91440" tIns="45720" rIns="91440" bIns="45720" rtlCol="0" anchor="b">
            <a:normAutofit fontScale="90000"/>
          </a:bodyPr>
          <a:lstStyle/>
          <a:p>
            <a:r>
              <a:rPr lang="en-US" sz="5000">
                <a:solidFill>
                  <a:schemeClr val="tx1"/>
                </a:solidFill>
                <a:latin typeface="+mj-lt"/>
              </a:rPr>
              <a:t>Credit Card Transactions Fraud Detection</a:t>
            </a:r>
          </a:p>
        </p:txBody>
      </p:sp>
      <p:pic>
        <p:nvPicPr>
          <p:cNvPr id="6" name="Picture 5" descr="A stack of bank cards">
            <a:extLst>
              <a:ext uri="{FF2B5EF4-FFF2-40B4-BE49-F238E27FC236}">
                <a16:creationId xmlns:a16="http://schemas.microsoft.com/office/drawing/2014/main" id="{A7655CB4-EDCE-A8C6-42D2-1DA65B1DF025}"/>
              </a:ext>
            </a:extLst>
          </p:cNvPr>
          <p:cNvPicPr>
            <a:picLocks noChangeAspect="1"/>
          </p:cNvPicPr>
          <p:nvPr/>
        </p:nvPicPr>
        <p:blipFill rotWithShape="1">
          <a:blip r:embed="rId2"/>
          <a:srcRect l="16398" r="16400" b="2"/>
          <a:stretch/>
        </p:blipFill>
        <p:spPr>
          <a:xfrm>
            <a:off x="5486399" y="-20693"/>
            <a:ext cx="6702553"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TextBox 6">
            <a:extLst>
              <a:ext uri="{FF2B5EF4-FFF2-40B4-BE49-F238E27FC236}">
                <a16:creationId xmlns:a16="http://schemas.microsoft.com/office/drawing/2014/main" id="{518D7635-1DEC-8909-DA93-76F721BA245A}"/>
              </a:ext>
            </a:extLst>
          </p:cNvPr>
          <p:cNvSpPr txBox="1"/>
          <p:nvPr/>
        </p:nvSpPr>
        <p:spPr>
          <a:xfrm>
            <a:off x="890338" y="4846049"/>
            <a:ext cx="4069851" cy="1231106"/>
          </a:xfrm>
          <a:prstGeom prst="rect">
            <a:avLst/>
          </a:prstGeom>
          <a:noFill/>
        </p:spPr>
        <p:txBody>
          <a:bodyPr wrap="square">
            <a:spAutoFit/>
          </a:bodyPr>
          <a:lstStyle/>
          <a:p>
            <a:pPr>
              <a:lnSpc>
                <a:spcPct val="100000"/>
              </a:lnSpc>
            </a:pPr>
            <a:r>
              <a:rPr lang="en-US" sz="2000" b="1" u="sng">
                <a:latin typeface="Helvetica"/>
                <a:cs typeface="Helvetica"/>
              </a:rPr>
              <a:t>Group 5</a:t>
            </a:r>
          </a:p>
          <a:p>
            <a:pPr marL="285750" indent="-285750">
              <a:lnSpc>
                <a:spcPct val="100000"/>
              </a:lnSpc>
              <a:spcBef>
                <a:spcPts val="0"/>
              </a:spcBef>
              <a:buChar char="•"/>
            </a:pPr>
            <a:r>
              <a:rPr lang="en-US" sz="1800" b="1">
                <a:latin typeface="Helvetica"/>
                <a:cs typeface="Helvetica"/>
              </a:rPr>
              <a:t>Hemanth  (14411094 )</a:t>
            </a:r>
            <a:endParaRPr lang="en-US" sz="1800" b="1">
              <a:cs typeface="Helvetica"/>
            </a:endParaRPr>
          </a:p>
          <a:p>
            <a:pPr marL="285750" indent="-285750">
              <a:lnSpc>
                <a:spcPct val="100000"/>
              </a:lnSpc>
              <a:spcBef>
                <a:spcPts val="0"/>
              </a:spcBef>
              <a:buChar char="•"/>
            </a:pPr>
            <a:r>
              <a:rPr lang="en-US" sz="1800" b="1">
                <a:latin typeface="Helvetica"/>
                <a:cs typeface="Helvetica"/>
              </a:rPr>
              <a:t>Bindu ( 16338568 )</a:t>
            </a:r>
            <a:endParaRPr lang="en-US" sz="1800" b="1">
              <a:cs typeface="Helvetica"/>
            </a:endParaRPr>
          </a:p>
          <a:p>
            <a:pPr marL="285750" indent="-285750">
              <a:lnSpc>
                <a:spcPct val="100000"/>
              </a:lnSpc>
              <a:spcBef>
                <a:spcPts val="0"/>
              </a:spcBef>
              <a:buChar char="•"/>
            </a:pPr>
            <a:r>
              <a:rPr lang="en-US" sz="1800" b="1">
                <a:latin typeface="Helvetica"/>
                <a:cs typeface="Helvetica"/>
              </a:rPr>
              <a:t>Teja ( 16336900 )</a:t>
            </a:r>
            <a:endParaRPr lang="en-US" sz="1800" b="1">
              <a:cs typeface="Helvetica"/>
            </a:endParaRPr>
          </a:p>
        </p:txBody>
      </p:sp>
    </p:spTree>
    <p:extLst>
      <p:ext uri="{BB962C8B-B14F-4D97-AF65-F5344CB8AC3E}">
        <p14:creationId xmlns:p14="http://schemas.microsoft.com/office/powerpoint/2010/main" val="210676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81921" y="1596047"/>
            <a:ext cx="6847469" cy="476289"/>
          </a:xfrm>
        </p:spPr>
        <p:txBody>
          <a:bodyPr vert="horz" lIns="91440" tIns="45720" rIns="91440" bIns="45720" rtlCol="0" anchor="b">
            <a:normAutofit fontScale="90000"/>
          </a:bodyPr>
          <a:lstStyle/>
          <a:p>
            <a:r>
              <a:rPr lang="en-US" sz="3200" b="1"/>
              <a:t>Class Imbalances &amp; Treatment Techniques</a:t>
            </a:r>
          </a:p>
        </p:txBody>
      </p:sp>
      <p:pic>
        <p:nvPicPr>
          <p:cNvPr id="2" name="Picture 1" descr="A black text on a white background&#10;&#10;Description automatically generated">
            <a:extLst>
              <a:ext uri="{FF2B5EF4-FFF2-40B4-BE49-F238E27FC236}">
                <a16:creationId xmlns:a16="http://schemas.microsoft.com/office/drawing/2014/main" id="{AB206B7E-AC1E-5019-9F1D-46FAE6F5130B}"/>
              </a:ext>
            </a:extLst>
          </p:cNvPr>
          <p:cNvPicPr>
            <a:picLocks noChangeAspect="1"/>
          </p:cNvPicPr>
          <p:nvPr/>
        </p:nvPicPr>
        <p:blipFill>
          <a:blip r:embed="rId2"/>
          <a:stretch>
            <a:fillRect/>
          </a:stretch>
        </p:blipFill>
        <p:spPr>
          <a:xfrm>
            <a:off x="8278767" y="5499198"/>
            <a:ext cx="3532036" cy="459164"/>
          </a:xfrm>
          <a:prstGeom prst="rect">
            <a:avLst/>
          </a:prstGeom>
        </p:spPr>
      </p:pic>
      <p:sp>
        <p:nvSpPr>
          <p:cNvPr id="1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CA53FD-092D-CCAC-03C0-4E2701BA3D20}"/>
              </a:ext>
            </a:extLst>
          </p:cNvPr>
          <p:cNvSpPr txBox="1"/>
          <p:nvPr/>
        </p:nvSpPr>
        <p:spPr>
          <a:xfrm>
            <a:off x="612648" y="2504819"/>
            <a:ext cx="6986016" cy="36721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000"/>
              <a:t>We can't use accuracy score as a metric with imbalanced datasets - it will be usually high and misleading. In this dataset, we have 99.4% of Genuine transactions and only 0.579% (579) of fraud transactions; which means that a blind guess (bet on Genuine) would give us accuracy of 99.4%.</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Few techniques to avoid data and class imbalances  were:</a:t>
            </a:r>
          </a:p>
          <a:p>
            <a:pPr marL="342900" indent="-228600" defTabSz="914400">
              <a:lnSpc>
                <a:spcPct val="90000"/>
              </a:lnSpc>
              <a:spcAft>
                <a:spcPts val="600"/>
              </a:spcAft>
              <a:buFont typeface="Arial" panose="020B0604020202020204" pitchFamily="34" charset="0"/>
              <a:buChar char="•"/>
            </a:pPr>
            <a:r>
              <a:rPr lang="en-US" sz="2000"/>
              <a:t>Under Sampling</a:t>
            </a:r>
          </a:p>
          <a:p>
            <a:pPr marL="342900" indent="-228600" defTabSz="914400">
              <a:lnSpc>
                <a:spcPct val="90000"/>
              </a:lnSpc>
              <a:spcAft>
                <a:spcPts val="600"/>
              </a:spcAft>
              <a:buFont typeface="Arial" panose="020B0604020202020204" pitchFamily="34" charset="0"/>
              <a:buChar char="•"/>
            </a:pPr>
            <a:r>
              <a:rPr lang="en-US" sz="2000"/>
              <a:t>Over Sampling</a:t>
            </a:r>
          </a:p>
          <a:p>
            <a:pPr marL="342900" indent="-228600" defTabSz="914400">
              <a:lnSpc>
                <a:spcPct val="90000"/>
              </a:lnSpc>
              <a:spcAft>
                <a:spcPts val="600"/>
              </a:spcAft>
              <a:buFont typeface="Arial" panose="020B0604020202020204" pitchFamily="34" charset="0"/>
              <a:buChar char="•"/>
            </a:pPr>
            <a:r>
              <a:rPr lang="en-US" sz="2000"/>
              <a:t>SMOTE(Synthetic Minority Over-sampling Technique)</a:t>
            </a:r>
          </a:p>
          <a:p>
            <a:pPr marL="342900" indent="-228600" defTabSz="914400">
              <a:lnSpc>
                <a:spcPct val="90000"/>
              </a:lnSpc>
              <a:spcAft>
                <a:spcPts val="600"/>
              </a:spcAft>
              <a:buFont typeface="Arial" panose="020B0604020202020204" pitchFamily="34" charset="0"/>
              <a:buChar char="•"/>
            </a:pPr>
            <a:r>
              <a:rPr lang="en-US" sz="2000"/>
              <a:t>Adasyn</a:t>
            </a:r>
          </a:p>
        </p:txBody>
      </p:sp>
      <p:pic>
        <p:nvPicPr>
          <p:cNvPr id="6" name="Picture 5" descr="A blue circle with a black line&#10;&#10;Description automatically generated">
            <a:extLst>
              <a:ext uri="{FF2B5EF4-FFF2-40B4-BE49-F238E27FC236}">
                <a16:creationId xmlns:a16="http://schemas.microsoft.com/office/drawing/2014/main" id="{5C80D69F-F784-8545-F0BE-86EBC62CD131}"/>
              </a:ext>
            </a:extLst>
          </p:cNvPr>
          <p:cNvPicPr>
            <a:picLocks noChangeAspect="1"/>
          </p:cNvPicPr>
          <p:nvPr/>
        </p:nvPicPr>
        <p:blipFill>
          <a:blip r:embed="rId3"/>
          <a:stretch>
            <a:fillRect/>
          </a:stretch>
        </p:blipFill>
        <p:spPr>
          <a:xfrm>
            <a:off x="8072023" y="1179156"/>
            <a:ext cx="3530309" cy="1650419"/>
          </a:xfrm>
          <a:prstGeom prst="rect">
            <a:avLst/>
          </a:prstGeom>
        </p:spPr>
      </p:pic>
      <p:pic>
        <p:nvPicPr>
          <p:cNvPr id="4" name="Picture 3" descr="A blue and black pie chart&#10;&#10;Description automatically generated">
            <a:extLst>
              <a:ext uri="{FF2B5EF4-FFF2-40B4-BE49-F238E27FC236}">
                <a16:creationId xmlns:a16="http://schemas.microsoft.com/office/drawing/2014/main" id="{18ED68F9-B5B1-9DF1-6B35-8080EAAE4FF1}"/>
              </a:ext>
            </a:extLst>
          </p:cNvPr>
          <p:cNvPicPr>
            <a:picLocks noChangeAspect="1"/>
          </p:cNvPicPr>
          <p:nvPr/>
        </p:nvPicPr>
        <p:blipFill>
          <a:blip r:embed="rId4"/>
          <a:stretch>
            <a:fillRect/>
          </a:stretch>
        </p:blipFill>
        <p:spPr>
          <a:xfrm>
            <a:off x="8072024" y="3299138"/>
            <a:ext cx="3645327" cy="1621665"/>
          </a:xfrm>
          <a:prstGeom prst="rect">
            <a:avLst/>
          </a:prstGeom>
        </p:spPr>
      </p:pic>
    </p:spTree>
    <p:extLst>
      <p:ext uri="{BB962C8B-B14F-4D97-AF65-F5344CB8AC3E}">
        <p14:creationId xmlns:p14="http://schemas.microsoft.com/office/powerpoint/2010/main" val="429291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54DD-54B4-98EC-DF34-0C9B1D2467D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Methodologies</a:t>
            </a:r>
          </a:p>
        </p:txBody>
      </p:sp>
      <p:sp>
        <p:nvSpPr>
          <p:cNvPr id="4" name="Content Placeholder 3">
            <a:extLst>
              <a:ext uri="{FF2B5EF4-FFF2-40B4-BE49-F238E27FC236}">
                <a16:creationId xmlns:a16="http://schemas.microsoft.com/office/drawing/2014/main" id="{B75A68BE-3E10-FB78-79C6-EB3CEEAEDA46}"/>
              </a:ext>
            </a:extLst>
          </p:cNvPr>
          <p:cNvSpPr>
            <a:spLocks noGrp="1"/>
          </p:cNvSpPr>
          <p:nvPr>
            <p:ph sz="half" idx="1"/>
          </p:nvPr>
        </p:nvSpPr>
        <p:spPr>
          <a:xfrm>
            <a:off x="924464" y="1732172"/>
            <a:ext cx="5835769" cy="4608242"/>
          </a:xfrm>
        </p:spPr>
        <p:txBody>
          <a:bodyPr vert="horz" lIns="91440" tIns="45720" rIns="91440" bIns="45720" rtlCol="0" anchor="t">
            <a:noAutofit/>
          </a:bodyPr>
          <a:lstStyle/>
          <a:p>
            <a:pPr marL="0" indent="0" algn="just">
              <a:lnSpc>
                <a:spcPct val="90000"/>
              </a:lnSpc>
              <a:buNone/>
            </a:pPr>
            <a:r>
              <a:rPr lang="en-US" sz="1500" b="1">
                <a:latin typeface="+mn-lt"/>
              </a:rPr>
              <a:t>Recurrent Neural Networks (RNNs):</a:t>
            </a:r>
            <a:endParaRPr lang="en-US" sz="1500" b="1">
              <a:latin typeface="+mn-lt"/>
              <a:ea typeface="Calibri"/>
              <a:cs typeface="Calibri"/>
            </a:endParaRPr>
          </a:p>
          <a:p>
            <a:pPr algn="just">
              <a:lnSpc>
                <a:spcPct val="90000"/>
              </a:lnSpc>
            </a:pPr>
            <a:r>
              <a:rPr lang="en-US" sz="1500">
                <a:latin typeface="+mn-lt"/>
              </a:rPr>
              <a:t>RNNs, such as LSTM (Long Short-Term Memory) or GRU (Gated Recurrent Unit), are well-suited for sequential data like time series.</a:t>
            </a:r>
            <a:endParaRPr lang="en-US" sz="1500">
              <a:latin typeface="+mn-lt"/>
              <a:ea typeface="Calibri"/>
              <a:cs typeface="Calibri"/>
            </a:endParaRPr>
          </a:p>
          <a:p>
            <a:pPr algn="just">
              <a:lnSpc>
                <a:spcPct val="90000"/>
              </a:lnSpc>
            </a:pPr>
            <a:r>
              <a:rPr lang="en-US" sz="1500">
                <a:latin typeface="+mn-lt"/>
              </a:rPr>
              <a:t>We can use RNNs to model the temporal dependencies in your dataset, which can be important for detecting fraud patterns over time.</a:t>
            </a:r>
            <a:endParaRPr lang="en-US" sz="1500">
              <a:latin typeface="+mn-lt"/>
              <a:ea typeface="Calibri"/>
              <a:cs typeface="Calibri"/>
            </a:endParaRPr>
          </a:p>
          <a:p>
            <a:pPr marL="0" indent="0" algn="just">
              <a:lnSpc>
                <a:spcPct val="90000"/>
              </a:lnSpc>
              <a:buNone/>
            </a:pPr>
            <a:r>
              <a:rPr lang="en-US" sz="1500" b="1">
                <a:latin typeface="+mn-lt"/>
              </a:rPr>
              <a:t>Autoencoders:</a:t>
            </a:r>
            <a:endParaRPr lang="en-US" sz="1500" b="1">
              <a:latin typeface="+mn-lt"/>
              <a:ea typeface="Calibri"/>
              <a:cs typeface="Calibri"/>
            </a:endParaRPr>
          </a:p>
          <a:p>
            <a:pPr algn="just">
              <a:lnSpc>
                <a:spcPct val="90000"/>
              </a:lnSpc>
            </a:pPr>
            <a:r>
              <a:rPr lang="en-US" sz="1500">
                <a:latin typeface="+mn-lt"/>
              </a:rPr>
              <a:t>Autoencoders are neural networks used for dimensionality reduction and feature learning. They can help in identifying unusual patterns in the data.</a:t>
            </a:r>
            <a:endParaRPr lang="en-US" sz="1500">
              <a:latin typeface="+mn-lt"/>
              <a:ea typeface="Calibri"/>
              <a:cs typeface="Calibri"/>
            </a:endParaRPr>
          </a:p>
          <a:p>
            <a:pPr algn="just">
              <a:lnSpc>
                <a:spcPct val="90000"/>
              </a:lnSpc>
            </a:pPr>
            <a:r>
              <a:rPr lang="en-US" sz="1500">
                <a:latin typeface="+mn-lt"/>
              </a:rPr>
              <a:t>We can build an autoencoder to reconstruct the input data and then use the reconstruction error as an anomaly score for fraud detection.</a:t>
            </a:r>
            <a:endParaRPr lang="en-US" sz="1500">
              <a:latin typeface="+mn-lt"/>
              <a:ea typeface="Calibri"/>
              <a:cs typeface="Calibri"/>
            </a:endParaRPr>
          </a:p>
          <a:p>
            <a:pPr marL="0" indent="0" algn="just">
              <a:lnSpc>
                <a:spcPct val="90000"/>
              </a:lnSpc>
              <a:buNone/>
            </a:pPr>
            <a:r>
              <a:rPr lang="en-US" sz="1500" b="1">
                <a:latin typeface="+mn-lt"/>
              </a:rPr>
              <a:t>Deep Neural Networks (DNNs):</a:t>
            </a:r>
            <a:endParaRPr lang="en-US" sz="1500" b="1">
              <a:latin typeface="+mn-lt"/>
              <a:ea typeface="Calibri"/>
              <a:cs typeface="Calibri"/>
            </a:endParaRPr>
          </a:p>
          <a:p>
            <a:pPr algn="just">
              <a:lnSpc>
                <a:spcPct val="90000"/>
              </a:lnSpc>
            </a:pPr>
            <a:r>
              <a:rPr lang="en-US" sz="1500">
                <a:latin typeface="+mn-lt"/>
              </a:rPr>
              <a:t>Traditional feedforward neural networks (DNNs) can also be effective for tabular data.</a:t>
            </a:r>
            <a:endParaRPr lang="en-US" sz="1500">
              <a:latin typeface="+mn-lt"/>
              <a:ea typeface="Calibri"/>
              <a:cs typeface="Calibri"/>
            </a:endParaRPr>
          </a:p>
          <a:p>
            <a:pPr algn="just">
              <a:lnSpc>
                <a:spcPct val="90000"/>
              </a:lnSpc>
            </a:pPr>
            <a:r>
              <a:rPr lang="en-US" sz="1500">
                <a:latin typeface="+mn-lt"/>
              </a:rPr>
              <a:t>We can create a deep neural network architecture with multiple layers and employ techniques like dropout to prevent overfitting.</a:t>
            </a:r>
            <a:endParaRPr lang="en-US" sz="1500">
              <a:latin typeface="+mn-lt"/>
              <a:ea typeface="Calibri"/>
              <a:cs typeface="Calibri"/>
            </a:endParaRPr>
          </a:p>
        </p:txBody>
      </p:sp>
      <p:pic>
        <p:nvPicPr>
          <p:cNvPr id="6" name="Picture 5" descr="A diagram of a network">
            <a:extLst>
              <a:ext uri="{FF2B5EF4-FFF2-40B4-BE49-F238E27FC236}">
                <a16:creationId xmlns:a16="http://schemas.microsoft.com/office/drawing/2014/main" id="{5DB182E0-80C2-D240-8CF2-363C134CAA36}"/>
              </a:ext>
            </a:extLst>
          </p:cNvPr>
          <p:cNvPicPr>
            <a:picLocks noChangeAspect="1"/>
          </p:cNvPicPr>
          <p:nvPr/>
        </p:nvPicPr>
        <p:blipFill>
          <a:blip r:embed="rId2"/>
          <a:stretch>
            <a:fillRect/>
          </a:stretch>
        </p:blipFill>
        <p:spPr>
          <a:xfrm>
            <a:off x="7355222" y="2666611"/>
            <a:ext cx="3781051" cy="274985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23289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solidFill>
                  <a:schemeClr val="tx1"/>
                </a:solidFill>
              </a:rPr>
              <a:t>Model Implementations</a:t>
            </a:r>
          </a:p>
        </p:txBody>
      </p:sp>
      <p:sp>
        <p:nvSpPr>
          <p:cNvPr id="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40080" y="2577228"/>
            <a:ext cx="6894576" cy="3613260"/>
          </a:xfrm>
        </p:spPr>
        <p:txBody>
          <a:bodyPr vert="horz" lIns="91440" tIns="45720" rIns="91440" bIns="45720" rtlCol="0" anchor="t">
            <a:normAutofit/>
          </a:bodyPr>
          <a:lstStyle/>
          <a:p>
            <a:pPr marL="0" indent="0">
              <a:buNone/>
            </a:pPr>
            <a:r>
              <a:rPr lang="en-US" sz="2400" b="1"/>
              <a:t>Sequential Model</a:t>
            </a:r>
            <a:endParaRPr lang="en-US" sz="2400">
              <a:ea typeface="Calibri" panose="020F0502020204030204"/>
              <a:cs typeface="Calibri" panose="020F0502020204030204"/>
            </a:endParaRPr>
          </a:p>
          <a:p>
            <a:pPr algn="just"/>
            <a:r>
              <a:rPr lang="en-US" sz="1900"/>
              <a:t>Dense Layer (64 units): It is a fully connected (dense) layer with 64 units and </a:t>
            </a:r>
            <a:r>
              <a:rPr lang="en-US" sz="1900" err="1"/>
              <a:t>ReLU</a:t>
            </a:r>
            <a:r>
              <a:rPr lang="en-US" sz="1900"/>
              <a:t> activation, Dense Layer (32 units): Another fully connected layer with 32 units and </a:t>
            </a:r>
            <a:r>
              <a:rPr lang="en-US" sz="1900" err="1"/>
              <a:t>ReLU</a:t>
            </a:r>
            <a:r>
              <a:rPr lang="en-US" sz="1900"/>
              <a:t> activation, Dense Layer (1 unit): The output layer with a single unit and sigmoid activation.</a:t>
            </a:r>
            <a:endParaRPr lang="en-US" sz="1900">
              <a:ea typeface="Calibri" panose="020F0502020204030204"/>
              <a:cs typeface="Calibri" panose="020F0502020204030204"/>
            </a:endParaRPr>
          </a:p>
          <a:p>
            <a:pPr algn="just"/>
            <a:r>
              <a:rPr lang="en-US" sz="1900"/>
              <a:t> This is a binary classification model, and the sigmoid activation function is often used for binary classification tasks.</a:t>
            </a:r>
            <a:endParaRPr lang="en-US" sz="1900">
              <a:ea typeface="Calibri" panose="020F0502020204030204"/>
              <a:cs typeface="Calibri" panose="020F0502020204030204"/>
            </a:endParaRPr>
          </a:p>
          <a:p>
            <a:pPr algn="just"/>
            <a:r>
              <a:rPr lang="en-US" sz="1900"/>
              <a:t>After defining the model, you compile it using the Adam optimizer, binary cross-entropy loss (commonly used for binary classification problems), and accuracy as the metric for evaluation.</a:t>
            </a:r>
            <a:endParaRPr lang="en-US" sz="1900">
              <a:ea typeface="Calibri" panose="020F0502020204030204"/>
              <a:cs typeface="Calibri" panose="020F0502020204030204"/>
            </a:endParaRPr>
          </a:p>
          <a:p>
            <a:endParaRPr lang="en-US" sz="1900"/>
          </a:p>
        </p:txBody>
      </p:sp>
      <p:pic>
        <p:nvPicPr>
          <p:cNvPr id="5" name="Content Placeholder 4" descr="A screenshot of a graph&#10;&#10;Description automatically generated">
            <a:extLst>
              <a:ext uri="{FF2B5EF4-FFF2-40B4-BE49-F238E27FC236}">
                <a16:creationId xmlns:a16="http://schemas.microsoft.com/office/drawing/2014/main" id="{6E259DF3-9639-1EAF-1463-E1B0493D2361}"/>
              </a:ext>
            </a:extLst>
          </p:cNvPr>
          <p:cNvPicPr>
            <a:picLocks noGrp="1" noChangeAspect="1"/>
          </p:cNvPicPr>
          <p:nvPr>
            <p:ph sz="half" idx="2"/>
          </p:nvPr>
        </p:nvPicPr>
        <p:blipFill>
          <a:blip r:embed="rId2"/>
          <a:stretch>
            <a:fillRect/>
          </a:stretch>
        </p:blipFill>
        <p:spPr>
          <a:xfrm>
            <a:off x="7906972" y="3808645"/>
            <a:ext cx="4014216" cy="1776290"/>
          </a:xfrm>
          <a:prstGeom prst="rect">
            <a:avLst/>
          </a:prstGeom>
        </p:spPr>
      </p:pic>
    </p:spTree>
    <p:extLst>
      <p:ext uri="{BB962C8B-B14F-4D97-AF65-F5344CB8AC3E}">
        <p14:creationId xmlns:p14="http://schemas.microsoft.com/office/powerpoint/2010/main" val="321965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434177" y="1079247"/>
            <a:ext cx="6643856" cy="494455"/>
          </a:xfrm>
        </p:spPr>
        <p:txBody>
          <a:bodyPr vert="horz" lIns="91440" tIns="45720" rIns="91440" bIns="45720" rtlCol="0" anchor="t">
            <a:normAutofit fontScale="90000"/>
          </a:bodyPr>
          <a:lstStyle/>
          <a:p>
            <a:r>
              <a:rPr lang="en-US" sz="3200" kern="1200">
                <a:solidFill>
                  <a:schemeClr val="tx1"/>
                </a:solidFill>
                <a:latin typeface="+mj-lt"/>
                <a:ea typeface="+mj-ea"/>
                <a:cs typeface="+mj-cs"/>
              </a:rPr>
              <a:t>Convolutional Neural Network (CNN)</a:t>
            </a: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258633" y="1666970"/>
            <a:ext cx="7729347" cy="4753122"/>
          </a:xfrm>
        </p:spPr>
        <p:txBody>
          <a:bodyPr vert="horz" lIns="91440" tIns="45720" rIns="91440" bIns="45720" rtlCol="0" anchor="t">
            <a:noAutofit/>
          </a:bodyPr>
          <a:lstStyle/>
          <a:p>
            <a:pPr marL="171450" algn="just"/>
            <a:r>
              <a:rPr lang="en-US" sz="1600"/>
              <a:t>This is a sequential model for a 1D Convolutional Neural Network (CNN) designed for some form of sequence data (possibly time-series data). It consists of the following layers:</a:t>
            </a:r>
            <a:endParaRPr lang="en-US" sz="1600">
              <a:ea typeface="Calibri"/>
              <a:cs typeface="Calibri"/>
            </a:endParaRPr>
          </a:p>
          <a:p>
            <a:pPr algn="just"/>
            <a:r>
              <a:rPr lang="en-US" sz="1600"/>
              <a:t>Conv1D Layer (64 filters, kernel size 3): This layer performs a 1D convolution operation with 64 filters and a kernel size of 3. It uses </a:t>
            </a:r>
            <a:r>
              <a:rPr lang="en-US" sz="1600" err="1"/>
              <a:t>ReLU</a:t>
            </a:r>
            <a:r>
              <a:rPr lang="en-US" sz="1600"/>
              <a:t> activation. MaxPooling1D Layer (pool size 2): After the convolution, there's a max-pooling layer with a pool size of 2, Conv1D Layer (128 filters, kernel size 3): Another convolutional layer with 128 filters and kernel size 3, also using </a:t>
            </a:r>
            <a:r>
              <a:rPr lang="en-US" sz="1600" err="1"/>
              <a:t>ReLU</a:t>
            </a:r>
            <a:r>
              <a:rPr lang="en-US" sz="1600"/>
              <a:t> activation.</a:t>
            </a:r>
            <a:endParaRPr lang="en-US" sz="1600">
              <a:ea typeface="Calibri" panose="020F0502020204030204"/>
              <a:cs typeface="Calibri" panose="020F0502020204030204"/>
            </a:endParaRPr>
          </a:p>
          <a:p>
            <a:pPr algn="just"/>
            <a:r>
              <a:rPr lang="en-US" sz="1600"/>
              <a:t>MaxPooling1D Layer (pool size 2): Another max-pooling layer with a pool size of 2. Flatten Layer: This layer flattens the output from the previous layers into a 1D vector, preparing it for the fully connected layers. Dense Layer (64 units): A fully connected layer with 64 units and </a:t>
            </a:r>
            <a:r>
              <a:rPr lang="en-US" sz="1600" err="1"/>
              <a:t>ReLU</a:t>
            </a:r>
            <a:r>
              <a:rPr lang="en-US" sz="1600"/>
              <a:t> activation.</a:t>
            </a:r>
            <a:endParaRPr lang="en-US" sz="1600">
              <a:ea typeface="Calibri" panose="020F0502020204030204"/>
              <a:cs typeface="Calibri" panose="020F0502020204030204"/>
            </a:endParaRPr>
          </a:p>
          <a:p>
            <a:pPr algn="just"/>
            <a:r>
              <a:rPr lang="en-US" sz="1600"/>
              <a:t>Dropout Layer: A dropout layer with a dropout rate of 0.5, which helps prevent overfitting. Dense Layer (1 unit): The output layer with a single unit and sigmoid activation, indicating binary classification.</a:t>
            </a:r>
            <a:endParaRPr lang="en-US" sz="1600">
              <a:ea typeface="Calibri" panose="020F0502020204030204"/>
              <a:cs typeface="Calibri" panose="020F0502020204030204"/>
            </a:endParaRPr>
          </a:p>
          <a:p>
            <a:pPr algn="just"/>
            <a:r>
              <a:rPr lang="en-US" sz="1600"/>
              <a:t>The model is compiled using the Adam optimizer, binary cross-entropy loss, and accuracy as the metric, just like the first model. In summary, the first model is a feedforward neural network, while the second model is a 1D convolutional neural network, typically used for sequence or time-series data. Both models are designed for binary classification tasks</a:t>
            </a:r>
            <a:endParaRPr lang="en-US" sz="1600">
              <a:ea typeface="Calibri" panose="020F0502020204030204"/>
              <a:cs typeface="Calibri" panose="020F0502020204030204"/>
            </a:endParaRPr>
          </a:p>
          <a:p>
            <a:pPr marL="0" algn="just"/>
            <a:endParaRPr lang="en-US" sz="1600" b="1">
              <a:ea typeface="Calibri" panose="020F0502020204030204"/>
              <a:cs typeface="Calibri" panose="020F0502020204030204"/>
            </a:endParaRPr>
          </a:p>
          <a:p>
            <a:pPr algn="just"/>
            <a:endParaRPr lang="en-US" sz="1600">
              <a:ea typeface="Calibri" panose="020F0502020204030204"/>
              <a:cs typeface="Calibri" panose="020F0502020204030204"/>
            </a:endParaRPr>
          </a:p>
        </p:txBody>
      </p:sp>
      <p:pic>
        <p:nvPicPr>
          <p:cNvPr id="8" name="Content Placeholder 7" descr="A white paper with black text&#10;&#10;Description automatically generated">
            <a:extLst>
              <a:ext uri="{FF2B5EF4-FFF2-40B4-BE49-F238E27FC236}">
                <a16:creationId xmlns:a16="http://schemas.microsoft.com/office/drawing/2014/main" id="{23F47BD8-D97E-CF8D-11C6-6CDDCE917436}"/>
              </a:ext>
            </a:extLst>
          </p:cNvPr>
          <p:cNvPicPr>
            <a:picLocks noGrp="1" noChangeAspect="1"/>
          </p:cNvPicPr>
          <p:nvPr>
            <p:ph sz="half" idx="2"/>
          </p:nvPr>
        </p:nvPicPr>
        <p:blipFill>
          <a:blip r:embed="rId2"/>
          <a:stretch>
            <a:fillRect/>
          </a:stretch>
        </p:blipFill>
        <p:spPr>
          <a:xfrm>
            <a:off x="8045257" y="2750742"/>
            <a:ext cx="3939556" cy="2350154"/>
          </a:xfrm>
          <a:prstGeom prst="rect">
            <a:avLst/>
          </a:prstGeom>
        </p:spPr>
      </p:pic>
    </p:spTree>
    <p:extLst>
      <p:ext uri="{BB962C8B-B14F-4D97-AF65-F5344CB8AC3E}">
        <p14:creationId xmlns:p14="http://schemas.microsoft.com/office/powerpoint/2010/main" val="1505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89953" y="951359"/>
            <a:ext cx="6643856" cy="718259"/>
          </a:xfrm>
        </p:spPr>
        <p:txBody>
          <a:bodyPr vert="horz" lIns="91440" tIns="45720" rIns="91440" bIns="45720" rtlCol="0" anchor="t">
            <a:normAutofit/>
          </a:bodyPr>
          <a:lstStyle/>
          <a:p>
            <a:r>
              <a:rPr lang="en-US" sz="3200">
                <a:solidFill>
                  <a:schemeClr val="tx1"/>
                </a:solidFill>
                <a:ea typeface="+mj-lt"/>
                <a:cs typeface="+mj-lt"/>
              </a:rPr>
              <a:t>Long Short-Term Memory Model</a:t>
            </a:r>
            <a:endParaRPr lang="en-US" sz="3200">
              <a:solidFill>
                <a:schemeClr val="tx1"/>
              </a:solidFill>
              <a:ea typeface="+mj-ea"/>
              <a:cs typeface="+mj-cs"/>
            </a:endParaRP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89953" y="1810743"/>
            <a:ext cx="10935497" cy="1618859"/>
          </a:xfrm>
        </p:spPr>
        <p:txBody>
          <a:bodyPr vert="horz" lIns="91440" tIns="45720" rIns="91440" bIns="45720" rtlCol="0" anchor="t">
            <a:noAutofit/>
          </a:bodyPr>
          <a:lstStyle/>
          <a:p>
            <a:pPr algn="just"/>
            <a:endParaRPr lang="en-US" sz="1200" b="1">
              <a:solidFill>
                <a:srgbClr val="212121"/>
              </a:solidFill>
              <a:ea typeface="Calibri" panose="020F0502020204030204"/>
              <a:cs typeface="Calibri" panose="020F0502020204030204"/>
            </a:endParaRPr>
          </a:p>
          <a:p>
            <a:pPr algn="just"/>
            <a:r>
              <a:rPr lang="en-US" sz="2000">
                <a:solidFill>
                  <a:srgbClr val="212121"/>
                </a:solidFill>
                <a:ea typeface="+mn-lt"/>
                <a:cs typeface="+mn-lt"/>
              </a:rPr>
              <a:t>LSTM is a type of recurrent neural network (RNN) architecture, specifically designed to handle and capture long-range dependencies and temporal patterns in sequential data. LSTMs are often used in tasks such as time series analysis, natural language processing, and any task where the order of data points is significant.</a:t>
            </a:r>
            <a:endParaRPr lang="en-US" sz="2000">
              <a:ea typeface="Calibri"/>
              <a:cs typeface="Calibri"/>
            </a:endParaRPr>
          </a:p>
          <a:p>
            <a:pPr marL="171450" algn="just"/>
            <a:endParaRPr lang="en-US" sz="2000">
              <a:ea typeface="Calibri"/>
              <a:cs typeface="Calibri"/>
            </a:endParaRPr>
          </a:p>
          <a:p>
            <a:pPr marL="0" algn="just"/>
            <a:endParaRPr lang="en-US" sz="1600" b="1">
              <a:ea typeface="Calibri" panose="020F0502020204030204"/>
              <a:cs typeface="Calibri" panose="020F0502020204030204"/>
            </a:endParaRPr>
          </a:p>
          <a:p>
            <a:pPr algn="just"/>
            <a:endParaRPr lang="en-US" sz="1600">
              <a:ea typeface="Calibri" panose="020F0502020204030204"/>
              <a:cs typeface="Calibri" panose="020F0502020204030204"/>
            </a:endParaRPr>
          </a:p>
        </p:txBody>
      </p:sp>
      <p:pic>
        <p:nvPicPr>
          <p:cNvPr id="7" name="Content Placeholder 6" descr="A screenshot of a graph&#10;&#10;Description automatically generated">
            <a:extLst>
              <a:ext uri="{FF2B5EF4-FFF2-40B4-BE49-F238E27FC236}">
                <a16:creationId xmlns:a16="http://schemas.microsoft.com/office/drawing/2014/main" id="{E71886D4-5F58-F35E-0599-5C2892AA0A0C}"/>
              </a:ext>
            </a:extLst>
          </p:cNvPr>
          <p:cNvPicPr>
            <a:picLocks noGrp="1" noChangeAspect="1"/>
          </p:cNvPicPr>
          <p:nvPr>
            <p:ph sz="half" idx="2"/>
          </p:nvPr>
        </p:nvPicPr>
        <p:blipFill>
          <a:blip r:embed="rId2"/>
          <a:stretch>
            <a:fillRect/>
          </a:stretch>
        </p:blipFill>
        <p:spPr>
          <a:xfrm>
            <a:off x="3227716" y="3851601"/>
            <a:ext cx="5736567" cy="2448803"/>
          </a:xfrm>
        </p:spPr>
      </p:pic>
    </p:spTree>
    <p:extLst>
      <p:ext uri="{BB962C8B-B14F-4D97-AF65-F5344CB8AC3E}">
        <p14:creationId xmlns:p14="http://schemas.microsoft.com/office/powerpoint/2010/main" val="125617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860470" y="1047275"/>
            <a:ext cx="1922654" cy="547742"/>
          </a:xfrm>
        </p:spPr>
        <p:txBody>
          <a:bodyPr vert="horz" lIns="91440" tIns="45720" rIns="91440" bIns="45720" rtlCol="0" anchor="t">
            <a:normAutofit/>
          </a:bodyPr>
          <a:lstStyle/>
          <a:p>
            <a:r>
              <a:rPr lang="en-US" sz="2800" dirty="0">
                <a:solidFill>
                  <a:schemeClr val="tx1"/>
                </a:solidFill>
                <a:ea typeface="+mj-lt"/>
                <a:cs typeface="+mj-lt"/>
              </a:rPr>
              <a:t>GRU Model</a:t>
            </a:r>
            <a:endParaRPr lang="en-US" dirty="0">
              <a:solidFill>
                <a:schemeClr val="tx1"/>
              </a:solidFill>
              <a:cs typeface="Calibri Light" panose="020F0302020204030204"/>
            </a:endParaRP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89953" y="1810743"/>
            <a:ext cx="10402630" cy="1245853"/>
          </a:xfrm>
        </p:spPr>
        <p:txBody>
          <a:bodyPr vert="horz" lIns="91440" tIns="45720" rIns="91440" bIns="45720" rtlCol="0" anchor="t">
            <a:noAutofit/>
          </a:bodyPr>
          <a:lstStyle/>
          <a:p>
            <a:pPr algn="just"/>
            <a:endParaRPr lang="en-US" sz="1200" b="1">
              <a:solidFill>
                <a:srgbClr val="212121"/>
              </a:solidFill>
              <a:ea typeface="Calibri" panose="020F0502020204030204"/>
              <a:cs typeface="Calibri" panose="020F0502020204030204"/>
            </a:endParaRPr>
          </a:p>
          <a:p>
            <a:pPr algn="just"/>
            <a:r>
              <a:rPr lang="en-US" dirty="0">
                <a:solidFill>
                  <a:srgbClr val="212121"/>
                </a:solidFill>
                <a:ea typeface="+mn-lt"/>
                <a:cs typeface="+mn-lt"/>
              </a:rPr>
              <a:t>A GRU is a type of recurrent neural network (RNN) that is designed to capture and model sequential data. It is similar to the more complex LSTM (Long Short-Term Memory) but is computationally more efficient and can be easier to train.</a:t>
            </a:r>
            <a:endParaRPr lang="en-US" dirty="0">
              <a:solidFill>
                <a:srgbClr val="212121"/>
              </a:solidFill>
              <a:ea typeface="Calibri"/>
              <a:cs typeface="Calibri"/>
            </a:endParaRPr>
          </a:p>
          <a:p>
            <a:pPr marL="171450" algn="just"/>
            <a:endParaRPr lang="en-US" sz="2000">
              <a:ea typeface="Calibri"/>
              <a:cs typeface="Calibri"/>
            </a:endParaRPr>
          </a:p>
          <a:p>
            <a:pPr marL="0" algn="just"/>
            <a:endParaRPr lang="en-US" sz="1600" b="1">
              <a:ea typeface="Calibri" panose="020F0502020204030204"/>
              <a:cs typeface="Calibri" panose="020F0502020204030204"/>
            </a:endParaRPr>
          </a:p>
          <a:p>
            <a:pPr algn="just"/>
            <a:endParaRPr lang="en-US" sz="1600">
              <a:ea typeface="Calibri" panose="020F0502020204030204"/>
              <a:cs typeface="Calibri" panose="020F0502020204030204"/>
            </a:endParaRPr>
          </a:p>
        </p:txBody>
      </p:sp>
      <p:pic>
        <p:nvPicPr>
          <p:cNvPr id="4" name="Picture 3" descr="A screenshot of a graph&#10;&#10;Description automatically generated">
            <a:extLst>
              <a:ext uri="{FF2B5EF4-FFF2-40B4-BE49-F238E27FC236}">
                <a16:creationId xmlns:a16="http://schemas.microsoft.com/office/drawing/2014/main" id="{C86A1A06-2CF9-7717-0335-093C0C71BBE0}"/>
              </a:ext>
            </a:extLst>
          </p:cNvPr>
          <p:cNvPicPr>
            <a:picLocks noChangeAspect="1"/>
          </p:cNvPicPr>
          <p:nvPr/>
        </p:nvPicPr>
        <p:blipFill>
          <a:blip r:embed="rId2"/>
          <a:stretch>
            <a:fillRect/>
          </a:stretch>
        </p:blipFill>
        <p:spPr>
          <a:xfrm>
            <a:off x="2401019" y="3269509"/>
            <a:ext cx="6649528" cy="2763132"/>
          </a:xfrm>
          <a:prstGeom prst="rect">
            <a:avLst/>
          </a:prstGeom>
        </p:spPr>
      </p:pic>
    </p:spTree>
    <p:extLst>
      <p:ext uri="{BB962C8B-B14F-4D97-AF65-F5344CB8AC3E}">
        <p14:creationId xmlns:p14="http://schemas.microsoft.com/office/powerpoint/2010/main" val="364149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89953" y="951359"/>
            <a:ext cx="4573517" cy="718259"/>
          </a:xfrm>
        </p:spPr>
        <p:txBody>
          <a:bodyPr vert="horz" lIns="91440" tIns="45720" rIns="91440" bIns="45720" rtlCol="0" anchor="t">
            <a:normAutofit/>
          </a:bodyPr>
          <a:lstStyle/>
          <a:p>
            <a:r>
              <a:rPr lang="en-US" sz="3200">
                <a:solidFill>
                  <a:schemeClr val="tx1"/>
                </a:solidFill>
                <a:ea typeface="+mj-lt"/>
                <a:cs typeface="+mj-lt"/>
              </a:rPr>
              <a:t>Auto encoder model</a:t>
            </a:r>
            <a:endParaRPr lang="en-US" sz="3200">
              <a:solidFill>
                <a:schemeClr val="tx1"/>
              </a:solidFill>
              <a:cs typeface="Calibri Light"/>
            </a:endParaRP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89953" y="1810743"/>
            <a:ext cx="10935497" cy="1848896"/>
          </a:xfrm>
        </p:spPr>
        <p:txBody>
          <a:bodyPr vert="horz" lIns="91440" tIns="45720" rIns="91440" bIns="45720" rtlCol="0" anchor="t">
            <a:noAutofit/>
          </a:bodyPr>
          <a:lstStyle/>
          <a:p>
            <a:pPr algn="just"/>
            <a:endParaRPr lang="en-US" sz="1200" b="1">
              <a:solidFill>
                <a:srgbClr val="212121"/>
              </a:solidFill>
              <a:ea typeface="Calibri" panose="020F0502020204030204"/>
              <a:cs typeface="Calibri" panose="020F0502020204030204"/>
            </a:endParaRPr>
          </a:p>
          <a:p>
            <a:pPr algn="just"/>
            <a:r>
              <a:rPr lang="en-US" sz="2400">
                <a:solidFill>
                  <a:srgbClr val="212121"/>
                </a:solidFill>
                <a:ea typeface="+mn-lt"/>
                <a:cs typeface="+mn-lt"/>
              </a:rPr>
              <a:t>An autoencoder is a type of neural network used for dimensionality reduction, feature learning, and anomaly detection. It consists of an encoder network that maps the input data to a lower-dimensional representation and a decoder network that attempts to reconstruct the original input from this representation.</a:t>
            </a:r>
            <a:endParaRPr lang="en-US" sz="2400">
              <a:ea typeface="+mn-lt"/>
              <a:cs typeface="+mn-lt"/>
            </a:endParaRPr>
          </a:p>
          <a:p>
            <a:pPr algn="just"/>
            <a:endParaRPr lang="en-US" sz="2000">
              <a:solidFill>
                <a:srgbClr val="212121"/>
              </a:solidFill>
              <a:ea typeface="Calibri"/>
              <a:cs typeface="Calibri"/>
            </a:endParaRPr>
          </a:p>
          <a:p>
            <a:pPr marL="171450" algn="just"/>
            <a:endParaRPr lang="en-US" sz="2000">
              <a:ea typeface="Calibri"/>
              <a:cs typeface="Calibri"/>
            </a:endParaRPr>
          </a:p>
          <a:p>
            <a:pPr marL="0" algn="just"/>
            <a:endParaRPr lang="en-US" sz="1600" b="1">
              <a:ea typeface="Calibri" panose="020F0502020204030204"/>
              <a:cs typeface="Calibri" panose="020F0502020204030204"/>
            </a:endParaRPr>
          </a:p>
          <a:p>
            <a:pPr algn="just"/>
            <a:endParaRPr lang="en-US" sz="1600">
              <a:ea typeface="Calibri" panose="020F0502020204030204"/>
              <a:cs typeface="Calibri" panose="020F0502020204030204"/>
            </a:endParaRPr>
          </a:p>
        </p:txBody>
      </p:sp>
      <p:pic>
        <p:nvPicPr>
          <p:cNvPr id="6" name="Content Placeholder 5" descr="A white sheet with black text&#10;&#10;Description automatically generated">
            <a:extLst>
              <a:ext uri="{FF2B5EF4-FFF2-40B4-BE49-F238E27FC236}">
                <a16:creationId xmlns:a16="http://schemas.microsoft.com/office/drawing/2014/main" id="{16660B18-02FB-B170-5B10-D2553A9DC6E1}"/>
              </a:ext>
            </a:extLst>
          </p:cNvPr>
          <p:cNvPicPr>
            <a:picLocks noGrp="1" noChangeAspect="1"/>
          </p:cNvPicPr>
          <p:nvPr>
            <p:ph sz="half" idx="2"/>
          </p:nvPr>
        </p:nvPicPr>
        <p:blipFill>
          <a:blip r:embed="rId2"/>
          <a:stretch>
            <a:fillRect/>
          </a:stretch>
        </p:blipFill>
        <p:spPr>
          <a:xfrm>
            <a:off x="2667000" y="3583010"/>
            <a:ext cx="6096000" cy="2533095"/>
          </a:xfrm>
        </p:spPr>
      </p:pic>
    </p:spTree>
    <p:extLst>
      <p:ext uri="{BB962C8B-B14F-4D97-AF65-F5344CB8AC3E}">
        <p14:creationId xmlns:p14="http://schemas.microsoft.com/office/powerpoint/2010/main" val="1526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89953" y="951359"/>
            <a:ext cx="4573517" cy="718259"/>
          </a:xfrm>
        </p:spPr>
        <p:txBody>
          <a:bodyPr vert="horz" lIns="91440" tIns="45720" rIns="91440" bIns="45720" rtlCol="0" anchor="t">
            <a:normAutofit/>
          </a:bodyPr>
          <a:lstStyle/>
          <a:p>
            <a:r>
              <a:rPr lang="en-US" sz="3200" dirty="0">
                <a:solidFill>
                  <a:schemeClr val="tx1"/>
                </a:solidFill>
                <a:cs typeface="Calibri Light"/>
              </a:rPr>
              <a:t>Webpage</a:t>
            </a: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redit card&#10;&#10;Description automatically generated">
            <a:extLst>
              <a:ext uri="{FF2B5EF4-FFF2-40B4-BE49-F238E27FC236}">
                <a16:creationId xmlns:a16="http://schemas.microsoft.com/office/drawing/2014/main" id="{2567539B-C704-EB00-1D6F-C731C156F7EB}"/>
              </a:ext>
            </a:extLst>
          </p:cNvPr>
          <p:cNvPicPr>
            <a:picLocks noGrp="1" noChangeAspect="1"/>
          </p:cNvPicPr>
          <p:nvPr>
            <p:ph sz="half" idx="1"/>
          </p:nvPr>
        </p:nvPicPr>
        <p:blipFill>
          <a:blip r:embed="rId2"/>
          <a:stretch>
            <a:fillRect/>
          </a:stretch>
        </p:blipFill>
        <p:spPr>
          <a:xfrm>
            <a:off x="1919377" y="1720821"/>
            <a:ext cx="8338866" cy="4481871"/>
          </a:xfrm>
        </p:spPr>
      </p:pic>
    </p:spTree>
    <p:extLst>
      <p:ext uri="{BB962C8B-B14F-4D97-AF65-F5344CB8AC3E}">
        <p14:creationId xmlns:p14="http://schemas.microsoft.com/office/powerpoint/2010/main" val="131492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a:solidFill>
                  <a:schemeClr val="tx1"/>
                </a:solidFill>
                <a:latin typeface="+mj-lt"/>
              </a:rPr>
              <a:t>Conceptual Diagram</a:t>
            </a:r>
            <a:endParaRPr lang="en-US" sz="5400" kern="1200">
              <a:solidFill>
                <a:schemeClr val="tx1"/>
              </a:solidFill>
              <a:latin typeface="+mj-lt"/>
              <a:ea typeface="Calibri Light"/>
              <a:cs typeface="Calibri Light"/>
            </a:endParaRPr>
          </a:p>
        </p:txBody>
      </p:sp>
      <p:pic>
        <p:nvPicPr>
          <p:cNvPr id="7" name="Picture 6" descr="A black and white diagram&#10;&#10;Description automatically generated">
            <a:extLst>
              <a:ext uri="{FF2B5EF4-FFF2-40B4-BE49-F238E27FC236}">
                <a16:creationId xmlns:a16="http://schemas.microsoft.com/office/drawing/2014/main" id="{100F3A42-DBEE-5F43-725A-E65312B1332C}"/>
              </a:ext>
            </a:extLst>
          </p:cNvPr>
          <p:cNvPicPr>
            <a:picLocks noChangeAspect="1"/>
          </p:cNvPicPr>
          <p:nvPr/>
        </p:nvPicPr>
        <p:blipFill>
          <a:blip r:embed="rId2"/>
          <a:stretch>
            <a:fillRect/>
          </a:stretch>
        </p:blipFill>
        <p:spPr>
          <a:xfrm>
            <a:off x="1733057" y="1939348"/>
            <a:ext cx="8721597" cy="4584065"/>
          </a:xfrm>
          <a:prstGeom prst="rect">
            <a:avLst/>
          </a:prstGeom>
        </p:spPr>
      </p:pic>
    </p:spTree>
    <p:extLst>
      <p:ext uri="{BB962C8B-B14F-4D97-AF65-F5344CB8AC3E}">
        <p14:creationId xmlns:p14="http://schemas.microsoft.com/office/powerpoint/2010/main" val="71218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kern="1200">
                <a:solidFill>
                  <a:schemeClr val="tx1"/>
                </a:solidFill>
                <a:latin typeface="+mj-lt"/>
                <a:ea typeface="+mj-ea"/>
                <a:cs typeface="+mj-cs"/>
              </a:rPr>
              <a:t>Architecture</a:t>
            </a:r>
            <a:endParaRPr lang="en-US">
              <a:ea typeface="+mj-ea"/>
              <a:cs typeface="+mj-cs"/>
            </a:endParaRPr>
          </a:p>
        </p:txBody>
      </p:sp>
      <p:pic>
        <p:nvPicPr>
          <p:cNvPr id="3" name="Picture 4" descr="A picture containing diagram&#10;&#10;Description automatically generated">
            <a:extLst>
              <a:ext uri="{FF2B5EF4-FFF2-40B4-BE49-F238E27FC236}">
                <a16:creationId xmlns:a16="http://schemas.microsoft.com/office/drawing/2014/main" id="{2C066955-80E4-C667-6E4B-8407FA2BF37D}"/>
              </a:ext>
            </a:extLst>
          </p:cNvPr>
          <p:cNvPicPr>
            <a:picLocks noGrp="1" noChangeAspect="1"/>
          </p:cNvPicPr>
          <p:nvPr>
            <p:ph sz="half" idx="1"/>
          </p:nvPr>
        </p:nvPicPr>
        <p:blipFill>
          <a:blip r:embed="rId2"/>
          <a:stretch>
            <a:fillRect/>
          </a:stretch>
        </p:blipFill>
        <p:spPr>
          <a:xfrm>
            <a:off x="865414" y="2116346"/>
            <a:ext cx="1300486" cy="1322182"/>
          </a:xfrm>
        </p:spPr>
      </p:pic>
      <p:cxnSp>
        <p:nvCxnSpPr>
          <p:cNvPr id="5" name="Straight Arrow Connector 4">
            <a:extLst>
              <a:ext uri="{FF2B5EF4-FFF2-40B4-BE49-F238E27FC236}">
                <a16:creationId xmlns:a16="http://schemas.microsoft.com/office/drawing/2014/main" id="{157EA2D9-729D-D3C2-738D-16DA59657D50}"/>
              </a:ext>
            </a:extLst>
          </p:cNvPr>
          <p:cNvCxnSpPr>
            <a:cxnSpLocks/>
          </p:cNvCxnSpPr>
          <p:nvPr/>
        </p:nvCxnSpPr>
        <p:spPr>
          <a:xfrm flipV="1">
            <a:off x="2168203" y="2786454"/>
            <a:ext cx="607053" cy="90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9C7810F-C3DA-FD50-BB4C-BFB4D0DB9EA8}"/>
              </a:ext>
            </a:extLst>
          </p:cNvPr>
          <p:cNvCxnSpPr>
            <a:cxnSpLocks/>
          </p:cNvCxnSpPr>
          <p:nvPr/>
        </p:nvCxnSpPr>
        <p:spPr>
          <a:xfrm>
            <a:off x="5391230" y="2811593"/>
            <a:ext cx="6566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7" name="Picture 2">
            <a:extLst>
              <a:ext uri="{FF2B5EF4-FFF2-40B4-BE49-F238E27FC236}">
                <a16:creationId xmlns:a16="http://schemas.microsoft.com/office/drawing/2014/main" id="{AD30A26E-D0D0-0931-2034-5EFCF426F5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005" b="9571"/>
          <a:stretch/>
        </p:blipFill>
        <p:spPr bwMode="auto">
          <a:xfrm>
            <a:off x="6108568" y="2049690"/>
            <a:ext cx="1465188" cy="147352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151C8DD2-AC0B-0413-6BF6-47D190798521}"/>
              </a:ext>
            </a:extLst>
          </p:cNvPr>
          <p:cNvCxnSpPr>
            <a:cxnSpLocks/>
            <a:stCxn id="17" idx="3"/>
          </p:cNvCxnSpPr>
          <p:nvPr/>
        </p:nvCxnSpPr>
        <p:spPr>
          <a:xfrm>
            <a:off x="7573756" y="2786454"/>
            <a:ext cx="747165" cy="1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50" name="Picture 2">
            <a:extLst>
              <a:ext uri="{FF2B5EF4-FFF2-40B4-BE49-F238E27FC236}">
                <a16:creationId xmlns:a16="http://schemas.microsoft.com/office/drawing/2014/main" id="{98052DEB-44DA-3DB5-2ED1-D59D0BD0DE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59" r="15019"/>
          <a:stretch/>
        </p:blipFill>
        <p:spPr bwMode="auto">
          <a:xfrm>
            <a:off x="2719399" y="2229997"/>
            <a:ext cx="2727688" cy="116319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book with magnifying glass surrounded by icons&#10;&#10;Description automatically generated">
            <a:extLst>
              <a:ext uri="{FF2B5EF4-FFF2-40B4-BE49-F238E27FC236}">
                <a16:creationId xmlns:a16="http://schemas.microsoft.com/office/drawing/2014/main" id="{2F83DB49-03E8-58BD-A387-13FF39A3C5E7}"/>
              </a:ext>
            </a:extLst>
          </p:cNvPr>
          <p:cNvPicPr>
            <a:picLocks noChangeAspect="1"/>
          </p:cNvPicPr>
          <p:nvPr/>
        </p:nvPicPr>
        <p:blipFill rotWithShape="1">
          <a:blip r:embed="rId5"/>
          <a:srcRect l="24720" t="3180" r="25469"/>
          <a:stretch/>
        </p:blipFill>
        <p:spPr>
          <a:xfrm>
            <a:off x="8393458" y="2145867"/>
            <a:ext cx="1187562" cy="1292661"/>
          </a:xfrm>
          <a:prstGeom prst="rect">
            <a:avLst/>
          </a:prstGeom>
        </p:spPr>
      </p:pic>
      <p:cxnSp>
        <p:nvCxnSpPr>
          <p:cNvPr id="38" name="Straight Arrow Connector 37">
            <a:extLst>
              <a:ext uri="{FF2B5EF4-FFF2-40B4-BE49-F238E27FC236}">
                <a16:creationId xmlns:a16="http://schemas.microsoft.com/office/drawing/2014/main" id="{51580547-CD0D-C349-293D-557C642424D1}"/>
              </a:ext>
            </a:extLst>
          </p:cNvPr>
          <p:cNvCxnSpPr>
            <a:cxnSpLocks/>
            <a:endCxn id="40" idx="0"/>
          </p:cNvCxnSpPr>
          <p:nvPr/>
        </p:nvCxnSpPr>
        <p:spPr>
          <a:xfrm>
            <a:off x="8998029" y="3438528"/>
            <a:ext cx="0" cy="45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Rounded Corners 39">
            <a:extLst>
              <a:ext uri="{FF2B5EF4-FFF2-40B4-BE49-F238E27FC236}">
                <a16:creationId xmlns:a16="http://schemas.microsoft.com/office/drawing/2014/main" id="{C03F4914-7C4A-CA27-5FF6-50B955A04DF9}"/>
              </a:ext>
            </a:extLst>
          </p:cNvPr>
          <p:cNvSpPr/>
          <p:nvPr/>
        </p:nvSpPr>
        <p:spPr>
          <a:xfrm>
            <a:off x="8126761" y="3888734"/>
            <a:ext cx="1742536" cy="114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Modelling</a:t>
            </a:r>
          </a:p>
        </p:txBody>
      </p:sp>
      <p:cxnSp>
        <p:nvCxnSpPr>
          <p:cNvPr id="41" name="Straight Arrow Connector 40">
            <a:extLst>
              <a:ext uri="{FF2B5EF4-FFF2-40B4-BE49-F238E27FC236}">
                <a16:creationId xmlns:a16="http://schemas.microsoft.com/office/drawing/2014/main" id="{233427CC-EC41-7C80-71F9-A1EE0481E20F}"/>
              </a:ext>
            </a:extLst>
          </p:cNvPr>
          <p:cNvCxnSpPr>
            <a:cxnSpLocks/>
          </p:cNvCxnSpPr>
          <p:nvPr/>
        </p:nvCxnSpPr>
        <p:spPr>
          <a:xfrm flipH="1">
            <a:off x="7427343" y="4463682"/>
            <a:ext cx="6994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54" name="Picture 6">
            <a:extLst>
              <a:ext uri="{FF2B5EF4-FFF2-40B4-BE49-F238E27FC236}">
                <a16:creationId xmlns:a16="http://schemas.microsoft.com/office/drawing/2014/main" id="{ED86501A-05DE-B098-0C08-7FE4EDFCE4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7799" y="2406154"/>
            <a:ext cx="1909452" cy="74256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6D412E22-AF70-C2FB-15AC-5B17D22F1059}"/>
              </a:ext>
            </a:extLst>
          </p:cNvPr>
          <p:cNvCxnSpPr>
            <a:cxnSpLocks/>
            <a:endCxn id="2054" idx="1"/>
          </p:cNvCxnSpPr>
          <p:nvPr/>
        </p:nvCxnSpPr>
        <p:spPr>
          <a:xfrm>
            <a:off x="9625133" y="2776425"/>
            <a:ext cx="512666" cy="1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Oval 49">
            <a:extLst>
              <a:ext uri="{FF2B5EF4-FFF2-40B4-BE49-F238E27FC236}">
                <a16:creationId xmlns:a16="http://schemas.microsoft.com/office/drawing/2014/main" id="{AA70A211-39E5-CB81-35FD-7521E8A95FC9}"/>
              </a:ext>
            </a:extLst>
          </p:cNvPr>
          <p:cNvSpPr/>
          <p:nvPr/>
        </p:nvSpPr>
        <p:spPr>
          <a:xfrm>
            <a:off x="5962158" y="3851207"/>
            <a:ext cx="1465185" cy="12249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Output</a:t>
            </a:r>
          </a:p>
        </p:txBody>
      </p:sp>
    </p:spTree>
    <p:extLst>
      <p:ext uri="{BB962C8B-B14F-4D97-AF65-F5344CB8AC3E}">
        <p14:creationId xmlns:p14="http://schemas.microsoft.com/office/powerpoint/2010/main" val="31167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E3A5-D59F-D39A-C18A-62E4E563491C}"/>
              </a:ext>
            </a:extLst>
          </p:cNvPr>
          <p:cNvSpPr>
            <a:spLocks noGrp="1"/>
          </p:cNvSpPr>
          <p:nvPr>
            <p:ph type="title"/>
          </p:nvPr>
        </p:nvSpPr>
        <p:spPr>
          <a:xfrm>
            <a:off x="640079" y="664433"/>
            <a:ext cx="3697190" cy="893357"/>
          </a:xfrm>
        </p:spPr>
        <p:txBody>
          <a:bodyPr vert="horz" lIns="91440" tIns="45720" rIns="91440" bIns="45720" rtlCol="0" anchor="b">
            <a:normAutofit/>
          </a:bodyPr>
          <a:lstStyle/>
          <a:p>
            <a:r>
              <a:rPr lang="en-US" sz="5400">
                <a:solidFill>
                  <a:schemeClr val="tx1"/>
                </a:solidFill>
                <a:latin typeface="+mj-lt"/>
              </a:rPr>
              <a:t>Introduction</a:t>
            </a:r>
          </a:p>
        </p:txBody>
      </p:sp>
      <p:sp>
        <p:nvSpPr>
          <p:cNvPr id="3" name="Content Placeholder 2">
            <a:extLst>
              <a:ext uri="{FF2B5EF4-FFF2-40B4-BE49-F238E27FC236}">
                <a16:creationId xmlns:a16="http://schemas.microsoft.com/office/drawing/2014/main" id="{CAE8E599-9D93-E9D5-1192-E2D69BC17136}"/>
              </a:ext>
            </a:extLst>
          </p:cNvPr>
          <p:cNvSpPr>
            <a:spLocks noGrp="1"/>
          </p:cNvSpPr>
          <p:nvPr>
            <p:ph sz="half" idx="1"/>
          </p:nvPr>
        </p:nvSpPr>
        <p:spPr>
          <a:xfrm>
            <a:off x="522848" y="1793416"/>
            <a:ext cx="11402396" cy="4555584"/>
          </a:xfrm>
        </p:spPr>
        <p:txBody>
          <a:bodyPr vert="horz" lIns="91440" tIns="45720" rIns="91440" bIns="45720" rtlCol="0" anchor="t">
            <a:normAutofit lnSpcReduction="10000"/>
          </a:bodyPr>
          <a:lstStyle/>
          <a:p>
            <a:r>
              <a:rPr lang="en-US" sz="2000">
                <a:latin typeface="+mn-lt"/>
              </a:rPr>
              <a:t>Our objective is to develop an advanced system to detect and prevent credit card fraud, ensuring peace of mind </a:t>
            </a:r>
            <a:r>
              <a:rPr lang="en-US" sz="2400">
                <a:latin typeface="+mn-lt"/>
              </a:rPr>
              <a:t>f</a:t>
            </a:r>
            <a:r>
              <a:rPr lang="en-US" sz="2000">
                <a:latin typeface="+mn-lt"/>
              </a:rPr>
              <a:t>or cardholders.</a:t>
            </a:r>
            <a:endParaRPr lang="en-US" sz="2000">
              <a:latin typeface="+mn-lt"/>
              <a:ea typeface="Calibri"/>
              <a:cs typeface="Calibri"/>
            </a:endParaRPr>
          </a:p>
          <a:p>
            <a:pPr marL="0" indent="0">
              <a:buNone/>
            </a:pPr>
            <a:r>
              <a:rPr lang="en-US" sz="2400" b="1">
                <a:latin typeface="+mn-lt"/>
              </a:rPr>
              <a:t>Why It Matters:</a:t>
            </a:r>
            <a:endParaRPr lang="en-US" sz="2400" b="1">
              <a:latin typeface="+mn-lt"/>
              <a:ea typeface="Calibri"/>
              <a:cs typeface="Calibri"/>
            </a:endParaRPr>
          </a:p>
          <a:p>
            <a:pPr algn="just"/>
            <a:r>
              <a:rPr lang="en-US" sz="2000">
                <a:latin typeface="+mn-lt"/>
              </a:rPr>
              <a:t>Credit card fraud poses a significant threat to individuals and financial institutions, causing substantial losses each year.</a:t>
            </a:r>
            <a:endParaRPr lang="en-US" sz="2000">
              <a:latin typeface="+mn-lt"/>
              <a:ea typeface="Calibri"/>
              <a:cs typeface="Calibri"/>
            </a:endParaRPr>
          </a:p>
          <a:p>
            <a:pPr marL="0" indent="0" fontAlgn="base">
              <a:buNone/>
            </a:pPr>
            <a:r>
              <a:rPr lang="en-US" sz="2400" b="1">
                <a:solidFill>
                  <a:srgbClr val="333333"/>
                </a:solidFill>
                <a:effectLst/>
                <a:latin typeface="+mn-lt"/>
              </a:rPr>
              <a:t>Credit Card Fraud Statistics (2023)</a:t>
            </a:r>
            <a:endParaRPr lang="en-US" sz="2400" b="1">
              <a:solidFill>
                <a:srgbClr val="333333"/>
              </a:solidFill>
              <a:effectLst/>
              <a:latin typeface="+mn-lt"/>
              <a:ea typeface="Calibri"/>
              <a:cs typeface="Calibri"/>
            </a:endParaRPr>
          </a:p>
          <a:p>
            <a:pPr fontAlgn="base">
              <a:buFont typeface="Arial" panose="020B0604020202020204" pitchFamily="34" charset="0"/>
              <a:buChar char="•"/>
            </a:pPr>
            <a:r>
              <a:rPr lang="en-US" sz="2000" b="1" i="0">
                <a:effectLst/>
                <a:latin typeface="+mn-lt"/>
              </a:rPr>
              <a:t>46% of global credit card</a:t>
            </a:r>
            <a:r>
              <a:rPr lang="en-US" sz="2000" b="0" i="0">
                <a:effectLst/>
                <a:latin typeface="+mn-lt"/>
              </a:rPr>
              <a:t> fraud happens in the US</a:t>
            </a:r>
            <a:endParaRPr lang="en-US" sz="2000" b="0" i="0">
              <a:effectLst/>
              <a:latin typeface="+mn-lt"/>
              <a:ea typeface="Calibri"/>
              <a:cs typeface="Calibri"/>
            </a:endParaRPr>
          </a:p>
          <a:p>
            <a:pPr fontAlgn="base">
              <a:buFont typeface="Arial" panose="020B0604020202020204" pitchFamily="34" charset="0"/>
              <a:buChar char="•"/>
            </a:pPr>
            <a:r>
              <a:rPr lang="en-US" sz="2000" b="0" i="0">
                <a:effectLst/>
                <a:latin typeface="+mn-lt"/>
              </a:rPr>
              <a:t>Credit card fraud worldwide will reach </a:t>
            </a:r>
            <a:r>
              <a:rPr lang="en-US" sz="2000" b="1" i="0">
                <a:effectLst/>
                <a:latin typeface="+mn-lt"/>
              </a:rPr>
              <a:t>$43 billion by 2026</a:t>
            </a:r>
            <a:endParaRPr lang="en-US" sz="2000" b="0" i="0">
              <a:effectLst/>
              <a:latin typeface="+mn-lt"/>
              <a:ea typeface="Calibri"/>
              <a:cs typeface="Calibri"/>
            </a:endParaRPr>
          </a:p>
          <a:p>
            <a:pPr fontAlgn="base">
              <a:buFont typeface="Arial" panose="020B0604020202020204" pitchFamily="34" charset="0"/>
              <a:buChar char="•"/>
            </a:pPr>
            <a:r>
              <a:rPr lang="en-US" sz="2000" b="0" i="0">
                <a:effectLst/>
                <a:latin typeface="+mn-lt"/>
              </a:rPr>
              <a:t>US credit card fraud losses will eclipse </a:t>
            </a:r>
            <a:r>
              <a:rPr lang="en-US" sz="2000" b="1" i="0">
                <a:effectLst/>
                <a:latin typeface="+mn-lt"/>
              </a:rPr>
              <a:t>$12.5 billion by 2025</a:t>
            </a:r>
            <a:endParaRPr lang="en-US" sz="2000" b="0" i="0">
              <a:effectLst/>
              <a:latin typeface="+mn-lt"/>
              <a:ea typeface="Calibri"/>
              <a:cs typeface="Calibri"/>
            </a:endParaRPr>
          </a:p>
          <a:p>
            <a:pPr fontAlgn="base">
              <a:buFont typeface="Arial" panose="020B0604020202020204" pitchFamily="34" charset="0"/>
              <a:buChar char="•"/>
            </a:pPr>
            <a:r>
              <a:rPr lang="en-US" sz="2000" b="1" i="0">
                <a:effectLst/>
                <a:latin typeface="+mn-lt"/>
              </a:rPr>
              <a:t>48% of consumers</a:t>
            </a:r>
            <a:r>
              <a:rPr lang="en-US" sz="2000" b="0" i="0">
                <a:effectLst/>
                <a:latin typeface="+mn-lt"/>
              </a:rPr>
              <a:t> say it’s the merchant’s responsibility to protect them from fraud</a:t>
            </a:r>
            <a:endParaRPr lang="en-US" sz="2000" b="0" i="0">
              <a:effectLst/>
              <a:latin typeface="+mn-lt"/>
              <a:ea typeface="Calibri"/>
              <a:cs typeface="Calibri"/>
            </a:endParaRPr>
          </a:p>
          <a:p>
            <a:pPr fontAlgn="base">
              <a:buFont typeface="Arial" panose="020B0604020202020204" pitchFamily="34" charset="0"/>
              <a:buChar char="•"/>
            </a:pPr>
            <a:r>
              <a:rPr lang="en-US" sz="2000" b="0" i="0">
                <a:effectLst/>
                <a:latin typeface="+mn-lt"/>
              </a:rPr>
              <a:t>55% of fraudulent credit and debit card transactions are </a:t>
            </a:r>
            <a:r>
              <a:rPr lang="en-US" sz="2000" b="1" i="0">
                <a:effectLst/>
                <a:latin typeface="+mn-lt"/>
              </a:rPr>
              <a:t>less than $100</a:t>
            </a:r>
            <a:endParaRPr lang="en-US" sz="2000" b="0" i="0">
              <a:effectLst/>
              <a:latin typeface="+mn-lt"/>
              <a:ea typeface="Calibri"/>
              <a:cs typeface="Calibri"/>
            </a:endParaRPr>
          </a:p>
          <a:p>
            <a:pPr fontAlgn="base">
              <a:buFont typeface="Arial" panose="020B0604020202020204" pitchFamily="34" charset="0"/>
              <a:buChar char="•"/>
            </a:pPr>
            <a:r>
              <a:rPr lang="en-US" sz="2000" b="1" i="0">
                <a:effectLst/>
                <a:latin typeface="+mn-lt"/>
              </a:rPr>
              <a:t>Every 14 seconds,</a:t>
            </a:r>
            <a:r>
              <a:rPr lang="en-US" sz="2000" b="0" i="0">
                <a:effectLst/>
                <a:latin typeface="+mn-lt"/>
              </a:rPr>
              <a:t> a person in the US falls victim to identity theft</a:t>
            </a:r>
            <a:endParaRPr lang="en-US" sz="2000">
              <a:latin typeface="+mn-lt"/>
              <a:ea typeface="Calibri"/>
              <a:cs typeface="Calibri"/>
            </a:endParaRPr>
          </a:p>
        </p:txBody>
      </p:sp>
      <p:sp>
        <p:nvSpPr>
          <p:cNvPr id="7" name="Content Placeholder 6">
            <a:extLst>
              <a:ext uri="{FF2B5EF4-FFF2-40B4-BE49-F238E27FC236}">
                <a16:creationId xmlns:a16="http://schemas.microsoft.com/office/drawing/2014/main" id="{0F5D0767-8E6C-79B0-CB3E-A6F20BEDB509}"/>
              </a:ext>
            </a:extLst>
          </p:cNvPr>
          <p:cNvSpPr>
            <a:spLocks noGrp="1"/>
          </p:cNvSpPr>
          <p:nvPr>
            <p:ph sz="half" idx="2"/>
          </p:nvPr>
        </p:nvSpPr>
        <p:spPr>
          <a:xfrm>
            <a:off x="640080" y="2872899"/>
            <a:ext cx="4243589" cy="3320668"/>
          </a:xfrm>
        </p:spPr>
        <p:txBody>
          <a:bodyPr vert="horz" lIns="91440" tIns="45720" rIns="91440" bIns="45720" rtlCol="0">
            <a:normAutofit/>
          </a:bodyPr>
          <a:lstStyle/>
          <a:p>
            <a:pPr>
              <a:lnSpc>
                <a:spcPct val="90000"/>
              </a:lnSpc>
            </a:pPr>
            <a:endParaRPr lang="en-US" sz="2200">
              <a:latin typeface="+mn-lt"/>
            </a:endParaRPr>
          </a:p>
          <a:p>
            <a:pPr marL="0">
              <a:lnSpc>
                <a:spcPct val="90000"/>
              </a:lnSpc>
            </a:pPr>
            <a:endParaRPr lang="en-US" sz="2200">
              <a:latin typeface="+mn-lt"/>
            </a:endParaRPr>
          </a:p>
        </p:txBody>
      </p:sp>
    </p:spTree>
    <p:extLst>
      <p:ext uri="{BB962C8B-B14F-4D97-AF65-F5344CB8AC3E}">
        <p14:creationId xmlns:p14="http://schemas.microsoft.com/office/powerpoint/2010/main" val="67655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54DD-54B4-98EC-DF34-0C9B1D2467DA}"/>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Timelines and Roadmap</a:t>
            </a:r>
          </a:p>
        </p:txBody>
      </p:sp>
      <p:graphicFrame>
        <p:nvGraphicFramePr>
          <p:cNvPr id="1035" name="Content Placeholder 3">
            <a:extLst>
              <a:ext uri="{FF2B5EF4-FFF2-40B4-BE49-F238E27FC236}">
                <a16:creationId xmlns:a16="http://schemas.microsoft.com/office/drawing/2014/main" id="{8023AEF3-F1B9-B8D3-55F5-746F37BFE2C1}"/>
              </a:ext>
            </a:extLst>
          </p:cNvPr>
          <p:cNvGraphicFramePr>
            <a:graphicFrameLocks noGrp="1"/>
          </p:cNvGraphicFramePr>
          <p:nvPr>
            <p:ph sz="half" idx="1"/>
            <p:extLst>
              <p:ext uri="{D42A27DB-BD31-4B8C-83A1-F6EECF244321}">
                <p14:modId xmlns:p14="http://schemas.microsoft.com/office/powerpoint/2010/main" val="135866937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05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1B22D-E136-1192-EB67-576DFCC680D6}"/>
              </a:ext>
            </a:extLst>
          </p:cNvPr>
          <p:cNvSpPr txBox="1"/>
          <p:nvPr/>
        </p:nvSpPr>
        <p:spPr>
          <a:xfrm>
            <a:off x="3925019" y="2593871"/>
            <a:ext cx="446848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a:cs typeface="Calibri"/>
              </a:rPr>
              <a:t>  Q &amp; A</a:t>
            </a:r>
          </a:p>
        </p:txBody>
      </p:sp>
    </p:spTree>
    <p:extLst>
      <p:ext uri="{BB962C8B-B14F-4D97-AF65-F5344CB8AC3E}">
        <p14:creationId xmlns:p14="http://schemas.microsoft.com/office/powerpoint/2010/main" val="289077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a:xfrm>
            <a:off x="410947" y="336026"/>
            <a:ext cx="5018699" cy="1956841"/>
          </a:xfrm>
        </p:spPr>
        <p:txBody>
          <a:bodyPr vert="horz" lIns="91440" tIns="45720" rIns="91440" bIns="45720" rtlCol="0" anchor="b">
            <a:normAutofit/>
          </a:bodyPr>
          <a:lstStyle/>
          <a:p>
            <a:r>
              <a:rPr lang="en-US" sz="2400" b="1">
                <a:latin typeface="Helvetica"/>
                <a:cs typeface="Helvetica"/>
              </a:rPr>
              <a:t>Dataset:</a:t>
            </a:r>
            <a:br>
              <a:rPr lang="en-US" sz="2200">
                <a:latin typeface="Helvetica"/>
                <a:cs typeface="Helvetica"/>
              </a:rPr>
            </a:br>
            <a:br>
              <a:rPr lang="en-US" sz="2200">
                <a:latin typeface="Helvetica"/>
                <a:cs typeface="Helvetica"/>
              </a:rPr>
            </a:br>
            <a:r>
              <a:rPr lang="en-US" sz="2200">
                <a:latin typeface="Helvetica"/>
                <a:cs typeface="Helvetica"/>
                <a:hlinkClick r:id="rId2"/>
              </a:rPr>
              <a:t>https://www.kaggle.com/datasets/kartik2112/fraud-detection</a:t>
            </a:r>
            <a:br>
              <a:rPr lang="en-US" sz="2200">
                <a:latin typeface="Helvetica"/>
                <a:cs typeface="Helvetica"/>
              </a:rPr>
            </a:br>
            <a:endParaRPr lang="en-US" sz="2200">
              <a:cs typeface="Helvetica"/>
            </a:endParaRPr>
          </a:p>
        </p:txBody>
      </p:sp>
      <p:sp>
        <p:nvSpPr>
          <p:cNvPr id="29" name="Content Placeholder 7">
            <a:extLst>
              <a:ext uri="{FF2B5EF4-FFF2-40B4-BE49-F238E27FC236}">
                <a16:creationId xmlns:a16="http://schemas.microsoft.com/office/drawing/2014/main" id="{147325E7-6309-03B2-0398-1348B8101944}"/>
              </a:ext>
            </a:extLst>
          </p:cNvPr>
          <p:cNvSpPr>
            <a:spLocks noGrp="1"/>
          </p:cNvSpPr>
          <p:nvPr>
            <p:ph idx="1"/>
          </p:nvPr>
        </p:nvSpPr>
        <p:spPr>
          <a:xfrm>
            <a:off x="410042" y="2362502"/>
            <a:ext cx="4689287" cy="3723234"/>
          </a:xfrm>
        </p:spPr>
        <p:txBody>
          <a:bodyPr vert="horz" lIns="91440" tIns="45720" rIns="91440" bIns="45720" rtlCol="0" anchor="t">
            <a:noAutofit/>
          </a:bodyPr>
          <a:lstStyle/>
          <a:p>
            <a:pPr marL="285750" indent="-285750">
              <a:lnSpc>
                <a:spcPct val="140000"/>
              </a:lnSpc>
            </a:pPr>
            <a:r>
              <a:rPr lang="en-US" sz="1600">
                <a:latin typeface="Calibri"/>
                <a:cs typeface="Helvetica"/>
              </a:rPr>
              <a:t>Name : Credit Card Fraud Transaction detection</a:t>
            </a:r>
            <a:endParaRPr lang="en-US" sz="1600">
              <a:latin typeface="Calibri"/>
              <a:ea typeface="Calibri"/>
              <a:cs typeface="Helvetica" pitchFamily="2" charset="0"/>
            </a:endParaRPr>
          </a:p>
          <a:p>
            <a:pPr marL="285750" indent="-285750">
              <a:lnSpc>
                <a:spcPct val="140000"/>
              </a:lnSpc>
            </a:pPr>
            <a:r>
              <a:rPr lang="en-US" sz="1600">
                <a:latin typeface="Calibri"/>
                <a:cs typeface="Helvetica"/>
              </a:rPr>
              <a:t>Dimension : 1.3 million * 23</a:t>
            </a:r>
            <a:endParaRPr lang="en-US" sz="1600">
              <a:latin typeface="Calibri"/>
              <a:ea typeface="Calibri"/>
              <a:cs typeface="Helvetica"/>
            </a:endParaRPr>
          </a:p>
          <a:p>
            <a:pPr marL="285750" indent="-285750">
              <a:lnSpc>
                <a:spcPct val="140000"/>
              </a:lnSpc>
            </a:pPr>
            <a:r>
              <a:rPr lang="en-US" sz="1600">
                <a:latin typeface="Calibri"/>
                <a:cs typeface="Helvetica"/>
              </a:rPr>
              <a:t>Data Size : 502 MB</a:t>
            </a:r>
            <a:endParaRPr lang="en-US" sz="1600">
              <a:latin typeface="Calibri"/>
              <a:ea typeface="Calibri"/>
              <a:cs typeface="Helvetica"/>
            </a:endParaRPr>
          </a:p>
          <a:p>
            <a:pPr marL="285750" indent="-285750">
              <a:lnSpc>
                <a:spcPct val="140000"/>
              </a:lnSpc>
              <a:buFont typeface="Arial"/>
              <a:buChar char="•"/>
            </a:pPr>
            <a:r>
              <a:rPr lang="en-US" sz="1600">
                <a:latin typeface="Calibri"/>
                <a:cs typeface="Helvetica"/>
              </a:rPr>
              <a:t>No of Columns : 23</a:t>
            </a:r>
            <a:endParaRPr lang="en-US" sz="1600">
              <a:latin typeface="Calibri"/>
              <a:ea typeface="Calibri"/>
              <a:cs typeface="Calibri"/>
            </a:endParaRPr>
          </a:p>
          <a:p>
            <a:pPr marL="285750" indent="-285750">
              <a:lnSpc>
                <a:spcPct val="140000"/>
              </a:lnSpc>
            </a:pPr>
            <a:r>
              <a:rPr lang="en-US" sz="1600">
                <a:latin typeface="Calibri"/>
                <a:cs typeface="Helvetica"/>
              </a:rPr>
              <a:t>Columns : Trans date, </a:t>
            </a:r>
            <a:r>
              <a:rPr lang="en-US" sz="1600" err="1">
                <a:latin typeface="Calibri"/>
                <a:cs typeface="Helvetica"/>
              </a:rPr>
              <a:t>CC_Num</a:t>
            </a:r>
            <a:r>
              <a:rPr lang="en-US" sz="1600">
                <a:latin typeface="Calibri"/>
                <a:cs typeface="Helvetica"/>
              </a:rPr>
              <a:t>, Merchant, Category, Amt, Gender, Name ,City, State, Zip, Job etc.</a:t>
            </a:r>
            <a:endParaRPr lang="en-US" sz="1600">
              <a:latin typeface="Calibri"/>
              <a:ea typeface="Calibri"/>
              <a:cs typeface="Helvetica" pitchFamily="2" charset="0"/>
            </a:endParaRPr>
          </a:p>
          <a:p>
            <a:pPr>
              <a:lnSpc>
                <a:spcPct val="140000"/>
              </a:lnSpc>
            </a:pPr>
            <a:r>
              <a:rPr lang="en-US" sz="1600">
                <a:latin typeface="Calibri"/>
                <a:cs typeface="Helvetica"/>
              </a:rPr>
              <a:t>Date:  1 Jan 2019 to 31 Dec 2020.</a:t>
            </a:r>
            <a:endParaRPr lang="en-US" sz="1600">
              <a:latin typeface="Calibri"/>
              <a:cs typeface="Helvetica" pitchFamily="2" charset="0"/>
            </a:endParaRPr>
          </a:p>
          <a:p>
            <a:pPr>
              <a:lnSpc>
                <a:spcPct val="140000"/>
              </a:lnSpc>
            </a:pPr>
            <a:endParaRPr lang="en-US" sz="1200" b="1">
              <a:latin typeface="Calibri"/>
              <a:cs typeface="Helvetica" pitchFamily="2" charset="0"/>
            </a:endParaRPr>
          </a:p>
        </p:txBody>
      </p:sp>
      <p:pic>
        <p:nvPicPr>
          <p:cNvPr id="1028" name="Picture 4">
            <a:extLst>
              <a:ext uri="{FF2B5EF4-FFF2-40B4-BE49-F238E27FC236}">
                <a16:creationId xmlns:a16="http://schemas.microsoft.com/office/drawing/2014/main" id="{1B17BE6D-A216-7EFF-F943-5ADD91B689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3" r="3836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510993" y="606403"/>
            <a:ext cx="10344801" cy="771803"/>
          </a:xfrm>
        </p:spPr>
        <p:txBody>
          <a:bodyPr vert="horz" lIns="91440" tIns="45720" rIns="91440" bIns="45720" rtlCol="0" anchor="ctr">
            <a:normAutofit fontScale="90000"/>
          </a:bodyPr>
          <a:lstStyle/>
          <a:p>
            <a:pPr algn="ctr"/>
            <a:r>
              <a:rPr lang="en-US" sz="6000" b="1">
                <a:latin typeface="+mj-lt"/>
                <a:ea typeface="Calibri Light"/>
                <a:cs typeface="Calibri Light"/>
              </a:rPr>
              <a:t>Exploratory Data Analysis</a:t>
            </a:r>
          </a:p>
        </p:txBody>
      </p:sp>
      <p:pic>
        <p:nvPicPr>
          <p:cNvPr id="8" name="Picture 7" descr="A close-up of a number&#10;&#10;Description automatically generated">
            <a:extLst>
              <a:ext uri="{FF2B5EF4-FFF2-40B4-BE49-F238E27FC236}">
                <a16:creationId xmlns:a16="http://schemas.microsoft.com/office/drawing/2014/main" id="{EEA05857-FE67-EBD2-1969-58496B13B070}"/>
              </a:ext>
            </a:extLst>
          </p:cNvPr>
          <p:cNvPicPr>
            <a:picLocks noChangeAspect="1"/>
          </p:cNvPicPr>
          <p:nvPr/>
        </p:nvPicPr>
        <p:blipFill rotWithShape="1">
          <a:blip r:embed="rId2"/>
          <a:srcRect l="22572" t="-197" r="-262" b="-488"/>
          <a:stretch/>
        </p:blipFill>
        <p:spPr>
          <a:xfrm>
            <a:off x="842513" y="2017170"/>
            <a:ext cx="2131203" cy="1490898"/>
          </a:xfrm>
          <a:prstGeom prst="rect">
            <a:avLst/>
          </a:prstGeom>
        </p:spPr>
      </p:pic>
      <p:pic>
        <p:nvPicPr>
          <p:cNvPr id="9" name="Picture 8" descr="A close-up of a number&#10;&#10;Description automatically generated">
            <a:extLst>
              <a:ext uri="{FF2B5EF4-FFF2-40B4-BE49-F238E27FC236}">
                <a16:creationId xmlns:a16="http://schemas.microsoft.com/office/drawing/2014/main" id="{88D420B8-5270-BB5F-862D-952B9C072896}"/>
              </a:ext>
            </a:extLst>
          </p:cNvPr>
          <p:cNvPicPr>
            <a:picLocks noChangeAspect="1"/>
          </p:cNvPicPr>
          <p:nvPr/>
        </p:nvPicPr>
        <p:blipFill>
          <a:blip r:embed="rId3"/>
          <a:stretch>
            <a:fillRect/>
          </a:stretch>
        </p:blipFill>
        <p:spPr>
          <a:xfrm>
            <a:off x="3458294" y="2028645"/>
            <a:ext cx="2155526" cy="1485182"/>
          </a:xfrm>
          <a:prstGeom prst="rect">
            <a:avLst/>
          </a:prstGeom>
        </p:spPr>
      </p:pic>
      <p:pic>
        <p:nvPicPr>
          <p:cNvPr id="11" name="Picture 10" descr="A white background with black text&#10;&#10;Description automatically generated">
            <a:extLst>
              <a:ext uri="{FF2B5EF4-FFF2-40B4-BE49-F238E27FC236}">
                <a16:creationId xmlns:a16="http://schemas.microsoft.com/office/drawing/2014/main" id="{771B2F44-0DDD-AB34-244F-52EBE24DA1B4}"/>
              </a:ext>
            </a:extLst>
          </p:cNvPr>
          <p:cNvPicPr>
            <a:picLocks noChangeAspect="1"/>
          </p:cNvPicPr>
          <p:nvPr/>
        </p:nvPicPr>
        <p:blipFill>
          <a:blip r:embed="rId4"/>
          <a:stretch>
            <a:fillRect/>
          </a:stretch>
        </p:blipFill>
        <p:spPr>
          <a:xfrm>
            <a:off x="6093476" y="2025770"/>
            <a:ext cx="2276669" cy="4114800"/>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id="{29E0754F-C8D9-120F-663B-245F76B98B4B}"/>
              </a:ext>
            </a:extLst>
          </p:cNvPr>
          <p:cNvPicPr>
            <a:picLocks noChangeAspect="1"/>
          </p:cNvPicPr>
          <p:nvPr/>
        </p:nvPicPr>
        <p:blipFill>
          <a:blip r:embed="rId5"/>
          <a:stretch>
            <a:fillRect/>
          </a:stretch>
        </p:blipFill>
        <p:spPr>
          <a:xfrm>
            <a:off x="8940194" y="2018581"/>
            <a:ext cx="2276669" cy="4114800"/>
          </a:xfrm>
          <a:prstGeom prst="rect">
            <a:avLst/>
          </a:prstGeom>
        </p:spPr>
      </p:pic>
      <p:sp>
        <p:nvSpPr>
          <p:cNvPr id="2" name="TextBox 1">
            <a:extLst>
              <a:ext uri="{FF2B5EF4-FFF2-40B4-BE49-F238E27FC236}">
                <a16:creationId xmlns:a16="http://schemas.microsoft.com/office/drawing/2014/main" id="{6F77191E-99E3-988B-D44F-F6C6DE5B12F2}"/>
              </a:ext>
            </a:extLst>
          </p:cNvPr>
          <p:cNvSpPr txBox="1"/>
          <p:nvPr/>
        </p:nvSpPr>
        <p:spPr>
          <a:xfrm>
            <a:off x="913716" y="3802560"/>
            <a:ext cx="29855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400">
                <a:latin typeface="Calibri"/>
                <a:ea typeface="+mn-lt"/>
                <a:cs typeface="+mn-lt"/>
              </a:rPr>
              <a:t>Data Cleaning</a:t>
            </a:r>
            <a:endParaRPr lang="en-US" sz="2400">
              <a:latin typeface="Calibri"/>
              <a:ea typeface="Calibri"/>
              <a:cs typeface="Calibri"/>
            </a:endParaRPr>
          </a:p>
          <a:p>
            <a:pPr algn="just">
              <a:buFont typeface="Arial"/>
              <a:buChar char="•"/>
            </a:pPr>
            <a:r>
              <a:rPr lang="en-US" sz="2400">
                <a:latin typeface="Calibri"/>
                <a:ea typeface="+mn-lt"/>
                <a:cs typeface="+mn-lt"/>
              </a:rPr>
              <a:t>Univariate Analysis</a:t>
            </a:r>
            <a:endParaRPr lang="en-US" sz="2400">
              <a:latin typeface="Calibri"/>
              <a:ea typeface="Calibri"/>
              <a:cs typeface="Calibri"/>
            </a:endParaRPr>
          </a:p>
          <a:p>
            <a:pPr algn="just">
              <a:buFont typeface="Arial"/>
              <a:buChar char="•"/>
            </a:pPr>
            <a:r>
              <a:rPr lang="en-US" sz="2400">
                <a:latin typeface="Calibri"/>
                <a:ea typeface="+mn-lt"/>
                <a:cs typeface="+mn-lt"/>
              </a:rPr>
              <a:t>Bivariate Analysis</a:t>
            </a:r>
          </a:p>
          <a:p>
            <a:pPr algn="just">
              <a:buFont typeface="Arial"/>
              <a:buChar char="•"/>
            </a:pPr>
            <a:r>
              <a:rPr lang="en-US" sz="2400">
                <a:latin typeface="Calibri"/>
                <a:ea typeface="+mn-lt"/>
                <a:cs typeface="+mn-lt"/>
              </a:rPr>
              <a:t>Data Visualization</a:t>
            </a:r>
            <a:endParaRPr lang="en-US" sz="2400">
              <a:latin typeface="Calibri"/>
              <a:ea typeface="Calibri"/>
              <a:cs typeface="Calibri"/>
            </a:endParaRPr>
          </a:p>
          <a:p>
            <a:pPr algn="just">
              <a:buFont typeface="Arial"/>
              <a:buChar char="•"/>
            </a:pPr>
            <a:r>
              <a:rPr lang="en-US" sz="2400">
                <a:latin typeface="Calibri"/>
                <a:ea typeface="+mn-lt"/>
                <a:cs typeface="+mn-lt"/>
              </a:rPr>
              <a:t>Summary Statistics</a:t>
            </a:r>
            <a:endParaRPr lang="en-US" sz="2400">
              <a:latin typeface="Calibri"/>
              <a:ea typeface="Calibri"/>
              <a:cs typeface="Calibri"/>
            </a:endParaRPr>
          </a:p>
          <a:p>
            <a:pPr algn="just">
              <a:buFont typeface="Arial"/>
              <a:buChar char="•"/>
            </a:pPr>
            <a:r>
              <a:rPr lang="en-US" sz="2400">
                <a:latin typeface="Calibri"/>
                <a:ea typeface="+mn-lt"/>
                <a:cs typeface="+mn-lt"/>
              </a:rPr>
              <a:t>Outlier Detection</a:t>
            </a:r>
            <a:endParaRPr lang="en-US" sz="2400">
              <a:latin typeface="Calibri"/>
              <a:ea typeface="Calibri"/>
              <a:cs typeface="Calibri"/>
            </a:endParaRPr>
          </a:p>
          <a:p>
            <a:pPr marL="285750" indent="-285750">
              <a:buFont typeface="Arial"/>
              <a:buChar char="•"/>
            </a:pPr>
            <a:endParaRPr lang="en-US">
              <a:ea typeface="Calibri"/>
              <a:cs typeface="Calibri"/>
            </a:endParaRPr>
          </a:p>
        </p:txBody>
      </p:sp>
    </p:spTree>
    <p:extLst>
      <p:ext uri="{BB962C8B-B14F-4D97-AF65-F5344CB8AC3E}">
        <p14:creationId xmlns:p14="http://schemas.microsoft.com/office/powerpoint/2010/main" val="59151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265069" y="766313"/>
            <a:ext cx="5877566" cy="994803"/>
          </a:xfrm>
        </p:spPr>
        <p:txBody>
          <a:bodyPr vert="horz" lIns="91440" tIns="45720" rIns="91440" bIns="45720" rtlCol="0" anchor="ctr">
            <a:normAutofit/>
          </a:bodyPr>
          <a:lstStyle/>
          <a:p>
            <a:pPr algn="ctr"/>
            <a:r>
              <a:rPr lang="en-US" sz="4800">
                <a:solidFill>
                  <a:schemeClr val="tx1"/>
                </a:solidFill>
                <a:latin typeface="+mj-lt"/>
              </a:rPr>
              <a:t>Preliminary Analysis</a:t>
            </a:r>
          </a:p>
        </p:txBody>
      </p:sp>
      <p:pic>
        <p:nvPicPr>
          <p:cNvPr id="2" name="Picture 1" descr="A graph of a number of states&#10;&#10;Description automatically generated">
            <a:extLst>
              <a:ext uri="{FF2B5EF4-FFF2-40B4-BE49-F238E27FC236}">
                <a16:creationId xmlns:a16="http://schemas.microsoft.com/office/drawing/2014/main" id="{D0C2C917-38AD-C01C-A294-140CB017B740}"/>
              </a:ext>
            </a:extLst>
          </p:cNvPr>
          <p:cNvPicPr>
            <a:picLocks noChangeAspect="1"/>
          </p:cNvPicPr>
          <p:nvPr/>
        </p:nvPicPr>
        <p:blipFill rotWithShape="1">
          <a:blip r:embed="rId2"/>
          <a:srcRect r="-79" b="3140"/>
          <a:stretch/>
        </p:blipFill>
        <p:spPr>
          <a:xfrm>
            <a:off x="6311892" y="261254"/>
            <a:ext cx="6083633" cy="3203531"/>
          </a:xfrm>
          <a:prstGeom prst="rect">
            <a:avLst/>
          </a:prstGeom>
        </p:spPr>
      </p:pic>
      <p:sp>
        <p:nvSpPr>
          <p:cNvPr id="4" name="TextBox 3">
            <a:extLst>
              <a:ext uri="{FF2B5EF4-FFF2-40B4-BE49-F238E27FC236}">
                <a16:creationId xmlns:a16="http://schemas.microsoft.com/office/drawing/2014/main" id="{7FCCABD9-E4B7-F488-5E9D-66FE0A0926D9}"/>
              </a:ext>
            </a:extLst>
          </p:cNvPr>
          <p:cNvSpPr txBox="1"/>
          <p:nvPr/>
        </p:nvSpPr>
        <p:spPr>
          <a:xfrm>
            <a:off x="395377" y="2774830"/>
            <a:ext cx="570062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a:ea typeface="Calibri" panose="020F0502020204030204"/>
                <a:cs typeface="Calibri" panose="020F0502020204030204"/>
              </a:rPr>
              <a:t>New York has highest recorded fraud transactions followed by Texas and Pennsylvania.</a:t>
            </a:r>
          </a:p>
          <a:p>
            <a:pPr marL="285750" indent="-285750" algn="just">
              <a:buFont typeface="Arial" panose="020B0604020202020204" pitchFamily="34" charset="0"/>
              <a:buChar char="•"/>
            </a:pPr>
            <a:r>
              <a:rPr lang="en-US">
                <a:ea typeface="Calibri" panose="020F0502020204030204"/>
                <a:cs typeface="Calibri" panose="020F0502020204030204"/>
              </a:rPr>
              <a:t>The number of fraud transactions is high for age group 50-60.</a:t>
            </a:r>
          </a:p>
          <a:p>
            <a:pPr marL="285750" indent="-285750" algn="just">
              <a:buFont typeface="Arial" panose="020B0604020202020204" pitchFamily="34" charset="0"/>
              <a:buChar char="•"/>
            </a:pPr>
            <a:r>
              <a:rPr lang="en-US">
                <a:ea typeface="Calibri" panose="020F0502020204030204"/>
                <a:cs typeface="Calibri" panose="020F0502020204030204"/>
              </a:rPr>
              <a:t>More number of fraud transactions were recorded at entertainment and grocery merchants.</a:t>
            </a:r>
          </a:p>
          <a:p>
            <a:pPr marL="285750" indent="-285750" algn="just">
              <a:buFont typeface="Arial" panose="020B0604020202020204" pitchFamily="34" charset="0"/>
              <a:buChar char="•"/>
            </a:pPr>
            <a:r>
              <a:rPr lang="en-US">
                <a:ea typeface="Calibri" panose="020F0502020204030204"/>
                <a:cs typeface="Calibri" panose="020F0502020204030204"/>
              </a:rPr>
              <a:t>In Missouri, travel is the most spent category followed by grocery.</a:t>
            </a:r>
          </a:p>
        </p:txBody>
      </p:sp>
      <p:pic>
        <p:nvPicPr>
          <p:cNvPr id="5" name="Picture 4">
            <a:extLst>
              <a:ext uri="{FF2B5EF4-FFF2-40B4-BE49-F238E27FC236}">
                <a16:creationId xmlns:a16="http://schemas.microsoft.com/office/drawing/2014/main" id="{CDC2C159-621F-1CED-4F34-C3E304D10966}"/>
              </a:ext>
            </a:extLst>
          </p:cNvPr>
          <p:cNvPicPr>
            <a:picLocks noChangeAspect="1"/>
          </p:cNvPicPr>
          <p:nvPr/>
        </p:nvPicPr>
        <p:blipFill>
          <a:blip r:embed="rId3"/>
          <a:stretch>
            <a:fillRect/>
          </a:stretch>
        </p:blipFill>
        <p:spPr>
          <a:xfrm>
            <a:off x="6313097" y="3470149"/>
            <a:ext cx="5474898" cy="3016024"/>
          </a:xfrm>
          <a:prstGeom prst="rect">
            <a:avLst/>
          </a:prstGeom>
        </p:spPr>
      </p:pic>
    </p:spTree>
    <p:extLst>
      <p:ext uri="{BB962C8B-B14F-4D97-AF65-F5344CB8AC3E}">
        <p14:creationId xmlns:p14="http://schemas.microsoft.com/office/powerpoint/2010/main" val="67720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4" name="Picture 3" descr="A graph of a credit card holder age&#10;&#10;Description automatically generated">
            <a:extLst>
              <a:ext uri="{FF2B5EF4-FFF2-40B4-BE49-F238E27FC236}">
                <a16:creationId xmlns:a16="http://schemas.microsoft.com/office/drawing/2014/main" id="{7A201D7A-A3C7-3326-D733-05116F674C33}"/>
              </a:ext>
            </a:extLst>
          </p:cNvPr>
          <p:cNvPicPr>
            <a:picLocks noChangeAspect="1"/>
          </p:cNvPicPr>
          <p:nvPr/>
        </p:nvPicPr>
        <p:blipFill>
          <a:blip r:embed="rId2"/>
          <a:stretch>
            <a:fillRect/>
          </a:stretch>
        </p:blipFill>
        <p:spPr>
          <a:xfrm>
            <a:off x="321362" y="1821862"/>
            <a:ext cx="4103240" cy="2809242"/>
          </a:xfrm>
          <a:prstGeom prst="rect">
            <a:avLst/>
          </a:prstGeom>
        </p:spPr>
      </p:pic>
      <p:pic>
        <p:nvPicPr>
          <p:cNvPr id="2" name="Picture 1" descr="A graph of a bar chart&#10;&#10;Description automatically generated">
            <a:extLst>
              <a:ext uri="{FF2B5EF4-FFF2-40B4-BE49-F238E27FC236}">
                <a16:creationId xmlns:a16="http://schemas.microsoft.com/office/drawing/2014/main" id="{57F76FA7-6A70-81CC-01E1-86F188B88FBA}"/>
              </a:ext>
            </a:extLst>
          </p:cNvPr>
          <p:cNvPicPr>
            <a:picLocks noChangeAspect="1"/>
          </p:cNvPicPr>
          <p:nvPr/>
        </p:nvPicPr>
        <p:blipFill>
          <a:blip r:embed="rId3"/>
          <a:stretch>
            <a:fillRect/>
          </a:stretch>
        </p:blipFill>
        <p:spPr>
          <a:xfrm>
            <a:off x="4173775" y="4093068"/>
            <a:ext cx="4218259" cy="2587227"/>
          </a:xfrm>
          <a:prstGeom prst="rect">
            <a:avLst/>
          </a:prstGeom>
        </p:spPr>
      </p:pic>
      <p:pic>
        <p:nvPicPr>
          <p:cNvPr id="5" name="Picture 4" descr="A graph of different numbers&#10;&#10;Description automatically generated">
            <a:extLst>
              <a:ext uri="{FF2B5EF4-FFF2-40B4-BE49-F238E27FC236}">
                <a16:creationId xmlns:a16="http://schemas.microsoft.com/office/drawing/2014/main" id="{0BB46E2E-8E77-25F4-41EB-A4DF7F43668D}"/>
              </a:ext>
            </a:extLst>
          </p:cNvPr>
          <p:cNvPicPr>
            <a:picLocks noChangeAspect="1"/>
          </p:cNvPicPr>
          <p:nvPr/>
        </p:nvPicPr>
        <p:blipFill>
          <a:blip r:embed="rId4"/>
          <a:stretch>
            <a:fillRect/>
          </a:stretch>
        </p:blipFill>
        <p:spPr>
          <a:xfrm>
            <a:off x="7472661" y="1924161"/>
            <a:ext cx="4426731" cy="2108627"/>
          </a:xfrm>
          <a:prstGeom prst="rect">
            <a:avLst/>
          </a:prstGeom>
        </p:spPr>
      </p:pic>
    </p:spTree>
    <p:extLst>
      <p:ext uri="{BB962C8B-B14F-4D97-AF65-F5344CB8AC3E}">
        <p14:creationId xmlns:p14="http://schemas.microsoft.com/office/powerpoint/2010/main" val="3767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46070" y="267652"/>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6" name="Picture 5">
            <a:extLst>
              <a:ext uri="{FF2B5EF4-FFF2-40B4-BE49-F238E27FC236}">
                <a16:creationId xmlns:a16="http://schemas.microsoft.com/office/drawing/2014/main" id="{FDFF570C-E6E3-5BF7-9755-4671F53E4F35}"/>
              </a:ext>
            </a:extLst>
          </p:cNvPr>
          <p:cNvPicPr>
            <a:picLocks noChangeAspect="1"/>
          </p:cNvPicPr>
          <p:nvPr/>
        </p:nvPicPr>
        <p:blipFill>
          <a:blip r:embed="rId2"/>
          <a:stretch>
            <a:fillRect/>
          </a:stretch>
        </p:blipFill>
        <p:spPr>
          <a:xfrm>
            <a:off x="6793300" y="1224752"/>
            <a:ext cx="5017699" cy="3085781"/>
          </a:xfrm>
          <a:prstGeom prst="rect">
            <a:avLst/>
          </a:prstGeom>
        </p:spPr>
      </p:pic>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9210F0E2-2DE7-864E-B759-E0DB722E20C3}"/>
              </a:ext>
            </a:extLst>
          </p:cNvPr>
          <p:cNvPicPr>
            <a:picLocks noChangeAspect="1"/>
          </p:cNvPicPr>
          <p:nvPr/>
        </p:nvPicPr>
        <p:blipFill>
          <a:blip r:embed="rId3"/>
          <a:stretch>
            <a:fillRect/>
          </a:stretch>
        </p:blipFill>
        <p:spPr>
          <a:xfrm>
            <a:off x="135128" y="3210685"/>
            <a:ext cx="6656717" cy="3398064"/>
          </a:xfrm>
          <a:prstGeom prst="rect">
            <a:avLst/>
          </a:prstGeom>
        </p:spPr>
      </p:pic>
    </p:spTree>
    <p:extLst>
      <p:ext uri="{BB962C8B-B14F-4D97-AF65-F5344CB8AC3E}">
        <p14:creationId xmlns:p14="http://schemas.microsoft.com/office/powerpoint/2010/main" val="419759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46070" y="267652"/>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2" name="Picture 1" descr="A map of the united states&#10;&#10;Description automatically generated">
            <a:extLst>
              <a:ext uri="{FF2B5EF4-FFF2-40B4-BE49-F238E27FC236}">
                <a16:creationId xmlns:a16="http://schemas.microsoft.com/office/drawing/2014/main" id="{458D9388-1A8D-7E3F-3609-B2122F3DA4A1}"/>
              </a:ext>
            </a:extLst>
          </p:cNvPr>
          <p:cNvPicPr>
            <a:picLocks noChangeAspect="1"/>
          </p:cNvPicPr>
          <p:nvPr/>
        </p:nvPicPr>
        <p:blipFill>
          <a:blip r:embed="rId2"/>
          <a:stretch>
            <a:fillRect/>
          </a:stretch>
        </p:blipFill>
        <p:spPr>
          <a:xfrm>
            <a:off x="5279305" y="1261504"/>
            <a:ext cx="6563264" cy="3552734"/>
          </a:xfrm>
          <a:prstGeom prst="rect">
            <a:avLst/>
          </a:prstGeom>
        </p:spPr>
      </p:pic>
      <p:pic>
        <p:nvPicPr>
          <p:cNvPr id="5" name="Picture 4" descr="A graph showing the growth of a quarter&#10;&#10;Description automatically generated">
            <a:extLst>
              <a:ext uri="{FF2B5EF4-FFF2-40B4-BE49-F238E27FC236}">
                <a16:creationId xmlns:a16="http://schemas.microsoft.com/office/drawing/2014/main" id="{48E0E685-5641-2789-907F-47E959AE9493}"/>
              </a:ext>
            </a:extLst>
          </p:cNvPr>
          <p:cNvPicPr>
            <a:picLocks noChangeAspect="1"/>
          </p:cNvPicPr>
          <p:nvPr/>
        </p:nvPicPr>
        <p:blipFill>
          <a:blip r:embed="rId3"/>
          <a:stretch>
            <a:fillRect/>
          </a:stretch>
        </p:blipFill>
        <p:spPr>
          <a:xfrm>
            <a:off x="474453" y="3904711"/>
            <a:ext cx="4744529" cy="2686050"/>
          </a:xfrm>
          <a:prstGeom prst="rect">
            <a:avLst/>
          </a:prstGeom>
        </p:spPr>
      </p:pic>
    </p:spTree>
    <p:extLst>
      <p:ext uri="{BB962C8B-B14F-4D97-AF65-F5344CB8AC3E}">
        <p14:creationId xmlns:p14="http://schemas.microsoft.com/office/powerpoint/2010/main" val="336462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4" name="Picture 3" descr="A screenshot of a graph&#10;&#10;Description automatically generated">
            <a:extLst>
              <a:ext uri="{FF2B5EF4-FFF2-40B4-BE49-F238E27FC236}">
                <a16:creationId xmlns:a16="http://schemas.microsoft.com/office/drawing/2014/main" id="{2AC4C45E-2723-883B-C01D-20D18275F01D}"/>
              </a:ext>
            </a:extLst>
          </p:cNvPr>
          <p:cNvPicPr>
            <a:picLocks noChangeAspect="1"/>
          </p:cNvPicPr>
          <p:nvPr/>
        </p:nvPicPr>
        <p:blipFill>
          <a:blip r:embed="rId2"/>
          <a:stretch>
            <a:fillRect/>
          </a:stretch>
        </p:blipFill>
        <p:spPr>
          <a:xfrm>
            <a:off x="4676794" y="2164430"/>
            <a:ext cx="7274480" cy="3728140"/>
          </a:xfrm>
          <a:prstGeom prst="rect">
            <a:avLst/>
          </a:prstGeom>
        </p:spPr>
      </p:pic>
      <p:sp>
        <p:nvSpPr>
          <p:cNvPr id="2" name="TextBox 1">
            <a:extLst>
              <a:ext uri="{FF2B5EF4-FFF2-40B4-BE49-F238E27FC236}">
                <a16:creationId xmlns:a16="http://schemas.microsoft.com/office/drawing/2014/main" id="{1B7D5672-676D-F969-6CDC-7200CA4AFFBE}"/>
              </a:ext>
            </a:extLst>
          </p:cNvPr>
          <p:cNvSpPr txBox="1"/>
          <p:nvPr/>
        </p:nvSpPr>
        <p:spPr>
          <a:xfrm>
            <a:off x="347973" y="2042338"/>
            <a:ext cx="416702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000">
                <a:solidFill>
                  <a:srgbClr val="374151"/>
                </a:solidFill>
                <a:ea typeface="+mn-lt"/>
                <a:cs typeface="+mn-lt"/>
              </a:rPr>
              <a:t>The dataset is strongly skewed to the right, as shown by a skewness score of 42.8, and it is possible that there are  large values that are having a substantial impact on the distribution. </a:t>
            </a:r>
            <a:endParaRPr lang="en-US" sz="2000">
              <a:ea typeface="Calibri"/>
              <a:cs typeface="Calibri"/>
            </a:endParaRPr>
          </a:p>
          <a:p>
            <a:pPr algn="just">
              <a:buFont typeface="Arial"/>
              <a:buChar char="•"/>
            </a:pPr>
            <a:r>
              <a:rPr lang="en-US" sz="2000">
                <a:solidFill>
                  <a:srgbClr val="374151"/>
                </a:solidFill>
                <a:ea typeface="+mn-lt"/>
                <a:cs typeface="+mn-lt"/>
              </a:rPr>
              <a:t>According to the above bar plot, the amount involved is high for the majority of fraudulent transactions. </a:t>
            </a:r>
            <a:endParaRPr lang="en-US" sz="2000">
              <a:ea typeface="+mn-lt"/>
              <a:cs typeface="+mn-lt"/>
            </a:endParaRPr>
          </a:p>
          <a:p>
            <a:pPr algn="just">
              <a:buFont typeface="Arial"/>
              <a:buChar char="•"/>
            </a:pPr>
            <a:r>
              <a:rPr lang="en-US" sz="2000">
                <a:solidFill>
                  <a:srgbClr val="374151"/>
                </a:solidFill>
                <a:ea typeface="+mn-lt"/>
                <a:cs typeface="+mn-lt"/>
              </a:rPr>
              <a:t>Removal of outliers is not appropriate in this situation since they represent the highest risk of fraud.</a:t>
            </a:r>
            <a:endParaRPr lang="en-US" sz="2000">
              <a:ea typeface="+mn-lt"/>
              <a:cs typeface="+mn-lt"/>
            </a:endParaRPr>
          </a:p>
          <a:p>
            <a:pPr marL="171450" indent="-171450" algn="just">
              <a:buFont typeface="Arial"/>
              <a:buChar char="•"/>
            </a:pPr>
            <a:endParaRPr lang="en-US" sz="1200">
              <a:solidFill>
                <a:srgbClr val="374151"/>
              </a:solidFill>
              <a:ea typeface="Calibri" panose="020F0502020204030204"/>
              <a:cs typeface="Calibri" panose="020F0502020204030204"/>
            </a:endParaRPr>
          </a:p>
        </p:txBody>
      </p:sp>
    </p:spTree>
    <p:extLst>
      <p:ext uri="{BB962C8B-B14F-4D97-AF65-F5344CB8AC3E}">
        <p14:creationId xmlns:p14="http://schemas.microsoft.com/office/powerpoint/2010/main" val="2910968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Credit Card Transactions Fraud Detection</vt:lpstr>
      <vt:lpstr>Introduction</vt:lpstr>
      <vt:lpstr>Dataset:  https://www.kaggle.com/datasets/kartik2112/fraud-detection </vt:lpstr>
      <vt:lpstr>Exploratory Data Analysis</vt:lpstr>
      <vt:lpstr>Preliminary Analysis</vt:lpstr>
      <vt:lpstr>Preliminary Analysis</vt:lpstr>
      <vt:lpstr>Preliminary Analysis</vt:lpstr>
      <vt:lpstr>Preliminary Analysis</vt:lpstr>
      <vt:lpstr>Preliminary Analysis</vt:lpstr>
      <vt:lpstr>Class Imbalances &amp; Treatment Techniques</vt:lpstr>
      <vt:lpstr>Methodologies</vt:lpstr>
      <vt:lpstr>Model Implementations</vt:lpstr>
      <vt:lpstr>Convolutional Neural Network (CNN)</vt:lpstr>
      <vt:lpstr>Long Short-Term Memory Model</vt:lpstr>
      <vt:lpstr>GRU Model</vt:lpstr>
      <vt:lpstr>Auto encoder model</vt:lpstr>
      <vt:lpstr>Webpage</vt:lpstr>
      <vt:lpstr>Conceptual Diagram</vt:lpstr>
      <vt:lpstr>Architecture</vt:lpstr>
      <vt:lpstr>Timelines and Roadmap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Herrman, Alia R.</dc:creator>
  <cp:revision>57</cp:revision>
  <dcterms:created xsi:type="dcterms:W3CDTF">2020-10-14T14:24:03Z</dcterms:created>
  <dcterms:modified xsi:type="dcterms:W3CDTF">2023-10-17T03:58:48Z</dcterms:modified>
</cp:coreProperties>
</file>