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93" r:id="rId2"/>
    <p:sldId id="274" r:id="rId3"/>
    <p:sldId id="266" r:id="rId4"/>
    <p:sldId id="297" r:id="rId5"/>
    <p:sldId id="303" r:id="rId6"/>
    <p:sldId id="307" r:id="rId7"/>
    <p:sldId id="308" r:id="rId8"/>
    <p:sldId id="306" r:id="rId9"/>
    <p:sldId id="294" r:id="rId10"/>
    <p:sldId id="304" r:id="rId11"/>
    <p:sldId id="300" r:id="rId12"/>
    <p:sldId id="267" r:id="rId13"/>
    <p:sldId id="295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37A"/>
    <a:srgbClr val="1074BA"/>
    <a:srgbClr val="0F49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627F35-85A3-1A4F-C2DE-2F08D20083E4}" v="228" dt="2023-09-28T03:20:53.058"/>
    <p1510:client id="{37D6D483-5FFE-BA0D-BCAD-6A59648E49D2}" v="9" dt="2023-09-27T18:52:15.192"/>
    <p1510:client id="{41465B96-72FC-E022-9F54-57FA1EAFB39E}" v="230" dt="2023-09-27T17:46:08.303"/>
    <p1510:client id="{4268FFFE-6DC1-7282-6022-014762D2952E}" v="366" dt="2023-09-27T19:08:58.671"/>
    <p1510:client id="{8660816E-C7C6-4874-8A69-7D4FBEEEB42B}" v="78" dt="2022-12-05T18:48:50.937"/>
    <p1510:client id="{B59E094A-55F5-3B9E-BF1B-FDBE18CA3728}" v="224" dt="2023-09-28T15:00:08.197"/>
    <p1510:client id="{DC1CFF02-6A7D-8BAD-4E5D-04D0E7A9370F}" v="4" dt="2023-09-26T21:25:38.568"/>
    <p1510:client id="{F7F48CC0-1721-03B6-23B2-A6075E6E9DDF}" v="514" dt="2023-09-26T04:12:58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F8D44D-0149-4CD5-9CCC-C13C2F5FC12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5E1B20-DAC9-42B9-9AC9-72EA7EE888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Perform an exploratory data analysis on the data to understand which features might be correlated to fraudulent activities.</a:t>
          </a:r>
        </a:p>
        <a:p>
          <a:pPr rtl="0">
            <a:lnSpc>
              <a:spcPct val="100000"/>
            </a:lnSpc>
          </a:pPr>
          <a:r>
            <a:rPr lang="en-US" b="0" i="0"/>
            <a:t>Dive Deep into the data to see if there is any missing values and any skewness,</a:t>
          </a:r>
          <a:r>
            <a:rPr lang="en-US" b="0" i="0">
              <a:latin typeface="Calibri Light" panose="020F0302020204030204"/>
            </a:rPr>
            <a:t> </a:t>
          </a:r>
          <a:r>
            <a:rPr lang="en-US" b="0" i="0"/>
            <a:t>class imbalances etc.</a:t>
          </a:r>
        </a:p>
        <a:p>
          <a:pPr>
            <a:lnSpc>
              <a:spcPct val="100000"/>
            </a:lnSpc>
          </a:pPr>
          <a:r>
            <a:rPr lang="en-US" b="0" i="0"/>
            <a:t>Then Attempt to create models with those features and test out their </a:t>
          </a:r>
          <a:r>
            <a:rPr lang="en-US" b="0" i="0">
              <a:latin typeface="Calibri Light" panose="020F0302020204030204"/>
            </a:rPr>
            <a:t>predictive</a:t>
          </a:r>
          <a:r>
            <a:rPr lang="en-US" b="0" i="0"/>
            <a:t> effectiveness.</a:t>
          </a:r>
          <a:endParaRPr lang="en-US"/>
        </a:p>
      </dgm:t>
    </dgm:pt>
    <dgm:pt modelId="{BB18FE48-ECC9-4D86-A1B0-8A702424DE18}" type="parTrans" cxnId="{EF3A6CA2-EE4A-48EA-8FF7-80156F23691B}">
      <dgm:prSet/>
      <dgm:spPr/>
      <dgm:t>
        <a:bodyPr/>
        <a:lstStyle/>
        <a:p>
          <a:endParaRPr lang="en-US"/>
        </a:p>
      </dgm:t>
    </dgm:pt>
    <dgm:pt modelId="{F0328C82-36B9-44F6-867F-B8EDBA5014E4}" type="sibTrans" cxnId="{EF3A6CA2-EE4A-48EA-8FF7-80156F23691B}">
      <dgm:prSet/>
      <dgm:spPr/>
      <dgm:t>
        <a:bodyPr/>
        <a:lstStyle/>
        <a:p>
          <a:endParaRPr lang="en-US"/>
        </a:p>
      </dgm:t>
    </dgm:pt>
    <dgm:pt modelId="{27A431FE-5197-4C9A-A2E1-37EA83E2E1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Understand the characteristics of a fraudulent transaction and develop predictive models accordingly to flag down potentially risky activities for fraud prevention.</a:t>
          </a:r>
        </a:p>
        <a:p>
          <a:pPr>
            <a:lnSpc>
              <a:spcPct val="100000"/>
            </a:lnSpc>
          </a:pPr>
          <a:r>
            <a:rPr lang="en-US" b="0" i="0"/>
            <a:t>Build a scalable model i.e</a:t>
          </a:r>
          <a:r>
            <a:rPr lang="en-US" b="0" i="0">
              <a:latin typeface="Calibri Light" panose="020F0302020204030204"/>
            </a:rPr>
            <a:t>.,</a:t>
          </a:r>
          <a:r>
            <a:rPr lang="en-US" b="0" i="0"/>
            <a:t> ready to deploy.</a:t>
          </a:r>
        </a:p>
      </dgm:t>
    </dgm:pt>
    <dgm:pt modelId="{3A6115F4-C954-4B6B-8331-B5D632E06323}" type="parTrans" cxnId="{FF442603-FE53-41A0-BFEE-65A1F8F1C040}">
      <dgm:prSet/>
      <dgm:spPr/>
      <dgm:t>
        <a:bodyPr/>
        <a:lstStyle/>
        <a:p>
          <a:endParaRPr lang="en-US"/>
        </a:p>
      </dgm:t>
    </dgm:pt>
    <dgm:pt modelId="{175887C3-5BD5-4C0E-BCC8-76BEB1A0DB2D}" type="sibTrans" cxnId="{FF442603-FE53-41A0-BFEE-65A1F8F1C040}">
      <dgm:prSet/>
      <dgm:spPr/>
      <dgm:t>
        <a:bodyPr/>
        <a:lstStyle/>
        <a:p>
          <a:endParaRPr lang="en-US"/>
        </a:p>
      </dgm:t>
    </dgm:pt>
    <dgm:pt modelId="{B7B0036B-3E77-4660-8CC8-EF84852FF7D9}" type="pres">
      <dgm:prSet presAssocID="{78F8D44D-0149-4CD5-9CCC-C13C2F5FC121}" presName="root" presStyleCnt="0">
        <dgm:presLayoutVars>
          <dgm:dir/>
          <dgm:resizeHandles val="exact"/>
        </dgm:presLayoutVars>
      </dgm:prSet>
      <dgm:spPr/>
    </dgm:pt>
    <dgm:pt modelId="{07786379-0D16-4C1F-86D8-0D03086507B1}" type="pres">
      <dgm:prSet presAssocID="{485E1B20-DAC9-42B9-9AC9-72EA7EE8888C}" presName="compNode" presStyleCnt="0"/>
      <dgm:spPr/>
    </dgm:pt>
    <dgm:pt modelId="{1DEF2D8F-5BE5-423D-A8EE-0E7C5EE5A547}" type="pres">
      <dgm:prSet presAssocID="{485E1B20-DAC9-42B9-9AC9-72EA7EE8888C}" presName="bgRect" presStyleLbl="bgShp" presStyleIdx="0" presStyleCnt="2" custScaleX="97815" custScaleY="87859"/>
      <dgm:spPr/>
    </dgm:pt>
    <dgm:pt modelId="{27753F19-0052-464C-A461-6BE945F7CA54}" type="pres">
      <dgm:prSet presAssocID="{485E1B20-DAC9-42B9-9AC9-72EA7EE8888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941A35A-8D50-4CB0-8A29-4B1B47979DBF}" type="pres">
      <dgm:prSet presAssocID="{485E1B20-DAC9-42B9-9AC9-72EA7EE8888C}" presName="spaceRect" presStyleCnt="0"/>
      <dgm:spPr/>
    </dgm:pt>
    <dgm:pt modelId="{0F119D44-BE40-40FC-B672-494D8B632FC2}" type="pres">
      <dgm:prSet presAssocID="{485E1B20-DAC9-42B9-9AC9-72EA7EE8888C}" presName="parTx" presStyleLbl="revTx" presStyleIdx="0" presStyleCnt="2">
        <dgm:presLayoutVars>
          <dgm:chMax val="0"/>
          <dgm:chPref val="0"/>
        </dgm:presLayoutVars>
      </dgm:prSet>
      <dgm:spPr/>
    </dgm:pt>
    <dgm:pt modelId="{03CD63F4-5EBB-4506-9A47-B28BE1C1F5CE}" type="pres">
      <dgm:prSet presAssocID="{F0328C82-36B9-44F6-867F-B8EDBA5014E4}" presName="sibTrans" presStyleCnt="0"/>
      <dgm:spPr/>
    </dgm:pt>
    <dgm:pt modelId="{D1E1DE63-A406-43C7-9712-9E74C291EEDF}" type="pres">
      <dgm:prSet presAssocID="{27A431FE-5197-4C9A-A2E1-37EA83E2E17B}" presName="compNode" presStyleCnt="0"/>
      <dgm:spPr/>
    </dgm:pt>
    <dgm:pt modelId="{749D145D-3E8B-48E0-BAE8-D13DC41968A5}" type="pres">
      <dgm:prSet presAssocID="{27A431FE-5197-4C9A-A2E1-37EA83E2E17B}" presName="bgRect" presStyleLbl="bgShp" presStyleIdx="1" presStyleCnt="2" custScaleX="97815" custScaleY="89233" custLinFactNeighborY="155"/>
      <dgm:spPr/>
    </dgm:pt>
    <dgm:pt modelId="{C1A24C96-C573-4E26-B3C8-FDD4CE783041}" type="pres">
      <dgm:prSet presAssocID="{27A431FE-5197-4C9A-A2E1-37EA83E2E17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55F0BBE-141F-4022-ADD8-DCC631E8CF7B}" type="pres">
      <dgm:prSet presAssocID="{27A431FE-5197-4C9A-A2E1-37EA83E2E17B}" presName="spaceRect" presStyleCnt="0"/>
      <dgm:spPr/>
    </dgm:pt>
    <dgm:pt modelId="{ECBA2D11-68C2-4914-BB78-91E0EC06E1CB}" type="pres">
      <dgm:prSet presAssocID="{27A431FE-5197-4C9A-A2E1-37EA83E2E17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F442603-FE53-41A0-BFEE-65A1F8F1C040}" srcId="{78F8D44D-0149-4CD5-9CCC-C13C2F5FC121}" destId="{27A431FE-5197-4C9A-A2E1-37EA83E2E17B}" srcOrd="1" destOrd="0" parTransId="{3A6115F4-C954-4B6B-8331-B5D632E06323}" sibTransId="{175887C3-5BD5-4C0E-BCC8-76BEB1A0DB2D}"/>
    <dgm:cxn modelId="{72B89A98-84BF-44B0-BB71-6BDB96962893}" type="presOf" srcId="{78F8D44D-0149-4CD5-9CCC-C13C2F5FC121}" destId="{B7B0036B-3E77-4660-8CC8-EF84852FF7D9}" srcOrd="0" destOrd="0" presId="urn:microsoft.com/office/officeart/2018/2/layout/IconVerticalSolidList"/>
    <dgm:cxn modelId="{EF3A6CA2-EE4A-48EA-8FF7-80156F23691B}" srcId="{78F8D44D-0149-4CD5-9CCC-C13C2F5FC121}" destId="{485E1B20-DAC9-42B9-9AC9-72EA7EE8888C}" srcOrd="0" destOrd="0" parTransId="{BB18FE48-ECC9-4D86-A1B0-8A702424DE18}" sibTransId="{F0328C82-36B9-44F6-867F-B8EDBA5014E4}"/>
    <dgm:cxn modelId="{14AFA7E0-DB41-43A9-8DA8-F6B2172D4F39}" type="presOf" srcId="{485E1B20-DAC9-42B9-9AC9-72EA7EE8888C}" destId="{0F119D44-BE40-40FC-B672-494D8B632FC2}" srcOrd="0" destOrd="0" presId="urn:microsoft.com/office/officeart/2018/2/layout/IconVerticalSolidList"/>
    <dgm:cxn modelId="{68F1D1E7-D726-4509-82AB-B8674CEA657C}" type="presOf" srcId="{27A431FE-5197-4C9A-A2E1-37EA83E2E17B}" destId="{ECBA2D11-68C2-4914-BB78-91E0EC06E1CB}" srcOrd="0" destOrd="0" presId="urn:microsoft.com/office/officeart/2018/2/layout/IconVerticalSolidList"/>
    <dgm:cxn modelId="{2E6FAED2-E2C4-47BA-A15D-3E56DC6A2480}" type="presParOf" srcId="{B7B0036B-3E77-4660-8CC8-EF84852FF7D9}" destId="{07786379-0D16-4C1F-86D8-0D03086507B1}" srcOrd="0" destOrd="0" presId="urn:microsoft.com/office/officeart/2018/2/layout/IconVerticalSolidList"/>
    <dgm:cxn modelId="{65203013-3830-461A-9A65-5668147C28A2}" type="presParOf" srcId="{07786379-0D16-4C1F-86D8-0D03086507B1}" destId="{1DEF2D8F-5BE5-423D-A8EE-0E7C5EE5A547}" srcOrd="0" destOrd="0" presId="urn:microsoft.com/office/officeart/2018/2/layout/IconVerticalSolidList"/>
    <dgm:cxn modelId="{A9C2F312-5295-4DFE-B699-468175D3FD01}" type="presParOf" srcId="{07786379-0D16-4C1F-86D8-0D03086507B1}" destId="{27753F19-0052-464C-A461-6BE945F7CA54}" srcOrd="1" destOrd="0" presId="urn:microsoft.com/office/officeart/2018/2/layout/IconVerticalSolidList"/>
    <dgm:cxn modelId="{56320AEA-C641-4146-A393-E2331030EA63}" type="presParOf" srcId="{07786379-0D16-4C1F-86D8-0D03086507B1}" destId="{0941A35A-8D50-4CB0-8A29-4B1B47979DBF}" srcOrd="2" destOrd="0" presId="urn:microsoft.com/office/officeart/2018/2/layout/IconVerticalSolidList"/>
    <dgm:cxn modelId="{06775219-CE41-4723-A5EA-5E88625D5A1E}" type="presParOf" srcId="{07786379-0D16-4C1F-86D8-0D03086507B1}" destId="{0F119D44-BE40-40FC-B672-494D8B632FC2}" srcOrd="3" destOrd="0" presId="urn:microsoft.com/office/officeart/2018/2/layout/IconVerticalSolidList"/>
    <dgm:cxn modelId="{A0EDDFCD-7DDA-4E00-A016-D26A885F0C0A}" type="presParOf" srcId="{B7B0036B-3E77-4660-8CC8-EF84852FF7D9}" destId="{03CD63F4-5EBB-4506-9A47-B28BE1C1F5CE}" srcOrd="1" destOrd="0" presId="urn:microsoft.com/office/officeart/2018/2/layout/IconVerticalSolidList"/>
    <dgm:cxn modelId="{1F4E32E9-B0DB-4688-B882-3EE2FF3E8141}" type="presParOf" srcId="{B7B0036B-3E77-4660-8CC8-EF84852FF7D9}" destId="{D1E1DE63-A406-43C7-9712-9E74C291EEDF}" srcOrd="2" destOrd="0" presId="urn:microsoft.com/office/officeart/2018/2/layout/IconVerticalSolidList"/>
    <dgm:cxn modelId="{DF85FF4B-F4C5-47A7-88F2-1B908CEDF765}" type="presParOf" srcId="{D1E1DE63-A406-43C7-9712-9E74C291EEDF}" destId="{749D145D-3E8B-48E0-BAE8-D13DC41968A5}" srcOrd="0" destOrd="0" presId="urn:microsoft.com/office/officeart/2018/2/layout/IconVerticalSolidList"/>
    <dgm:cxn modelId="{6ADE0B2D-71A6-43D2-BBC3-F595175D7256}" type="presParOf" srcId="{D1E1DE63-A406-43C7-9712-9E74C291EEDF}" destId="{C1A24C96-C573-4E26-B3C8-FDD4CE783041}" srcOrd="1" destOrd="0" presId="urn:microsoft.com/office/officeart/2018/2/layout/IconVerticalSolidList"/>
    <dgm:cxn modelId="{6C628B37-12BE-4CD3-8346-8C76D69AAE55}" type="presParOf" srcId="{D1E1DE63-A406-43C7-9712-9E74C291EEDF}" destId="{255F0BBE-141F-4022-ADD8-DCC631E8CF7B}" srcOrd="2" destOrd="0" presId="urn:microsoft.com/office/officeart/2018/2/layout/IconVerticalSolidList"/>
    <dgm:cxn modelId="{7CBFC317-D704-4AFA-A7B8-2BCFCD7F370A}" type="presParOf" srcId="{D1E1DE63-A406-43C7-9712-9E74C291EEDF}" destId="{ECBA2D11-68C2-4914-BB78-91E0EC06E1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098AD1-8A1F-43BC-825A-40974620F8D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409E585-1FE3-4904-A220-D696370B8DF1}">
      <dgm:prSet/>
      <dgm:spPr/>
      <dgm:t>
        <a:bodyPr/>
        <a:lstStyle/>
        <a:p>
          <a:r>
            <a:rPr lang="en-US"/>
            <a:t>Data Analysis, Model implementation &amp; Evaluations : October</a:t>
          </a:r>
        </a:p>
      </dgm:t>
    </dgm:pt>
    <dgm:pt modelId="{DAC3D09A-1FF9-44BD-9429-D94B8F7D0504}" type="parTrans" cxnId="{0022F89E-18B2-4CF1-8C8B-607399C2B723}">
      <dgm:prSet/>
      <dgm:spPr/>
      <dgm:t>
        <a:bodyPr/>
        <a:lstStyle/>
        <a:p>
          <a:endParaRPr lang="en-US"/>
        </a:p>
      </dgm:t>
    </dgm:pt>
    <dgm:pt modelId="{1E527DC8-2B50-481D-88DB-1897D233B666}" type="sibTrans" cxnId="{0022F89E-18B2-4CF1-8C8B-607399C2B723}">
      <dgm:prSet/>
      <dgm:spPr/>
      <dgm:t>
        <a:bodyPr/>
        <a:lstStyle/>
        <a:p>
          <a:endParaRPr lang="en-US"/>
        </a:p>
      </dgm:t>
    </dgm:pt>
    <dgm:pt modelId="{473427BC-24FB-42E9-9500-2BD215E0C3B9}">
      <dgm:prSet/>
      <dgm:spPr/>
      <dgm:t>
        <a:bodyPr/>
        <a:lstStyle/>
        <a:p>
          <a:r>
            <a:rPr lang="en-US"/>
            <a:t>Data Finalization , Model Finetuning, optimizations : November</a:t>
          </a:r>
        </a:p>
      </dgm:t>
    </dgm:pt>
    <dgm:pt modelId="{BEECAB1A-2E7E-4C45-967C-4F3E679FFA37}" type="parTrans" cxnId="{20DFCCEF-A447-4EA8-9414-07425CC19028}">
      <dgm:prSet/>
      <dgm:spPr/>
      <dgm:t>
        <a:bodyPr/>
        <a:lstStyle/>
        <a:p>
          <a:endParaRPr lang="en-US"/>
        </a:p>
      </dgm:t>
    </dgm:pt>
    <dgm:pt modelId="{2527F246-7CB7-4FEC-8272-FC281C23AFC9}" type="sibTrans" cxnId="{20DFCCEF-A447-4EA8-9414-07425CC19028}">
      <dgm:prSet/>
      <dgm:spPr/>
      <dgm:t>
        <a:bodyPr/>
        <a:lstStyle/>
        <a:p>
          <a:endParaRPr lang="en-US"/>
        </a:p>
      </dgm:t>
    </dgm:pt>
    <dgm:pt modelId="{17970D20-67AF-45DB-99B2-5BB4101E2249}">
      <dgm:prSet/>
      <dgm:spPr/>
      <dgm:t>
        <a:bodyPr/>
        <a:lstStyle/>
        <a:p>
          <a:r>
            <a:rPr lang="en-US"/>
            <a:t>Documentation, Visualizations and Final Presentation : December</a:t>
          </a:r>
        </a:p>
      </dgm:t>
    </dgm:pt>
    <dgm:pt modelId="{A0F0A569-614B-4646-8B12-3B7FD865AC1F}" type="parTrans" cxnId="{8F63D03A-8D74-4AD4-A9B5-3A42B34F5EA4}">
      <dgm:prSet/>
      <dgm:spPr/>
      <dgm:t>
        <a:bodyPr/>
        <a:lstStyle/>
        <a:p>
          <a:endParaRPr lang="en-US"/>
        </a:p>
      </dgm:t>
    </dgm:pt>
    <dgm:pt modelId="{1DFDD02F-59CA-4A7B-A8C7-6F09FBF21DDA}" type="sibTrans" cxnId="{8F63D03A-8D74-4AD4-A9B5-3A42B34F5EA4}">
      <dgm:prSet/>
      <dgm:spPr/>
      <dgm:t>
        <a:bodyPr/>
        <a:lstStyle/>
        <a:p>
          <a:endParaRPr lang="en-US"/>
        </a:p>
      </dgm:t>
    </dgm:pt>
    <dgm:pt modelId="{D94CE2C5-B924-4BA4-A864-BC17F704E34E}" type="pres">
      <dgm:prSet presAssocID="{1B098AD1-8A1F-43BC-825A-40974620F8D3}" presName="root" presStyleCnt="0">
        <dgm:presLayoutVars>
          <dgm:dir/>
          <dgm:resizeHandles val="exact"/>
        </dgm:presLayoutVars>
      </dgm:prSet>
      <dgm:spPr/>
    </dgm:pt>
    <dgm:pt modelId="{DC29C25A-A74B-456C-AC30-20FFD981430E}" type="pres">
      <dgm:prSet presAssocID="{D409E585-1FE3-4904-A220-D696370B8DF1}" presName="compNode" presStyleCnt="0"/>
      <dgm:spPr/>
    </dgm:pt>
    <dgm:pt modelId="{FF630193-D4F4-4E14-9D56-666BC0050F61}" type="pres">
      <dgm:prSet presAssocID="{D409E585-1FE3-4904-A220-D696370B8DF1}" presName="bgRect" presStyleLbl="bgShp" presStyleIdx="0" presStyleCnt="3"/>
      <dgm:spPr/>
    </dgm:pt>
    <dgm:pt modelId="{22E01F86-5BE6-4CDB-B070-B7F3BED603A6}" type="pres">
      <dgm:prSet presAssocID="{D409E585-1FE3-4904-A220-D696370B8D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D4E03CA-61DE-44AB-AF35-D5FB77378245}" type="pres">
      <dgm:prSet presAssocID="{D409E585-1FE3-4904-A220-D696370B8DF1}" presName="spaceRect" presStyleCnt="0"/>
      <dgm:spPr/>
    </dgm:pt>
    <dgm:pt modelId="{5CF4494D-31B3-484A-B165-A0BEC0652292}" type="pres">
      <dgm:prSet presAssocID="{D409E585-1FE3-4904-A220-D696370B8DF1}" presName="parTx" presStyleLbl="revTx" presStyleIdx="0" presStyleCnt="3">
        <dgm:presLayoutVars>
          <dgm:chMax val="0"/>
          <dgm:chPref val="0"/>
        </dgm:presLayoutVars>
      </dgm:prSet>
      <dgm:spPr/>
    </dgm:pt>
    <dgm:pt modelId="{68B1A6E3-C85F-4931-A351-DEFBA220BFD4}" type="pres">
      <dgm:prSet presAssocID="{1E527DC8-2B50-481D-88DB-1897D233B666}" presName="sibTrans" presStyleCnt="0"/>
      <dgm:spPr/>
    </dgm:pt>
    <dgm:pt modelId="{42CB3931-110E-4010-8113-C6995AC9EEE8}" type="pres">
      <dgm:prSet presAssocID="{473427BC-24FB-42E9-9500-2BD215E0C3B9}" presName="compNode" presStyleCnt="0"/>
      <dgm:spPr/>
    </dgm:pt>
    <dgm:pt modelId="{9D451603-8B5F-4ECF-9434-37CCC344CE5F}" type="pres">
      <dgm:prSet presAssocID="{473427BC-24FB-42E9-9500-2BD215E0C3B9}" presName="bgRect" presStyleLbl="bgShp" presStyleIdx="1" presStyleCnt="3"/>
      <dgm:spPr/>
    </dgm:pt>
    <dgm:pt modelId="{BBD58D11-594E-48B9-BED5-B7B27F70FD04}" type="pres">
      <dgm:prSet presAssocID="{473427BC-24FB-42E9-9500-2BD215E0C3B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63F3BA8B-3828-41A4-9369-B5632EF66A9C}" type="pres">
      <dgm:prSet presAssocID="{473427BC-24FB-42E9-9500-2BD215E0C3B9}" presName="spaceRect" presStyleCnt="0"/>
      <dgm:spPr/>
    </dgm:pt>
    <dgm:pt modelId="{4FD22324-E76E-47D5-8FF2-B4578355AD5D}" type="pres">
      <dgm:prSet presAssocID="{473427BC-24FB-42E9-9500-2BD215E0C3B9}" presName="parTx" presStyleLbl="revTx" presStyleIdx="1" presStyleCnt="3">
        <dgm:presLayoutVars>
          <dgm:chMax val="0"/>
          <dgm:chPref val="0"/>
        </dgm:presLayoutVars>
      </dgm:prSet>
      <dgm:spPr/>
    </dgm:pt>
    <dgm:pt modelId="{3C1ED041-A66C-445A-A1A6-483E6EB41EBF}" type="pres">
      <dgm:prSet presAssocID="{2527F246-7CB7-4FEC-8272-FC281C23AFC9}" presName="sibTrans" presStyleCnt="0"/>
      <dgm:spPr/>
    </dgm:pt>
    <dgm:pt modelId="{1EA5AE0A-DC5E-4DDA-82A6-A22431EF6C14}" type="pres">
      <dgm:prSet presAssocID="{17970D20-67AF-45DB-99B2-5BB4101E2249}" presName="compNode" presStyleCnt="0"/>
      <dgm:spPr/>
    </dgm:pt>
    <dgm:pt modelId="{3C42D617-E855-43E3-BFE5-9EEE5FD35735}" type="pres">
      <dgm:prSet presAssocID="{17970D20-67AF-45DB-99B2-5BB4101E2249}" presName="bgRect" presStyleLbl="bgShp" presStyleIdx="2" presStyleCnt="3"/>
      <dgm:spPr/>
    </dgm:pt>
    <dgm:pt modelId="{3DF2C73A-2E3F-4CF6-B299-92BFE2B88B50}" type="pres">
      <dgm:prSet presAssocID="{17970D20-67AF-45DB-99B2-5BB4101E224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17B6739-1FA9-46C3-BB56-370726B3D0D1}" type="pres">
      <dgm:prSet presAssocID="{17970D20-67AF-45DB-99B2-5BB4101E2249}" presName="spaceRect" presStyleCnt="0"/>
      <dgm:spPr/>
    </dgm:pt>
    <dgm:pt modelId="{C3585F5A-E371-4A90-AD04-C747C1A69178}" type="pres">
      <dgm:prSet presAssocID="{17970D20-67AF-45DB-99B2-5BB4101E224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A27F209-93BF-444E-806B-55AF3E10E641}" type="presOf" srcId="{D409E585-1FE3-4904-A220-D696370B8DF1}" destId="{5CF4494D-31B3-484A-B165-A0BEC0652292}" srcOrd="0" destOrd="0" presId="urn:microsoft.com/office/officeart/2018/2/layout/IconVerticalSolidList"/>
    <dgm:cxn modelId="{8F63D03A-8D74-4AD4-A9B5-3A42B34F5EA4}" srcId="{1B098AD1-8A1F-43BC-825A-40974620F8D3}" destId="{17970D20-67AF-45DB-99B2-5BB4101E2249}" srcOrd="2" destOrd="0" parTransId="{A0F0A569-614B-4646-8B12-3B7FD865AC1F}" sibTransId="{1DFDD02F-59CA-4A7B-A8C7-6F09FBF21DDA}"/>
    <dgm:cxn modelId="{69A4853E-B343-4C3A-88CF-F0B48C52D2E8}" type="presOf" srcId="{1B098AD1-8A1F-43BC-825A-40974620F8D3}" destId="{D94CE2C5-B924-4BA4-A864-BC17F704E34E}" srcOrd="0" destOrd="0" presId="urn:microsoft.com/office/officeart/2018/2/layout/IconVerticalSolidList"/>
    <dgm:cxn modelId="{D1C02D4B-DA26-414E-8FFE-CA41378453BD}" type="presOf" srcId="{17970D20-67AF-45DB-99B2-5BB4101E2249}" destId="{C3585F5A-E371-4A90-AD04-C747C1A69178}" srcOrd="0" destOrd="0" presId="urn:microsoft.com/office/officeart/2018/2/layout/IconVerticalSolidList"/>
    <dgm:cxn modelId="{0022F89E-18B2-4CF1-8C8B-607399C2B723}" srcId="{1B098AD1-8A1F-43BC-825A-40974620F8D3}" destId="{D409E585-1FE3-4904-A220-D696370B8DF1}" srcOrd="0" destOrd="0" parTransId="{DAC3D09A-1FF9-44BD-9429-D94B8F7D0504}" sibTransId="{1E527DC8-2B50-481D-88DB-1897D233B666}"/>
    <dgm:cxn modelId="{B59139EE-1FB4-4F40-9A3C-D8277ECB5B9F}" type="presOf" srcId="{473427BC-24FB-42E9-9500-2BD215E0C3B9}" destId="{4FD22324-E76E-47D5-8FF2-B4578355AD5D}" srcOrd="0" destOrd="0" presId="urn:microsoft.com/office/officeart/2018/2/layout/IconVerticalSolidList"/>
    <dgm:cxn modelId="{20DFCCEF-A447-4EA8-9414-07425CC19028}" srcId="{1B098AD1-8A1F-43BC-825A-40974620F8D3}" destId="{473427BC-24FB-42E9-9500-2BD215E0C3B9}" srcOrd="1" destOrd="0" parTransId="{BEECAB1A-2E7E-4C45-967C-4F3E679FFA37}" sibTransId="{2527F246-7CB7-4FEC-8272-FC281C23AFC9}"/>
    <dgm:cxn modelId="{7C7CFF06-3A86-4360-B905-B4706FC3879A}" type="presParOf" srcId="{D94CE2C5-B924-4BA4-A864-BC17F704E34E}" destId="{DC29C25A-A74B-456C-AC30-20FFD981430E}" srcOrd="0" destOrd="0" presId="urn:microsoft.com/office/officeart/2018/2/layout/IconVerticalSolidList"/>
    <dgm:cxn modelId="{6B704EDC-993C-46F7-8414-E63687DD272F}" type="presParOf" srcId="{DC29C25A-A74B-456C-AC30-20FFD981430E}" destId="{FF630193-D4F4-4E14-9D56-666BC0050F61}" srcOrd="0" destOrd="0" presId="urn:microsoft.com/office/officeart/2018/2/layout/IconVerticalSolidList"/>
    <dgm:cxn modelId="{20C66822-CF72-430F-904F-D7DC8AF5D2E9}" type="presParOf" srcId="{DC29C25A-A74B-456C-AC30-20FFD981430E}" destId="{22E01F86-5BE6-4CDB-B070-B7F3BED603A6}" srcOrd="1" destOrd="0" presId="urn:microsoft.com/office/officeart/2018/2/layout/IconVerticalSolidList"/>
    <dgm:cxn modelId="{E5970EAB-FAC9-4697-B037-ADB498993C8F}" type="presParOf" srcId="{DC29C25A-A74B-456C-AC30-20FFD981430E}" destId="{2D4E03CA-61DE-44AB-AF35-D5FB77378245}" srcOrd="2" destOrd="0" presId="urn:microsoft.com/office/officeart/2018/2/layout/IconVerticalSolidList"/>
    <dgm:cxn modelId="{DF771931-95F6-455D-8F82-5EA7D3CEDEC2}" type="presParOf" srcId="{DC29C25A-A74B-456C-AC30-20FFD981430E}" destId="{5CF4494D-31B3-484A-B165-A0BEC0652292}" srcOrd="3" destOrd="0" presId="urn:microsoft.com/office/officeart/2018/2/layout/IconVerticalSolidList"/>
    <dgm:cxn modelId="{A899C85F-3EE3-492D-9D7E-02E1657E269A}" type="presParOf" srcId="{D94CE2C5-B924-4BA4-A864-BC17F704E34E}" destId="{68B1A6E3-C85F-4931-A351-DEFBA220BFD4}" srcOrd="1" destOrd="0" presId="urn:microsoft.com/office/officeart/2018/2/layout/IconVerticalSolidList"/>
    <dgm:cxn modelId="{9640681A-EC29-4DC6-B8AE-EF6B6FC58920}" type="presParOf" srcId="{D94CE2C5-B924-4BA4-A864-BC17F704E34E}" destId="{42CB3931-110E-4010-8113-C6995AC9EEE8}" srcOrd="2" destOrd="0" presId="urn:microsoft.com/office/officeart/2018/2/layout/IconVerticalSolidList"/>
    <dgm:cxn modelId="{1506DAAA-ED1A-4EE3-9289-DCAE66015C97}" type="presParOf" srcId="{42CB3931-110E-4010-8113-C6995AC9EEE8}" destId="{9D451603-8B5F-4ECF-9434-37CCC344CE5F}" srcOrd="0" destOrd="0" presId="urn:microsoft.com/office/officeart/2018/2/layout/IconVerticalSolidList"/>
    <dgm:cxn modelId="{6D92C54F-C1BB-4C06-983F-D32828926469}" type="presParOf" srcId="{42CB3931-110E-4010-8113-C6995AC9EEE8}" destId="{BBD58D11-594E-48B9-BED5-B7B27F70FD04}" srcOrd="1" destOrd="0" presId="urn:microsoft.com/office/officeart/2018/2/layout/IconVerticalSolidList"/>
    <dgm:cxn modelId="{3D9F491B-ED61-40CD-8B2D-F3692C6F32CA}" type="presParOf" srcId="{42CB3931-110E-4010-8113-C6995AC9EEE8}" destId="{63F3BA8B-3828-41A4-9369-B5632EF66A9C}" srcOrd="2" destOrd="0" presId="urn:microsoft.com/office/officeart/2018/2/layout/IconVerticalSolidList"/>
    <dgm:cxn modelId="{A3550771-AD9B-4036-9537-111F80233EE3}" type="presParOf" srcId="{42CB3931-110E-4010-8113-C6995AC9EEE8}" destId="{4FD22324-E76E-47D5-8FF2-B4578355AD5D}" srcOrd="3" destOrd="0" presId="urn:microsoft.com/office/officeart/2018/2/layout/IconVerticalSolidList"/>
    <dgm:cxn modelId="{F6FF344A-8637-4E84-9385-D3CC558E3B08}" type="presParOf" srcId="{D94CE2C5-B924-4BA4-A864-BC17F704E34E}" destId="{3C1ED041-A66C-445A-A1A6-483E6EB41EBF}" srcOrd="3" destOrd="0" presId="urn:microsoft.com/office/officeart/2018/2/layout/IconVerticalSolidList"/>
    <dgm:cxn modelId="{AF068E47-7FED-4138-B2F9-6D712E92A9A4}" type="presParOf" srcId="{D94CE2C5-B924-4BA4-A864-BC17F704E34E}" destId="{1EA5AE0A-DC5E-4DDA-82A6-A22431EF6C14}" srcOrd="4" destOrd="0" presId="urn:microsoft.com/office/officeart/2018/2/layout/IconVerticalSolidList"/>
    <dgm:cxn modelId="{4994D1C1-16F4-4188-A839-82515F5659D1}" type="presParOf" srcId="{1EA5AE0A-DC5E-4DDA-82A6-A22431EF6C14}" destId="{3C42D617-E855-43E3-BFE5-9EEE5FD35735}" srcOrd="0" destOrd="0" presId="urn:microsoft.com/office/officeart/2018/2/layout/IconVerticalSolidList"/>
    <dgm:cxn modelId="{AD0CE4FF-8547-4623-A19C-1E2CA533C951}" type="presParOf" srcId="{1EA5AE0A-DC5E-4DDA-82A6-A22431EF6C14}" destId="{3DF2C73A-2E3F-4CF6-B299-92BFE2B88B50}" srcOrd="1" destOrd="0" presId="urn:microsoft.com/office/officeart/2018/2/layout/IconVerticalSolidList"/>
    <dgm:cxn modelId="{C52F53BB-ABB7-4080-B7E0-332D335271AD}" type="presParOf" srcId="{1EA5AE0A-DC5E-4DDA-82A6-A22431EF6C14}" destId="{817B6739-1FA9-46C3-BB56-370726B3D0D1}" srcOrd="2" destOrd="0" presId="urn:microsoft.com/office/officeart/2018/2/layout/IconVerticalSolidList"/>
    <dgm:cxn modelId="{236BC027-67E5-4AE0-86B1-0960BEC1935D}" type="presParOf" srcId="{1EA5AE0A-DC5E-4DDA-82A6-A22431EF6C14}" destId="{C3585F5A-E371-4A90-AD04-C747C1A691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EF2D8F-5BE5-423D-A8EE-0E7C5EE5A547}">
      <dsp:nvSpPr>
        <dsp:cNvPr id="0" name=""/>
        <dsp:cNvSpPr/>
      </dsp:nvSpPr>
      <dsp:spPr>
        <a:xfrm>
          <a:off x="62051" y="732203"/>
          <a:ext cx="11111345" cy="10679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53F19-0052-464C-A461-6BE945F7CA54}">
      <dsp:nvSpPr>
        <dsp:cNvPr id="0" name=""/>
        <dsp:cNvSpPr/>
      </dsp:nvSpPr>
      <dsp:spPr>
        <a:xfrm>
          <a:off x="305647" y="931909"/>
          <a:ext cx="668543" cy="6685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19D44-BE40-40FC-B672-494D8B632FC2}">
      <dsp:nvSpPr>
        <dsp:cNvPr id="0" name=""/>
        <dsp:cNvSpPr/>
      </dsp:nvSpPr>
      <dsp:spPr>
        <a:xfrm>
          <a:off x="1341890" y="658414"/>
          <a:ext cx="9955610" cy="1215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44" tIns="128644" rIns="128644" bIns="12864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Perform an exploratory data analysis on the data to understand which features might be correlated to fraudulent activities.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Dive Deep into the data to see if there is any missing values and any skewness,</a:t>
          </a:r>
          <a:r>
            <a:rPr lang="en-US" sz="1500" b="0" i="0" kern="1200">
              <a:latin typeface="Calibri Light" panose="020F0302020204030204"/>
            </a:rPr>
            <a:t> </a:t>
          </a:r>
          <a:r>
            <a:rPr lang="en-US" sz="1500" b="0" i="0" kern="1200"/>
            <a:t>class imbalances etc.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Then Attempt to create models with those features and test out their </a:t>
          </a:r>
          <a:r>
            <a:rPr lang="en-US" sz="1500" b="0" i="0" kern="1200">
              <a:latin typeface="Calibri Light" panose="020F0302020204030204"/>
            </a:rPr>
            <a:t>predictive</a:t>
          </a:r>
          <a:r>
            <a:rPr lang="en-US" sz="1500" b="0" i="0" kern="1200"/>
            <a:t> effectiveness.</a:t>
          </a:r>
          <a:endParaRPr lang="en-US" sz="1500" kern="1200"/>
        </a:p>
      </dsp:txBody>
      <dsp:txXfrm>
        <a:off x="1341890" y="658414"/>
        <a:ext cx="9955610" cy="1215534"/>
      </dsp:txXfrm>
    </dsp:sp>
    <dsp:sp modelId="{749D145D-3E8B-48E0-BAE8-D13DC41968A5}">
      <dsp:nvSpPr>
        <dsp:cNvPr id="0" name=""/>
        <dsp:cNvSpPr/>
      </dsp:nvSpPr>
      <dsp:spPr>
        <a:xfrm>
          <a:off x="62051" y="2245154"/>
          <a:ext cx="11111345" cy="10846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A24C96-C573-4E26-B3C8-FDD4CE783041}">
      <dsp:nvSpPr>
        <dsp:cNvPr id="0" name=""/>
        <dsp:cNvSpPr/>
      </dsp:nvSpPr>
      <dsp:spPr>
        <a:xfrm>
          <a:off x="305647" y="2451326"/>
          <a:ext cx="668543" cy="6685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A2D11-68C2-4914-BB78-91E0EC06E1CB}">
      <dsp:nvSpPr>
        <dsp:cNvPr id="0" name=""/>
        <dsp:cNvSpPr/>
      </dsp:nvSpPr>
      <dsp:spPr>
        <a:xfrm>
          <a:off x="1341890" y="2177831"/>
          <a:ext cx="9955610" cy="1215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44" tIns="128644" rIns="128644" bIns="12864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Understand the characteristics of a fraudulent transaction and develop predictive models accordingly to flag down potentially risky activities for fraud prevention.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Build a scalable model i.e</a:t>
          </a:r>
          <a:r>
            <a:rPr lang="en-US" sz="1500" b="0" i="0" kern="1200">
              <a:latin typeface="Calibri Light" panose="020F0302020204030204"/>
            </a:rPr>
            <a:t>.,</a:t>
          </a:r>
          <a:r>
            <a:rPr lang="en-US" sz="1500" b="0" i="0" kern="1200"/>
            <a:t> ready to deploy.</a:t>
          </a:r>
        </a:p>
      </dsp:txBody>
      <dsp:txXfrm>
        <a:off x="1341890" y="2177831"/>
        <a:ext cx="9955610" cy="12155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630193-D4F4-4E14-9D56-666BC0050F61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01F86-5BE6-4CDB-B070-B7F3BED603A6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4494D-31B3-484A-B165-A0BEC0652292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Analysis, Model implementation &amp; Evaluations : October</a:t>
          </a:r>
        </a:p>
      </dsp:txBody>
      <dsp:txXfrm>
        <a:off x="1437631" y="531"/>
        <a:ext cx="9077968" cy="1244702"/>
      </dsp:txXfrm>
    </dsp:sp>
    <dsp:sp modelId="{9D451603-8B5F-4ECF-9434-37CCC344CE5F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D58D11-594E-48B9-BED5-B7B27F70FD04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22324-E76E-47D5-8FF2-B4578355AD5D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Finalization , Model Finetuning, optimizations : November</a:t>
          </a:r>
        </a:p>
      </dsp:txBody>
      <dsp:txXfrm>
        <a:off x="1437631" y="1556410"/>
        <a:ext cx="9077968" cy="1244702"/>
      </dsp:txXfrm>
    </dsp:sp>
    <dsp:sp modelId="{3C42D617-E855-43E3-BFE5-9EEE5FD35735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F2C73A-2E3F-4CF6-B299-92BFE2B88B50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85F5A-E371-4A90-AD04-C747C1A69178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Documentation, Visualizations and Final Presentation : December</a:t>
          </a:r>
        </a:p>
      </dsp:txBody>
      <dsp:txXfrm>
        <a:off x="1437631" y="3112289"/>
        <a:ext cx="90779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22E20-6381-4F78-B3D6-85E2B49F13A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CE5E7-5E8F-4383-9038-929DC3CBF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7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DE80356-C050-C1D2-FA53-A51C197FC1F3}"/>
              </a:ext>
            </a:extLst>
          </p:cNvPr>
          <p:cNvSpPr/>
          <p:nvPr userDrawn="1"/>
        </p:nvSpPr>
        <p:spPr>
          <a:xfrm>
            <a:off x="0" y="13495"/>
            <a:ext cx="12192000" cy="6857999"/>
          </a:xfrm>
          <a:prstGeom prst="rect">
            <a:avLst/>
          </a:prstGeom>
          <a:solidFill>
            <a:srgbClr val="0072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11900"/>
            <a:ext cx="810986" cy="409575"/>
          </a:xfrm>
          <a:prstGeom prst="rect">
            <a:avLst/>
          </a:prstGeom>
        </p:spPr>
        <p:txBody>
          <a:bodyPr/>
          <a:lstStyle/>
          <a:p>
            <a:fld id="{978957DE-0A8A-9D44-8352-34BC09BF7234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9186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2BB5C0-C657-4A40-AAE5-52D908CC60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9E23AB-D469-4A4D-A113-4F3D33D103E8}"/>
              </a:ext>
            </a:extLst>
          </p:cNvPr>
          <p:cNvSpPr/>
          <p:nvPr userDrawn="1"/>
        </p:nvSpPr>
        <p:spPr>
          <a:xfrm>
            <a:off x="0" y="6272212"/>
            <a:ext cx="12192000" cy="599282"/>
          </a:xfrm>
          <a:prstGeom prst="rect">
            <a:avLst/>
          </a:prstGeom>
          <a:pattFill prst="wdUpDiag">
            <a:fgClr>
              <a:srgbClr val="0F497E"/>
            </a:fgClr>
            <a:bgClr>
              <a:srgbClr val="1074BA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85ABCB-9A8C-814C-AF85-8D471BDCE039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235218"/>
            <a:ext cx="12192000" cy="39688"/>
          </a:xfrm>
          <a:prstGeom prst="line">
            <a:avLst/>
          </a:prstGeom>
          <a:ln w="12700">
            <a:solidFill>
              <a:srgbClr val="FEF3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5764DEE7-B45B-9F4E-8545-42828F5FBF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0242" y="1332226"/>
            <a:ext cx="2550097" cy="1404664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EABAA7B-A83D-E8CD-A1CC-6A44E2049D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850" y="2311269"/>
            <a:ext cx="10365539" cy="1338413"/>
          </a:xfrm>
        </p:spPr>
        <p:txBody>
          <a:bodyPr>
            <a:noAutofit/>
          </a:bodyPr>
          <a:lstStyle>
            <a:lvl1pPr marL="0" indent="0">
              <a:buNone/>
              <a:defRPr sz="75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CA58BFB-D9E9-B67F-6F91-89E21A3C84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60895"/>
            <a:ext cx="10358438" cy="5857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   |   Details</a:t>
            </a:r>
          </a:p>
        </p:txBody>
      </p:sp>
    </p:spTree>
    <p:extLst>
      <p:ext uri="{BB962C8B-B14F-4D97-AF65-F5344CB8AC3E}">
        <p14:creationId xmlns:p14="http://schemas.microsoft.com/office/powerpoint/2010/main" val="3340224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Right">
    <p:bg>
      <p:bgPr>
        <a:solidFill>
          <a:srgbClr val="0F49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CA43431-A07C-2F4C-BCC8-14267F74D03D}"/>
              </a:ext>
            </a:extLst>
          </p:cNvPr>
          <p:cNvSpPr/>
          <p:nvPr userDrawn="1"/>
        </p:nvSpPr>
        <p:spPr>
          <a:xfrm>
            <a:off x="6705600" y="20396"/>
            <a:ext cx="5486400" cy="6837604"/>
          </a:xfrm>
          <a:prstGeom prst="rect">
            <a:avLst/>
          </a:prstGeom>
          <a:pattFill prst="wdUpDiag">
            <a:fgClr>
              <a:srgbClr val="1074BA"/>
            </a:fgClr>
            <a:bgClr>
              <a:srgbClr val="0F497E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46BE726-016A-D34F-85C8-2D5FA8A2DD2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705600" y="1"/>
            <a:ext cx="54864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  <a:latin typeface="Helvetica" pitchFamily="2" charset="0"/>
              </a:defRPr>
            </a:lvl1pPr>
            <a:lvl2pPr>
              <a:lnSpc>
                <a:spcPct val="150000"/>
              </a:lnSpc>
              <a:defRPr sz="1800">
                <a:solidFill>
                  <a:schemeClr val="bg1"/>
                </a:solidFill>
                <a:latin typeface="Helvetica" pitchFamily="2" charset="0"/>
              </a:defRPr>
            </a:lvl2pPr>
            <a:lvl3pPr>
              <a:lnSpc>
                <a:spcPct val="150000"/>
              </a:lnSpc>
              <a:defRPr sz="1800">
                <a:solidFill>
                  <a:schemeClr val="bg1"/>
                </a:solidFill>
                <a:latin typeface="Helvetica" pitchFamily="2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bg1"/>
                </a:solidFill>
                <a:latin typeface="Helvetica" pitchFamily="2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bg1"/>
                </a:solidFill>
                <a:latin typeface="Helvetica" pitchFamily="2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4A716BC-72C3-1448-B1A8-61298935F7D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16520" y="1825625"/>
            <a:ext cx="5672560" cy="39100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  <a:latin typeface="Helvetica" pitchFamily="2" charset="0"/>
              </a:defRPr>
            </a:lvl1pPr>
            <a:lvl2pPr>
              <a:lnSpc>
                <a:spcPct val="150000"/>
              </a:lnSpc>
              <a:defRPr sz="1800">
                <a:solidFill>
                  <a:schemeClr val="bg1"/>
                </a:solidFill>
                <a:latin typeface="Helvetica" pitchFamily="2" charset="0"/>
              </a:defRPr>
            </a:lvl2pPr>
            <a:lvl3pPr>
              <a:lnSpc>
                <a:spcPct val="150000"/>
              </a:lnSpc>
              <a:defRPr sz="1800">
                <a:solidFill>
                  <a:schemeClr val="bg1"/>
                </a:solidFill>
                <a:latin typeface="Helvetica" pitchFamily="2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bg1"/>
                </a:solidFill>
                <a:latin typeface="Helvetica" pitchFamily="2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bg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5D2A8213-F20A-AC45-B29E-EA1CA189C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6204" y="5789118"/>
            <a:ext cx="1426392" cy="785695"/>
          </a:xfrm>
          <a:prstGeom prst="rect">
            <a:avLst/>
          </a:prstGeom>
        </p:spPr>
      </p:pic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5705F4C5-F497-4952-9338-C7C723B299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6521" y="783432"/>
            <a:ext cx="5672560" cy="585788"/>
          </a:xfrm>
        </p:spPr>
        <p:txBody>
          <a:bodyPr anchor="ctr"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82250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0F49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CA43431-A07C-2F4C-BCC8-14267F74D03D}"/>
              </a:ext>
            </a:extLst>
          </p:cNvPr>
          <p:cNvSpPr/>
          <p:nvPr userDrawn="1"/>
        </p:nvSpPr>
        <p:spPr>
          <a:xfrm>
            <a:off x="0" y="20396"/>
            <a:ext cx="12192000" cy="1579803"/>
          </a:xfrm>
          <a:prstGeom prst="rect">
            <a:avLst/>
          </a:prstGeom>
          <a:pattFill prst="wdUpDiag">
            <a:fgClr>
              <a:srgbClr val="1074BA"/>
            </a:fgClr>
            <a:bgClr>
              <a:srgbClr val="0F497E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FB068F-BBDB-0240-A505-51C89576748C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570962"/>
            <a:ext cx="12192000" cy="39688"/>
          </a:xfrm>
          <a:prstGeom prst="line">
            <a:avLst/>
          </a:prstGeom>
          <a:ln w="12700">
            <a:solidFill>
              <a:srgbClr val="FEF3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46F3E957-AAFE-8246-AB3C-610AB36133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6204" y="5789118"/>
            <a:ext cx="1426392" cy="785695"/>
          </a:xfrm>
          <a:prstGeom prst="rect">
            <a:avLst/>
          </a:prstGeom>
        </p:spPr>
      </p:pic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F89A45E-B389-2A3E-47AD-3A2F31CAF3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850" y="1484075"/>
            <a:ext cx="10365539" cy="1338413"/>
          </a:xfrm>
        </p:spPr>
        <p:txBody>
          <a:bodyPr>
            <a:noAutofit/>
          </a:bodyPr>
          <a:lstStyle>
            <a:lvl1pPr marL="0" indent="0">
              <a:buNone/>
              <a:defRPr sz="75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F14B5D36-7A79-A179-AB46-43C416CF4D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2805685"/>
            <a:ext cx="10358438" cy="585788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500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- Main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3102F9-23CB-0B4E-9B6A-CFFDD1A6D093}"/>
              </a:ext>
            </a:extLst>
          </p:cNvPr>
          <p:cNvSpPr/>
          <p:nvPr userDrawn="1"/>
        </p:nvSpPr>
        <p:spPr>
          <a:xfrm>
            <a:off x="0" y="0"/>
            <a:ext cx="12192000" cy="1646238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9617687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>
                <a:latin typeface="Helvetica" pitchFamily="2" charset="0"/>
              </a:defRPr>
            </a:lvl1pPr>
            <a:lvl2pPr>
              <a:lnSpc>
                <a:spcPct val="150000"/>
              </a:lnSpc>
              <a:defRPr>
                <a:latin typeface="Helvetica" pitchFamily="2" charset="0"/>
              </a:defRPr>
            </a:lvl2pPr>
            <a:lvl3pPr>
              <a:lnSpc>
                <a:spcPct val="150000"/>
              </a:lnSpc>
              <a:defRPr>
                <a:latin typeface="Helvetica" pitchFamily="2" charset="0"/>
              </a:defRPr>
            </a:lvl3pPr>
            <a:lvl4pPr>
              <a:lnSpc>
                <a:spcPct val="150000"/>
              </a:lnSpc>
              <a:defRPr>
                <a:latin typeface="Helvetica" pitchFamily="2" charset="0"/>
              </a:defRPr>
            </a:lvl4pPr>
            <a:lvl5pPr>
              <a:lnSpc>
                <a:spcPct val="150000"/>
              </a:lnSpc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1281112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rgbClr val="1074BA"/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89C267-9636-2841-9436-F66B0B6416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396205" y="5789118"/>
            <a:ext cx="1426390" cy="785695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21FB5021-1C24-B78A-1D48-0EA58E3B2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6306" y="6369650"/>
            <a:ext cx="762000" cy="365125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978957DE-0A8A-9D44-8352-34BC09BF7234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1BEE0A5-669F-3E0C-FFF4-6F7487BB6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8306" y="6369650"/>
            <a:ext cx="4114800" cy="365125"/>
          </a:xfrm>
          <a:prstGeom prst="rect">
            <a:avLst/>
          </a:prstGeom>
        </p:spPr>
        <p:txBody>
          <a:bodyPr anchor="b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10A534C-667B-B1E0-7107-5A1BCAC22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1397" y="6369650"/>
            <a:ext cx="209429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832BB5C0-C657-4A40-AAE5-52D908CC60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0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7948309-2AD8-E34A-A180-C46287715FE8}"/>
              </a:ext>
            </a:extLst>
          </p:cNvPr>
          <p:cNvSpPr/>
          <p:nvPr userDrawn="1"/>
        </p:nvSpPr>
        <p:spPr>
          <a:xfrm>
            <a:off x="0" y="0"/>
            <a:ext cx="12192000" cy="1646238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292688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rgbClr val="1074BA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AE2836-898C-4040-8072-086C2D7AE6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396205" y="5789118"/>
            <a:ext cx="1426390" cy="785695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C52A3A-BECD-5B3A-75AC-AB11B89A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306" y="6369650"/>
            <a:ext cx="762000" cy="365125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978957DE-0A8A-9D44-8352-34BC09BF7234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44D2D6D-F907-8BE1-80E8-963E07A40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8306" y="6369650"/>
            <a:ext cx="4114800" cy="365125"/>
          </a:xfrm>
          <a:prstGeom prst="rect">
            <a:avLst/>
          </a:prstGeom>
        </p:spPr>
        <p:txBody>
          <a:bodyPr anchor="b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E37ED83-AAC1-1A56-3AC8-BD0922286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1397" y="6369650"/>
            <a:ext cx="209429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832BB5C0-C657-4A40-AAE5-52D908CC60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- Two Columns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3391518-6516-214F-A332-DCE87B30EDAD}"/>
              </a:ext>
            </a:extLst>
          </p:cNvPr>
          <p:cNvSpPr/>
          <p:nvPr userDrawn="1"/>
        </p:nvSpPr>
        <p:spPr>
          <a:xfrm>
            <a:off x="0" y="0"/>
            <a:ext cx="12192000" cy="1646238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281113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rgbClr val="1074BA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F49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F49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30731D-3B54-D449-A75B-08796576B4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396205" y="5789118"/>
            <a:ext cx="1426390" cy="785695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B0491C2-97F3-1701-A687-1CB0BB33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306" y="6369650"/>
            <a:ext cx="762000" cy="365125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978957DE-0A8A-9D44-8352-34BC09BF7234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12D41D8-EE3E-C945-65F8-0C269027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8306" y="6369650"/>
            <a:ext cx="4114800" cy="365125"/>
          </a:xfrm>
          <a:prstGeom prst="rect">
            <a:avLst/>
          </a:prstGeom>
        </p:spPr>
        <p:txBody>
          <a:bodyPr anchor="b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A7A8BA6-C03B-480B-9E6C-926EE7DC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1397" y="6369650"/>
            <a:ext cx="209429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832BB5C0-C657-4A40-AAE5-52D908CC60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1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D3BCD2-4110-F043-B2F7-39B38D2022A9}"/>
              </a:ext>
            </a:extLst>
          </p:cNvPr>
          <p:cNvSpPr/>
          <p:nvPr userDrawn="1"/>
        </p:nvSpPr>
        <p:spPr>
          <a:xfrm>
            <a:off x="0" y="0"/>
            <a:ext cx="12192000" cy="1646238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281113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rgbClr val="1074BA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7CE00-59A5-914B-81FF-55FA87F654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396205" y="5789118"/>
            <a:ext cx="1426390" cy="785695"/>
          </a:xfrm>
          <a:prstGeom prst="rect">
            <a:avLst/>
          </a:prstGeom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A1DBA02-24CB-0AF5-8008-D929B39C4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6306" y="6369650"/>
            <a:ext cx="762000" cy="365125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978957DE-0A8A-9D44-8352-34BC09BF7234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C2811A0-E811-D6AE-F161-F35F49FB4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8306" y="6369650"/>
            <a:ext cx="4114800" cy="365125"/>
          </a:xfrm>
          <a:prstGeom prst="rect">
            <a:avLst/>
          </a:prstGeom>
        </p:spPr>
        <p:txBody>
          <a:bodyPr anchor="b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1A62374-EAC7-62C0-62C7-1760D394B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1397" y="6369650"/>
            <a:ext cx="209429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832BB5C0-C657-4A40-AAE5-52D908CC60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3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ECE36B-4DF3-F348-9652-C1B5B13D04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396205" y="5789118"/>
            <a:ext cx="1426390" cy="78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9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DE59F6C-6CED-544A-926B-5AE1ED397042}"/>
              </a:ext>
            </a:extLst>
          </p:cNvPr>
          <p:cNvSpPr/>
          <p:nvPr userDrawn="1"/>
        </p:nvSpPr>
        <p:spPr>
          <a:xfrm>
            <a:off x="0" y="283187"/>
            <a:ext cx="12192000" cy="6857999"/>
          </a:xfrm>
          <a:prstGeom prst="rect">
            <a:avLst/>
          </a:prstGeom>
          <a:solidFill>
            <a:srgbClr val="0072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81DA1D-A4CA-1B42-9842-C7E1819C44BA}"/>
              </a:ext>
            </a:extLst>
          </p:cNvPr>
          <p:cNvSpPr/>
          <p:nvPr userDrawn="1"/>
        </p:nvSpPr>
        <p:spPr>
          <a:xfrm>
            <a:off x="0" y="0"/>
            <a:ext cx="12192000" cy="599282"/>
          </a:xfrm>
          <a:prstGeom prst="rect">
            <a:avLst/>
          </a:prstGeom>
          <a:pattFill prst="wdUpDiag">
            <a:fgClr>
              <a:srgbClr val="0F497E"/>
            </a:fgClr>
            <a:bgClr>
              <a:srgbClr val="1074BA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6914EB-EBB6-744E-B484-D61D942F66AC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73088"/>
            <a:ext cx="12192000" cy="39688"/>
          </a:xfrm>
          <a:prstGeom prst="line">
            <a:avLst/>
          </a:prstGeom>
          <a:ln w="12700">
            <a:solidFill>
              <a:srgbClr val="FEF3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459D927F-28CE-D44E-91E3-F1AB908F77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6204" y="5789118"/>
            <a:ext cx="1426392" cy="78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4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eft">
    <p:bg>
      <p:bgPr>
        <a:solidFill>
          <a:srgbClr val="0F49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CA43431-A07C-2F4C-BCC8-14267F74D03D}"/>
              </a:ext>
            </a:extLst>
          </p:cNvPr>
          <p:cNvSpPr/>
          <p:nvPr userDrawn="1"/>
        </p:nvSpPr>
        <p:spPr>
          <a:xfrm>
            <a:off x="0" y="20396"/>
            <a:ext cx="5486400" cy="6837604"/>
          </a:xfrm>
          <a:prstGeom prst="rect">
            <a:avLst/>
          </a:prstGeom>
          <a:pattFill prst="wdUpDiag">
            <a:fgClr>
              <a:srgbClr val="1074BA"/>
            </a:fgClr>
            <a:bgClr>
              <a:srgbClr val="0F497E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EEC249F-91FB-509D-9C8C-3984DCAD4ED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0" y="1"/>
            <a:ext cx="54864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  <a:latin typeface="Helvetica" pitchFamily="2" charset="0"/>
              </a:defRPr>
            </a:lvl1pPr>
            <a:lvl2pPr>
              <a:lnSpc>
                <a:spcPct val="150000"/>
              </a:lnSpc>
              <a:defRPr sz="1800">
                <a:solidFill>
                  <a:schemeClr val="bg1"/>
                </a:solidFill>
                <a:latin typeface="Helvetica" pitchFamily="2" charset="0"/>
              </a:defRPr>
            </a:lvl2pPr>
            <a:lvl3pPr>
              <a:lnSpc>
                <a:spcPct val="150000"/>
              </a:lnSpc>
              <a:defRPr sz="1800">
                <a:solidFill>
                  <a:schemeClr val="bg1"/>
                </a:solidFill>
                <a:latin typeface="Helvetica" pitchFamily="2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bg1"/>
                </a:solidFill>
                <a:latin typeface="Helvetica" pitchFamily="2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bg1"/>
                </a:solidFill>
                <a:latin typeface="Helvetica" pitchFamily="2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4A716BC-72C3-1448-B1A8-61298935F7D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867399" y="1825625"/>
            <a:ext cx="5868728" cy="39100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  <a:latin typeface="Helvetica" pitchFamily="2" charset="0"/>
              </a:defRPr>
            </a:lvl1pPr>
            <a:lvl2pPr>
              <a:lnSpc>
                <a:spcPct val="150000"/>
              </a:lnSpc>
              <a:defRPr sz="1800">
                <a:solidFill>
                  <a:schemeClr val="bg1"/>
                </a:solidFill>
                <a:latin typeface="Helvetica" pitchFamily="2" charset="0"/>
              </a:defRPr>
            </a:lvl2pPr>
            <a:lvl3pPr>
              <a:lnSpc>
                <a:spcPct val="150000"/>
              </a:lnSpc>
              <a:defRPr sz="1800">
                <a:solidFill>
                  <a:schemeClr val="bg1"/>
                </a:solidFill>
                <a:latin typeface="Helvetica" pitchFamily="2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bg1"/>
                </a:solidFill>
                <a:latin typeface="Helvetica" pitchFamily="2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bg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8307FA5C-2B25-5344-913C-099CAB2BCD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6204" y="5789118"/>
            <a:ext cx="1426392" cy="785695"/>
          </a:xfrm>
          <a:prstGeom prst="rect">
            <a:avLst/>
          </a:prstGeom>
        </p:spPr>
      </p:pic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FDE35663-4059-413F-5020-DD6012E8B4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7397" y="783432"/>
            <a:ext cx="5868729" cy="585788"/>
          </a:xfrm>
        </p:spPr>
        <p:txBody>
          <a:bodyPr anchor="ctr"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95724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8BC18D-C8AC-DB06-93A7-CBF4D4BC5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6306" y="6369650"/>
            <a:ext cx="762000" cy="365125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978957DE-0A8A-9D44-8352-34BC09BF7234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C660012-4743-368E-CE88-67CD78FEB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8306" y="6369650"/>
            <a:ext cx="4114800" cy="365125"/>
          </a:xfrm>
          <a:prstGeom prst="rect">
            <a:avLst/>
          </a:prstGeom>
        </p:spPr>
        <p:txBody>
          <a:bodyPr anchor="b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1CA1A30-593D-1C62-6864-B82A636DB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1397" y="6369650"/>
            <a:ext cx="209429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832BB5C0-C657-4A40-AAE5-52D908CC60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3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70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kaggle.com/datasets/kartik2112/fraud-detection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6DDA05-B398-7FB0-035A-AB3CA644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562" y="1940275"/>
            <a:ext cx="4580358" cy="21274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 dirty="0">
                <a:solidFill>
                  <a:schemeClr val="tx1"/>
                </a:solidFill>
                <a:latin typeface="+mj-lt"/>
              </a:rPr>
              <a:t>Credit Card Transactions Fraud Detection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tack of bank cards">
            <a:extLst>
              <a:ext uri="{FF2B5EF4-FFF2-40B4-BE49-F238E27FC236}">
                <a16:creationId xmlns:a16="http://schemas.microsoft.com/office/drawing/2014/main" id="{A7655CB4-EDCE-A8C6-42D2-1DA65B1DF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98" r="16400" b="2"/>
          <a:stretch/>
        </p:blipFill>
        <p:spPr>
          <a:xfrm>
            <a:off x="5486399" y="-20693"/>
            <a:ext cx="6702553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8D7635-1DEC-8909-DA93-76F721BA245A}"/>
              </a:ext>
            </a:extLst>
          </p:cNvPr>
          <p:cNvSpPr txBox="1"/>
          <p:nvPr/>
        </p:nvSpPr>
        <p:spPr>
          <a:xfrm>
            <a:off x="890338" y="4846049"/>
            <a:ext cx="4069851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u="sng">
                <a:latin typeface="Helvetica"/>
                <a:cs typeface="Helvetica"/>
              </a:rPr>
              <a:t>Group 5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n-US" sz="1800" b="1">
                <a:latin typeface="Helvetica"/>
                <a:cs typeface="Helvetica"/>
              </a:rPr>
              <a:t>Hemanth  (14411094 )</a:t>
            </a:r>
            <a:endParaRPr lang="en-US" sz="1800" b="1">
              <a:cs typeface="Helvetica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n-US" sz="1800" b="1">
                <a:latin typeface="Helvetica"/>
                <a:cs typeface="Helvetica"/>
              </a:rPr>
              <a:t>Bindu ( 16338568 )</a:t>
            </a:r>
            <a:endParaRPr lang="en-US" sz="1800" b="1">
              <a:cs typeface="Helvetica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n-US" sz="1800" b="1">
                <a:latin typeface="Helvetica"/>
                <a:cs typeface="Helvetica"/>
              </a:rPr>
              <a:t>Teja ( 16336900 )</a:t>
            </a:r>
            <a:endParaRPr lang="en-US" sz="1800" b="1"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0676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7" name="Rectangle 1056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654DD-54B4-98EC-DF34-0C9B1D246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Methodologies</a:t>
            </a:r>
          </a:p>
        </p:txBody>
      </p:sp>
      <p:sp>
        <p:nvSpPr>
          <p:cNvPr id="1059" name="Freeform: Shape 1058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A68BE-3E10-FB78-79C6-EB3CEEAED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32172"/>
            <a:ext cx="5835769" cy="460824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1500" b="1">
                <a:latin typeface="+mn-lt"/>
              </a:rPr>
              <a:t>Recurrent Neural Networks (RNNs):</a:t>
            </a:r>
            <a:endParaRPr lang="en-US" sz="1500" b="1">
              <a:latin typeface="+mn-lt"/>
              <a:ea typeface="Calibri"/>
              <a:cs typeface="Calibri"/>
            </a:endParaRPr>
          </a:p>
          <a:p>
            <a:pPr algn="just">
              <a:lnSpc>
                <a:spcPct val="90000"/>
              </a:lnSpc>
            </a:pPr>
            <a:r>
              <a:rPr lang="en-US" sz="1500">
                <a:latin typeface="+mn-lt"/>
              </a:rPr>
              <a:t>RNNs, such as LSTM (Long Short-Term Memory) or GRU (Gated Recurrent Unit), are well-suited for sequential data like time series.</a:t>
            </a:r>
            <a:endParaRPr lang="en-US" sz="1500">
              <a:latin typeface="+mn-lt"/>
              <a:ea typeface="Calibri"/>
              <a:cs typeface="Calibri"/>
            </a:endParaRPr>
          </a:p>
          <a:p>
            <a:pPr algn="just">
              <a:lnSpc>
                <a:spcPct val="90000"/>
              </a:lnSpc>
            </a:pPr>
            <a:r>
              <a:rPr lang="en-US" sz="1500">
                <a:latin typeface="+mn-lt"/>
              </a:rPr>
              <a:t>We can use RNNs to model the temporal dependencies in your dataset, which can be important for detecting fraud patterns over time.</a:t>
            </a:r>
            <a:endParaRPr lang="en-US" sz="1500">
              <a:latin typeface="+mn-lt"/>
              <a:ea typeface="Calibri"/>
              <a:cs typeface="Calibri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500" b="1">
                <a:latin typeface="+mn-lt"/>
              </a:rPr>
              <a:t>Autoencoders:</a:t>
            </a:r>
            <a:endParaRPr lang="en-US" sz="1500" b="1">
              <a:latin typeface="+mn-lt"/>
              <a:ea typeface="Calibri"/>
              <a:cs typeface="Calibri"/>
            </a:endParaRPr>
          </a:p>
          <a:p>
            <a:pPr algn="just">
              <a:lnSpc>
                <a:spcPct val="90000"/>
              </a:lnSpc>
            </a:pPr>
            <a:r>
              <a:rPr lang="en-US" sz="1500">
                <a:latin typeface="+mn-lt"/>
              </a:rPr>
              <a:t>Autoencoders are neural networks used for dimensionality reduction and feature learning. They can help in identifying unusual patterns in the data.</a:t>
            </a:r>
            <a:endParaRPr lang="en-US" sz="1500">
              <a:latin typeface="+mn-lt"/>
              <a:ea typeface="Calibri"/>
              <a:cs typeface="Calibri"/>
            </a:endParaRPr>
          </a:p>
          <a:p>
            <a:pPr algn="just">
              <a:lnSpc>
                <a:spcPct val="90000"/>
              </a:lnSpc>
            </a:pPr>
            <a:r>
              <a:rPr lang="en-US" sz="1500">
                <a:latin typeface="+mn-lt"/>
              </a:rPr>
              <a:t>We can build an autoencoder to reconstruct the input data and then use the reconstruction error as an anomaly score for fraud detection.</a:t>
            </a:r>
            <a:endParaRPr lang="en-US" sz="1500">
              <a:latin typeface="+mn-lt"/>
              <a:ea typeface="Calibri"/>
              <a:cs typeface="Calibri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500" b="1">
                <a:latin typeface="+mn-lt"/>
              </a:rPr>
              <a:t>Deep Neural Networks (DNNs):</a:t>
            </a:r>
            <a:endParaRPr lang="en-US" sz="1500" b="1">
              <a:latin typeface="+mn-lt"/>
              <a:ea typeface="Calibri"/>
              <a:cs typeface="Calibri"/>
            </a:endParaRPr>
          </a:p>
          <a:p>
            <a:pPr algn="just">
              <a:lnSpc>
                <a:spcPct val="90000"/>
              </a:lnSpc>
            </a:pPr>
            <a:r>
              <a:rPr lang="en-US" sz="1500">
                <a:latin typeface="+mn-lt"/>
              </a:rPr>
              <a:t>Traditional feedforward neural networks (DNNs) can also be effective for tabular data.</a:t>
            </a:r>
            <a:endParaRPr lang="en-US" sz="1500">
              <a:latin typeface="+mn-lt"/>
              <a:ea typeface="Calibri"/>
              <a:cs typeface="Calibri"/>
            </a:endParaRPr>
          </a:p>
          <a:p>
            <a:pPr algn="just">
              <a:lnSpc>
                <a:spcPct val="90000"/>
              </a:lnSpc>
            </a:pPr>
            <a:r>
              <a:rPr lang="en-US" sz="1500">
                <a:latin typeface="+mn-lt"/>
              </a:rPr>
              <a:t>We can create a deep neural network architecture with multiple layers and employ techniques like dropout to prevent overfitting.</a:t>
            </a:r>
            <a:endParaRPr lang="en-US" sz="1500">
              <a:latin typeface="+mn-lt"/>
              <a:ea typeface="Calibri"/>
              <a:cs typeface="Calibri"/>
            </a:endParaRPr>
          </a:p>
        </p:txBody>
      </p:sp>
      <p:sp>
        <p:nvSpPr>
          <p:cNvPr id="1061" name="Oval 1060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network">
            <a:extLst>
              <a:ext uri="{FF2B5EF4-FFF2-40B4-BE49-F238E27FC236}">
                <a16:creationId xmlns:a16="http://schemas.microsoft.com/office/drawing/2014/main" id="{5DB182E0-80C2-D240-8CF2-363C134CA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184" y="1732083"/>
            <a:ext cx="3781051" cy="2749855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063" name="Freeform: Shape 1062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7" name="Freeform: Shape 1066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9" name="Freeform: Shape 1068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71" name="Freeform: Shape 1070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5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A0849-08C3-0216-6E45-F1ADA374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  <a:latin typeface="+mj-lt"/>
              </a:rPr>
              <a:t>Conceptual Diagram</a:t>
            </a:r>
            <a:endParaRPr lang="en-US" sz="5400" kern="1200">
              <a:solidFill>
                <a:schemeClr val="tx1"/>
              </a:solidFill>
              <a:latin typeface="+mj-lt"/>
              <a:ea typeface="Calibri Light"/>
              <a:cs typeface="Calibri Light"/>
            </a:endParaRP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and white diagram&#10;&#10;Description automatically generated">
            <a:extLst>
              <a:ext uri="{FF2B5EF4-FFF2-40B4-BE49-F238E27FC236}">
                <a16:creationId xmlns:a16="http://schemas.microsoft.com/office/drawing/2014/main" id="{100F3A42-DBEE-5F43-725A-E65312B13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24" y="1911334"/>
            <a:ext cx="8996141" cy="458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87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A0849-08C3-0216-6E45-F1ADA374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C066955-80E4-C667-6E4B-8407FA2BF3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5414" y="2116346"/>
            <a:ext cx="1300486" cy="1322182"/>
          </a:xfr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7EA2D9-729D-D3C2-738D-16DA59657D50}"/>
              </a:ext>
            </a:extLst>
          </p:cNvPr>
          <p:cNvCxnSpPr>
            <a:cxnSpLocks/>
          </p:cNvCxnSpPr>
          <p:nvPr/>
        </p:nvCxnSpPr>
        <p:spPr>
          <a:xfrm flipV="1">
            <a:off x="2168203" y="2786454"/>
            <a:ext cx="607053" cy="9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C7810F-C3DA-FD50-BB4C-BFB4D0DB9EA8}"/>
              </a:ext>
            </a:extLst>
          </p:cNvPr>
          <p:cNvCxnSpPr>
            <a:cxnSpLocks/>
          </p:cNvCxnSpPr>
          <p:nvPr/>
        </p:nvCxnSpPr>
        <p:spPr>
          <a:xfrm>
            <a:off x="5391230" y="2811593"/>
            <a:ext cx="6566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2">
            <a:extLst>
              <a:ext uri="{FF2B5EF4-FFF2-40B4-BE49-F238E27FC236}">
                <a16:creationId xmlns:a16="http://schemas.microsoft.com/office/drawing/2014/main" id="{AD30A26E-D0D0-0931-2034-5EFCF426F5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5" b="9571"/>
          <a:stretch/>
        </p:blipFill>
        <p:spPr bwMode="auto">
          <a:xfrm>
            <a:off x="6108568" y="2049690"/>
            <a:ext cx="1465188" cy="147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51C8DD2-AC0B-0413-6BF6-47D190798521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573756" y="2786454"/>
            <a:ext cx="747165" cy="16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98052DEB-44DA-3DB5-2ED1-D59D0BD0DE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9" r="15019"/>
          <a:stretch/>
        </p:blipFill>
        <p:spPr bwMode="auto">
          <a:xfrm>
            <a:off x="2719399" y="2229997"/>
            <a:ext cx="2727688" cy="116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 book with magnifying glass surrounded by icons&#10;&#10;Description automatically generated">
            <a:extLst>
              <a:ext uri="{FF2B5EF4-FFF2-40B4-BE49-F238E27FC236}">
                <a16:creationId xmlns:a16="http://schemas.microsoft.com/office/drawing/2014/main" id="{2F83DB49-03E8-58BD-A387-13FF39A3C5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720" t="3180" r="25469"/>
          <a:stretch/>
        </p:blipFill>
        <p:spPr>
          <a:xfrm>
            <a:off x="8393458" y="2145867"/>
            <a:ext cx="1187562" cy="1292661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580547-CD0D-C349-293D-557C642424D1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8029" y="3438528"/>
            <a:ext cx="0" cy="450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03F4914-7C4A-CA27-5FF6-50B955A04DF9}"/>
              </a:ext>
            </a:extLst>
          </p:cNvPr>
          <p:cNvSpPr/>
          <p:nvPr/>
        </p:nvSpPr>
        <p:spPr>
          <a:xfrm>
            <a:off x="8126761" y="3888734"/>
            <a:ext cx="1742536" cy="11498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Modelling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33427CC-EC41-7C80-71F9-A1EE0481E20F}"/>
              </a:ext>
            </a:extLst>
          </p:cNvPr>
          <p:cNvCxnSpPr>
            <a:cxnSpLocks/>
          </p:cNvCxnSpPr>
          <p:nvPr/>
        </p:nvCxnSpPr>
        <p:spPr>
          <a:xfrm flipH="1">
            <a:off x="7427343" y="4463682"/>
            <a:ext cx="6994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4" name="Picture 6">
            <a:extLst>
              <a:ext uri="{FF2B5EF4-FFF2-40B4-BE49-F238E27FC236}">
                <a16:creationId xmlns:a16="http://schemas.microsoft.com/office/drawing/2014/main" id="{ED86501A-05DE-B098-0C08-7FE4EDFCE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799" y="2406154"/>
            <a:ext cx="1909452" cy="74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412E22-AF70-C2FB-15AC-5B17D22F1059}"/>
              </a:ext>
            </a:extLst>
          </p:cNvPr>
          <p:cNvCxnSpPr>
            <a:cxnSpLocks/>
            <a:endCxn id="2054" idx="1"/>
          </p:cNvCxnSpPr>
          <p:nvPr/>
        </p:nvCxnSpPr>
        <p:spPr>
          <a:xfrm>
            <a:off x="9625133" y="2776425"/>
            <a:ext cx="512666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AA70A211-39E5-CB81-35FD-7521E8A95FC9}"/>
              </a:ext>
            </a:extLst>
          </p:cNvPr>
          <p:cNvSpPr/>
          <p:nvPr/>
        </p:nvSpPr>
        <p:spPr>
          <a:xfrm>
            <a:off x="5962158" y="3851207"/>
            <a:ext cx="1465185" cy="12249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1674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654DD-54B4-98EC-DF34-0C9B1D246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Timelines and Roadmap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035" name="Content Placeholder 3">
            <a:extLst>
              <a:ext uri="{FF2B5EF4-FFF2-40B4-BE49-F238E27FC236}">
                <a16:creationId xmlns:a16="http://schemas.microsoft.com/office/drawing/2014/main" id="{8023AEF3-F1B9-B8D3-55F5-746F37BFE2C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5866937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4052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51B22D-E136-1192-EB67-576DFCC680D6}"/>
              </a:ext>
            </a:extLst>
          </p:cNvPr>
          <p:cNvSpPr txBox="1"/>
          <p:nvPr/>
        </p:nvSpPr>
        <p:spPr>
          <a:xfrm>
            <a:off x="3925019" y="2593871"/>
            <a:ext cx="446848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600" b="1">
                <a:cs typeface="Calibri"/>
              </a:rPr>
              <a:t>  Q &amp; A</a:t>
            </a:r>
          </a:p>
        </p:txBody>
      </p:sp>
    </p:spTree>
    <p:extLst>
      <p:ext uri="{BB962C8B-B14F-4D97-AF65-F5344CB8AC3E}">
        <p14:creationId xmlns:p14="http://schemas.microsoft.com/office/powerpoint/2010/main" val="289077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BE3A5-D59F-D39A-C18A-62E4E5634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64433"/>
            <a:ext cx="4368602" cy="8933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  <a:latin typeface="+mj-lt"/>
              </a:rPr>
              <a:t>Introduction</a:t>
            </a:r>
          </a:p>
        </p:txBody>
      </p:sp>
      <p:sp>
        <p:nvSpPr>
          <p:cNvPr id="103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5D0767-8E6C-79B0-CB3E-A6F20BEDB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endParaRPr lang="en-US" sz="2200">
              <a:latin typeface="+mn-lt"/>
            </a:endParaRPr>
          </a:p>
          <a:p>
            <a:pPr marL="0">
              <a:lnSpc>
                <a:spcPct val="90000"/>
              </a:lnSpc>
            </a:pPr>
            <a:endParaRPr lang="en-US" sz="220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8E599-9D93-E9D5-1192-E2D69BC17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2848" y="1707152"/>
            <a:ext cx="11402396" cy="4555584"/>
          </a:xfrm>
        </p:spPr>
        <p:txBody>
          <a:bodyPr>
            <a:normAutofit fontScale="92500" lnSpcReduction="10000"/>
          </a:bodyPr>
          <a:lstStyle/>
          <a:p>
            <a:r>
              <a:rPr lang="en-US" sz="1600">
                <a:latin typeface="+mn-lt"/>
              </a:rPr>
              <a:t>Our objective is to develop an advanced system to detect and prevent credit card fraud, ensuring peace of mind for cardholders.</a:t>
            </a:r>
          </a:p>
          <a:p>
            <a:pPr marL="0" indent="0">
              <a:buNone/>
            </a:pPr>
            <a:r>
              <a:rPr lang="en-US" sz="1600" b="1">
                <a:latin typeface="+mn-lt"/>
              </a:rPr>
              <a:t>Why It Matters:</a:t>
            </a:r>
          </a:p>
          <a:p>
            <a:r>
              <a:rPr lang="en-US" sz="1600">
                <a:latin typeface="+mn-lt"/>
              </a:rPr>
              <a:t>Credit card fraud poses a significant threat to individuals and financial institutions, causing substantial losses each year.</a:t>
            </a:r>
          </a:p>
          <a:p>
            <a:pPr marL="0" indent="0" fontAlgn="base">
              <a:buNone/>
            </a:pPr>
            <a:r>
              <a:rPr lang="en-US" sz="1600" b="1">
                <a:solidFill>
                  <a:srgbClr val="333333"/>
                </a:solidFill>
                <a:effectLst/>
                <a:latin typeface="+mn-lt"/>
              </a:rPr>
              <a:t>Credit Card Fraud Statistics (2023)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i="0">
                <a:effectLst/>
                <a:latin typeface="+mn-lt"/>
              </a:rPr>
              <a:t>46% of global credit card</a:t>
            </a:r>
            <a:r>
              <a:rPr lang="en-US" sz="1600" b="0" i="0">
                <a:effectLst/>
                <a:latin typeface="+mn-lt"/>
              </a:rPr>
              <a:t> fraud happens in the US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  <a:latin typeface="+mn-lt"/>
              </a:rPr>
              <a:t>Credit card fraud worldwide will reach </a:t>
            </a:r>
            <a:r>
              <a:rPr lang="en-US" sz="1600" b="1" i="0">
                <a:effectLst/>
                <a:latin typeface="+mn-lt"/>
              </a:rPr>
              <a:t>$43 billion by 2026</a:t>
            </a:r>
            <a:endParaRPr lang="en-US" sz="1600" b="0" i="0">
              <a:effectLst/>
              <a:latin typeface="+mn-l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  <a:latin typeface="+mn-lt"/>
              </a:rPr>
              <a:t>US credit card fraud losses will eclipse </a:t>
            </a:r>
            <a:r>
              <a:rPr lang="en-US" sz="1600" b="1" i="0">
                <a:effectLst/>
                <a:latin typeface="+mn-lt"/>
              </a:rPr>
              <a:t>$12.5 billion by 2025</a:t>
            </a:r>
            <a:endParaRPr lang="en-US" sz="1600" b="0" i="0">
              <a:effectLst/>
              <a:latin typeface="+mn-l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i="0">
                <a:effectLst/>
                <a:latin typeface="+mn-lt"/>
              </a:rPr>
              <a:t>48% of consumers</a:t>
            </a:r>
            <a:r>
              <a:rPr lang="en-US" sz="1600" b="0" i="0">
                <a:effectLst/>
                <a:latin typeface="+mn-lt"/>
              </a:rPr>
              <a:t> say it’s the merchant’s responsibility to protect them from fraud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  <a:latin typeface="+mn-lt"/>
              </a:rPr>
              <a:t>55% of fraudulent credit and debit card transactions are </a:t>
            </a:r>
            <a:r>
              <a:rPr lang="en-US" sz="1600" b="1" i="0">
                <a:effectLst/>
                <a:latin typeface="+mn-lt"/>
              </a:rPr>
              <a:t>less than $100</a:t>
            </a:r>
            <a:endParaRPr lang="en-US" sz="1600" b="0" i="0">
              <a:effectLst/>
              <a:latin typeface="+mn-l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i="0">
                <a:effectLst/>
                <a:latin typeface="+mn-lt"/>
              </a:rPr>
              <a:t>Every 14 seconds,</a:t>
            </a:r>
            <a:r>
              <a:rPr lang="en-US" sz="1600" b="0" i="0">
                <a:effectLst/>
                <a:latin typeface="+mn-lt"/>
              </a:rPr>
              <a:t> a person in the US falls victim to identity theft</a:t>
            </a:r>
            <a:endParaRPr lang="en-US" sz="16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655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264369-7E5B-6504-8D24-01102E896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200">
                <a:latin typeface="Helvetica"/>
                <a:cs typeface="Helvetica"/>
              </a:rPr>
              <a:t>Dataset:</a:t>
            </a:r>
            <a:br>
              <a:rPr lang="en-US" sz="2200">
                <a:latin typeface="Helvetica"/>
                <a:cs typeface="Helvetica"/>
              </a:rPr>
            </a:br>
            <a:br>
              <a:rPr lang="en-US" sz="2200">
                <a:latin typeface="Helvetica"/>
                <a:cs typeface="Helvetica"/>
              </a:rPr>
            </a:br>
            <a:r>
              <a:rPr lang="en-US" sz="2200">
                <a:latin typeface="Helvetica"/>
                <a:cs typeface="Helvetica"/>
                <a:hlinkClick r:id="rId2"/>
              </a:rPr>
              <a:t>https://www.kaggle.com/datasets/kartik2112/fraud-detection</a:t>
            </a:r>
            <a:br>
              <a:rPr lang="en-US" sz="2200">
                <a:latin typeface="Helvetica"/>
                <a:cs typeface="Helvetica"/>
              </a:rPr>
            </a:br>
            <a:endParaRPr lang="en-US" sz="2200">
              <a:cs typeface="Helvetica"/>
            </a:endParaRPr>
          </a:p>
        </p:txBody>
      </p:sp>
      <p:sp>
        <p:nvSpPr>
          <p:cNvPr id="103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7">
            <a:extLst>
              <a:ext uri="{FF2B5EF4-FFF2-40B4-BE49-F238E27FC236}">
                <a16:creationId xmlns:a16="http://schemas.microsoft.com/office/drawing/2014/main" id="{147325E7-6309-03B2-0398-1348B8101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665" y="2865710"/>
            <a:ext cx="4689287" cy="372323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140000"/>
              </a:lnSpc>
            </a:pPr>
            <a:r>
              <a:rPr lang="en-US" sz="1600">
                <a:latin typeface="Calibri"/>
                <a:cs typeface="Helvetica"/>
              </a:rPr>
              <a:t>Name : Credit Card Fraud Transaction detection</a:t>
            </a:r>
            <a:endParaRPr lang="en-US" sz="1600">
              <a:latin typeface="Calibri"/>
              <a:ea typeface="Calibri"/>
              <a:cs typeface="Helvetica" pitchFamily="2" charset="0"/>
            </a:endParaRPr>
          </a:p>
          <a:p>
            <a:pPr marL="285750" indent="-285750">
              <a:lnSpc>
                <a:spcPct val="140000"/>
              </a:lnSpc>
            </a:pPr>
            <a:r>
              <a:rPr lang="en-US" sz="1600">
                <a:latin typeface="Calibri"/>
                <a:cs typeface="Helvetica"/>
              </a:rPr>
              <a:t>Dimension : 1.3 million * 23</a:t>
            </a:r>
            <a:endParaRPr lang="en-US" sz="1600">
              <a:latin typeface="Calibri"/>
              <a:ea typeface="Calibri"/>
              <a:cs typeface="Helvetica"/>
            </a:endParaRPr>
          </a:p>
          <a:p>
            <a:pPr marL="285750" indent="-285750">
              <a:lnSpc>
                <a:spcPct val="140000"/>
              </a:lnSpc>
            </a:pPr>
            <a:r>
              <a:rPr lang="en-US" sz="1600">
                <a:latin typeface="Calibri"/>
                <a:cs typeface="Helvetica"/>
              </a:rPr>
              <a:t>Data Size : 502 MB</a:t>
            </a:r>
            <a:endParaRPr lang="en-US" sz="1600">
              <a:latin typeface="Calibri"/>
              <a:ea typeface="Calibri"/>
              <a:cs typeface="Helvetica"/>
            </a:endParaRP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1600">
                <a:latin typeface="Calibri"/>
                <a:cs typeface="Helvetica"/>
              </a:rPr>
              <a:t>No of Columns : 23</a:t>
            </a:r>
            <a:endParaRPr lang="en-US" sz="1600"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40000"/>
              </a:lnSpc>
            </a:pPr>
            <a:r>
              <a:rPr lang="en-US" sz="1600">
                <a:latin typeface="Calibri"/>
                <a:cs typeface="Helvetica"/>
              </a:rPr>
              <a:t>Columns : Trans date, </a:t>
            </a:r>
            <a:r>
              <a:rPr lang="en-US" sz="1600" err="1">
                <a:latin typeface="Calibri"/>
                <a:cs typeface="Helvetica"/>
              </a:rPr>
              <a:t>CC_Num</a:t>
            </a:r>
            <a:r>
              <a:rPr lang="en-US" sz="1600">
                <a:latin typeface="Calibri"/>
                <a:cs typeface="Helvetica"/>
              </a:rPr>
              <a:t>, Merchant, Category, Amt, Gender, Name ,City, State, Zip, Job etc.</a:t>
            </a:r>
            <a:endParaRPr lang="en-US" sz="1600">
              <a:latin typeface="Calibri"/>
              <a:ea typeface="Calibri"/>
              <a:cs typeface="Helvetica" pitchFamily="2" charset="0"/>
            </a:endParaRPr>
          </a:p>
          <a:p>
            <a:pPr>
              <a:lnSpc>
                <a:spcPct val="140000"/>
              </a:lnSpc>
            </a:pPr>
            <a:r>
              <a:rPr lang="en-US" sz="1600">
                <a:latin typeface="Calibri"/>
                <a:cs typeface="Helvetica"/>
              </a:rPr>
              <a:t>Date:  1 Jan 2019 to 31 Dec 2020.</a:t>
            </a:r>
            <a:endParaRPr lang="en-US" sz="1600">
              <a:latin typeface="Calibri"/>
              <a:cs typeface="Helvetica" pitchFamily="2" charset="0"/>
            </a:endParaRPr>
          </a:p>
          <a:p>
            <a:pPr>
              <a:lnSpc>
                <a:spcPct val="140000"/>
              </a:lnSpc>
            </a:pPr>
            <a:endParaRPr lang="en-US" sz="1200" b="1">
              <a:latin typeface="Calibri"/>
              <a:cs typeface="Helvetica" pitchFamily="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B17BE6D-A216-7EFF-F943-5ADD91B68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3" r="38366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50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AF1A01-95F4-1DA1-9F9B-C367FC1D1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solidFill>
                  <a:schemeClr val="tx1"/>
                </a:solidFill>
                <a:latin typeface="+mj-lt"/>
                <a:ea typeface="Calibri Light"/>
                <a:cs typeface="Calibri Light"/>
              </a:rPr>
              <a:t>Exploratory Data Analysis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-up of a number&#10;&#10;Description automatically generated">
            <a:extLst>
              <a:ext uri="{FF2B5EF4-FFF2-40B4-BE49-F238E27FC236}">
                <a16:creationId xmlns:a16="http://schemas.microsoft.com/office/drawing/2014/main" id="{EEA05857-FE67-EBD2-1969-58496B13B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72" t="-197" r="-262" b="-488"/>
          <a:stretch/>
        </p:blipFill>
        <p:spPr>
          <a:xfrm>
            <a:off x="842513" y="2017170"/>
            <a:ext cx="2131203" cy="1490898"/>
          </a:xfrm>
          <a:prstGeom prst="rect">
            <a:avLst/>
          </a:prstGeom>
        </p:spPr>
      </p:pic>
      <p:pic>
        <p:nvPicPr>
          <p:cNvPr id="9" name="Picture 8" descr="A close-up of a number&#10;&#10;Description automatically generated">
            <a:extLst>
              <a:ext uri="{FF2B5EF4-FFF2-40B4-BE49-F238E27FC236}">
                <a16:creationId xmlns:a16="http://schemas.microsoft.com/office/drawing/2014/main" id="{88D420B8-5270-BB5F-862D-952B9C072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294" y="2028645"/>
            <a:ext cx="2155526" cy="1485182"/>
          </a:xfrm>
          <a:prstGeom prst="rect">
            <a:avLst/>
          </a:prstGeom>
        </p:spPr>
      </p:pic>
      <p:pic>
        <p:nvPicPr>
          <p:cNvPr id="11" name="Picture 10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771B2F44-0DDD-AB34-244F-52EBE24DA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476" y="2025770"/>
            <a:ext cx="2276669" cy="4114800"/>
          </a:xfrm>
          <a:prstGeom prst="rect">
            <a:avLst/>
          </a:prstGeom>
        </p:spPr>
      </p:pic>
      <p:pic>
        <p:nvPicPr>
          <p:cNvPr id="12" name="Picture 1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29E0754F-C8D9-120F-663B-245F76B98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0194" y="2018581"/>
            <a:ext cx="2276669" cy="4114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77191E-99E3-988B-D44F-F6C6DE5B12F2}"/>
              </a:ext>
            </a:extLst>
          </p:cNvPr>
          <p:cNvSpPr txBox="1"/>
          <p:nvPr/>
        </p:nvSpPr>
        <p:spPr>
          <a:xfrm>
            <a:off x="977660" y="3781245"/>
            <a:ext cx="470139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/>
              <a:buChar char="•"/>
            </a:pPr>
            <a:r>
              <a:rPr lang="en-US" sz="2400" dirty="0">
                <a:latin typeface="Calibri Light"/>
                <a:ea typeface="+mn-lt"/>
                <a:cs typeface="+mn-lt"/>
              </a:rPr>
              <a:t>Data Cleaning</a:t>
            </a:r>
            <a:endParaRPr lang="en-US" sz="2400">
              <a:latin typeface="Calibri Light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r>
              <a:rPr lang="en-US" sz="2400" dirty="0">
                <a:latin typeface="Calibri Light"/>
                <a:ea typeface="+mn-lt"/>
                <a:cs typeface="+mn-lt"/>
              </a:rPr>
              <a:t>Univariate Analysis</a:t>
            </a:r>
            <a:endParaRPr lang="en-US" sz="2400">
              <a:latin typeface="Calibri Light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r>
              <a:rPr lang="en-US" sz="2400">
                <a:latin typeface="Calibri Light"/>
                <a:ea typeface="+mn-lt"/>
                <a:cs typeface="+mn-lt"/>
              </a:rPr>
              <a:t>Bivariate Analysis</a:t>
            </a:r>
          </a:p>
          <a:p>
            <a:pPr algn="just">
              <a:buFont typeface="Arial"/>
              <a:buChar char="•"/>
            </a:pPr>
            <a:r>
              <a:rPr lang="en-US" sz="2400" dirty="0">
                <a:latin typeface="Calibri Light"/>
                <a:ea typeface="+mn-lt"/>
                <a:cs typeface="+mn-lt"/>
              </a:rPr>
              <a:t>Data Visualization</a:t>
            </a:r>
            <a:endParaRPr lang="en-US" sz="2400">
              <a:latin typeface="Calibri Light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r>
              <a:rPr lang="en-US" sz="2400" dirty="0">
                <a:latin typeface="Calibri Light"/>
                <a:ea typeface="+mn-lt"/>
                <a:cs typeface="+mn-lt"/>
              </a:rPr>
              <a:t>Summary Statistics</a:t>
            </a:r>
            <a:endParaRPr lang="en-US" sz="2400">
              <a:latin typeface="Calibri Light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r>
              <a:rPr lang="en-US" sz="2400" dirty="0">
                <a:latin typeface="Calibri Light"/>
                <a:ea typeface="+mn-lt"/>
                <a:cs typeface="+mn-lt"/>
              </a:rPr>
              <a:t>Outlier Detection</a:t>
            </a:r>
            <a:endParaRPr lang="en-US" sz="2400" dirty="0">
              <a:latin typeface="Calibri Light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151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AF1A01-95F4-1DA1-9F9B-C367FC1D1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69" y="766313"/>
            <a:ext cx="5877566" cy="9948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+mj-lt"/>
              </a:rPr>
              <a:t>Preliminary Analysis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aph of a number of states&#10;&#10;Description automatically generated">
            <a:extLst>
              <a:ext uri="{FF2B5EF4-FFF2-40B4-BE49-F238E27FC236}">
                <a16:creationId xmlns:a16="http://schemas.microsoft.com/office/drawing/2014/main" id="{D0C2C917-38AD-C01C-A294-140CB017B7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79" b="3140"/>
          <a:stretch/>
        </p:blipFill>
        <p:spPr>
          <a:xfrm>
            <a:off x="6311892" y="261254"/>
            <a:ext cx="6083633" cy="32035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CCABD9-E4B7-F488-5E9D-66FE0A0926D9}"/>
              </a:ext>
            </a:extLst>
          </p:cNvPr>
          <p:cNvSpPr txBox="1"/>
          <p:nvPr/>
        </p:nvSpPr>
        <p:spPr>
          <a:xfrm>
            <a:off x="395377" y="2774830"/>
            <a:ext cx="570062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New York has highest recorded fraud transactions followed by Texas and Pennsylvania.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The number of fraud transactions is high for age group 50-60.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More number of fraud transactions were recorded at entertainment and grocery merchants.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In Missouri, travel is the most spent category followed by grocery.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2C159-621F-1CED-4F34-C3E304D10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097" y="3470149"/>
            <a:ext cx="5474898" cy="30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0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AF1A01-95F4-1DA1-9F9B-C367FC1D1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solidFill>
                  <a:schemeClr val="tx1"/>
                </a:solidFill>
                <a:latin typeface="+mj-lt"/>
              </a:rPr>
              <a:t>Preliminary Analysis</a:t>
            </a:r>
          </a:p>
        </p:txBody>
      </p:sp>
      <p:sp>
        <p:nvSpPr>
          <p:cNvPr id="47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a credit card holder age&#10;&#10;Description automatically generated">
            <a:extLst>
              <a:ext uri="{FF2B5EF4-FFF2-40B4-BE49-F238E27FC236}">
                <a16:creationId xmlns:a16="http://schemas.microsoft.com/office/drawing/2014/main" id="{7A201D7A-A3C7-3326-D733-05116F674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62" y="1821862"/>
            <a:ext cx="4103240" cy="2809242"/>
          </a:xfrm>
          <a:prstGeom prst="rect">
            <a:avLst/>
          </a:prstGeom>
        </p:spPr>
      </p:pic>
      <p:pic>
        <p:nvPicPr>
          <p:cNvPr id="2" name="Picture 1" descr="A graph of a bar chart&#10;&#10;Description automatically generated">
            <a:extLst>
              <a:ext uri="{FF2B5EF4-FFF2-40B4-BE49-F238E27FC236}">
                <a16:creationId xmlns:a16="http://schemas.microsoft.com/office/drawing/2014/main" id="{57F76FA7-6A70-81CC-01E1-86F188B88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775" y="4093068"/>
            <a:ext cx="4218259" cy="2587227"/>
          </a:xfrm>
          <a:prstGeom prst="rect">
            <a:avLst/>
          </a:prstGeom>
        </p:spPr>
      </p:pic>
      <p:pic>
        <p:nvPicPr>
          <p:cNvPr id="5" name="Picture 4" descr="A graph of different numbers&#10;&#10;Description automatically generated">
            <a:extLst>
              <a:ext uri="{FF2B5EF4-FFF2-40B4-BE49-F238E27FC236}">
                <a16:creationId xmlns:a16="http://schemas.microsoft.com/office/drawing/2014/main" id="{0BB46E2E-8E77-25F4-41EB-A4DF7F436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661" y="1924161"/>
            <a:ext cx="4426731" cy="210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AF1A01-95F4-1DA1-9F9B-C367FC1D1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solidFill>
                  <a:schemeClr val="tx1"/>
                </a:solidFill>
                <a:latin typeface="+mj-lt"/>
              </a:rPr>
              <a:t>Preliminary Analysis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2AC4C45E-2723-883B-C01D-20D18275F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94" y="2281661"/>
            <a:ext cx="7274480" cy="37281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D5672-676D-F969-6CDC-7200CA4AFFBE}"/>
              </a:ext>
            </a:extLst>
          </p:cNvPr>
          <p:cNvSpPr txBox="1"/>
          <p:nvPr/>
        </p:nvSpPr>
        <p:spPr>
          <a:xfrm>
            <a:off x="390602" y="2255485"/>
            <a:ext cx="416702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/>
              <a:buChar char="•"/>
            </a:pPr>
            <a:r>
              <a:rPr lang="en-US" sz="2000" dirty="0">
                <a:solidFill>
                  <a:srgbClr val="374151"/>
                </a:solidFill>
                <a:ea typeface="+mn-lt"/>
                <a:cs typeface="+mn-lt"/>
              </a:rPr>
              <a:t>The dataset is strongly skewed to the right, as shown by a skewness score of 42.8, and it is possible that there are  large values that are having a substantial impact on the distribution. </a:t>
            </a:r>
            <a:endParaRPr lang="en-US" sz="2000"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r>
              <a:rPr lang="en-US" sz="2000" dirty="0">
                <a:solidFill>
                  <a:srgbClr val="374151"/>
                </a:solidFill>
                <a:ea typeface="+mn-lt"/>
                <a:cs typeface="+mn-lt"/>
              </a:rPr>
              <a:t>According to the above bar plot, the amount involved is high for the majority of fraudulent transactions. </a:t>
            </a:r>
            <a:endParaRPr lang="en-US" sz="2000" dirty="0"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2000" dirty="0">
                <a:solidFill>
                  <a:srgbClr val="374151"/>
                </a:solidFill>
                <a:ea typeface="+mn-lt"/>
                <a:cs typeface="+mn-lt"/>
              </a:rPr>
              <a:t>Removal of outliers is not appropriate in this situation since they represent the highest risk of fraud.</a:t>
            </a:r>
            <a:endParaRPr lang="en-US" sz="2000" dirty="0">
              <a:ea typeface="+mn-lt"/>
              <a:cs typeface="+mn-lt"/>
            </a:endParaRPr>
          </a:p>
          <a:p>
            <a:pPr marL="171450" indent="-171450" algn="just">
              <a:buFont typeface="Arial"/>
              <a:buChar char="•"/>
            </a:pPr>
            <a:endParaRPr lang="en-US" sz="1200" dirty="0">
              <a:solidFill>
                <a:srgbClr val="374151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1096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AF1A01-95F4-1DA1-9F9B-C367FC1D1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>
                <a:solidFill>
                  <a:schemeClr val="tx1"/>
                </a:solidFill>
                <a:latin typeface="+mj-lt"/>
                <a:ea typeface="Calibri Light"/>
                <a:cs typeface="Calibri Light"/>
              </a:rPr>
              <a:t>Class Imbalances and treatment Techniques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nd black pie chart&#10;&#10;Description automatically generated">
            <a:extLst>
              <a:ext uri="{FF2B5EF4-FFF2-40B4-BE49-F238E27FC236}">
                <a16:creationId xmlns:a16="http://schemas.microsoft.com/office/drawing/2014/main" id="{18ED68F9-B5B1-9DF1-6B35-8080EAAE4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82" y="4403582"/>
            <a:ext cx="4633823" cy="2184328"/>
          </a:xfrm>
          <a:prstGeom prst="rect">
            <a:avLst/>
          </a:prstGeom>
        </p:spPr>
      </p:pic>
      <p:pic>
        <p:nvPicPr>
          <p:cNvPr id="6" name="Picture 5" descr="A blue circle with a black line&#10;&#10;Description automatically generated">
            <a:extLst>
              <a:ext uri="{FF2B5EF4-FFF2-40B4-BE49-F238E27FC236}">
                <a16:creationId xmlns:a16="http://schemas.microsoft.com/office/drawing/2014/main" id="{5C80D69F-F784-8545-F0BE-86EBC62CD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82" y="1995373"/>
            <a:ext cx="4626634" cy="2249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CA53FD-092D-CCAC-03C0-4E2701BA3D20}"/>
              </a:ext>
            </a:extLst>
          </p:cNvPr>
          <p:cNvSpPr txBox="1"/>
          <p:nvPr/>
        </p:nvSpPr>
        <p:spPr>
          <a:xfrm>
            <a:off x="5651508" y="2040930"/>
            <a:ext cx="5991234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>
                <a:latin typeface="Calibri"/>
                <a:ea typeface="Calibri"/>
                <a:cs typeface="Calibri"/>
              </a:rPr>
              <a:t>We can't use accuracy score as a metric with imbalanced datasets - it will be usually high and misleading. In this dataset, we have 99.4% of Genuine transactions and only 0.579% (579) of fraud transactions; which means that a blind guess (bet on Genuine) would give us accuracy of 99.4%.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algn="just"/>
            <a:endParaRPr lang="en-US" sz="2000">
              <a:ea typeface="Calibri"/>
              <a:cs typeface="Calibri"/>
            </a:endParaRPr>
          </a:p>
          <a:p>
            <a:r>
              <a:rPr lang="en-US" sz="2000">
                <a:ea typeface="Calibri"/>
                <a:cs typeface="Calibri"/>
              </a:rPr>
              <a:t>Few techniques to avoid data and class imbalances  were:</a:t>
            </a:r>
            <a:endParaRPr lang="en-US"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000">
                <a:ea typeface="Calibri"/>
                <a:cs typeface="Calibri"/>
              </a:rPr>
              <a:t>Under Sampling</a:t>
            </a:r>
          </a:p>
          <a:p>
            <a:pPr marL="342900" indent="-342900">
              <a:buAutoNum type="arabicPeriod"/>
            </a:pPr>
            <a:r>
              <a:rPr lang="en-US" sz="2000">
                <a:ea typeface="Calibri"/>
                <a:cs typeface="Calibri"/>
              </a:rPr>
              <a:t>Over Sampling</a:t>
            </a:r>
          </a:p>
          <a:p>
            <a:pPr marL="342900" indent="-342900">
              <a:buAutoNum type="arabicPeriod"/>
            </a:pPr>
            <a:r>
              <a:rPr lang="en-US" sz="2000">
                <a:ea typeface="Calibri"/>
                <a:cs typeface="Calibri"/>
              </a:rPr>
              <a:t>SMOTE(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Synthetic Minority Over-sampling Technique)</a:t>
            </a:r>
          </a:p>
          <a:p>
            <a:pPr marL="342900" indent="-342900">
              <a:buAutoNum type="arabicPeriod"/>
            </a:pPr>
            <a:r>
              <a:rPr lang="en-US" sz="2000">
                <a:ea typeface="Calibri"/>
                <a:cs typeface="Calibri"/>
              </a:rPr>
              <a:t>Adasyn</a:t>
            </a:r>
          </a:p>
        </p:txBody>
      </p:sp>
    </p:spTree>
    <p:extLst>
      <p:ext uri="{BB962C8B-B14F-4D97-AF65-F5344CB8AC3E}">
        <p14:creationId xmlns:p14="http://schemas.microsoft.com/office/powerpoint/2010/main" val="429291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5D0767-8E6C-79B0-CB3E-A6F20BEDB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endParaRPr lang="en-US" sz="2200">
              <a:latin typeface="+mn-lt"/>
            </a:endParaRPr>
          </a:p>
          <a:p>
            <a:pPr marL="0">
              <a:lnSpc>
                <a:spcPct val="90000"/>
              </a:lnSpc>
            </a:pPr>
            <a:endParaRPr lang="en-US" sz="2200">
              <a:latin typeface="+mn-lt"/>
            </a:endParaRPr>
          </a:p>
        </p:txBody>
      </p:sp>
      <p:graphicFrame>
        <p:nvGraphicFramePr>
          <p:cNvPr id="1037" name="Content Placeholder 2">
            <a:extLst>
              <a:ext uri="{FF2B5EF4-FFF2-40B4-BE49-F238E27FC236}">
                <a16:creationId xmlns:a16="http://schemas.microsoft.com/office/drawing/2014/main" id="{33C45BFE-783B-68EF-B75A-546B7DC2720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78203973"/>
              </p:ext>
            </p:extLst>
          </p:nvPr>
        </p:nvGraphicFramePr>
        <p:xfrm>
          <a:off x="357998" y="2147736"/>
          <a:ext cx="11359552" cy="4051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29" name="Title 1">
            <a:extLst>
              <a:ext uri="{FF2B5EF4-FFF2-40B4-BE49-F238E27FC236}">
                <a16:creationId xmlns:a16="http://schemas.microsoft.com/office/drawing/2014/main" id="{9DBBACC2-8A5E-E166-4D15-317804D3AEE6}"/>
              </a:ext>
            </a:extLst>
          </p:cNvPr>
          <p:cNvSpPr>
            <a:spLocks noGrp="1"/>
          </p:cNvSpPr>
          <p:nvPr/>
        </p:nvSpPr>
        <p:spPr>
          <a:xfrm>
            <a:off x="640080" y="1426160"/>
            <a:ext cx="3983678" cy="8752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1074BA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>
                <a:solidFill>
                  <a:schemeClr val="tx1"/>
                </a:solidFill>
                <a:latin typeface="+mj-lt"/>
              </a:rPr>
              <a:t>Methodologies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77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Credit Card Transactions Fraud Detection</vt:lpstr>
      <vt:lpstr>Introduction</vt:lpstr>
      <vt:lpstr>Dataset:  https://www.kaggle.com/datasets/kartik2112/fraud-detection </vt:lpstr>
      <vt:lpstr>Exploratory Data Analysis</vt:lpstr>
      <vt:lpstr>Preliminary Analysis</vt:lpstr>
      <vt:lpstr>Preliminary Analysis</vt:lpstr>
      <vt:lpstr>Preliminary Analysis</vt:lpstr>
      <vt:lpstr>Class Imbalances and treatment Techniques</vt:lpstr>
      <vt:lpstr>PowerPoint Presentation</vt:lpstr>
      <vt:lpstr>Methodologies</vt:lpstr>
      <vt:lpstr>Conceptual Diagram</vt:lpstr>
      <vt:lpstr>Architecture</vt:lpstr>
      <vt:lpstr>Timelines and Roadmap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Herrman, Alia R.</dc:creator>
  <cp:revision>96</cp:revision>
  <dcterms:created xsi:type="dcterms:W3CDTF">2020-10-14T14:24:03Z</dcterms:created>
  <dcterms:modified xsi:type="dcterms:W3CDTF">2023-09-28T15:00:23Z</dcterms:modified>
</cp:coreProperties>
</file>