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sldIdLst>
    <p:sldId id="256" r:id="rId2"/>
    <p:sldId id="283" r:id="rId3"/>
    <p:sldId id="285" r:id="rId4"/>
    <p:sldId id="284" r:id="rId5"/>
    <p:sldId id="287" r:id="rId6"/>
    <p:sldId id="288" r:id="rId7"/>
    <p:sldId id="290" r:id="rId8"/>
    <p:sldId id="291" r:id="rId9"/>
    <p:sldId id="292" r:id="rId10"/>
    <p:sldId id="293" r:id="rId11"/>
    <p:sldId id="294" r:id="rId12"/>
    <p:sldId id="304" r:id="rId13"/>
    <p:sldId id="295" r:id="rId14"/>
    <p:sldId id="298" r:id="rId15"/>
    <p:sldId id="299" r:id="rId16"/>
    <p:sldId id="305" r:id="rId17"/>
    <p:sldId id="307" r:id="rId18"/>
    <p:sldId id="300" r:id="rId19"/>
    <p:sldId id="301" r:id="rId20"/>
    <p:sldId id="303" r:id="rId21"/>
    <p:sldId id="30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8679C9-014B-4655-B422-645696F3D7F3}" type="datetimeFigureOut">
              <a:rPr lang="en-IN" smtClean="0"/>
              <a:t>08-06-2023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2340EA8-871B-41B5-B0DF-0B2FC967AA0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719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8679C9-014B-4655-B422-645696F3D7F3}"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40EA8-871B-41B5-B0DF-0B2FC967AA0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526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8679C9-014B-4655-B422-645696F3D7F3}"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40EA8-871B-41B5-B0DF-0B2FC967AA0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3760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8679C9-014B-4655-B422-645696F3D7F3}"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40EA8-871B-41B5-B0DF-0B2FC967AA0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391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8679C9-014B-4655-B422-645696F3D7F3}"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40EA8-871B-41B5-B0DF-0B2FC967AA0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2545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8679C9-014B-4655-B422-645696F3D7F3}"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340EA8-871B-41B5-B0DF-0B2FC967AA0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2605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8679C9-014B-4655-B422-645696F3D7F3}" type="datetimeFigureOut">
              <a:rPr lang="en-IN" smtClean="0"/>
              <a:t>08-06-2023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340EA8-871B-41B5-B0DF-0B2FC967AA0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2919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8679C9-014B-4655-B422-645696F3D7F3}" type="datetimeFigureOut">
              <a:rPr lang="en-IN" smtClean="0"/>
              <a:t>08-06-2023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340EA8-871B-41B5-B0DF-0B2FC967AA0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7192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679C9-014B-4655-B422-645696F3D7F3}" type="datetimeFigureOut">
              <a:rPr lang="en-IN" smtClean="0"/>
              <a:t>08-06-2023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340EA8-871B-41B5-B0DF-0B2FC967AA03}" type="slidenum">
              <a:rPr lang="en-IN" smtClean="0"/>
              <a:t>‹#›</a:t>
            </a:fld>
            <a:endParaRPr lang="en-IN"/>
          </a:p>
        </p:txBody>
      </p:sp>
    </p:spTree>
    <p:extLst>
      <p:ext uri="{BB962C8B-B14F-4D97-AF65-F5344CB8AC3E}">
        <p14:creationId xmlns:p14="http://schemas.microsoft.com/office/powerpoint/2010/main" val="112369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8679C9-014B-4655-B422-645696F3D7F3}"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340EA8-871B-41B5-B0DF-0B2FC967AA0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228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C8679C9-014B-4655-B422-645696F3D7F3}" type="datetimeFigureOut">
              <a:rPr lang="en-IN" smtClean="0"/>
              <a:t>08-06-2023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2340EA8-871B-41B5-B0DF-0B2FC967AA0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6717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C8679C9-014B-4655-B422-645696F3D7F3}" type="datetimeFigureOut">
              <a:rPr lang="en-IN" smtClean="0"/>
              <a:t>08-06-2023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2340EA8-871B-41B5-B0DF-0B2FC967AA0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628137"/>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19CF9-FF22-D083-69AB-99F2FD34862A}"/>
              </a:ext>
            </a:extLst>
          </p:cNvPr>
          <p:cNvSpPr>
            <a:spLocks noGrp="1"/>
          </p:cNvSpPr>
          <p:nvPr>
            <p:ph type="title"/>
          </p:nvPr>
        </p:nvSpPr>
        <p:spPr>
          <a:xfrm>
            <a:off x="1451580" y="385011"/>
            <a:ext cx="9328716" cy="1289785"/>
          </a:xfrm>
        </p:spPr>
        <p:txBody>
          <a:bodyPr>
            <a:normAutofit fontScale="90000"/>
          </a:bodyPr>
          <a:lstStyle/>
          <a:p>
            <a:r>
              <a:rPr lang="en-US" sz="4800" b="1" dirty="0"/>
              <a:t>Book Recommendation </a:t>
            </a:r>
            <a:br>
              <a:rPr lang="en-US" sz="4800" b="1" dirty="0"/>
            </a:br>
            <a:r>
              <a:rPr lang="en-US" sz="4800" b="1" dirty="0"/>
              <a:t>System</a:t>
            </a:r>
            <a:endParaRPr lang="en-IN" sz="4800" b="1" dirty="0"/>
          </a:p>
        </p:txBody>
      </p:sp>
      <p:pic>
        <p:nvPicPr>
          <p:cNvPr id="6" name="Content Placeholder 5">
            <a:extLst>
              <a:ext uri="{FF2B5EF4-FFF2-40B4-BE49-F238E27FC236}">
                <a16:creationId xmlns:a16="http://schemas.microsoft.com/office/drawing/2014/main" id="{8460775E-0896-BD2D-C58B-3302B2B6BF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853754"/>
            <a:ext cx="6792351" cy="4279922"/>
          </a:xfrm>
        </p:spPr>
      </p:pic>
      <p:sp>
        <p:nvSpPr>
          <p:cNvPr id="7" name="TextBox 6">
            <a:extLst>
              <a:ext uri="{FF2B5EF4-FFF2-40B4-BE49-F238E27FC236}">
                <a16:creationId xmlns:a16="http://schemas.microsoft.com/office/drawing/2014/main" id="{54599469-9DF9-CEFF-DCFB-0BAE7A247AB5}"/>
              </a:ext>
            </a:extLst>
          </p:cNvPr>
          <p:cNvSpPr txBox="1"/>
          <p:nvPr/>
        </p:nvSpPr>
        <p:spPr>
          <a:xfrm>
            <a:off x="8576109" y="3408940"/>
            <a:ext cx="3253339" cy="584775"/>
          </a:xfrm>
          <a:prstGeom prst="rect">
            <a:avLst/>
          </a:prstGeom>
          <a:noFill/>
        </p:spPr>
        <p:txBody>
          <a:bodyPr wrap="square" rtlCol="0">
            <a:spAutoFit/>
          </a:bodyPr>
          <a:lstStyle/>
          <a:p>
            <a:r>
              <a:rPr lang="en-US" sz="3200" b="1" dirty="0">
                <a:latin typeface="Bahnschrift SemiBold Condensed" panose="020B0502040204020203" pitchFamily="34" charset="0"/>
              </a:rPr>
              <a:t>Presented by Team 5</a:t>
            </a:r>
            <a:endParaRPr lang="en-IN" sz="3200" b="1" dirty="0">
              <a:latin typeface="Bahnschrift SemiBold Condensed" panose="020B0502040204020203" pitchFamily="34" charset="0"/>
            </a:endParaRPr>
          </a:p>
        </p:txBody>
      </p:sp>
    </p:spTree>
    <p:extLst>
      <p:ext uri="{BB962C8B-B14F-4D97-AF65-F5344CB8AC3E}">
        <p14:creationId xmlns:p14="http://schemas.microsoft.com/office/powerpoint/2010/main" val="1740628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769036C7-6161-41EF-BFA1-65D07C31621D}"/>
              </a:ext>
            </a:extLst>
          </p:cNvPr>
          <p:cNvSpPr txBox="1"/>
          <p:nvPr/>
        </p:nvSpPr>
        <p:spPr>
          <a:xfrm>
            <a:off x="0" y="0"/>
            <a:ext cx="9202367" cy="61555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400" b="1" u="sng" dirty="0">
                <a:latin typeface="Bahnschrift SemiBold Condensed" panose="020B0502040204020203" pitchFamily="34" charset="0"/>
              </a:rPr>
              <a:t>VISUALISING BOOKS  DATA</a:t>
            </a:r>
          </a:p>
        </p:txBody>
      </p:sp>
      <p:pic>
        <p:nvPicPr>
          <p:cNvPr id="4" name="Picture 3">
            <a:extLst>
              <a:ext uri="{FF2B5EF4-FFF2-40B4-BE49-F238E27FC236}">
                <a16:creationId xmlns:a16="http://schemas.microsoft.com/office/drawing/2014/main" id="{7B25BCCE-2D68-ACCD-2FE6-05245345F4DD}"/>
              </a:ext>
            </a:extLst>
          </p:cNvPr>
          <p:cNvPicPr>
            <a:picLocks noChangeAspect="1"/>
          </p:cNvPicPr>
          <p:nvPr/>
        </p:nvPicPr>
        <p:blipFill>
          <a:blip r:embed="rId2"/>
          <a:stretch>
            <a:fillRect/>
          </a:stretch>
        </p:blipFill>
        <p:spPr>
          <a:xfrm>
            <a:off x="702645" y="924026"/>
            <a:ext cx="7565456" cy="4446872"/>
          </a:xfrm>
          <a:prstGeom prst="rect">
            <a:avLst/>
          </a:prstGeom>
        </p:spPr>
      </p:pic>
    </p:spTree>
    <p:extLst>
      <p:ext uri="{BB962C8B-B14F-4D97-AF65-F5344CB8AC3E}">
        <p14:creationId xmlns:p14="http://schemas.microsoft.com/office/powerpoint/2010/main" val="268353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769036C7-6161-41EF-BFA1-65D07C31621D}"/>
              </a:ext>
            </a:extLst>
          </p:cNvPr>
          <p:cNvSpPr txBox="1"/>
          <p:nvPr/>
        </p:nvSpPr>
        <p:spPr>
          <a:xfrm>
            <a:off x="131237" y="0"/>
            <a:ext cx="9202367" cy="61555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400" b="1" u="sng" dirty="0">
                <a:latin typeface="Bahnschrift SemiBold Condensed" panose="020B0502040204020203" pitchFamily="34" charset="0"/>
              </a:rPr>
              <a:t>VISUALISING BOOKS  DATA</a:t>
            </a:r>
          </a:p>
        </p:txBody>
      </p:sp>
      <p:pic>
        <p:nvPicPr>
          <p:cNvPr id="4" name="Picture 3">
            <a:extLst>
              <a:ext uri="{FF2B5EF4-FFF2-40B4-BE49-F238E27FC236}">
                <a16:creationId xmlns:a16="http://schemas.microsoft.com/office/drawing/2014/main" id="{645E183B-8A52-930E-8A0F-76829C67FD61}"/>
              </a:ext>
            </a:extLst>
          </p:cNvPr>
          <p:cNvPicPr>
            <a:picLocks noChangeAspect="1"/>
          </p:cNvPicPr>
          <p:nvPr/>
        </p:nvPicPr>
        <p:blipFill>
          <a:blip r:embed="rId2"/>
          <a:stretch>
            <a:fillRect/>
          </a:stretch>
        </p:blipFill>
        <p:spPr>
          <a:xfrm>
            <a:off x="644892" y="904774"/>
            <a:ext cx="7748337" cy="4620127"/>
          </a:xfrm>
          <a:prstGeom prst="rect">
            <a:avLst/>
          </a:prstGeom>
        </p:spPr>
      </p:pic>
    </p:spTree>
    <p:extLst>
      <p:ext uri="{BB962C8B-B14F-4D97-AF65-F5344CB8AC3E}">
        <p14:creationId xmlns:p14="http://schemas.microsoft.com/office/powerpoint/2010/main" val="786616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7AF5BC-6EC5-6AE5-4439-12623ED40D67}"/>
              </a:ext>
            </a:extLst>
          </p:cNvPr>
          <p:cNvPicPr>
            <a:picLocks noChangeAspect="1"/>
          </p:cNvPicPr>
          <p:nvPr/>
        </p:nvPicPr>
        <p:blipFill>
          <a:blip r:embed="rId2"/>
          <a:stretch>
            <a:fillRect/>
          </a:stretch>
        </p:blipFill>
        <p:spPr>
          <a:xfrm>
            <a:off x="731520" y="1491916"/>
            <a:ext cx="7063157" cy="3647974"/>
          </a:xfrm>
          <a:prstGeom prst="rect">
            <a:avLst/>
          </a:prstGeom>
        </p:spPr>
      </p:pic>
      <p:sp>
        <p:nvSpPr>
          <p:cNvPr id="5" name="TextBox 4">
            <a:extLst>
              <a:ext uri="{FF2B5EF4-FFF2-40B4-BE49-F238E27FC236}">
                <a16:creationId xmlns:a16="http://schemas.microsoft.com/office/drawing/2014/main" id="{A8A44A03-8599-F2D9-C4A0-3DAEC7D5A0FA}"/>
              </a:ext>
            </a:extLst>
          </p:cNvPr>
          <p:cNvSpPr txBox="1"/>
          <p:nvPr/>
        </p:nvSpPr>
        <p:spPr>
          <a:xfrm>
            <a:off x="389022" y="280555"/>
            <a:ext cx="6104020" cy="707886"/>
          </a:xfrm>
          <a:prstGeom prst="rect">
            <a:avLst/>
          </a:prstGeom>
          <a:noFill/>
        </p:spPr>
        <p:txBody>
          <a:bodyPr wrap="square">
            <a:spAutoFit/>
          </a:bodyPr>
          <a:lstStyle/>
          <a:p>
            <a:r>
              <a:rPr lang="en-US" sz="4000" b="1" u="sng" dirty="0">
                <a:latin typeface="Bahnschrift SemiBold Condensed" panose="020B0502040204020203" pitchFamily="34" charset="0"/>
              </a:rPr>
              <a:t>VISUALISING BOOKS  DATA</a:t>
            </a:r>
          </a:p>
        </p:txBody>
      </p:sp>
    </p:spTree>
    <p:extLst>
      <p:ext uri="{BB962C8B-B14F-4D97-AF65-F5344CB8AC3E}">
        <p14:creationId xmlns:p14="http://schemas.microsoft.com/office/powerpoint/2010/main" val="1841246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37F72D-DB60-9B74-3125-76A0942471F1}"/>
              </a:ext>
            </a:extLst>
          </p:cNvPr>
          <p:cNvSpPr txBox="1"/>
          <p:nvPr/>
        </p:nvSpPr>
        <p:spPr>
          <a:xfrm>
            <a:off x="148390" y="124327"/>
            <a:ext cx="6104020" cy="584775"/>
          </a:xfrm>
          <a:prstGeom prst="rect">
            <a:avLst/>
          </a:prstGeom>
          <a:noFill/>
        </p:spPr>
        <p:txBody>
          <a:bodyPr wrap="square">
            <a:spAutoFit/>
          </a:bodyPr>
          <a:lstStyle/>
          <a:p>
            <a:r>
              <a:rPr lang="en-US" sz="3200" b="1" u="sng" dirty="0">
                <a:latin typeface="Bahnschrift SemiBold Condensed" panose="020B0502040204020203" pitchFamily="34" charset="0"/>
              </a:rPr>
              <a:t>VISUALISING RATINGS  DATA</a:t>
            </a:r>
          </a:p>
        </p:txBody>
      </p:sp>
      <p:pic>
        <p:nvPicPr>
          <p:cNvPr id="5" name="Picture 4">
            <a:extLst>
              <a:ext uri="{FF2B5EF4-FFF2-40B4-BE49-F238E27FC236}">
                <a16:creationId xmlns:a16="http://schemas.microsoft.com/office/drawing/2014/main" id="{5F803B1A-FF7A-2CE9-E2EE-F64AE8EA9F55}"/>
              </a:ext>
            </a:extLst>
          </p:cNvPr>
          <p:cNvPicPr>
            <a:picLocks noChangeAspect="1"/>
          </p:cNvPicPr>
          <p:nvPr/>
        </p:nvPicPr>
        <p:blipFill>
          <a:blip r:embed="rId2"/>
          <a:stretch>
            <a:fillRect/>
          </a:stretch>
        </p:blipFill>
        <p:spPr>
          <a:xfrm>
            <a:off x="510140" y="1068404"/>
            <a:ext cx="8087108" cy="4218823"/>
          </a:xfrm>
          <a:prstGeom prst="rect">
            <a:avLst/>
          </a:prstGeom>
        </p:spPr>
      </p:pic>
    </p:spTree>
    <p:extLst>
      <p:ext uri="{BB962C8B-B14F-4D97-AF65-F5344CB8AC3E}">
        <p14:creationId xmlns:p14="http://schemas.microsoft.com/office/powerpoint/2010/main" val="3801531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9036C7-6161-41EF-BFA1-65D07C31621D}"/>
              </a:ext>
            </a:extLst>
          </p:cNvPr>
          <p:cNvSpPr txBox="1"/>
          <p:nvPr/>
        </p:nvSpPr>
        <p:spPr>
          <a:xfrm>
            <a:off x="223735" y="243555"/>
            <a:ext cx="3446928" cy="638213"/>
          </a:xfrm>
          <a:prstGeom prst="rect">
            <a:avLst/>
          </a:prstGeom>
          <a:noFill/>
        </p:spPr>
        <p:txBody>
          <a:bodyPr wrap="square" rtlCol="0">
            <a:spAutoFit/>
          </a:bodyPr>
          <a:lstStyle/>
          <a:p>
            <a:r>
              <a:rPr lang="en-US" sz="3400" b="1" u="sng" dirty="0">
                <a:latin typeface="Bahnschrift SemiBold Condensed" panose="020B0502040204020203" pitchFamily="34" charset="0"/>
              </a:rPr>
              <a:t>INSIGHTS FROM EDA</a:t>
            </a:r>
          </a:p>
        </p:txBody>
      </p:sp>
      <p:sp>
        <p:nvSpPr>
          <p:cNvPr id="6" name="Rectangle 5">
            <a:extLst>
              <a:ext uri="{FF2B5EF4-FFF2-40B4-BE49-F238E27FC236}">
                <a16:creationId xmlns:a16="http://schemas.microsoft.com/office/drawing/2014/main" id="{21CAC771-73AF-4A07-A3E9-8D36E70C4C1D}"/>
              </a:ext>
            </a:extLst>
          </p:cNvPr>
          <p:cNvSpPr/>
          <p:nvPr/>
        </p:nvSpPr>
        <p:spPr>
          <a:xfrm>
            <a:off x="223735" y="1003366"/>
            <a:ext cx="11819108" cy="389523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The Girl’s Guide to hunting and fishing and Harry Potter and the Sorcerer’s Stone are the most rated Book of all time. Patricia Daniels Cornwell is the is the top rated author.</a:t>
            </a:r>
          </a:p>
          <a:p>
            <a:pPr marL="342900" indent="-342900" algn="just">
              <a:lnSpc>
                <a:spcPct val="150000"/>
              </a:lnSpc>
              <a:buFont typeface="Arial" panose="020B0604020202020204" pitchFamily="34" charset="0"/>
              <a:buChar char="•"/>
            </a:pPr>
            <a:r>
              <a:rPr lang="en-IN" sz="2400" dirty="0">
                <a:latin typeface="Bahnschrift SemiBold Condensed" panose="020B0502040204020203" pitchFamily="34" charset="0"/>
              </a:rPr>
              <a:t>More than 50% readers have either not read nor rated the books which appears to be 0 in ratings. Top ratings given by maximum users are 8.</a:t>
            </a:r>
            <a:endParaRPr lang="en-GB" sz="2400" dirty="0">
              <a:latin typeface="Bahnschrift SemiBold Condensed" panose="020B0502040204020203" pitchFamily="34" charset="0"/>
            </a:endParaRPr>
          </a:p>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We built a popularity models based on highest average ratings for recommending books. </a:t>
            </a:r>
          </a:p>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And we also built Item-Item Based Collaborative Filtering model using the method pair-wise.</a:t>
            </a:r>
          </a:p>
          <a:p>
            <a:pPr marL="342900" indent="-342900" algn="just">
              <a:lnSpc>
                <a:spcPct val="150000"/>
              </a:lnSpc>
              <a:buFont typeface="Arial" panose="020B0604020202020204" pitchFamily="34" charset="0"/>
              <a:buChar char="•"/>
            </a:pPr>
            <a:endParaRPr lang="en-GB" sz="2400" dirty="0">
              <a:latin typeface="Bahnschrift SemiBold Condensed" panose="020B0502040204020203" pitchFamily="34" charset="0"/>
            </a:endParaRPr>
          </a:p>
        </p:txBody>
      </p:sp>
    </p:spTree>
    <p:extLst>
      <p:ext uri="{BB962C8B-B14F-4D97-AF65-F5344CB8AC3E}">
        <p14:creationId xmlns:p14="http://schemas.microsoft.com/office/powerpoint/2010/main" val="268926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E3F2AB-1D19-E295-B43B-C27AF2448ED4}"/>
              </a:ext>
            </a:extLst>
          </p:cNvPr>
          <p:cNvSpPr txBox="1"/>
          <p:nvPr/>
        </p:nvSpPr>
        <p:spPr>
          <a:xfrm>
            <a:off x="288758" y="0"/>
            <a:ext cx="3978442" cy="646331"/>
          </a:xfrm>
          <a:prstGeom prst="rect">
            <a:avLst/>
          </a:prstGeom>
          <a:noFill/>
        </p:spPr>
        <p:txBody>
          <a:bodyPr wrap="square" rtlCol="0">
            <a:spAutoFit/>
          </a:bodyPr>
          <a:lstStyle/>
          <a:p>
            <a:r>
              <a:rPr lang="en-US" sz="3600" u="sng" dirty="0">
                <a:latin typeface="Bahnschrift SemiBold Condensed" panose="020B0502040204020203" pitchFamily="34" charset="0"/>
              </a:rPr>
              <a:t>MODEL BUILDING</a:t>
            </a:r>
            <a:endParaRPr lang="en-IN" sz="3600" u="sng" dirty="0">
              <a:latin typeface="Bahnschrift SemiBold Condensed" panose="020B0502040204020203" pitchFamily="34" charset="0"/>
            </a:endParaRPr>
          </a:p>
        </p:txBody>
      </p:sp>
      <p:pic>
        <p:nvPicPr>
          <p:cNvPr id="3" name="Picture 2">
            <a:extLst>
              <a:ext uri="{FF2B5EF4-FFF2-40B4-BE49-F238E27FC236}">
                <a16:creationId xmlns:a16="http://schemas.microsoft.com/office/drawing/2014/main" id="{F1D2DCB8-EADA-7212-98C1-DB2E95188282}"/>
              </a:ext>
            </a:extLst>
          </p:cNvPr>
          <p:cNvPicPr>
            <a:picLocks noChangeAspect="1"/>
          </p:cNvPicPr>
          <p:nvPr/>
        </p:nvPicPr>
        <p:blipFill rotWithShape="1">
          <a:blip r:embed="rId2"/>
          <a:srcRect r="3657" b="2052"/>
          <a:stretch/>
        </p:blipFill>
        <p:spPr>
          <a:xfrm>
            <a:off x="658332" y="1791070"/>
            <a:ext cx="4058047" cy="3868585"/>
          </a:xfrm>
          <a:prstGeom prst="rect">
            <a:avLst/>
          </a:prstGeom>
        </p:spPr>
      </p:pic>
      <p:pic>
        <p:nvPicPr>
          <p:cNvPr id="4" name="Picture 3">
            <a:extLst>
              <a:ext uri="{FF2B5EF4-FFF2-40B4-BE49-F238E27FC236}">
                <a16:creationId xmlns:a16="http://schemas.microsoft.com/office/drawing/2014/main" id="{63E3ABC7-2322-168E-AB55-CFE0635F7E18}"/>
              </a:ext>
            </a:extLst>
          </p:cNvPr>
          <p:cNvPicPr>
            <a:picLocks noChangeAspect="1"/>
          </p:cNvPicPr>
          <p:nvPr/>
        </p:nvPicPr>
        <p:blipFill>
          <a:blip r:embed="rId3"/>
          <a:stretch>
            <a:fillRect/>
          </a:stretch>
        </p:blipFill>
        <p:spPr>
          <a:xfrm>
            <a:off x="5903494" y="1791069"/>
            <a:ext cx="4959605" cy="3949627"/>
          </a:xfrm>
          <a:prstGeom prst="rect">
            <a:avLst/>
          </a:prstGeom>
        </p:spPr>
      </p:pic>
      <p:sp>
        <p:nvSpPr>
          <p:cNvPr id="6" name="TextBox 5">
            <a:extLst>
              <a:ext uri="{FF2B5EF4-FFF2-40B4-BE49-F238E27FC236}">
                <a16:creationId xmlns:a16="http://schemas.microsoft.com/office/drawing/2014/main" id="{603A4228-C469-7C3C-31F2-99F456086791}"/>
              </a:ext>
            </a:extLst>
          </p:cNvPr>
          <p:cNvSpPr txBox="1"/>
          <p:nvPr/>
        </p:nvSpPr>
        <p:spPr>
          <a:xfrm>
            <a:off x="288757" y="850203"/>
            <a:ext cx="8508733" cy="707886"/>
          </a:xfrm>
          <a:prstGeom prst="rect">
            <a:avLst/>
          </a:prstGeom>
          <a:noFill/>
        </p:spPr>
        <p:txBody>
          <a:bodyPr wrap="square">
            <a:spAutoFit/>
          </a:bodyPr>
          <a:lstStyle/>
          <a:p>
            <a:pPr marL="285750" indent="-285750">
              <a:buFont typeface="Arial" panose="020B0604020202020204" pitchFamily="34" charset="0"/>
              <a:buChar char="•"/>
            </a:pPr>
            <a:r>
              <a:rPr lang="en-US" sz="2000" dirty="0"/>
              <a:t>Pair-wise method.</a:t>
            </a:r>
          </a:p>
          <a:p>
            <a:pPr marL="285750" indent="-285750">
              <a:buFont typeface="Arial" panose="020B0604020202020204" pitchFamily="34" charset="0"/>
              <a:buChar char="•"/>
            </a:pPr>
            <a:r>
              <a:rPr lang="en-US" sz="2000" dirty="0"/>
              <a:t>Enter the book title and getting output as recommended books with ratings.</a:t>
            </a:r>
            <a:endParaRPr lang="en-IN" sz="2000" dirty="0"/>
          </a:p>
        </p:txBody>
      </p:sp>
    </p:spTree>
    <p:extLst>
      <p:ext uri="{BB962C8B-B14F-4D97-AF65-F5344CB8AC3E}">
        <p14:creationId xmlns:p14="http://schemas.microsoft.com/office/powerpoint/2010/main" val="2851986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46774B-9F63-D112-ACCD-9915F77DB7C8}"/>
              </a:ext>
            </a:extLst>
          </p:cNvPr>
          <p:cNvSpPr txBox="1"/>
          <p:nvPr/>
        </p:nvSpPr>
        <p:spPr>
          <a:xfrm>
            <a:off x="192505" y="223572"/>
            <a:ext cx="3721769" cy="707886"/>
          </a:xfrm>
          <a:prstGeom prst="rect">
            <a:avLst/>
          </a:prstGeom>
          <a:noFill/>
        </p:spPr>
        <p:txBody>
          <a:bodyPr wrap="square" rtlCol="0">
            <a:spAutoFit/>
          </a:bodyPr>
          <a:lstStyle/>
          <a:p>
            <a:r>
              <a:rPr lang="en-US" sz="4000" u="sng" dirty="0">
                <a:latin typeface="Bahnschrift SemiBold Condensed" panose="020B0502040204020203" pitchFamily="34" charset="0"/>
              </a:rPr>
              <a:t>MODEL EVALUATION</a:t>
            </a:r>
            <a:endParaRPr lang="en-IN" sz="4000" u="sng" dirty="0">
              <a:latin typeface="Bahnschrift SemiBold Condensed" panose="020B0502040204020203" pitchFamily="34" charset="0"/>
            </a:endParaRPr>
          </a:p>
        </p:txBody>
      </p:sp>
      <p:pic>
        <p:nvPicPr>
          <p:cNvPr id="4" name="Picture 3">
            <a:extLst>
              <a:ext uri="{FF2B5EF4-FFF2-40B4-BE49-F238E27FC236}">
                <a16:creationId xmlns:a16="http://schemas.microsoft.com/office/drawing/2014/main" id="{F79107D7-1234-892E-5031-0F5BEB814E3F}"/>
              </a:ext>
            </a:extLst>
          </p:cNvPr>
          <p:cNvPicPr>
            <a:picLocks noChangeAspect="1"/>
          </p:cNvPicPr>
          <p:nvPr/>
        </p:nvPicPr>
        <p:blipFill>
          <a:blip r:embed="rId2"/>
          <a:stretch>
            <a:fillRect/>
          </a:stretch>
        </p:blipFill>
        <p:spPr>
          <a:xfrm>
            <a:off x="375385" y="1149262"/>
            <a:ext cx="7311055" cy="2279738"/>
          </a:xfrm>
          <a:prstGeom prst="rect">
            <a:avLst/>
          </a:prstGeom>
        </p:spPr>
      </p:pic>
      <p:pic>
        <p:nvPicPr>
          <p:cNvPr id="6" name="Picture 5">
            <a:extLst>
              <a:ext uri="{FF2B5EF4-FFF2-40B4-BE49-F238E27FC236}">
                <a16:creationId xmlns:a16="http://schemas.microsoft.com/office/drawing/2014/main" id="{825739B6-F22D-1763-AF37-5D15B1C56BB0}"/>
              </a:ext>
            </a:extLst>
          </p:cNvPr>
          <p:cNvPicPr>
            <a:picLocks noChangeAspect="1"/>
          </p:cNvPicPr>
          <p:nvPr/>
        </p:nvPicPr>
        <p:blipFill>
          <a:blip r:embed="rId3"/>
          <a:stretch>
            <a:fillRect/>
          </a:stretch>
        </p:blipFill>
        <p:spPr>
          <a:xfrm>
            <a:off x="375386" y="3646804"/>
            <a:ext cx="7311054" cy="2392834"/>
          </a:xfrm>
          <a:prstGeom prst="rect">
            <a:avLst/>
          </a:prstGeom>
        </p:spPr>
      </p:pic>
    </p:spTree>
    <p:extLst>
      <p:ext uri="{BB962C8B-B14F-4D97-AF65-F5344CB8AC3E}">
        <p14:creationId xmlns:p14="http://schemas.microsoft.com/office/powerpoint/2010/main" val="955967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FF38ED-5EAB-90B3-4692-89A423B4489D}"/>
              </a:ext>
            </a:extLst>
          </p:cNvPr>
          <p:cNvSpPr txBox="1"/>
          <p:nvPr/>
        </p:nvSpPr>
        <p:spPr>
          <a:xfrm>
            <a:off x="192505" y="125127"/>
            <a:ext cx="11999495" cy="2062103"/>
          </a:xfrm>
          <a:prstGeom prst="rect">
            <a:avLst/>
          </a:prstGeom>
          <a:noFill/>
        </p:spPr>
        <p:txBody>
          <a:bodyPr wrap="square" rtlCol="0">
            <a:spAutoFit/>
          </a:bodyPr>
          <a:lstStyle/>
          <a:p>
            <a:r>
              <a:rPr lang="en-IN" sz="4000" b="1" u="sng" dirty="0">
                <a:latin typeface="Bahnschrift SemiBold" panose="020B0502040204020203" pitchFamily="34" charset="0"/>
              </a:rPr>
              <a:t>DEPLOYMENT  </a:t>
            </a:r>
          </a:p>
          <a:p>
            <a:endParaRPr lang="en-IN" sz="4000" b="1" u="sng" dirty="0">
              <a:latin typeface="Bahnschrift SemiBold" panose="020B0502040204020203" pitchFamily="34" charset="0"/>
            </a:endParaRPr>
          </a:p>
          <a:p>
            <a:r>
              <a:rPr lang="en-IN" sz="2400" dirty="0">
                <a:solidFill>
                  <a:schemeClr val="accent1"/>
                </a:solidFill>
                <a:latin typeface="Bahnschrift SemiBold" panose="020B0502040204020203" pitchFamily="34" charset="0"/>
              </a:rPr>
              <a:t>USING STREAMLIT :</a:t>
            </a:r>
            <a:r>
              <a:rPr lang="en-US" sz="2400" dirty="0">
                <a:solidFill>
                  <a:schemeClr val="accent5"/>
                </a:solidFill>
                <a:latin typeface="Google Sans"/>
              </a:rPr>
              <a:t> A</a:t>
            </a:r>
            <a:r>
              <a:rPr lang="en-US" sz="2400" b="0" i="0" dirty="0">
                <a:solidFill>
                  <a:schemeClr val="accent5"/>
                </a:solidFill>
                <a:latin typeface="Google Sans"/>
              </a:rPr>
              <a:t>llows to easily create and deploy interactive data science dashboards and machine learning models.</a:t>
            </a:r>
            <a:endParaRPr lang="en-IN" sz="3200" dirty="0">
              <a:solidFill>
                <a:schemeClr val="accent5"/>
              </a:solidFill>
              <a:latin typeface="Bahnschrift SemiBold" panose="020B0502040204020203" pitchFamily="34" charset="0"/>
            </a:endParaRPr>
          </a:p>
        </p:txBody>
      </p:sp>
      <p:pic>
        <p:nvPicPr>
          <p:cNvPr id="5" name="Picture 4">
            <a:extLst>
              <a:ext uri="{FF2B5EF4-FFF2-40B4-BE49-F238E27FC236}">
                <a16:creationId xmlns:a16="http://schemas.microsoft.com/office/drawing/2014/main" id="{2613E478-94D4-1593-8D54-222589C7F65B}"/>
              </a:ext>
            </a:extLst>
          </p:cNvPr>
          <p:cNvPicPr>
            <a:picLocks noChangeAspect="1"/>
          </p:cNvPicPr>
          <p:nvPr/>
        </p:nvPicPr>
        <p:blipFill>
          <a:blip r:embed="rId2"/>
          <a:stretch>
            <a:fillRect/>
          </a:stretch>
        </p:blipFill>
        <p:spPr>
          <a:xfrm>
            <a:off x="0" y="2187230"/>
            <a:ext cx="6448926" cy="4670770"/>
          </a:xfrm>
          <a:prstGeom prst="rect">
            <a:avLst/>
          </a:prstGeom>
        </p:spPr>
      </p:pic>
      <p:pic>
        <p:nvPicPr>
          <p:cNvPr id="6" name="Picture 5">
            <a:extLst>
              <a:ext uri="{FF2B5EF4-FFF2-40B4-BE49-F238E27FC236}">
                <a16:creationId xmlns:a16="http://schemas.microsoft.com/office/drawing/2014/main" id="{76F2E6C7-3267-2A68-86EE-256CC8C57C86}"/>
              </a:ext>
            </a:extLst>
          </p:cNvPr>
          <p:cNvPicPr>
            <a:picLocks noChangeAspect="1"/>
          </p:cNvPicPr>
          <p:nvPr/>
        </p:nvPicPr>
        <p:blipFill>
          <a:blip r:embed="rId3"/>
          <a:stretch>
            <a:fillRect/>
          </a:stretch>
        </p:blipFill>
        <p:spPr>
          <a:xfrm>
            <a:off x="6096000" y="2187230"/>
            <a:ext cx="6096000" cy="4776646"/>
          </a:xfrm>
          <a:prstGeom prst="rect">
            <a:avLst/>
          </a:prstGeom>
        </p:spPr>
      </p:pic>
    </p:spTree>
    <p:extLst>
      <p:ext uri="{BB962C8B-B14F-4D97-AF65-F5344CB8AC3E}">
        <p14:creationId xmlns:p14="http://schemas.microsoft.com/office/powerpoint/2010/main" val="2857657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CB33B0-291D-313B-D52A-6BE0EA389581}"/>
              </a:ext>
            </a:extLst>
          </p:cNvPr>
          <p:cNvSpPr txBox="1"/>
          <p:nvPr/>
        </p:nvSpPr>
        <p:spPr>
          <a:xfrm>
            <a:off x="372980" y="152218"/>
            <a:ext cx="6104020"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sng" strike="noStrike" kern="1200" cap="none" spc="0" normalizeH="0" baseline="0" noProof="0" dirty="0">
                <a:ln>
                  <a:noFill/>
                </a:ln>
                <a:effectLst/>
                <a:uLnTx/>
                <a:uFillTx/>
                <a:latin typeface="Bahnschrift SemiBold Condensed" panose="020B0502040204020203" pitchFamily="34" charset="0"/>
              </a:rPr>
              <a:t>CHALLENGES</a:t>
            </a:r>
          </a:p>
        </p:txBody>
      </p:sp>
      <p:sp>
        <p:nvSpPr>
          <p:cNvPr id="4" name="Rectangle 3">
            <a:extLst>
              <a:ext uri="{FF2B5EF4-FFF2-40B4-BE49-F238E27FC236}">
                <a16:creationId xmlns:a16="http://schemas.microsoft.com/office/drawing/2014/main" id="{21CAC771-73AF-4A07-A3E9-8D36E70C4C1D}"/>
              </a:ext>
            </a:extLst>
          </p:cNvPr>
          <p:cNvSpPr/>
          <p:nvPr/>
        </p:nvSpPr>
        <p:spPr>
          <a:xfrm>
            <a:off x="186446" y="1088897"/>
            <a:ext cx="11819108" cy="278723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Handling of sparsity was a major challenge as well, since the user interactions were not present for the majority of the books.</a:t>
            </a:r>
          </a:p>
          <a:p>
            <a:pPr marL="342900" lvl="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Understanding the metric for evaluation was a challenge as well.</a:t>
            </a:r>
          </a:p>
          <a:p>
            <a:pPr marL="342900" lvl="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Since the data consisted of text data, data cleaning was a major challenge in features like Location etc.</a:t>
            </a:r>
          </a:p>
          <a:p>
            <a:pPr marL="342900" lvl="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Decision making on missing value imputations and outlier treatment was quite challenging as well.</a:t>
            </a:r>
          </a:p>
        </p:txBody>
      </p:sp>
    </p:spTree>
    <p:extLst>
      <p:ext uri="{BB962C8B-B14F-4D97-AF65-F5344CB8AC3E}">
        <p14:creationId xmlns:p14="http://schemas.microsoft.com/office/powerpoint/2010/main" val="8000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414A4-91E9-E12B-E561-155A767FF143}"/>
              </a:ext>
            </a:extLst>
          </p:cNvPr>
          <p:cNvSpPr txBox="1"/>
          <p:nvPr/>
        </p:nvSpPr>
        <p:spPr>
          <a:xfrm>
            <a:off x="417094" y="0"/>
            <a:ext cx="3433011" cy="830997"/>
          </a:xfrm>
          <a:prstGeom prst="rect">
            <a:avLst/>
          </a:prstGeom>
          <a:noFill/>
        </p:spPr>
        <p:txBody>
          <a:bodyPr wrap="square" rtlCol="0">
            <a:spAutoFit/>
          </a:bodyPr>
          <a:lstStyle/>
          <a:p>
            <a:r>
              <a:rPr lang="en-US" sz="4800" u="sng" dirty="0">
                <a:latin typeface="Bahnschrift SemiBold Condensed" panose="020B0502040204020203" pitchFamily="34" charset="0"/>
              </a:rPr>
              <a:t>Conclusion</a:t>
            </a:r>
            <a:endParaRPr lang="en-IN" sz="4800" u="sng" dirty="0">
              <a:latin typeface="Bahnschrift SemiBold Condensed" panose="020B0502040204020203" pitchFamily="34" charset="0"/>
            </a:endParaRPr>
          </a:p>
        </p:txBody>
      </p:sp>
      <p:sp>
        <p:nvSpPr>
          <p:cNvPr id="4" name="TextBox 3">
            <a:extLst>
              <a:ext uri="{FF2B5EF4-FFF2-40B4-BE49-F238E27FC236}">
                <a16:creationId xmlns:a16="http://schemas.microsoft.com/office/drawing/2014/main" id="{215943A4-AD60-5E49-660F-1BDF308AA875}"/>
              </a:ext>
            </a:extLst>
          </p:cNvPr>
          <p:cNvSpPr txBox="1"/>
          <p:nvPr/>
        </p:nvSpPr>
        <p:spPr>
          <a:xfrm>
            <a:off x="304799" y="1232049"/>
            <a:ext cx="10879757" cy="3775521"/>
          </a:xfrm>
          <a:prstGeom prst="rect">
            <a:avLst/>
          </a:prstGeom>
          <a:noFill/>
        </p:spPr>
        <p:txBody>
          <a:bodyPr wrap="square">
            <a:spAutoFit/>
          </a:bodyPr>
          <a:lstStyle/>
          <a:p>
            <a:pPr marL="342900" lvl="0" indent="-342900" algn="just">
              <a:lnSpc>
                <a:spcPct val="150000"/>
              </a:lnSpc>
              <a:buFont typeface="Arial" panose="020B0604020202020204" pitchFamily="34" charset="0"/>
              <a:buChar char="•"/>
            </a:pPr>
            <a:r>
              <a:rPr lang="en-GB" sz="1800" dirty="0">
                <a:latin typeface="Bahnschrift SemiBold Condensed" panose="020B0502040204020203" pitchFamily="34" charset="0"/>
              </a:rPr>
              <a:t>In EDA, the Top-10 most rated books were essentially novels. Books like The Lovely Bone and The Secret Life of Bees were very well perceived.</a:t>
            </a:r>
          </a:p>
          <a:p>
            <a:pPr marL="342900" lvl="0" indent="-342900" algn="just">
              <a:lnSpc>
                <a:spcPct val="150000"/>
              </a:lnSpc>
              <a:buFont typeface="Arial" panose="020B0604020202020204" pitchFamily="34" charset="0"/>
              <a:buChar char="•"/>
            </a:pPr>
            <a:r>
              <a:rPr lang="en-GB" sz="1800" dirty="0">
                <a:latin typeface="Bahnschrift SemiBold Condensed" panose="020B0502040204020203" pitchFamily="34" charset="0"/>
              </a:rPr>
              <a:t>Majority of the readers were of the age bracket 20–45 and most of them came from </a:t>
            </a:r>
            <a:r>
              <a:rPr lang="en-GB" dirty="0">
                <a:latin typeface="Bahnschrift SemiBold Condensed" panose="020B0502040204020203" pitchFamily="34" charset="0"/>
              </a:rPr>
              <a:t>the </a:t>
            </a:r>
            <a:r>
              <a:rPr lang="en-GB" sz="1800" dirty="0">
                <a:latin typeface="Bahnschrift SemiBold Condensed" panose="020B0502040204020203" pitchFamily="34" charset="0"/>
              </a:rPr>
              <a:t>countries namely USA, Canada, UK, Germany and Spain.</a:t>
            </a:r>
          </a:p>
          <a:p>
            <a:pPr marL="342900" lvl="0" indent="-342900" algn="just">
              <a:lnSpc>
                <a:spcPct val="150000"/>
              </a:lnSpc>
              <a:buFont typeface="Arial" panose="020B0604020202020204" pitchFamily="34" charset="0"/>
              <a:buChar char="•"/>
            </a:pPr>
            <a:r>
              <a:rPr lang="en-GB" sz="1800" dirty="0">
                <a:latin typeface="Bahnschrift SemiBold Condensed" panose="020B0502040204020203" pitchFamily="34" charset="0"/>
              </a:rPr>
              <a:t>If we look at the ratings distribution, most of the books have high ratings with maximum books being rated 8. Ratings below 5 are few in number.</a:t>
            </a:r>
          </a:p>
          <a:p>
            <a:pPr marL="342900" lvl="0" indent="-342900" algn="just">
              <a:lnSpc>
                <a:spcPct val="150000"/>
              </a:lnSpc>
              <a:buFont typeface="Arial" panose="020B0604020202020204" pitchFamily="34" charset="0"/>
              <a:buChar char="•"/>
            </a:pPr>
            <a:r>
              <a:rPr lang="en-GB" sz="1800" dirty="0">
                <a:latin typeface="Bahnschrift SemiBold Condensed" panose="020B0502040204020203" pitchFamily="34" charset="0"/>
              </a:rPr>
              <a:t>Author with the most books was Agatha Christie, William Shakespeare and Stephen King.</a:t>
            </a:r>
          </a:p>
          <a:p>
            <a:pPr marL="342900" lvl="0" indent="-342900" algn="just">
              <a:lnSpc>
                <a:spcPct val="150000"/>
              </a:lnSpc>
              <a:buFont typeface="Arial" panose="020B0604020202020204" pitchFamily="34" charset="0"/>
              <a:buChar char="•"/>
            </a:pPr>
            <a:r>
              <a:rPr lang="en-GB" sz="1800" dirty="0">
                <a:latin typeface="Bahnschrift SemiBold Condensed" panose="020B0502040204020203" pitchFamily="34" charset="0"/>
              </a:rPr>
              <a:t>For modelling, it was observed that for model based collaborative filtering was working better with </a:t>
            </a:r>
            <a:r>
              <a:rPr lang="en-GB" dirty="0">
                <a:latin typeface="Bahnschrift SemiBold Condensed" panose="020B0502040204020203" pitchFamily="34" charset="0"/>
              </a:rPr>
              <a:t>pair-wise method</a:t>
            </a:r>
            <a:r>
              <a:rPr lang="en-GB" sz="1800" dirty="0">
                <a:latin typeface="Bahnschrift SemiBold Condensed" panose="020B0502040204020203" pitchFamily="34" charset="0"/>
              </a:rPr>
              <a:t>.</a:t>
            </a:r>
          </a:p>
          <a:p>
            <a:pPr marL="342900" lvl="0" indent="-342900" algn="just">
              <a:lnSpc>
                <a:spcPct val="150000"/>
              </a:lnSpc>
              <a:buFont typeface="Arial" panose="020B0604020202020204" pitchFamily="34" charset="0"/>
              <a:buChar char="•"/>
            </a:pPr>
            <a:r>
              <a:rPr lang="en-GB" sz="1800" dirty="0">
                <a:latin typeface="Bahnschrift SemiBold Condensed" panose="020B0502040204020203" pitchFamily="34" charset="0"/>
              </a:rPr>
              <a:t>Amongst the memory based approach, </a:t>
            </a:r>
            <a:r>
              <a:rPr lang="en-GB" dirty="0">
                <a:latin typeface="Bahnschrift SemiBold Condensed" panose="020B0502040204020203" pitchFamily="34" charset="0"/>
              </a:rPr>
              <a:t>item-item</a:t>
            </a:r>
            <a:r>
              <a:rPr lang="en-GB" sz="1800" dirty="0">
                <a:latin typeface="Bahnschrift SemiBold Condensed" panose="020B0502040204020203" pitchFamily="34" charset="0"/>
              </a:rPr>
              <a:t> CF performed better than </a:t>
            </a:r>
            <a:r>
              <a:rPr lang="en-GB" dirty="0">
                <a:latin typeface="Bahnschrift SemiBold Condensed" panose="020B0502040204020203" pitchFamily="34" charset="0"/>
              </a:rPr>
              <a:t>user-user</a:t>
            </a:r>
            <a:r>
              <a:rPr lang="en-GB" sz="1800" dirty="0">
                <a:latin typeface="Bahnschrift SemiBold Condensed" panose="020B0502040204020203" pitchFamily="34" charset="0"/>
              </a:rPr>
              <a:t> CF because of lower computation requirements.</a:t>
            </a:r>
          </a:p>
        </p:txBody>
      </p:sp>
    </p:spTree>
    <p:extLst>
      <p:ext uri="{BB962C8B-B14F-4D97-AF65-F5344CB8AC3E}">
        <p14:creationId xmlns:p14="http://schemas.microsoft.com/office/powerpoint/2010/main" val="885510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9757983-1C18-4ADB-8615-6DE5100DD461}"/>
              </a:ext>
            </a:extLst>
          </p:cNvPr>
          <p:cNvSpPr/>
          <p:nvPr/>
        </p:nvSpPr>
        <p:spPr>
          <a:xfrm>
            <a:off x="7315199" y="251296"/>
            <a:ext cx="4572000" cy="769441"/>
          </a:xfrm>
          <a:prstGeom prst="rect">
            <a:avLst/>
          </a:prstGeom>
        </p:spPr>
        <p:txBody>
          <a:bodyPr wrap="square">
            <a:spAutoFit/>
          </a:bodyPr>
          <a:lstStyle/>
          <a:p>
            <a:pPr algn="ctr"/>
            <a:r>
              <a:rPr lang="en-US" sz="4400" dirty="0">
                <a:latin typeface="Bahnschrift SemiBold Condensed" panose="020B0502040204020203" pitchFamily="34" charset="0"/>
              </a:rPr>
              <a:t>Team Members</a:t>
            </a:r>
            <a:endParaRPr lang="en-IN" sz="4400" dirty="0"/>
          </a:p>
        </p:txBody>
      </p:sp>
      <p:sp>
        <p:nvSpPr>
          <p:cNvPr id="4" name="Rectangle 3">
            <a:extLst>
              <a:ext uri="{FF2B5EF4-FFF2-40B4-BE49-F238E27FC236}">
                <a16:creationId xmlns:a16="http://schemas.microsoft.com/office/drawing/2014/main" id="{B83BDCB8-CEC7-4EF4-A647-1890753D56BE}"/>
              </a:ext>
            </a:extLst>
          </p:cNvPr>
          <p:cNvSpPr/>
          <p:nvPr/>
        </p:nvSpPr>
        <p:spPr>
          <a:xfrm>
            <a:off x="7660890" y="4185390"/>
            <a:ext cx="4649821" cy="769441"/>
          </a:xfrm>
          <a:prstGeom prst="rect">
            <a:avLst/>
          </a:prstGeom>
        </p:spPr>
        <p:txBody>
          <a:bodyPr wrap="square">
            <a:spAutoFit/>
          </a:bodyPr>
          <a:lstStyle/>
          <a:p>
            <a:pPr algn="ctr"/>
            <a:r>
              <a:rPr lang="en-US" sz="4400" dirty="0">
                <a:latin typeface="Bahnschrift SemiBold Condensed" panose="020B0502040204020203" pitchFamily="34" charset="0"/>
              </a:rPr>
              <a:t>Mentor &amp; Guided by</a:t>
            </a:r>
            <a:endParaRPr lang="en-IN" sz="4400" dirty="0"/>
          </a:p>
        </p:txBody>
      </p:sp>
      <p:sp>
        <p:nvSpPr>
          <p:cNvPr id="7" name="Rectangle 6">
            <a:extLst>
              <a:ext uri="{FF2B5EF4-FFF2-40B4-BE49-F238E27FC236}">
                <a16:creationId xmlns:a16="http://schemas.microsoft.com/office/drawing/2014/main" id="{98FF2F5C-A9BD-4A84-8D29-7BF3DA900BF0}"/>
              </a:ext>
            </a:extLst>
          </p:cNvPr>
          <p:cNvSpPr/>
          <p:nvPr/>
        </p:nvSpPr>
        <p:spPr>
          <a:xfrm>
            <a:off x="8270040" y="1113446"/>
            <a:ext cx="3617159" cy="2062103"/>
          </a:xfrm>
          <a:prstGeom prst="rect">
            <a:avLst/>
          </a:prstGeom>
        </p:spPr>
        <p:txBody>
          <a:bodyPr wrap="square">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Shivam Khudsange</a:t>
            </a:r>
          </a:p>
          <a:p>
            <a:r>
              <a:rPr lang="en-US" sz="3200" b="1" dirty="0">
                <a:latin typeface="Calibri" panose="020F0502020204030204" pitchFamily="34" charset="0"/>
                <a:ea typeface="Calibri" panose="020F0502020204030204" pitchFamily="34" charset="0"/>
                <a:cs typeface="Calibri" panose="020F0502020204030204" pitchFamily="34" charset="0"/>
              </a:rPr>
              <a:t>Rashmi Rani Biswal</a:t>
            </a:r>
          </a:p>
          <a:p>
            <a:r>
              <a:rPr lang="en-US" sz="3200" b="1" dirty="0">
                <a:latin typeface="Calibri" panose="020F0502020204030204" pitchFamily="34" charset="0"/>
                <a:ea typeface="Calibri" panose="020F0502020204030204" pitchFamily="34" charset="0"/>
                <a:cs typeface="Calibri" panose="020F0502020204030204" pitchFamily="34" charset="0"/>
              </a:rPr>
              <a:t>Bindu S R</a:t>
            </a:r>
          </a:p>
          <a:p>
            <a:r>
              <a:rPr lang="en-US" sz="3200" b="1" dirty="0">
                <a:latin typeface="Calibri" panose="020F0502020204030204" pitchFamily="34" charset="0"/>
                <a:ea typeface="Calibri" panose="020F0502020204030204" pitchFamily="34" charset="0"/>
                <a:cs typeface="Calibri" panose="020F0502020204030204" pitchFamily="34" charset="0"/>
              </a:rPr>
              <a:t>Anchal Mehta</a:t>
            </a:r>
          </a:p>
        </p:txBody>
      </p:sp>
      <p:sp>
        <p:nvSpPr>
          <p:cNvPr id="8" name="Rectangle 7">
            <a:extLst>
              <a:ext uri="{FF2B5EF4-FFF2-40B4-BE49-F238E27FC236}">
                <a16:creationId xmlns:a16="http://schemas.microsoft.com/office/drawing/2014/main" id="{45E4B660-83A9-4485-95C8-5380D30B9E32}"/>
              </a:ext>
            </a:extLst>
          </p:cNvPr>
          <p:cNvSpPr/>
          <p:nvPr/>
        </p:nvSpPr>
        <p:spPr>
          <a:xfrm>
            <a:off x="8270039" y="5034671"/>
            <a:ext cx="3617159" cy="1077218"/>
          </a:xfrm>
          <a:prstGeom prst="rect">
            <a:avLst/>
          </a:prstGeom>
        </p:spPr>
        <p:txBody>
          <a:bodyPr wrap="square">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 Neha Gupta</a:t>
            </a:r>
          </a:p>
          <a:p>
            <a:r>
              <a:rPr lang="en-US" sz="3200" b="1" dirty="0">
                <a:latin typeface="Calibri" panose="020F0502020204030204" pitchFamily="34" charset="0"/>
                <a:ea typeface="Calibri" panose="020F0502020204030204" pitchFamily="34" charset="0"/>
                <a:cs typeface="Calibri" panose="020F0502020204030204" pitchFamily="34" charset="0"/>
              </a:rPr>
              <a:t> Hareesh K C</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pic>
        <p:nvPicPr>
          <p:cNvPr id="2" name="Picture 2" descr="Team work for one goal stock photo. Image of merger, incomplete - 77408014">
            <a:extLst>
              <a:ext uri="{FF2B5EF4-FFF2-40B4-BE49-F238E27FC236}">
                <a16:creationId xmlns:a16="http://schemas.microsoft.com/office/drawing/2014/main" id="{AADCB1F6-9932-A977-136C-BB6C4B2A9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7469205" cy="611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27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218FA5-BD51-6B85-675F-135B2A8DBCD7}"/>
              </a:ext>
            </a:extLst>
          </p:cNvPr>
          <p:cNvSpPr txBox="1"/>
          <p:nvPr/>
        </p:nvSpPr>
        <p:spPr>
          <a:xfrm>
            <a:off x="336883" y="144378"/>
            <a:ext cx="3657600" cy="707886"/>
          </a:xfrm>
          <a:prstGeom prst="rect">
            <a:avLst/>
          </a:prstGeom>
          <a:noFill/>
        </p:spPr>
        <p:txBody>
          <a:bodyPr wrap="square" rtlCol="0">
            <a:spAutoFit/>
          </a:bodyPr>
          <a:lstStyle/>
          <a:p>
            <a:r>
              <a:rPr lang="en-US" sz="4000" u="sng" dirty="0">
                <a:latin typeface="Bahnschrift SemiBold Condensed" panose="020B0502040204020203" pitchFamily="34" charset="0"/>
              </a:rPr>
              <a:t>Future Scope</a:t>
            </a:r>
            <a:endParaRPr lang="en-IN" sz="4000" u="sng" dirty="0">
              <a:latin typeface="Bahnschrift SemiBold Condensed" panose="020B0502040204020203" pitchFamily="34" charset="0"/>
            </a:endParaRPr>
          </a:p>
        </p:txBody>
      </p:sp>
      <p:sp>
        <p:nvSpPr>
          <p:cNvPr id="4" name="TextBox 3">
            <a:extLst>
              <a:ext uri="{FF2B5EF4-FFF2-40B4-BE49-F238E27FC236}">
                <a16:creationId xmlns:a16="http://schemas.microsoft.com/office/drawing/2014/main" id="{B0ABF36B-C282-7C44-D9D1-F02329D26C44}"/>
              </a:ext>
            </a:extLst>
          </p:cNvPr>
          <p:cNvSpPr txBox="1"/>
          <p:nvPr/>
        </p:nvSpPr>
        <p:spPr>
          <a:xfrm>
            <a:off x="405063" y="1140989"/>
            <a:ext cx="10221227" cy="2113527"/>
          </a:xfrm>
          <a:prstGeom prst="rect">
            <a:avLst/>
          </a:prstGeom>
          <a:noFill/>
        </p:spPr>
        <p:txBody>
          <a:bodyPr wrap="square">
            <a:spAutoFit/>
          </a:bodyPr>
          <a:lstStyle/>
          <a:p>
            <a:pPr marL="342900" lvl="0" indent="-342900" algn="just">
              <a:lnSpc>
                <a:spcPct val="150000"/>
              </a:lnSpc>
              <a:buFont typeface="Arial" panose="020B0604020202020204" pitchFamily="34" charset="0"/>
              <a:buChar char="•"/>
            </a:pPr>
            <a:r>
              <a:rPr lang="en-GB" sz="1800" dirty="0">
                <a:latin typeface="Bahnschrift SemiBold Condensed" panose="020B0502040204020203" pitchFamily="34" charset="0"/>
              </a:rPr>
              <a:t>Should be given more information regarding the books dataset, namely features like Genre, Description etc., </a:t>
            </a:r>
          </a:p>
          <a:p>
            <a:pPr marL="342900" lvl="0" indent="-342900" algn="just">
              <a:lnSpc>
                <a:spcPct val="150000"/>
              </a:lnSpc>
              <a:buFont typeface="Arial" panose="020B0604020202020204" pitchFamily="34" charset="0"/>
              <a:buChar char="•"/>
            </a:pPr>
            <a:r>
              <a:rPr lang="en-GB" sz="1800" dirty="0">
                <a:latin typeface="Bahnschrift SemiBold Condensed" panose="020B0502040204020203" pitchFamily="34" charset="0"/>
              </a:rPr>
              <a:t>We could implement a content-filtering based recommendation system and compare the results with the existing collaborative-filtering based system.</a:t>
            </a:r>
          </a:p>
          <a:p>
            <a:pPr marL="342900" lvl="0" indent="-342900" algn="just">
              <a:lnSpc>
                <a:spcPct val="150000"/>
              </a:lnSpc>
              <a:buFont typeface="Arial" panose="020B0604020202020204" pitchFamily="34" charset="0"/>
              <a:buChar char="•"/>
            </a:pPr>
            <a:r>
              <a:rPr lang="en-GB" sz="1800" dirty="0">
                <a:latin typeface="Bahnschrift SemiBold Condensed" panose="020B0502040204020203" pitchFamily="34" charset="0"/>
              </a:rPr>
              <a:t>We would like to explore various clustering approaches for clustering the users based on Age, Location etc., and then implement voting algorithms to recommend items to the user depending on the cluster into which it belongs.</a:t>
            </a:r>
          </a:p>
        </p:txBody>
      </p:sp>
    </p:spTree>
    <p:extLst>
      <p:ext uri="{BB962C8B-B14F-4D97-AF65-F5344CB8AC3E}">
        <p14:creationId xmlns:p14="http://schemas.microsoft.com/office/powerpoint/2010/main" val="2854785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EE42FD-95C6-ADE0-A817-990D6F533C2C}"/>
              </a:ext>
            </a:extLst>
          </p:cNvPr>
          <p:cNvSpPr txBox="1"/>
          <p:nvPr/>
        </p:nvSpPr>
        <p:spPr>
          <a:xfrm>
            <a:off x="2261937" y="1463040"/>
            <a:ext cx="7873465" cy="1323439"/>
          </a:xfrm>
          <a:prstGeom prst="rect">
            <a:avLst/>
          </a:prstGeom>
          <a:noFill/>
        </p:spPr>
        <p:txBody>
          <a:bodyPr wrap="square" rtlCol="0">
            <a:spAutoFit/>
          </a:bodyPr>
          <a:lstStyle/>
          <a:p>
            <a:r>
              <a:rPr lang="en-US" sz="8000" b="1" dirty="0">
                <a:latin typeface="Verdana" panose="020B0604030504040204" pitchFamily="34" charset="0"/>
                <a:ea typeface="Verdana" panose="020B0604030504040204" pitchFamily="34" charset="0"/>
              </a:rPr>
              <a:t>THANK YOU</a:t>
            </a:r>
            <a:endParaRPr lang="en-IN" sz="80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7632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4DA13-D7C4-4851-8B89-8CEE3B22DF46}"/>
              </a:ext>
            </a:extLst>
          </p:cNvPr>
          <p:cNvSpPr txBox="1"/>
          <p:nvPr/>
        </p:nvSpPr>
        <p:spPr>
          <a:xfrm>
            <a:off x="142578" y="140000"/>
            <a:ext cx="3874946" cy="638213"/>
          </a:xfrm>
          <a:prstGeom prst="rect">
            <a:avLst/>
          </a:prstGeom>
          <a:noFill/>
        </p:spPr>
        <p:txBody>
          <a:bodyPr wrap="square" rtlCol="0">
            <a:spAutoFit/>
          </a:bodyPr>
          <a:lstStyle/>
          <a:p>
            <a:r>
              <a:rPr lang="en-US" sz="3400" b="1" u="sng" dirty="0">
                <a:latin typeface="Bahnschrift SemiBold Condensed" panose="020B0502040204020203" pitchFamily="34" charset="0"/>
              </a:rPr>
              <a:t>Objective</a:t>
            </a:r>
            <a:endParaRPr lang="en-IN" sz="3400" b="1" u="sng" dirty="0">
              <a:latin typeface="Bahnschrift SemiBold Condensed" panose="020B0502040204020203" pitchFamily="34" charset="0"/>
            </a:endParaRPr>
          </a:p>
        </p:txBody>
      </p:sp>
      <p:sp>
        <p:nvSpPr>
          <p:cNvPr id="3" name="Rectangle 2">
            <a:extLst>
              <a:ext uri="{FF2B5EF4-FFF2-40B4-BE49-F238E27FC236}">
                <a16:creationId xmlns:a16="http://schemas.microsoft.com/office/drawing/2014/main" id="{32306A03-657D-4F43-ABC5-E36ACCECE1CE}"/>
              </a:ext>
            </a:extLst>
          </p:cNvPr>
          <p:cNvSpPr/>
          <p:nvPr/>
        </p:nvSpPr>
        <p:spPr>
          <a:xfrm>
            <a:off x="68195" y="630496"/>
            <a:ext cx="11686256" cy="1815882"/>
          </a:xfrm>
          <a:prstGeom prst="rect">
            <a:avLst/>
          </a:prstGeom>
        </p:spPr>
        <p:txBody>
          <a:bodyPr wrap="square">
            <a:spAutoFit/>
          </a:bodyPr>
          <a:lstStyle/>
          <a:p>
            <a:pPr marL="457200" indent="-457200" algn="just">
              <a:buFont typeface="Arial" panose="020B0604020202020204" pitchFamily="34" charset="0"/>
              <a:buChar char="•"/>
            </a:pPr>
            <a:r>
              <a:rPr lang="en-GB" sz="2800" dirty="0">
                <a:latin typeface="Bahnschrift SemiBold Condensed" panose="020B0502040204020203" pitchFamily="34" charset="0"/>
              </a:rPr>
              <a:t>The Book Recommendation System aims to provide the best suggestion to the user by analysing the buyer’s interest.</a:t>
            </a:r>
          </a:p>
          <a:p>
            <a:pPr marL="457200" indent="-457200" algn="just">
              <a:buFont typeface="Arial" panose="020B0604020202020204" pitchFamily="34" charset="0"/>
              <a:buChar char="•"/>
            </a:pPr>
            <a:r>
              <a:rPr lang="en-GB" sz="2800" dirty="0">
                <a:latin typeface="Bahnschrift SemiBold Condensed" panose="020B0502040204020203" pitchFamily="34" charset="0"/>
              </a:rPr>
              <a:t> The objective is to extract the features from given data set and use them to make a Book                  recommender system to recommend relevant books to users.</a:t>
            </a:r>
          </a:p>
        </p:txBody>
      </p:sp>
      <p:sp>
        <p:nvSpPr>
          <p:cNvPr id="4" name="Rectangle 3">
            <a:extLst>
              <a:ext uri="{FF2B5EF4-FFF2-40B4-BE49-F238E27FC236}">
                <a16:creationId xmlns:a16="http://schemas.microsoft.com/office/drawing/2014/main" id="{CE30BFFC-12CE-482D-96C9-F47E5FC05EAD}"/>
              </a:ext>
            </a:extLst>
          </p:cNvPr>
          <p:cNvSpPr/>
          <p:nvPr/>
        </p:nvSpPr>
        <p:spPr>
          <a:xfrm>
            <a:off x="304308" y="2813447"/>
            <a:ext cx="2685351" cy="615553"/>
          </a:xfrm>
          <a:prstGeom prst="rect">
            <a:avLst/>
          </a:prstGeom>
          <a:noFill/>
        </p:spPr>
        <p:txBody>
          <a:bodyPr wrap="square" rtlCol="0">
            <a:spAutoFit/>
          </a:bodyPr>
          <a:lstStyle/>
          <a:p>
            <a:r>
              <a:rPr lang="en-US" sz="3400" b="1" u="sng" dirty="0">
                <a:latin typeface="Bahnschrift SemiBold Condensed" panose="020B0502040204020203" pitchFamily="34" charset="0"/>
              </a:rPr>
              <a:t>Summary of Data</a:t>
            </a:r>
            <a:endParaRPr lang="en-IN" sz="3400" b="1" u="sng" dirty="0">
              <a:latin typeface="Bahnschrift SemiBold Condensed" panose="020B0502040204020203" pitchFamily="34" charset="0"/>
            </a:endParaRPr>
          </a:p>
        </p:txBody>
      </p:sp>
      <p:sp>
        <p:nvSpPr>
          <p:cNvPr id="5" name="Rectangle 4">
            <a:extLst>
              <a:ext uri="{FF2B5EF4-FFF2-40B4-BE49-F238E27FC236}">
                <a16:creationId xmlns:a16="http://schemas.microsoft.com/office/drawing/2014/main" id="{0A2E7FF8-0E38-4C2D-9B7B-01D73FFD1311}"/>
              </a:ext>
            </a:extLst>
          </p:cNvPr>
          <p:cNvSpPr/>
          <p:nvPr/>
        </p:nvSpPr>
        <p:spPr>
          <a:xfrm>
            <a:off x="142578" y="3429000"/>
            <a:ext cx="11686256" cy="954107"/>
          </a:xfrm>
          <a:prstGeom prst="rect">
            <a:avLst/>
          </a:prstGeom>
        </p:spPr>
        <p:txBody>
          <a:bodyPr wrap="square">
            <a:spAutoFit/>
          </a:bodyPr>
          <a:lstStyle/>
          <a:p>
            <a:pPr marL="342900" indent="-342900" algn="just">
              <a:buFont typeface="Arial" panose="020B0604020202020204" pitchFamily="34" charset="0"/>
              <a:buChar char="•"/>
            </a:pPr>
            <a:r>
              <a:rPr lang="en-GB" sz="2800" dirty="0">
                <a:latin typeface="Bahnschrift SemiBold Condensed" panose="020B0502040204020203" pitchFamily="34" charset="0"/>
              </a:rPr>
              <a:t>The whole dataset is divided into 3 csv files comprising of books, users and ratings data separately.</a:t>
            </a:r>
          </a:p>
        </p:txBody>
      </p:sp>
      <p:graphicFrame>
        <p:nvGraphicFramePr>
          <p:cNvPr id="6" name="Table 7">
            <a:extLst>
              <a:ext uri="{FF2B5EF4-FFF2-40B4-BE49-F238E27FC236}">
                <a16:creationId xmlns:a16="http://schemas.microsoft.com/office/drawing/2014/main" id="{3AE4D08D-ABBF-45C3-8C93-3F7F98F0EE70}"/>
              </a:ext>
            </a:extLst>
          </p:cNvPr>
          <p:cNvGraphicFramePr>
            <a:graphicFrameLocks/>
          </p:cNvGraphicFramePr>
          <p:nvPr>
            <p:extLst>
              <p:ext uri="{D42A27DB-BD31-4B8C-83A1-F6EECF244321}">
                <p14:modId xmlns:p14="http://schemas.microsoft.com/office/powerpoint/2010/main" val="4289908499"/>
              </p:ext>
            </p:extLst>
          </p:nvPr>
        </p:nvGraphicFramePr>
        <p:xfrm>
          <a:off x="3142543" y="4115938"/>
          <a:ext cx="6177062" cy="1947976"/>
        </p:xfrm>
        <a:graphic>
          <a:graphicData uri="http://schemas.openxmlformats.org/drawingml/2006/table">
            <a:tbl>
              <a:tblPr firstRow="1" firstCol="1" bandRow="1">
                <a:tableStyleId>{93296810-A885-4BE3-A3E7-6D5BEEA58F35}</a:tableStyleId>
              </a:tblPr>
              <a:tblGrid>
                <a:gridCol w="1792274">
                  <a:extLst>
                    <a:ext uri="{9D8B030D-6E8A-4147-A177-3AD203B41FA5}">
                      <a16:colId xmlns:a16="http://schemas.microsoft.com/office/drawing/2014/main" val="928632218"/>
                    </a:ext>
                  </a:extLst>
                </a:gridCol>
                <a:gridCol w="2192394">
                  <a:extLst>
                    <a:ext uri="{9D8B030D-6E8A-4147-A177-3AD203B41FA5}">
                      <a16:colId xmlns:a16="http://schemas.microsoft.com/office/drawing/2014/main" val="2719176676"/>
                    </a:ext>
                  </a:extLst>
                </a:gridCol>
                <a:gridCol w="2192394">
                  <a:extLst>
                    <a:ext uri="{9D8B030D-6E8A-4147-A177-3AD203B41FA5}">
                      <a16:colId xmlns:a16="http://schemas.microsoft.com/office/drawing/2014/main" val="3975943676"/>
                    </a:ext>
                  </a:extLst>
                </a:gridCol>
              </a:tblGrid>
              <a:tr h="486994">
                <a:tc>
                  <a:txBody>
                    <a:bodyPr/>
                    <a:lstStyle/>
                    <a:p>
                      <a:pPr algn="ctr"/>
                      <a:r>
                        <a:rPr lang="en-US" sz="2400" dirty="0">
                          <a:solidFill>
                            <a:schemeClr val="bg2">
                              <a:lumMod val="90000"/>
                            </a:schemeClr>
                          </a:solidFill>
                        </a:rPr>
                        <a:t>Dataset</a:t>
                      </a:r>
                    </a:p>
                  </a:txBody>
                  <a:tcPr/>
                </a:tc>
                <a:tc>
                  <a:txBody>
                    <a:bodyPr/>
                    <a:lstStyle/>
                    <a:p>
                      <a:pPr marL="0" algn="ctr" defTabSz="914400" rtl="0" eaLnBrk="1" latinLnBrk="0" hangingPunct="1"/>
                      <a:r>
                        <a:rPr lang="en-US" sz="2400" b="1" kern="1200" dirty="0">
                          <a:solidFill>
                            <a:schemeClr val="bg2">
                              <a:lumMod val="90000"/>
                            </a:schemeClr>
                          </a:solidFill>
                        </a:rPr>
                        <a:t>Rows</a:t>
                      </a:r>
                      <a:endParaRPr lang="en-US" sz="2400" b="1" kern="1200" dirty="0">
                        <a:solidFill>
                          <a:schemeClr val="bg2">
                            <a:lumMod val="90000"/>
                          </a:schemeClr>
                        </a:solidFill>
                        <a:latin typeface="+mn-lt"/>
                        <a:ea typeface="+mn-ea"/>
                        <a:cs typeface="+mn-cs"/>
                      </a:endParaRPr>
                    </a:p>
                  </a:txBody>
                  <a:tcPr/>
                </a:tc>
                <a:tc>
                  <a:txBody>
                    <a:bodyPr/>
                    <a:lstStyle/>
                    <a:p>
                      <a:pPr marL="0" algn="ctr" defTabSz="914400" rtl="0" eaLnBrk="1" latinLnBrk="0" hangingPunct="1"/>
                      <a:r>
                        <a:rPr lang="en-US" sz="2400" b="1" kern="1200" dirty="0">
                          <a:solidFill>
                            <a:schemeClr val="bg2">
                              <a:lumMod val="90000"/>
                            </a:schemeClr>
                          </a:solidFill>
                        </a:rPr>
                        <a:t>Columns</a:t>
                      </a:r>
                      <a:endParaRPr lang="en-US" sz="2400" b="1" kern="1200" dirty="0">
                        <a:solidFill>
                          <a:schemeClr val="bg2">
                            <a:lumMod val="90000"/>
                          </a:schemeClr>
                        </a:solidFill>
                        <a:latin typeface="+mn-lt"/>
                        <a:ea typeface="+mn-ea"/>
                        <a:cs typeface="+mn-cs"/>
                      </a:endParaRPr>
                    </a:p>
                  </a:txBody>
                  <a:tcPr/>
                </a:tc>
                <a:extLst>
                  <a:ext uri="{0D108BD9-81ED-4DB2-BD59-A6C34878D82A}">
                    <a16:rowId xmlns:a16="http://schemas.microsoft.com/office/drawing/2014/main" val="4012990398"/>
                  </a:ext>
                </a:extLst>
              </a:tr>
              <a:tr h="486994">
                <a:tc>
                  <a:txBody>
                    <a:bodyPr/>
                    <a:lstStyle/>
                    <a:p>
                      <a:pPr algn="ctr"/>
                      <a:r>
                        <a:rPr lang="en-US" sz="2400" dirty="0"/>
                        <a:t>Books</a:t>
                      </a:r>
                    </a:p>
                  </a:txBody>
                  <a:tcPr/>
                </a:tc>
                <a:tc>
                  <a:txBody>
                    <a:bodyPr/>
                    <a:lstStyle/>
                    <a:p>
                      <a:pPr algn="ctr">
                        <a:lnSpc>
                          <a:spcPct val="150000"/>
                        </a:lnSpc>
                      </a:pPr>
                      <a:r>
                        <a:rPr lang="en-US" b="1" dirty="0"/>
                        <a:t>271360</a:t>
                      </a:r>
                    </a:p>
                  </a:txBody>
                  <a:tcPr/>
                </a:tc>
                <a:tc>
                  <a:txBody>
                    <a:bodyPr/>
                    <a:lstStyle/>
                    <a:p>
                      <a:pPr algn="ctr">
                        <a:lnSpc>
                          <a:spcPct val="150000"/>
                        </a:lnSpc>
                      </a:pPr>
                      <a:r>
                        <a:rPr lang="en-US" b="1" dirty="0"/>
                        <a:t>5</a:t>
                      </a:r>
                    </a:p>
                  </a:txBody>
                  <a:tcPr/>
                </a:tc>
                <a:extLst>
                  <a:ext uri="{0D108BD9-81ED-4DB2-BD59-A6C34878D82A}">
                    <a16:rowId xmlns:a16="http://schemas.microsoft.com/office/drawing/2014/main" val="3514581782"/>
                  </a:ext>
                </a:extLst>
              </a:tr>
              <a:tr h="486994">
                <a:tc>
                  <a:txBody>
                    <a:bodyPr/>
                    <a:lstStyle/>
                    <a:p>
                      <a:pPr algn="ctr"/>
                      <a:r>
                        <a:rPr lang="en-US" sz="2400" dirty="0"/>
                        <a:t>User</a:t>
                      </a:r>
                    </a:p>
                  </a:txBody>
                  <a:tcPr/>
                </a:tc>
                <a:tc>
                  <a:txBody>
                    <a:bodyPr/>
                    <a:lstStyle/>
                    <a:p>
                      <a:pPr algn="ctr">
                        <a:lnSpc>
                          <a:spcPct val="150000"/>
                        </a:lnSpc>
                      </a:pPr>
                      <a:r>
                        <a:rPr lang="en-US" b="1" dirty="0"/>
                        <a:t>278858</a:t>
                      </a:r>
                    </a:p>
                  </a:txBody>
                  <a:tcPr/>
                </a:tc>
                <a:tc>
                  <a:txBody>
                    <a:bodyPr/>
                    <a:lstStyle/>
                    <a:p>
                      <a:pPr algn="ctr">
                        <a:lnSpc>
                          <a:spcPct val="150000"/>
                        </a:lnSpc>
                      </a:pPr>
                      <a:r>
                        <a:rPr lang="en-US" b="1" dirty="0"/>
                        <a:t>3</a:t>
                      </a:r>
                    </a:p>
                  </a:txBody>
                  <a:tcPr/>
                </a:tc>
                <a:extLst>
                  <a:ext uri="{0D108BD9-81ED-4DB2-BD59-A6C34878D82A}">
                    <a16:rowId xmlns:a16="http://schemas.microsoft.com/office/drawing/2014/main" val="2032958826"/>
                  </a:ext>
                </a:extLst>
              </a:tr>
              <a:tr h="486994">
                <a:tc>
                  <a:txBody>
                    <a:bodyPr/>
                    <a:lstStyle/>
                    <a:p>
                      <a:pPr algn="ctr"/>
                      <a:r>
                        <a:rPr lang="en-US" sz="2400" dirty="0"/>
                        <a:t>Ratings</a:t>
                      </a:r>
                    </a:p>
                  </a:txBody>
                  <a:tcPr/>
                </a:tc>
                <a:tc>
                  <a:txBody>
                    <a:bodyPr/>
                    <a:lstStyle/>
                    <a:p>
                      <a:pPr algn="ctr">
                        <a:lnSpc>
                          <a:spcPct val="150000"/>
                        </a:lnSpc>
                      </a:pPr>
                      <a:r>
                        <a:rPr lang="en-US" b="1" dirty="0"/>
                        <a:t>1149780</a:t>
                      </a:r>
                    </a:p>
                  </a:txBody>
                  <a:tcPr/>
                </a:tc>
                <a:tc>
                  <a:txBody>
                    <a:bodyPr/>
                    <a:lstStyle/>
                    <a:p>
                      <a:pPr algn="ctr">
                        <a:lnSpc>
                          <a:spcPct val="150000"/>
                        </a:lnSpc>
                      </a:pPr>
                      <a:r>
                        <a:rPr lang="en-US" b="1" dirty="0"/>
                        <a:t>3</a:t>
                      </a:r>
                    </a:p>
                  </a:txBody>
                  <a:tcPr/>
                </a:tc>
                <a:extLst>
                  <a:ext uri="{0D108BD9-81ED-4DB2-BD59-A6C34878D82A}">
                    <a16:rowId xmlns:a16="http://schemas.microsoft.com/office/drawing/2014/main" val="335418598"/>
                  </a:ext>
                </a:extLst>
              </a:tr>
            </a:tbl>
          </a:graphicData>
        </a:graphic>
      </p:graphicFrame>
    </p:spTree>
    <p:extLst>
      <p:ext uri="{BB962C8B-B14F-4D97-AF65-F5344CB8AC3E}">
        <p14:creationId xmlns:p14="http://schemas.microsoft.com/office/powerpoint/2010/main" val="273502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98E434-F9B0-408C-9711-8A7E4294313D}"/>
              </a:ext>
            </a:extLst>
          </p:cNvPr>
          <p:cNvSpPr/>
          <p:nvPr/>
        </p:nvSpPr>
        <p:spPr>
          <a:xfrm>
            <a:off x="142578" y="644135"/>
            <a:ext cx="8395030" cy="556973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Bahnschrift SemiBold Condensed" panose="020B0502040204020203" pitchFamily="34" charset="0"/>
              </a:rPr>
              <a:t>Data Collection</a:t>
            </a:r>
          </a:p>
          <a:p>
            <a:pPr marL="342900" indent="-342900" algn="just">
              <a:lnSpc>
                <a:spcPct val="150000"/>
              </a:lnSpc>
              <a:buFont typeface="Arial" panose="020B0604020202020204" pitchFamily="34" charset="0"/>
              <a:buChar char="•"/>
            </a:pPr>
            <a:r>
              <a:rPr lang="en-US" sz="2000" dirty="0">
                <a:latin typeface="Bahnschrift SemiBold Condensed" panose="020B0502040204020203" pitchFamily="34" charset="0"/>
              </a:rPr>
              <a:t>Import the Data </a:t>
            </a:r>
          </a:p>
          <a:p>
            <a:pPr marL="342900" indent="-342900" algn="just">
              <a:lnSpc>
                <a:spcPct val="150000"/>
              </a:lnSpc>
              <a:buFont typeface="Arial" panose="020B0604020202020204" pitchFamily="34" charset="0"/>
              <a:buChar char="•"/>
            </a:pPr>
            <a:r>
              <a:rPr lang="en-US" sz="2000" dirty="0">
                <a:latin typeface="Bahnschrift SemiBold Condensed" panose="020B0502040204020203" pitchFamily="34" charset="0"/>
              </a:rPr>
              <a:t>Data Pre-processing – Cleaning, Imputation &amp; Treating missing values, outliers. </a:t>
            </a:r>
          </a:p>
          <a:p>
            <a:pPr marL="342900" indent="-342900" algn="just">
              <a:lnSpc>
                <a:spcPct val="150000"/>
              </a:lnSpc>
              <a:buFont typeface="Arial" panose="020B0604020202020204" pitchFamily="34" charset="0"/>
              <a:buChar char="•"/>
            </a:pPr>
            <a:r>
              <a:rPr lang="en-US" sz="2000" dirty="0">
                <a:latin typeface="Bahnschrift SemiBold Condensed" panose="020B0502040204020203" pitchFamily="34" charset="0"/>
              </a:rPr>
              <a:t>Exploratory Data Analysis (EDA)</a:t>
            </a:r>
          </a:p>
          <a:p>
            <a:pPr marL="342900" indent="-342900" algn="just">
              <a:lnSpc>
                <a:spcPct val="150000"/>
              </a:lnSpc>
              <a:buFont typeface="Arial" panose="020B0604020202020204" pitchFamily="34" charset="0"/>
              <a:buChar char="•"/>
            </a:pPr>
            <a:r>
              <a:rPr lang="en-US" sz="2000" dirty="0">
                <a:latin typeface="Bahnschrift SemiBold Condensed" panose="020B0502040204020203" pitchFamily="34" charset="0"/>
              </a:rPr>
              <a:t>Merging the datasets</a:t>
            </a:r>
          </a:p>
          <a:p>
            <a:pPr marL="342900" indent="-342900" algn="just">
              <a:lnSpc>
                <a:spcPct val="150000"/>
              </a:lnSpc>
              <a:buFont typeface="Arial" panose="020B0604020202020204" pitchFamily="34" charset="0"/>
              <a:buChar char="•"/>
            </a:pPr>
            <a:r>
              <a:rPr lang="en-US" sz="2000" dirty="0">
                <a:latin typeface="Bahnschrift SemiBold Condensed" panose="020B0502040204020203" pitchFamily="34" charset="0"/>
              </a:rPr>
              <a:t>Built Popularity Based Model – Top Rated Books</a:t>
            </a:r>
          </a:p>
          <a:p>
            <a:pPr marL="342900" indent="-342900" algn="just">
              <a:lnSpc>
                <a:spcPct val="150000"/>
              </a:lnSpc>
              <a:buFont typeface="Arial" panose="020B0604020202020204" pitchFamily="34" charset="0"/>
              <a:buChar char="•"/>
            </a:pPr>
            <a:r>
              <a:rPr lang="en-US" sz="2000" dirty="0">
                <a:latin typeface="Bahnschrift SemiBold Condensed" panose="020B0502040204020203" pitchFamily="34" charset="0"/>
              </a:rPr>
              <a:t>Built Collaborative Based Model – Item &amp; User based filtering</a:t>
            </a:r>
          </a:p>
          <a:p>
            <a:pPr marL="342900" indent="-342900" algn="just">
              <a:lnSpc>
                <a:spcPct val="150000"/>
              </a:lnSpc>
              <a:buFont typeface="Arial" panose="020B0604020202020204" pitchFamily="34" charset="0"/>
              <a:buChar char="•"/>
            </a:pPr>
            <a:r>
              <a:rPr lang="en-US" sz="2000" dirty="0">
                <a:latin typeface="Bahnschrift SemiBold Condensed" panose="020B0502040204020203" pitchFamily="34" charset="0"/>
              </a:rPr>
              <a:t>Model Evaluation</a:t>
            </a:r>
          </a:p>
          <a:p>
            <a:pPr marL="342900" indent="-342900" algn="just">
              <a:lnSpc>
                <a:spcPct val="150000"/>
              </a:lnSpc>
              <a:buFont typeface="Arial" panose="020B0604020202020204" pitchFamily="34" charset="0"/>
              <a:buChar char="•"/>
            </a:pPr>
            <a:r>
              <a:rPr lang="en-US" sz="2000" dirty="0">
                <a:latin typeface="Bahnschrift SemiBold Condensed" panose="020B0502040204020203" pitchFamily="34" charset="0"/>
              </a:rPr>
              <a:t>Challenges</a:t>
            </a:r>
          </a:p>
          <a:p>
            <a:pPr marL="342900" indent="-342900" algn="just">
              <a:lnSpc>
                <a:spcPct val="150000"/>
              </a:lnSpc>
              <a:buFont typeface="Arial" panose="020B0604020202020204" pitchFamily="34" charset="0"/>
              <a:buChar char="•"/>
            </a:pPr>
            <a:r>
              <a:rPr lang="en-US" sz="2000" dirty="0">
                <a:latin typeface="Bahnschrift SemiBold Condensed" panose="020B0502040204020203" pitchFamily="34" charset="0"/>
              </a:rPr>
              <a:t>Conclusion</a:t>
            </a:r>
          </a:p>
          <a:p>
            <a:pPr marL="342900" indent="-342900" algn="just">
              <a:lnSpc>
                <a:spcPct val="150000"/>
              </a:lnSpc>
              <a:buFont typeface="Arial" panose="020B0604020202020204" pitchFamily="34" charset="0"/>
              <a:buChar char="•"/>
            </a:pPr>
            <a:r>
              <a:rPr lang="en-US" sz="2000" dirty="0">
                <a:latin typeface="Bahnschrift SemiBold Condensed" panose="020B0502040204020203" pitchFamily="34" charset="0"/>
              </a:rPr>
              <a:t>Model Deployment using Streamlit API </a:t>
            </a:r>
          </a:p>
          <a:p>
            <a:pPr marL="342900" indent="-342900" algn="just">
              <a:lnSpc>
                <a:spcPct val="150000"/>
              </a:lnSpc>
              <a:buFont typeface="Arial" panose="020B0604020202020204" pitchFamily="34" charset="0"/>
              <a:buChar char="•"/>
            </a:pPr>
            <a:r>
              <a:rPr lang="en-US" sz="2000" dirty="0">
                <a:latin typeface="Bahnschrift SemiBold Condensed" panose="020B0502040204020203" pitchFamily="34" charset="0"/>
              </a:rPr>
              <a:t>Future Scope</a:t>
            </a:r>
          </a:p>
        </p:txBody>
      </p:sp>
      <p:sp>
        <p:nvSpPr>
          <p:cNvPr id="3" name="TextBox 2">
            <a:extLst>
              <a:ext uri="{FF2B5EF4-FFF2-40B4-BE49-F238E27FC236}">
                <a16:creationId xmlns:a16="http://schemas.microsoft.com/office/drawing/2014/main" id="{212377B3-D397-44EF-A27F-CC37EC27FC5A}"/>
              </a:ext>
            </a:extLst>
          </p:cNvPr>
          <p:cNvSpPr txBox="1"/>
          <p:nvPr/>
        </p:nvSpPr>
        <p:spPr>
          <a:xfrm>
            <a:off x="142578" y="52449"/>
            <a:ext cx="3446928" cy="638213"/>
          </a:xfrm>
          <a:prstGeom prst="rect">
            <a:avLst/>
          </a:prstGeom>
          <a:noFill/>
        </p:spPr>
        <p:txBody>
          <a:bodyPr wrap="square" rtlCol="0">
            <a:spAutoFit/>
          </a:bodyPr>
          <a:lstStyle/>
          <a:p>
            <a:r>
              <a:rPr lang="en-US" sz="3200" b="1" u="sng" dirty="0">
                <a:latin typeface="Bahnschrift SemiBold Condensed" panose="020B0502040204020203" pitchFamily="34" charset="0"/>
              </a:rPr>
              <a:t>Project</a:t>
            </a:r>
            <a:r>
              <a:rPr lang="en-US" sz="3400" b="1" u="sng" dirty="0">
                <a:latin typeface="Bahnschrift SemiBold Condensed" panose="020B0502040204020203" pitchFamily="34" charset="0"/>
              </a:rPr>
              <a:t> Workflow</a:t>
            </a:r>
            <a:endParaRPr lang="en-IN" sz="3400" b="1" u="sng" dirty="0">
              <a:latin typeface="Bahnschrift SemiBold Condensed" panose="020B0502040204020203" pitchFamily="34" charset="0"/>
            </a:endParaRPr>
          </a:p>
        </p:txBody>
      </p:sp>
    </p:spTree>
    <p:extLst>
      <p:ext uri="{BB962C8B-B14F-4D97-AF65-F5344CB8AC3E}">
        <p14:creationId xmlns:p14="http://schemas.microsoft.com/office/powerpoint/2010/main" val="353816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7D7B8C48-1049-2C17-72EE-274761B1BC06}"/>
              </a:ext>
            </a:extLst>
          </p:cNvPr>
          <p:cNvSpPr txBox="1"/>
          <p:nvPr/>
        </p:nvSpPr>
        <p:spPr>
          <a:xfrm>
            <a:off x="201588" y="0"/>
            <a:ext cx="3446928" cy="63821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400" b="1" u="sng" dirty="0">
                <a:latin typeface="Bahnschrift SemiBold Condensed" panose="020B0502040204020203" pitchFamily="34" charset="0"/>
              </a:rPr>
              <a:t>Data Overview</a:t>
            </a:r>
            <a:endParaRPr lang="en-IN" sz="3400" b="1" u="sng" dirty="0">
              <a:latin typeface="Bahnschrift SemiBold Condensed" panose="020B0502040204020203" pitchFamily="34" charset="0"/>
            </a:endParaRPr>
          </a:p>
        </p:txBody>
      </p:sp>
      <p:pic>
        <p:nvPicPr>
          <p:cNvPr id="7" name="Picture 6">
            <a:extLst>
              <a:ext uri="{FF2B5EF4-FFF2-40B4-BE49-F238E27FC236}">
                <a16:creationId xmlns:a16="http://schemas.microsoft.com/office/drawing/2014/main" id="{490F2872-A746-EE78-1D48-4CD7F8AD2458}"/>
              </a:ext>
            </a:extLst>
          </p:cNvPr>
          <p:cNvPicPr>
            <a:picLocks noChangeAspect="1"/>
          </p:cNvPicPr>
          <p:nvPr/>
        </p:nvPicPr>
        <p:blipFill rotWithShape="1">
          <a:blip r:embed="rId2"/>
          <a:srcRect t="78291" r="1499" b="-8083"/>
          <a:stretch/>
        </p:blipFill>
        <p:spPr>
          <a:xfrm>
            <a:off x="300260" y="1081106"/>
            <a:ext cx="4643128" cy="2791325"/>
          </a:xfrm>
          <a:prstGeom prst="rect">
            <a:avLst/>
          </a:prstGeom>
        </p:spPr>
      </p:pic>
      <p:pic>
        <p:nvPicPr>
          <p:cNvPr id="9" name="Picture 8">
            <a:extLst>
              <a:ext uri="{FF2B5EF4-FFF2-40B4-BE49-F238E27FC236}">
                <a16:creationId xmlns:a16="http://schemas.microsoft.com/office/drawing/2014/main" id="{12B35CFE-2372-274B-8E33-AB2B58348EC1}"/>
              </a:ext>
            </a:extLst>
          </p:cNvPr>
          <p:cNvPicPr>
            <a:picLocks noChangeAspect="1"/>
          </p:cNvPicPr>
          <p:nvPr/>
        </p:nvPicPr>
        <p:blipFill rotWithShape="1">
          <a:blip r:embed="rId3"/>
          <a:srcRect t="5185"/>
          <a:stretch/>
        </p:blipFill>
        <p:spPr>
          <a:xfrm>
            <a:off x="5630779" y="1403399"/>
            <a:ext cx="6119003" cy="3970705"/>
          </a:xfrm>
          <a:prstGeom prst="rect">
            <a:avLst/>
          </a:prstGeom>
        </p:spPr>
      </p:pic>
      <p:pic>
        <p:nvPicPr>
          <p:cNvPr id="11" name="Picture 10">
            <a:extLst>
              <a:ext uri="{FF2B5EF4-FFF2-40B4-BE49-F238E27FC236}">
                <a16:creationId xmlns:a16="http://schemas.microsoft.com/office/drawing/2014/main" id="{984D84AE-E383-9E0C-70AE-A775C7ED5D24}"/>
              </a:ext>
            </a:extLst>
          </p:cNvPr>
          <p:cNvPicPr>
            <a:picLocks noChangeAspect="1"/>
          </p:cNvPicPr>
          <p:nvPr/>
        </p:nvPicPr>
        <p:blipFill rotWithShape="1">
          <a:blip r:embed="rId4"/>
          <a:srcRect t="8248" r="2875"/>
          <a:stretch/>
        </p:blipFill>
        <p:spPr>
          <a:xfrm>
            <a:off x="442218" y="3806525"/>
            <a:ext cx="4643129" cy="2294021"/>
          </a:xfrm>
          <a:prstGeom prst="rect">
            <a:avLst/>
          </a:prstGeom>
        </p:spPr>
      </p:pic>
      <p:sp>
        <p:nvSpPr>
          <p:cNvPr id="14" name="TextBox 13">
            <a:extLst>
              <a:ext uri="{FF2B5EF4-FFF2-40B4-BE49-F238E27FC236}">
                <a16:creationId xmlns:a16="http://schemas.microsoft.com/office/drawing/2014/main" id="{4E56F8C7-DC16-9BC5-CBAB-68950C677043}"/>
              </a:ext>
            </a:extLst>
          </p:cNvPr>
          <p:cNvSpPr txBox="1"/>
          <p:nvPr/>
        </p:nvSpPr>
        <p:spPr>
          <a:xfrm>
            <a:off x="-637673" y="567272"/>
            <a:ext cx="6104020" cy="584775"/>
          </a:xfrm>
          <a:prstGeom prst="rect">
            <a:avLst/>
          </a:prstGeom>
          <a:noFill/>
        </p:spPr>
        <p:txBody>
          <a:bodyPr wrap="square">
            <a:spAutoFit/>
          </a:bodyPr>
          <a:lstStyle/>
          <a:p>
            <a:pPr algn="ctr"/>
            <a:r>
              <a:rPr lang="en-US" sz="3200" dirty="0">
                <a:latin typeface="Bahnschrift SemiBold Condensed" panose="020B0502040204020203" pitchFamily="34" charset="0"/>
              </a:rPr>
              <a:t>Users dataset</a:t>
            </a:r>
            <a:endParaRPr lang="en-IN" sz="3200" dirty="0"/>
          </a:p>
        </p:txBody>
      </p:sp>
      <p:sp>
        <p:nvSpPr>
          <p:cNvPr id="16" name="TextBox 15">
            <a:extLst>
              <a:ext uri="{FF2B5EF4-FFF2-40B4-BE49-F238E27FC236}">
                <a16:creationId xmlns:a16="http://schemas.microsoft.com/office/drawing/2014/main" id="{CCEBEE72-E4C4-90A0-D966-2CD494F6735C}"/>
              </a:ext>
            </a:extLst>
          </p:cNvPr>
          <p:cNvSpPr txBox="1"/>
          <p:nvPr/>
        </p:nvSpPr>
        <p:spPr>
          <a:xfrm>
            <a:off x="-637673" y="3240554"/>
            <a:ext cx="6424862" cy="584775"/>
          </a:xfrm>
          <a:prstGeom prst="rect">
            <a:avLst/>
          </a:prstGeom>
          <a:noFill/>
        </p:spPr>
        <p:txBody>
          <a:bodyPr wrap="square">
            <a:spAutoFit/>
          </a:bodyPr>
          <a:lstStyle/>
          <a:p>
            <a:pPr algn="ctr"/>
            <a:r>
              <a:rPr lang="en-US" sz="3200" dirty="0">
                <a:latin typeface="Bahnschrift SemiBold Condensed" panose="020B0502040204020203" pitchFamily="34" charset="0"/>
              </a:rPr>
              <a:t>Ratings dataset</a:t>
            </a:r>
            <a:endParaRPr lang="en-IN" sz="3200" dirty="0"/>
          </a:p>
        </p:txBody>
      </p:sp>
      <p:sp>
        <p:nvSpPr>
          <p:cNvPr id="18" name="TextBox 17">
            <a:extLst>
              <a:ext uri="{FF2B5EF4-FFF2-40B4-BE49-F238E27FC236}">
                <a16:creationId xmlns:a16="http://schemas.microsoft.com/office/drawing/2014/main" id="{F3A523FC-B6CD-A8C1-E3B2-28C971FEDB52}"/>
              </a:ext>
            </a:extLst>
          </p:cNvPr>
          <p:cNvSpPr txBox="1"/>
          <p:nvPr/>
        </p:nvSpPr>
        <p:spPr>
          <a:xfrm>
            <a:off x="5787189" y="697929"/>
            <a:ext cx="6424862" cy="584775"/>
          </a:xfrm>
          <a:prstGeom prst="rect">
            <a:avLst/>
          </a:prstGeom>
          <a:noFill/>
        </p:spPr>
        <p:txBody>
          <a:bodyPr wrap="square">
            <a:spAutoFit/>
          </a:bodyPr>
          <a:lstStyle/>
          <a:p>
            <a:pPr algn="ctr"/>
            <a:r>
              <a:rPr lang="en-US" sz="3200" dirty="0">
                <a:latin typeface="Bahnschrift SemiBold Condensed" panose="020B0502040204020203" pitchFamily="34" charset="0"/>
              </a:rPr>
              <a:t>Books dataset</a:t>
            </a:r>
            <a:endParaRPr lang="en-IN" sz="3200" dirty="0"/>
          </a:p>
        </p:txBody>
      </p:sp>
    </p:spTree>
    <p:extLst>
      <p:ext uri="{BB962C8B-B14F-4D97-AF65-F5344CB8AC3E}">
        <p14:creationId xmlns:p14="http://schemas.microsoft.com/office/powerpoint/2010/main" val="328450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E0DF5F-0380-4CFB-A3AC-9F18AE245E55}"/>
              </a:ext>
            </a:extLst>
          </p:cNvPr>
          <p:cNvSpPr txBox="1"/>
          <p:nvPr/>
        </p:nvSpPr>
        <p:spPr>
          <a:xfrm>
            <a:off x="142577" y="230751"/>
            <a:ext cx="4623975" cy="615553"/>
          </a:xfrm>
          <a:prstGeom prst="rect">
            <a:avLst/>
          </a:prstGeom>
          <a:noFill/>
        </p:spPr>
        <p:txBody>
          <a:bodyPr wrap="square" rtlCol="0">
            <a:spAutoFit/>
          </a:bodyPr>
          <a:lstStyle/>
          <a:p>
            <a:r>
              <a:rPr lang="en-US" sz="3400" b="1" u="sng" dirty="0">
                <a:latin typeface="Bahnschrift SemiBold Condensed" panose="020B0502040204020203" pitchFamily="34" charset="0"/>
              </a:rPr>
              <a:t>ANALYZING ALL THREE DATASET</a:t>
            </a:r>
          </a:p>
        </p:txBody>
      </p:sp>
      <p:sp>
        <p:nvSpPr>
          <p:cNvPr id="3" name="TextBox 2">
            <a:extLst>
              <a:ext uri="{FF2B5EF4-FFF2-40B4-BE49-F238E27FC236}">
                <a16:creationId xmlns:a16="http://schemas.microsoft.com/office/drawing/2014/main" id="{769036C7-6161-41EF-BFA1-65D07C31621D}"/>
              </a:ext>
            </a:extLst>
          </p:cNvPr>
          <p:cNvSpPr txBox="1"/>
          <p:nvPr/>
        </p:nvSpPr>
        <p:spPr>
          <a:xfrm>
            <a:off x="142577" y="2938120"/>
            <a:ext cx="3446928" cy="638213"/>
          </a:xfrm>
          <a:prstGeom prst="rect">
            <a:avLst/>
          </a:prstGeom>
          <a:noFill/>
        </p:spPr>
        <p:txBody>
          <a:bodyPr wrap="square" rtlCol="0">
            <a:spAutoFit/>
          </a:bodyPr>
          <a:lstStyle/>
          <a:p>
            <a:r>
              <a:rPr lang="en-US" sz="3400" b="1" u="sng" dirty="0">
                <a:latin typeface="Bahnschrift SemiBold Condensed" panose="020B0502040204020203" pitchFamily="34" charset="0"/>
              </a:rPr>
              <a:t>DATA CLEANING</a:t>
            </a:r>
          </a:p>
        </p:txBody>
      </p:sp>
      <p:sp>
        <p:nvSpPr>
          <p:cNvPr id="5" name="Rectangle 4">
            <a:extLst>
              <a:ext uri="{FF2B5EF4-FFF2-40B4-BE49-F238E27FC236}">
                <a16:creationId xmlns:a16="http://schemas.microsoft.com/office/drawing/2014/main" id="{7E385B27-72D9-4ABF-979F-2C3683BEBCA5}"/>
              </a:ext>
            </a:extLst>
          </p:cNvPr>
          <p:cNvSpPr/>
          <p:nvPr/>
        </p:nvSpPr>
        <p:spPr>
          <a:xfrm>
            <a:off x="223734" y="846304"/>
            <a:ext cx="11731559" cy="167924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There are almost no duplicate value’s in all 3 dataset’s.</a:t>
            </a:r>
          </a:p>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But we have negligible null values in books dataset for some columns. We will try to impute values.</a:t>
            </a:r>
          </a:p>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We have almost 40% null values in ratings datasets for age column. </a:t>
            </a:r>
          </a:p>
        </p:txBody>
      </p:sp>
      <p:sp>
        <p:nvSpPr>
          <p:cNvPr id="6" name="Rectangle 5">
            <a:extLst>
              <a:ext uri="{FF2B5EF4-FFF2-40B4-BE49-F238E27FC236}">
                <a16:creationId xmlns:a16="http://schemas.microsoft.com/office/drawing/2014/main" id="{21CAC771-73AF-4A07-A3E9-8D36E70C4C1D}"/>
              </a:ext>
            </a:extLst>
          </p:cNvPr>
          <p:cNvSpPr/>
          <p:nvPr/>
        </p:nvSpPr>
        <p:spPr>
          <a:xfrm>
            <a:off x="223735" y="3644626"/>
            <a:ext cx="11731559" cy="223324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We have successfully replaced the incorrect value with correct values for specific columns.</a:t>
            </a:r>
          </a:p>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We have noticed, there was some values in year of publication columns which is 0 &amp; future years.</a:t>
            </a:r>
          </a:p>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We have discovered, there were some values in specific columns which is swapped &amp; does not belong to a specific column, and treated it.</a:t>
            </a:r>
          </a:p>
        </p:txBody>
      </p:sp>
    </p:spTree>
    <p:extLst>
      <p:ext uri="{BB962C8B-B14F-4D97-AF65-F5344CB8AC3E}">
        <p14:creationId xmlns:p14="http://schemas.microsoft.com/office/powerpoint/2010/main" val="259671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9036C7-6161-41EF-BFA1-65D07C31621D}"/>
              </a:ext>
            </a:extLst>
          </p:cNvPr>
          <p:cNvSpPr txBox="1"/>
          <p:nvPr/>
        </p:nvSpPr>
        <p:spPr>
          <a:xfrm>
            <a:off x="223735" y="243555"/>
            <a:ext cx="3446928" cy="638213"/>
          </a:xfrm>
          <a:prstGeom prst="rect">
            <a:avLst/>
          </a:prstGeom>
          <a:noFill/>
        </p:spPr>
        <p:txBody>
          <a:bodyPr wrap="square" rtlCol="0">
            <a:spAutoFit/>
          </a:bodyPr>
          <a:lstStyle/>
          <a:p>
            <a:r>
              <a:rPr lang="en-US" sz="3400" b="1" u="sng" dirty="0">
                <a:latin typeface="Bahnschrift SemiBold Condensed" panose="020B0502040204020203" pitchFamily="34" charset="0"/>
              </a:rPr>
              <a:t>IMPUTING DATA</a:t>
            </a:r>
          </a:p>
        </p:txBody>
      </p:sp>
      <p:sp>
        <p:nvSpPr>
          <p:cNvPr id="6" name="Rectangle 5">
            <a:extLst>
              <a:ext uri="{FF2B5EF4-FFF2-40B4-BE49-F238E27FC236}">
                <a16:creationId xmlns:a16="http://schemas.microsoft.com/office/drawing/2014/main" id="{21CAC771-73AF-4A07-A3E9-8D36E70C4C1D}"/>
              </a:ext>
            </a:extLst>
          </p:cNvPr>
          <p:cNvSpPr/>
          <p:nvPr/>
        </p:nvSpPr>
        <p:spPr>
          <a:xfrm>
            <a:off x="223735" y="935270"/>
            <a:ext cx="11819108" cy="334123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In users dataset, for Nan values, we will impute with median as its neutral in presence of outlier &amp; also the median for country close to the age of 32 years.</a:t>
            </a:r>
          </a:p>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In Books dataset, after replacing the extreme outlier values with mode year (2002) the distribution seems to be fairly symmetrical.</a:t>
            </a:r>
          </a:p>
          <a:p>
            <a:pPr marL="342900" indent="-342900" algn="just">
              <a:lnSpc>
                <a:spcPct val="150000"/>
              </a:lnSpc>
              <a:buFont typeface="Arial" panose="020B0604020202020204" pitchFamily="34" charset="0"/>
              <a:buChar char="•"/>
            </a:pPr>
            <a:r>
              <a:rPr lang="en-GB" sz="2400" dirty="0">
                <a:latin typeface="Bahnschrift SemiBold Condensed" panose="020B0502040204020203" pitchFamily="34" charset="0"/>
              </a:rPr>
              <a:t>As we can see, there are no null values nor any duplicate or missing values to be imputed in ratings dataset.</a:t>
            </a:r>
          </a:p>
          <a:p>
            <a:pPr marL="342900" indent="-342900" algn="just">
              <a:lnSpc>
                <a:spcPct val="150000"/>
              </a:lnSpc>
              <a:buFont typeface="Arial" panose="020B0604020202020204" pitchFamily="34" charset="0"/>
              <a:buChar char="•"/>
            </a:pPr>
            <a:endParaRPr lang="en-GB" sz="2400" dirty="0">
              <a:latin typeface="Bahnschrift SemiBold Condensed" panose="020B0502040204020203" pitchFamily="34" charset="0"/>
            </a:endParaRPr>
          </a:p>
        </p:txBody>
      </p:sp>
    </p:spTree>
    <p:extLst>
      <p:ext uri="{BB962C8B-B14F-4D97-AF65-F5344CB8AC3E}">
        <p14:creationId xmlns:p14="http://schemas.microsoft.com/office/powerpoint/2010/main" val="229281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F7F9D0-17CC-6B5A-0652-018C01AC2B04}"/>
              </a:ext>
            </a:extLst>
          </p:cNvPr>
          <p:cNvSpPr txBox="1"/>
          <p:nvPr/>
        </p:nvSpPr>
        <p:spPr>
          <a:xfrm>
            <a:off x="421106" y="200344"/>
            <a:ext cx="6104020" cy="584775"/>
          </a:xfrm>
          <a:prstGeom prst="rect">
            <a:avLst/>
          </a:prstGeom>
          <a:noFill/>
        </p:spPr>
        <p:txBody>
          <a:bodyPr wrap="square">
            <a:spAutoFit/>
          </a:bodyPr>
          <a:lstStyle/>
          <a:p>
            <a:r>
              <a:rPr lang="en-US" sz="3200" b="1" u="sng" dirty="0">
                <a:latin typeface="Bahnschrift SemiBold Condensed" panose="020B0502040204020203" pitchFamily="34" charset="0"/>
              </a:rPr>
              <a:t>VISUALISING USERS  DATA</a:t>
            </a:r>
          </a:p>
        </p:txBody>
      </p:sp>
      <p:pic>
        <p:nvPicPr>
          <p:cNvPr id="6" name="Picture 5">
            <a:extLst>
              <a:ext uri="{FF2B5EF4-FFF2-40B4-BE49-F238E27FC236}">
                <a16:creationId xmlns:a16="http://schemas.microsoft.com/office/drawing/2014/main" id="{C3F48DEC-AB55-D828-9421-A804BA932C94}"/>
              </a:ext>
            </a:extLst>
          </p:cNvPr>
          <p:cNvPicPr>
            <a:picLocks noChangeAspect="1"/>
          </p:cNvPicPr>
          <p:nvPr/>
        </p:nvPicPr>
        <p:blipFill>
          <a:blip r:embed="rId2"/>
          <a:stretch>
            <a:fillRect/>
          </a:stretch>
        </p:blipFill>
        <p:spPr>
          <a:xfrm>
            <a:off x="421106" y="1116531"/>
            <a:ext cx="4964645" cy="4533498"/>
          </a:xfrm>
          <a:prstGeom prst="rect">
            <a:avLst/>
          </a:prstGeom>
        </p:spPr>
      </p:pic>
      <p:pic>
        <p:nvPicPr>
          <p:cNvPr id="8" name="Picture 7">
            <a:extLst>
              <a:ext uri="{FF2B5EF4-FFF2-40B4-BE49-F238E27FC236}">
                <a16:creationId xmlns:a16="http://schemas.microsoft.com/office/drawing/2014/main" id="{0F27432A-074B-6D36-F4D4-52329E67E6B5}"/>
              </a:ext>
            </a:extLst>
          </p:cNvPr>
          <p:cNvPicPr>
            <a:picLocks noChangeAspect="1"/>
          </p:cNvPicPr>
          <p:nvPr/>
        </p:nvPicPr>
        <p:blipFill>
          <a:blip r:embed="rId3"/>
          <a:stretch>
            <a:fillRect/>
          </a:stretch>
        </p:blipFill>
        <p:spPr>
          <a:xfrm>
            <a:off x="6217921" y="1116531"/>
            <a:ext cx="4764736" cy="4533498"/>
          </a:xfrm>
          <a:prstGeom prst="rect">
            <a:avLst/>
          </a:prstGeom>
        </p:spPr>
      </p:pic>
    </p:spTree>
    <p:extLst>
      <p:ext uri="{BB962C8B-B14F-4D97-AF65-F5344CB8AC3E}">
        <p14:creationId xmlns:p14="http://schemas.microsoft.com/office/powerpoint/2010/main" val="1840689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769036C7-6161-41EF-BFA1-65D07C31621D}"/>
              </a:ext>
            </a:extLst>
          </p:cNvPr>
          <p:cNvSpPr txBox="1"/>
          <p:nvPr/>
        </p:nvSpPr>
        <p:spPr>
          <a:xfrm>
            <a:off x="195406" y="92242"/>
            <a:ext cx="9202367" cy="61555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400" b="1" u="sng" dirty="0">
                <a:latin typeface="Bahnschrift SemiBold Condensed" panose="020B0502040204020203" pitchFamily="34" charset="0"/>
              </a:rPr>
              <a:t>VISUALISING USERS  DATA</a:t>
            </a:r>
          </a:p>
        </p:txBody>
      </p:sp>
      <p:pic>
        <p:nvPicPr>
          <p:cNvPr id="4" name="Picture 3">
            <a:extLst>
              <a:ext uri="{FF2B5EF4-FFF2-40B4-BE49-F238E27FC236}">
                <a16:creationId xmlns:a16="http://schemas.microsoft.com/office/drawing/2014/main" id="{01F32ED9-60AD-16BF-2007-A12A4F004A06}"/>
              </a:ext>
            </a:extLst>
          </p:cNvPr>
          <p:cNvPicPr>
            <a:picLocks noChangeAspect="1"/>
          </p:cNvPicPr>
          <p:nvPr/>
        </p:nvPicPr>
        <p:blipFill>
          <a:blip r:embed="rId2"/>
          <a:stretch>
            <a:fillRect/>
          </a:stretch>
        </p:blipFill>
        <p:spPr>
          <a:xfrm>
            <a:off x="933650" y="981777"/>
            <a:ext cx="7720451" cy="4668253"/>
          </a:xfrm>
          <a:prstGeom prst="rect">
            <a:avLst/>
          </a:prstGeom>
        </p:spPr>
      </p:pic>
    </p:spTree>
    <p:extLst>
      <p:ext uri="{BB962C8B-B14F-4D97-AF65-F5344CB8AC3E}">
        <p14:creationId xmlns:p14="http://schemas.microsoft.com/office/powerpoint/2010/main" val="9717707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1504</TotalTime>
  <Words>818</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Bahnschrift SemiBold</vt:lpstr>
      <vt:lpstr>Bahnschrift SemiBold Condensed</vt:lpstr>
      <vt:lpstr>Calibri</vt:lpstr>
      <vt:lpstr>Gill Sans MT</vt:lpstr>
      <vt:lpstr>Google Sans</vt:lpstr>
      <vt:lpstr>Verdana</vt:lpstr>
      <vt:lpstr>Gallery</vt:lpstr>
      <vt:lpstr>Book Recommendation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dc:title>
  <dc:creator>Aanchal Mehta</dc:creator>
  <cp:lastModifiedBy>Rashmi rani Biswal</cp:lastModifiedBy>
  <cp:revision>6</cp:revision>
  <dcterms:created xsi:type="dcterms:W3CDTF">2023-06-05T15:28:57Z</dcterms:created>
  <dcterms:modified xsi:type="dcterms:W3CDTF">2023-06-08T11:15:46Z</dcterms:modified>
</cp:coreProperties>
</file>