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61" r:id="rId2"/>
    <p:sldId id="403" r:id="rId3"/>
    <p:sldId id="404" r:id="rId4"/>
    <p:sldId id="405" r:id="rId5"/>
    <p:sldId id="406" r:id="rId6"/>
    <p:sldId id="407" r:id="rId7"/>
    <p:sldId id="408" r:id="rId8"/>
    <p:sldId id="409" r:id="rId9"/>
    <p:sldId id="410" r:id="rId10"/>
    <p:sldId id="411" r:id="rId11"/>
    <p:sldId id="412" r:id="rId12"/>
    <p:sldId id="413" r:id="rId13"/>
    <p:sldId id="414" r:id="rId14"/>
    <p:sldId id="415" r:id="rId15"/>
    <p:sldId id="416" r:id="rId16"/>
    <p:sldId id="417" r:id="rId17"/>
    <p:sldId id="418" r:id="rId18"/>
    <p:sldId id="419" r:id="rId19"/>
    <p:sldId id="420" r:id="rId20"/>
    <p:sldId id="421" r:id="rId21"/>
    <p:sldId id="441" r:id="rId22"/>
    <p:sldId id="442" r:id="rId23"/>
    <p:sldId id="423" r:id="rId24"/>
    <p:sldId id="440" r:id="rId25"/>
    <p:sldId id="430" r:id="rId26"/>
    <p:sldId id="431" r:id="rId27"/>
    <p:sldId id="432" r:id="rId28"/>
    <p:sldId id="424" r:id="rId29"/>
    <p:sldId id="422" r:id="rId3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4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55A7854-2C3B-49DD-B06F-F84E37204E62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72862EC-19AC-4962-B20F-9F1B22771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55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862EC-19AC-4962-B20F-9F1B2277181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85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862EC-19AC-4962-B20F-9F1B2277181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73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862EC-19AC-4962-B20F-9F1B2277181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27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862EC-19AC-4962-B20F-9F1B2277181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55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ysqltutorial.org/import-csv-file-mysql-tabl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hyperlink" Target="https://www.mysqltutorial.org/import-csv-file-mysql-table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ysqltutorial.org/import-csv-file-mysql-table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85800" y="14478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MSIS 618 Database Management</a:t>
            </a:r>
            <a:endParaRPr lang="en-US" b="1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38200" y="4191000"/>
            <a:ext cx="7467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ctr" defTabSz="4572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0" lang="en-US" sz="3200" b="1" i="0" u="none" strike="noStrike" kern="0" cap="small" spc="0" normalizeH="0" baseline="0" noProof="0" dirty="0">
                <a:ln>
                  <a:noFill/>
                </a:ln>
                <a:solidFill>
                  <a:srgbClr val="1835A6"/>
                </a:solidFill>
                <a:effectLst/>
                <a:uLnTx/>
                <a:uFillTx/>
                <a:latin typeface="+mj-lt"/>
                <a:ea typeface="MS PGothic" pitchFamily="34" charset="-128"/>
                <a:cs typeface="+mj-cs"/>
              </a:rPr>
              <a:t>Example Final Project </a:t>
            </a:r>
          </a:p>
          <a:p>
            <a:pPr marL="342900" lvl="0" indent="-342900" algn="ctr" defTabSz="4572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3200" b="1" kern="0" cap="small" dirty="0">
                <a:solidFill>
                  <a:srgbClr val="1835A6"/>
                </a:solidFill>
                <a:ea typeface="MS PGothic" pitchFamily="34" charset="-128"/>
              </a:rPr>
              <a:t>By Andy Du</a:t>
            </a:r>
          </a:p>
        </p:txBody>
      </p:sp>
    </p:spTree>
    <p:extLst>
      <p:ext uri="{BB962C8B-B14F-4D97-AF65-F5344CB8AC3E}">
        <p14:creationId xmlns:p14="http://schemas.microsoft.com/office/powerpoint/2010/main" val="2247422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52575" y="1371600"/>
            <a:ext cx="6038850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25562"/>
          </a:xfrm>
        </p:spPr>
        <p:txBody>
          <a:bodyPr/>
          <a:lstStyle/>
          <a:p>
            <a:r>
              <a:rPr lang="en-US" altLang="en-US" dirty="0"/>
              <a:t>Highline University</a:t>
            </a:r>
            <a:br>
              <a:rPr lang="en-US" altLang="en-US" dirty="0"/>
            </a:br>
            <a:r>
              <a:rPr lang="en-US" altLang="en-US" sz="3600" dirty="0"/>
              <a:t>Second Data Model</a:t>
            </a:r>
            <a:endParaRPr lang="en-US" alt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5581471"/>
            <a:ext cx="655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7030A0"/>
                </a:solidFill>
              </a:rPr>
              <a:t>IF </a:t>
            </a:r>
            <a:r>
              <a:rPr lang="en-US" sz="2400" dirty="0">
                <a:solidFill>
                  <a:srgbClr val="7030A0"/>
                </a:solidFill>
              </a:rPr>
              <a:t>a professor can be appointed to many departments and his/her titles and terms are different in different departments</a:t>
            </a:r>
          </a:p>
        </p:txBody>
      </p:sp>
    </p:spTree>
    <p:extLst>
      <p:ext uri="{BB962C8B-B14F-4D97-AF65-F5344CB8AC3E}">
        <p14:creationId xmlns:p14="http://schemas.microsoft.com/office/powerpoint/2010/main" val="2310734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71897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899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1325562"/>
          </a:xfrm>
        </p:spPr>
        <p:txBody>
          <a:bodyPr/>
          <a:lstStyle/>
          <a:p>
            <a:r>
              <a:rPr lang="en-US" altLang="en-US" dirty="0"/>
              <a:t>Highline University</a:t>
            </a:r>
            <a:br>
              <a:rPr lang="en-US" altLang="en-US" dirty="0"/>
            </a:br>
            <a:r>
              <a:rPr lang="en-US" altLang="en-US" sz="3600" dirty="0"/>
              <a:t>Second Data Model</a:t>
            </a:r>
            <a:endParaRPr lang="en-US" alt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364974" y="6019800"/>
            <a:ext cx="655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Well, a chairperson is also a professor, and one department can have only one chairperson.</a:t>
            </a:r>
          </a:p>
        </p:txBody>
      </p:sp>
    </p:spTree>
    <p:extLst>
      <p:ext uri="{BB962C8B-B14F-4D97-AF65-F5344CB8AC3E}">
        <p14:creationId xmlns:p14="http://schemas.microsoft.com/office/powerpoint/2010/main" val="114484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/>
          <a:lstStyle/>
          <a:p>
            <a:r>
              <a:rPr lang="en-US" altLang="en-US"/>
              <a:t>Highline University</a:t>
            </a:r>
            <a:br>
              <a:rPr lang="en-US" altLang="en-US"/>
            </a:br>
            <a:r>
              <a:rPr lang="en-US" altLang="en-US" sz="3600"/>
              <a:t>The Department Student Report</a:t>
            </a:r>
            <a:endParaRPr lang="en-US" altLang="en-US" sz="4000"/>
          </a:p>
        </p:txBody>
      </p:sp>
      <p:pic>
        <p:nvPicPr>
          <p:cNvPr id="819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47800" y="1905000"/>
            <a:ext cx="621347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022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8229600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/>
          <a:lstStyle/>
          <a:p>
            <a:r>
              <a:rPr lang="en-US" altLang="en-US"/>
              <a:t>Highline University</a:t>
            </a:r>
            <a:br>
              <a:rPr lang="en-US" altLang="en-US"/>
            </a:br>
            <a:r>
              <a:rPr lang="en-US" altLang="en-US" sz="3600"/>
              <a:t>Third Data Model</a:t>
            </a:r>
            <a:endParaRPr lang="en-US" altLang="en-US" sz="4000"/>
          </a:p>
        </p:txBody>
      </p:sp>
    </p:spTree>
    <p:extLst>
      <p:ext uri="{BB962C8B-B14F-4D97-AF65-F5344CB8AC3E}">
        <p14:creationId xmlns:p14="http://schemas.microsoft.com/office/powerpoint/2010/main" val="87168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/>
          <a:lstStyle/>
          <a:p>
            <a:r>
              <a:rPr lang="en-US" altLang="en-US" dirty="0"/>
              <a:t>Highline University</a:t>
            </a:r>
            <a:br>
              <a:rPr lang="en-US" altLang="en-US" dirty="0"/>
            </a:br>
            <a:r>
              <a:rPr lang="en-US" altLang="en-US" sz="3600" dirty="0"/>
              <a:t>Sample Student Acceptance Letter</a:t>
            </a:r>
            <a:endParaRPr lang="en-US" altLang="en-US" sz="4000" dirty="0"/>
          </a:p>
        </p:txBody>
      </p:sp>
      <p:pic>
        <p:nvPicPr>
          <p:cNvPr id="83973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2600" y="1676400"/>
            <a:ext cx="5638800" cy="458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3622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1600" y="1752600"/>
            <a:ext cx="6480175" cy="444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/>
          <a:lstStyle/>
          <a:p>
            <a:r>
              <a:rPr lang="en-US" altLang="en-US" dirty="0"/>
              <a:t>Highline University</a:t>
            </a:r>
            <a:br>
              <a:rPr lang="en-US" altLang="en-US" dirty="0"/>
            </a:br>
            <a:r>
              <a:rPr lang="en-US" altLang="en-US" sz="3600" dirty="0"/>
              <a:t>Fourth (and Final) Data Model</a:t>
            </a: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803721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723" y="-30480"/>
            <a:ext cx="9762978" cy="914400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rgbClr val="C00000"/>
                </a:solidFill>
              </a:rPr>
              <a:t>[Step2.2] Convert the Data Model into Actual Database Design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066800"/>
            <a:ext cx="7891366" cy="547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818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723" y="-30480"/>
            <a:ext cx="9762978" cy="914400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rgbClr val="C00000"/>
                </a:solidFill>
              </a:rPr>
              <a:t>[Step2.2] Cont’d (Detailed Physical Database Design)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70" y="1042285"/>
            <a:ext cx="5474900" cy="18038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070" y="1817175"/>
            <a:ext cx="5220844" cy="20579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470" y="2679666"/>
            <a:ext cx="4966788" cy="15497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600" y="2819400"/>
            <a:ext cx="5779767" cy="33282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0770" y="1536384"/>
            <a:ext cx="5474900" cy="256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7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62000"/>
            <a:ext cx="9144000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COLLEGE</a:t>
            </a:r>
            <a:r>
              <a:rPr lang="en-US" sz="2200" dirty="0"/>
              <a:t> (</a:t>
            </a:r>
            <a:r>
              <a:rPr lang="en-US" sz="2200" u="sng" dirty="0" err="1"/>
              <a:t>CollegeName</a:t>
            </a:r>
            <a:r>
              <a:rPr lang="en-US" sz="2200" dirty="0"/>
              <a:t>, </a:t>
            </a:r>
            <a:r>
              <a:rPr lang="en-US" sz="2200" dirty="0" err="1"/>
              <a:t>DeanName</a:t>
            </a:r>
            <a:r>
              <a:rPr lang="en-US" sz="2200" dirty="0"/>
              <a:t>, Phone, Building, Room)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DEPARTMENT</a:t>
            </a:r>
            <a:r>
              <a:rPr lang="en-US" sz="2200" dirty="0"/>
              <a:t> (</a:t>
            </a:r>
            <a:r>
              <a:rPr lang="en-US" sz="2200" u="sng" dirty="0" err="1"/>
              <a:t>DepartmentName</a:t>
            </a:r>
            <a:r>
              <a:rPr lang="en-US" sz="2200" dirty="0"/>
              <a:t>, Phone, </a:t>
            </a:r>
            <a:r>
              <a:rPr lang="en-US" sz="2200" dirty="0" err="1"/>
              <a:t>TotalMajors</a:t>
            </a:r>
            <a:r>
              <a:rPr lang="en-US" sz="2200" dirty="0"/>
              <a:t>, Building, Room, </a:t>
            </a:r>
            <a:r>
              <a:rPr lang="en-US" sz="2200" i="1" dirty="0" err="1"/>
              <a:t>CollegeName</a:t>
            </a:r>
            <a:r>
              <a:rPr lang="en-US" sz="2200" i="1" dirty="0"/>
              <a:t>, </a:t>
            </a:r>
            <a:r>
              <a:rPr lang="en-US" sz="2200" i="1" dirty="0" err="1"/>
              <a:t>ChairpersonName</a:t>
            </a:r>
            <a:r>
              <a:rPr lang="en-US" sz="2200" dirty="0"/>
              <a:t>)</a:t>
            </a:r>
          </a:p>
          <a:p>
            <a:r>
              <a:rPr lang="en-US" sz="2200" dirty="0"/>
              <a:t>	</a:t>
            </a:r>
            <a:r>
              <a:rPr lang="en-US" sz="2000" dirty="0"/>
              <a:t>Where </a:t>
            </a:r>
            <a:r>
              <a:rPr lang="en-US" sz="2000" dirty="0" err="1"/>
              <a:t>DEPARTMENT.CollegeName</a:t>
            </a:r>
            <a:r>
              <a:rPr lang="en-US" sz="2000" dirty="0"/>
              <a:t> MUST Exist in </a:t>
            </a:r>
            <a:r>
              <a:rPr lang="en-US" sz="2000" dirty="0" err="1"/>
              <a:t>COLLEGE.CollegeName</a:t>
            </a:r>
            <a:endParaRPr lang="en-US" sz="2000" dirty="0"/>
          </a:p>
          <a:p>
            <a:r>
              <a:rPr lang="en-US" sz="2000" dirty="0"/>
              <a:t>	Where </a:t>
            </a:r>
            <a:r>
              <a:rPr lang="en-US" sz="2000" dirty="0" err="1"/>
              <a:t>DEPARTMENT.ChairpersonName</a:t>
            </a:r>
            <a:r>
              <a:rPr lang="en-US" sz="2000" dirty="0"/>
              <a:t> MUST Exist in 				</a:t>
            </a:r>
            <a:r>
              <a:rPr lang="en-US" sz="2000" dirty="0" err="1"/>
              <a:t>PROFESSOR.ProfessorName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PROFESSOR</a:t>
            </a:r>
            <a:r>
              <a:rPr lang="en-US" sz="2200" dirty="0"/>
              <a:t> (</a:t>
            </a:r>
            <a:r>
              <a:rPr lang="en-US" sz="2200" u="sng" dirty="0" err="1"/>
              <a:t>ProfessorName</a:t>
            </a:r>
            <a:r>
              <a:rPr lang="en-US" sz="2200" dirty="0"/>
              <a:t>, Building, </a:t>
            </a:r>
            <a:r>
              <a:rPr lang="en-US" sz="2200" dirty="0" err="1"/>
              <a:t>OfficeNumber</a:t>
            </a:r>
            <a:r>
              <a:rPr lang="en-US" sz="2200" dirty="0"/>
              <a:t>, Phone)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APPOINTMENT</a:t>
            </a:r>
            <a:r>
              <a:rPr lang="en-US" sz="2200" dirty="0"/>
              <a:t> (</a:t>
            </a:r>
            <a:r>
              <a:rPr lang="en-US" sz="2200" u="sng" dirty="0" err="1"/>
              <a:t>AppointmentID</a:t>
            </a:r>
            <a:r>
              <a:rPr lang="en-US" sz="2200" dirty="0"/>
              <a:t>, </a:t>
            </a:r>
            <a:r>
              <a:rPr lang="en-US" sz="2200" i="1" dirty="0" err="1"/>
              <a:t>DepartmentName</a:t>
            </a:r>
            <a:r>
              <a:rPr lang="en-US" sz="2200" i="1" dirty="0"/>
              <a:t>, </a:t>
            </a:r>
            <a:r>
              <a:rPr lang="en-US" sz="2200" i="1" dirty="0" err="1"/>
              <a:t>ProfessorName</a:t>
            </a:r>
            <a:r>
              <a:rPr lang="en-US" sz="2200" dirty="0"/>
              <a:t>, Title Term)</a:t>
            </a:r>
          </a:p>
          <a:p>
            <a:r>
              <a:rPr lang="en-US" sz="2000" dirty="0"/>
              <a:t>	Where APPOINTMENT. </a:t>
            </a:r>
            <a:r>
              <a:rPr lang="en-US" sz="2000" dirty="0" err="1"/>
              <a:t>DepartmentName</a:t>
            </a:r>
            <a:r>
              <a:rPr lang="en-US" sz="2000" dirty="0"/>
              <a:t> MUST Exist in 				</a:t>
            </a:r>
            <a:r>
              <a:rPr lang="en-US" sz="2000" dirty="0" err="1"/>
              <a:t>DEPARTMENT.DepartmentName</a:t>
            </a:r>
            <a:r>
              <a:rPr lang="en-US" sz="2000" dirty="0"/>
              <a:t>	</a:t>
            </a:r>
          </a:p>
          <a:p>
            <a:r>
              <a:rPr lang="en-US" sz="2000" dirty="0"/>
              <a:t>	Where  </a:t>
            </a:r>
            <a:r>
              <a:rPr lang="en-US" sz="2000" dirty="0" err="1"/>
              <a:t>APPOINTMENT.ProfessorName</a:t>
            </a:r>
            <a:r>
              <a:rPr lang="en-US" sz="2000" dirty="0"/>
              <a:t> MUST Exist in 	    			</a:t>
            </a:r>
            <a:r>
              <a:rPr lang="en-US" sz="2000" dirty="0" err="1"/>
              <a:t>PROFESSOR.ProfessorName</a:t>
            </a: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STUDENT</a:t>
            </a:r>
            <a:r>
              <a:rPr lang="en-US" sz="2200" dirty="0"/>
              <a:t> (</a:t>
            </a:r>
            <a:r>
              <a:rPr lang="en-US" sz="2200" u="sng" dirty="0" err="1"/>
              <a:t>StudentNumber</a:t>
            </a:r>
            <a:r>
              <a:rPr lang="en-US" sz="2200" dirty="0"/>
              <a:t>, Title, </a:t>
            </a:r>
            <a:r>
              <a:rPr lang="en-US" sz="2200" dirty="0" err="1"/>
              <a:t>StudentName</a:t>
            </a:r>
            <a:r>
              <a:rPr lang="en-US" sz="2200" dirty="0"/>
              <a:t>, </a:t>
            </a:r>
            <a:r>
              <a:rPr lang="en-US" sz="2200" dirty="0" err="1"/>
              <a:t>HomeStreet</a:t>
            </a:r>
            <a:r>
              <a:rPr lang="en-US" sz="2200" dirty="0"/>
              <a:t>, </a:t>
            </a:r>
            <a:r>
              <a:rPr lang="en-US" sz="2200" dirty="0" err="1"/>
              <a:t>HomeCity</a:t>
            </a:r>
            <a:r>
              <a:rPr lang="en-US" sz="2200" dirty="0"/>
              <a:t>, </a:t>
            </a:r>
            <a:r>
              <a:rPr lang="en-US" sz="2200" dirty="0" err="1"/>
              <a:t>HomeState</a:t>
            </a:r>
            <a:r>
              <a:rPr lang="en-US" sz="2200" dirty="0"/>
              <a:t>, </a:t>
            </a:r>
            <a:r>
              <a:rPr lang="en-US" sz="2200" dirty="0" err="1"/>
              <a:t>HomeZip</a:t>
            </a:r>
            <a:r>
              <a:rPr lang="en-US" sz="2200" dirty="0"/>
              <a:t>, Phone, </a:t>
            </a:r>
            <a:r>
              <a:rPr lang="en-US" sz="2200" i="1" dirty="0" err="1"/>
              <a:t>DepartmentName</a:t>
            </a:r>
            <a:r>
              <a:rPr lang="en-US" sz="2200" i="1" dirty="0"/>
              <a:t>, </a:t>
            </a:r>
            <a:r>
              <a:rPr lang="en-US" sz="2200" i="1" dirty="0" err="1"/>
              <a:t>AppointmentID</a:t>
            </a:r>
            <a:r>
              <a:rPr lang="en-US" sz="2200" dirty="0"/>
              <a:t>)</a:t>
            </a:r>
          </a:p>
          <a:p>
            <a:r>
              <a:rPr lang="en-US" sz="2000" dirty="0"/>
              <a:t>	Where STUDENT. </a:t>
            </a:r>
            <a:r>
              <a:rPr lang="en-US" sz="2000" dirty="0" err="1"/>
              <a:t>DepartmentName</a:t>
            </a:r>
            <a:r>
              <a:rPr lang="en-US" sz="2000" dirty="0"/>
              <a:t> MUST Exist in 					</a:t>
            </a:r>
            <a:r>
              <a:rPr lang="en-US" sz="2000" dirty="0" err="1"/>
              <a:t>DEPARTMENT.DepartmentName</a:t>
            </a:r>
            <a:r>
              <a:rPr lang="en-US" sz="2000" dirty="0"/>
              <a:t>	</a:t>
            </a:r>
          </a:p>
          <a:p>
            <a:r>
              <a:rPr lang="en-US" sz="2000" dirty="0"/>
              <a:t>	Where STUDENT. </a:t>
            </a:r>
            <a:r>
              <a:rPr lang="en-US" sz="2000" dirty="0" err="1"/>
              <a:t>AppointmentID</a:t>
            </a:r>
            <a:r>
              <a:rPr lang="en-US" sz="2000" dirty="0"/>
              <a:t> MUST Exist in 	    				APPOINTMENT. </a:t>
            </a:r>
            <a:r>
              <a:rPr lang="en-US" sz="2000" dirty="0" err="1"/>
              <a:t>AppointmentID</a:t>
            </a:r>
            <a:endParaRPr lang="en-US" sz="22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11723" y="-30480"/>
            <a:ext cx="8927123" cy="1097280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rgbClr val="00B050"/>
                </a:solidFill>
              </a:rPr>
              <a:t>[Step3] Check the Quality of our Database Design; Normalize if needed</a:t>
            </a:r>
          </a:p>
        </p:txBody>
      </p:sp>
    </p:spTree>
    <p:extLst>
      <p:ext uri="{BB962C8B-B14F-4D97-AF65-F5344CB8AC3E}">
        <p14:creationId xmlns:p14="http://schemas.microsoft.com/office/powerpoint/2010/main" val="344114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723" y="-30480"/>
            <a:ext cx="8927123" cy="1097280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rgbClr val="00B050"/>
                </a:solidFill>
              </a:rPr>
              <a:t>[Step3] Check the Quality of our Database Design; Normalize if needed</a:t>
            </a:r>
          </a:p>
        </p:txBody>
      </p:sp>
      <p:pic>
        <p:nvPicPr>
          <p:cNvPr id="6" name="Picture 6" descr="C:\Users\Auer.WWU\Auer-Projects\Kroenke-Auer-Projects\Kroenke-Auer-DBP-e11\DBP-e11-Supplements\Images\Chapter03\Fig3-13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438400" y="1010190"/>
            <a:ext cx="4648200" cy="5511497"/>
          </a:xfrm>
        </p:spPr>
      </p:pic>
    </p:spTree>
    <p:extLst>
      <p:ext uri="{BB962C8B-B14F-4D97-AF65-F5344CB8AC3E}">
        <p14:creationId xmlns:p14="http://schemas.microsoft.com/office/powerpoint/2010/main" val="3420182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548" y="746665"/>
            <a:ext cx="8229600" cy="3046988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/>
              <a:t>Step 1: </a:t>
            </a:r>
            <a:r>
              <a:rPr lang="en-US" sz="3000" dirty="0"/>
              <a:t>Learn the Business We Want to Track in the Database</a:t>
            </a:r>
            <a:br>
              <a:rPr lang="en-US" sz="3000" b="1" dirty="0"/>
            </a:br>
            <a:r>
              <a:rPr lang="en-US" sz="3200" b="1" dirty="0"/>
              <a:t>Step 2: Database Design</a:t>
            </a:r>
            <a:br>
              <a:rPr lang="en-US" sz="3000" b="1" dirty="0"/>
            </a:br>
            <a:r>
              <a:rPr lang="en-US" sz="3200" dirty="0">
                <a:solidFill>
                  <a:srgbClr val="C00000"/>
                </a:solidFill>
              </a:rPr>
              <a:t>[Step2.1] Data Model</a:t>
            </a:r>
            <a:br>
              <a:rPr lang="en-US" sz="3200" dirty="0">
                <a:solidFill>
                  <a:srgbClr val="C00000"/>
                </a:solidFill>
              </a:rPr>
            </a:br>
            <a:r>
              <a:rPr lang="en-US" sz="3200" dirty="0">
                <a:solidFill>
                  <a:srgbClr val="C00000"/>
                </a:solidFill>
              </a:rPr>
              <a:t>[Step2.2] (Physical) Database Design</a:t>
            </a:r>
            <a:br>
              <a:rPr lang="en-US" sz="3200" dirty="0">
                <a:solidFill>
                  <a:srgbClr val="C00000"/>
                </a:solidFill>
              </a:rPr>
            </a:br>
            <a:r>
              <a:rPr lang="en-US" sz="3200" dirty="0">
                <a:solidFill>
                  <a:srgbClr val="C00000"/>
                </a:solidFill>
              </a:rPr>
              <a:t>[Step 2.3] Normalization</a:t>
            </a:r>
            <a:endParaRPr lang="en-US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842552-6F5F-F6B5-271B-9A435E670A1A}"/>
              </a:ext>
            </a:extLst>
          </p:cNvPr>
          <p:cNvSpPr txBox="1"/>
          <p:nvPr/>
        </p:nvSpPr>
        <p:spPr>
          <a:xfrm>
            <a:off x="304800" y="3811012"/>
            <a:ext cx="8153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+mj-lt"/>
                <a:ea typeface="+mj-ea"/>
                <a:cs typeface="+mj-cs"/>
              </a:rPr>
              <a:t>Step 4: </a:t>
            </a:r>
            <a:r>
              <a:rPr lang="en-US" sz="3200" dirty="0">
                <a:latin typeface="+mj-lt"/>
                <a:ea typeface="+mj-ea"/>
                <a:cs typeface="+mj-cs"/>
              </a:rPr>
              <a:t>Implement the Database Design in MySQL</a:t>
            </a:r>
            <a:br>
              <a:rPr lang="en-US" sz="3200" b="1" dirty="0">
                <a:latin typeface="+mj-lt"/>
                <a:ea typeface="+mj-ea"/>
                <a:cs typeface="+mj-cs"/>
              </a:rPr>
            </a:br>
            <a:r>
              <a:rPr lang="en-US" sz="3200" b="1" dirty="0">
                <a:latin typeface="+mj-lt"/>
                <a:ea typeface="+mj-ea"/>
                <a:cs typeface="+mj-cs"/>
              </a:rPr>
              <a:t>Step 5: </a:t>
            </a:r>
            <a:r>
              <a:rPr lang="en-US" sz="3200" dirty="0">
                <a:latin typeface="+mj-lt"/>
                <a:ea typeface="+mj-ea"/>
                <a:cs typeface="+mj-cs"/>
              </a:rPr>
              <a:t>Populate Created Tables with Data (Insert Statement, or direct data import)</a:t>
            </a:r>
            <a:br>
              <a:rPr lang="en-US" sz="3200" dirty="0">
                <a:latin typeface="+mj-lt"/>
                <a:ea typeface="+mj-ea"/>
                <a:cs typeface="+mj-cs"/>
              </a:rPr>
            </a:br>
            <a:r>
              <a:rPr lang="en-US" sz="3200" b="1" dirty="0">
                <a:latin typeface="+mj-lt"/>
                <a:ea typeface="+mj-ea"/>
                <a:cs typeface="+mj-cs"/>
              </a:rPr>
              <a:t>Step 6: </a:t>
            </a:r>
            <a:r>
              <a:rPr lang="en-US" sz="3200" dirty="0">
                <a:latin typeface="+mj-lt"/>
                <a:ea typeface="+mj-ea"/>
                <a:cs typeface="+mj-cs"/>
              </a:rPr>
              <a:t>Create Data Reports by SQL SELECT Statements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BC2CE13-9E84-386D-982D-541AD9729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defTabSz="4572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0" lang="en-US" sz="3200" b="1" i="0" u="none" strike="noStrike" kern="0" cap="small" spc="0" normalizeH="0" baseline="0" noProof="0" dirty="0">
                <a:ln>
                  <a:noFill/>
                </a:ln>
                <a:solidFill>
                  <a:srgbClr val="1835A6"/>
                </a:solidFill>
                <a:effectLst/>
                <a:uLnTx/>
                <a:uFillTx/>
                <a:latin typeface="+mj-lt"/>
                <a:ea typeface="MS PGothic" pitchFamily="34" charset="-128"/>
                <a:cs typeface="+mj-cs"/>
              </a:rPr>
              <a:t>How to Complete a Database Project</a:t>
            </a:r>
            <a:endParaRPr lang="en-US" sz="3200" b="1" kern="0" cap="small" dirty="0">
              <a:solidFill>
                <a:srgbClr val="1835A6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4453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95600"/>
            <a:ext cx="87630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0070C0"/>
                </a:solidFill>
              </a:rPr>
              <a:t>Step 4: Implement the Database Design in MySQL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618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"/>
            <a:ext cx="8327457" cy="2209800"/>
          </a:xfrm>
        </p:spPr>
        <p:txBody>
          <a:bodyPr>
            <a:normAutofit/>
          </a:bodyPr>
          <a:lstStyle/>
          <a:p>
            <a:r>
              <a:rPr lang="en-US" dirty="0"/>
              <a:t>It is OK to use MySQL Workbench’s forward engineering feature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BD5AE4-40D2-DD46-6E15-03AF37ED0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345" y="1638892"/>
            <a:ext cx="4991310" cy="358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753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0E0450-08E7-913B-E43A-851F732C0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551" y="1752600"/>
            <a:ext cx="5346896" cy="435656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1F5AAF4-7215-07D9-669C-8D1CE42C4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2400"/>
            <a:ext cx="8327457" cy="1752600"/>
          </a:xfrm>
        </p:spPr>
        <p:txBody>
          <a:bodyPr>
            <a:normAutofit/>
          </a:bodyPr>
          <a:lstStyle/>
          <a:p>
            <a:r>
              <a:rPr lang="en-US" dirty="0"/>
              <a:t>If using forward engineering, make sure you save the computer-generated codes and include them in your submission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996777D-EB9B-125D-488A-D2397BBB2A59}"/>
              </a:ext>
            </a:extLst>
          </p:cNvPr>
          <p:cNvSpPr txBox="1">
            <a:spLocks/>
          </p:cNvSpPr>
          <p:nvPr/>
        </p:nvSpPr>
        <p:spPr>
          <a:xfrm>
            <a:off x="120927" y="1905000"/>
            <a:ext cx="3548624" cy="457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Computer-generated codes during forward engineering do </a:t>
            </a:r>
            <a:r>
              <a:rPr lang="en-US" b="1" dirty="0"/>
              <a:t>NOT</a:t>
            </a:r>
            <a:r>
              <a:rPr lang="en-US" dirty="0"/>
              <a:t> always work. </a:t>
            </a:r>
          </a:p>
          <a:p>
            <a:r>
              <a:rPr lang="en-US" dirty="0"/>
              <a:t>If the generated codes do not work, try to fix them manually, or start over the E-R diagram and then redo forward engineering</a:t>
            </a:r>
          </a:p>
        </p:txBody>
      </p:sp>
    </p:spTree>
    <p:extLst>
      <p:ext uri="{BB962C8B-B14F-4D97-AF65-F5344CB8AC3E}">
        <p14:creationId xmlns:p14="http://schemas.microsoft.com/office/powerpoint/2010/main" val="1833234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95600"/>
            <a:ext cx="8763000" cy="1143000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Step 5: Populate Created Tables with Data (Insert Statement, or direct data import)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390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819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Simplify Data Input to MySQL</a:t>
            </a:r>
          </a:p>
        </p:txBody>
      </p:sp>
    </p:spTree>
    <p:extLst>
      <p:ext uri="{BB962C8B-B14F-4D97-AF65-F5344CB8AC3E}">
        <p14:creationId xmlns:p14="http://schemas.microsoft.com/office/powerpoint/2010/main" val="4077470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4011"/>
            <a:ext cx="8229600" cy="1143000"/>
          </a:xfrm>
        </p:spPr>
        <p:txBody>
          <a:bodyPr/>
          <a:lstStyle/>
          <a:p>
            <a:r>
              <a:rPr lang="en-US" dirty="0"/>
              <a:t>MySQL – Bulk Data Entry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543" y="1410419"/>
            <a:ext cx="7336858" cy="72318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Open table to which the data is loaded. Click Import button, choose a CSV file and click Open button</a:t>
            </a:r>
          </a:p>
        </p:txBody>
      </p:sp>
      <p:sp>
        <p:nvSpPr>
          <p:cNvPr id="4" name="Rectangle 3"/>
          <p:cNvSpPr/>
          <p:nvPr/>
        </p:nvSpPr>
        <p:spPr>
          <a:xfrm>
            <a:off x="-24865" y="6421757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https://www.mysqltutorial.org/import-csv-file-mysql-table/</a:t>
            </a:r>
            <a:endParaRPr lang="en-US" dirty="0"/>
          </a:p>
        </p:txBody>
      </p:sp>
      <p:pic>
        <p:nvPicPr>
          <p:cNvPr id="1026" name="Picture 2" descr="mysql workbench import csv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2180173"/>
            <a:ext cx="6765394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0" y="3392866"/>
            <a:ext cx="3830076" cy="282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482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3400" y="2931396"/>
            <a:ext cx="4622800" cy="3467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4011"/>
            <a:ext cx="8229600" cy="1143000"/>
          </a:xfrm>
        </p:spPr>
        <p:txBody>
          <a:bodyPr/>
          <a:lstStyle/>
          <a:p>
            <a:r>
              <a:rPr lang="en-US" dirty="0"/>
              <a:t>MySQL – Bulk Data Entry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98347"/>
            <a:ext cx="7336858" cy="72318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Review the data; edit them if necessary; and then click Apply button.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-24865" y="6421757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https://www.mysqltutorial.org/import-csv-file-mysql-table/</a:t>
            </a:r>
            <a:endParaRPr lang="en-US" dirty="0"/>
          </a:p>
        </p:txBody>
      </p:sp>
      <p:pic>
        <p:nvPicPr>
          <p:cNvPr id="1030" name="Picture 6" descr="edit table content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6615" y="1943987"/>
            <a:ext cx="5183342" cy="339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691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4011"/>
            <a:ext cx="8229600" cy="1143000"/>
          </a:xfrm>
        </p:spPr>
        <p:txBody>
          <a:bodyPr/>
          <a:lstStyle/>
          <a:p>
            <a:r>
              <a:rPr lang="en-US" dirty="0"/>
              <a:t>MySQL – Bulk Data Entry (3)</a:t>
            </a:r>
          </a:p>
        </p:txBody>
      </p:sp>
      <p:sp>
        <p:nvSpPr>
          <p:cNvPr id="4" name="Rectangle 3"/>
          <p:cNvSpPr/>
          <p:nvPr/>
        </p:nvSpPr>
        <p:spPr>
          <a:xfrm>
            <a:off x="-24865" y="6421757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https://www.mysqltutorial.org/import-csv-file-mysql-table/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138989"/>
            <a:ext cx="8382000" cy="3280611"/>
          </a:xfrm>
        </p:spPr>
        <p:txBody>
          <a:bodyPr/>
          <a:lstStyle/>
          <a:p>
            <a:r>
              <a:rPr lang="en-US" dirty="0"/>
              <a:t>Can also be done programmatically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0" y="1667475"/>
            <a:ext cx="5032725" cy="2327320"/>
          </a:xfrm>
          <a:prstGeom prst="rect">
            <a:avLst/>
          </a:prstGeom>
        </p:spPr>
      </p:pic>
      <p:sp>
        <p:nvSpPr>
          <p:cNvPr id="11" name="Content Placeholder 4"/>
          <p:cNvSpPr txBox="1">
            <a:spLocks/>
          </p:cNvSpPr>
          <p:nvPr/>
        </p:nvSpPr>
        <p:spPr>
          <a:xfrm>
            <a:off x="304800" y="5473744"/>
            <a:ext cx="8382000" cy="131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 not directly import Excel file (Excel files can be easily saved as csv files)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040362" y="2362200"/>
            <a:ext cx="2970038" cy="41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34739" y="2157984"/>
            <a:ext cx="228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table, “discounts” in this example, must be created first and must match the data structure in the csv data file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E9ED2E-1760-5E05-4D9D-F4A750FBE0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501" y="3774533"/>
            <a:ext cx="4893365" cy="18299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ABCD1-0398-46DF-8818-EE74451206C0}"/>
              </a:ext>
            </a:extLst>
          </p:cNvPr>
          <p:cNvSpPr txBox="1"/>
          <p:nvPr/>
        </p:nvSpPr>
        <p:spPr>
          <a:xfrm>
            <a:off x="5231365" y="4595603"/>
            <a:ext cx="3912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default, MySQL only accepts file import from a given folder,  which can be changed here. 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1A5B81-E29E-77FE-6A83-EF14AA2B752A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4382416" y="4868652"/>
            <a:ext cx="848949" cy="188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1151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95600"/>
            <a:ext cx="8763000" cy="1143000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Step 6: Create Data Reports by SQL SELECT Statements </a:t>
            </a:r>
          </a:p>
        </p:txBody>
      </p:sp>
    </p:spTree>
    <p:extLst>
      <p:ext uri="{BB962C8B-B14F-4D97-AF65-F5344CB8AC3E}">
        <p14:creationId xmlns:p14="http://schemas.microsoft.com/office/powerpoint/2010/main" val="32919713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3CEB9-E2E3-BAC0-B255-72F57FAC0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6221"/>
            <a:ext cx="8229600" cy="1143000"/>
          </a:xfrm>
        </p:spPr>
        <p:txBody>
          <a:bodyPr/>
          <a:lstStyle/>
          <a:p>
            <a:r>
              <a:rPr lang="en-US" dirty="0"/>
              <a:t>Tips for Your Final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48ECC-44AB-5239-EAD4-8AA858F163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4070" y="1159221"/>
            <a:ext cx="8077200" cy="49831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Read the Project Guideline </a:t>
            </a:r>
            <a:r>
              <a:rPr lang="en-US" b="1" dirty="0"/>
              <a:t>VERY</a:t>
            </a:r>
            <a:r>
              <a:rPr lang="en-US" dirty="0"/>
              <a:t> carefully</a:t>
            </a:r>
          </a:p>
          <a:p>
            <a:r>
              <a:rPr lang="en-US" dirty="0"/>
              <a:t>Do it as if you are actually building a database for real-life use</a:t>
            </a:r>
          </a:p>
          <a:p>
            <a:r>
              <a:rPr lang="en-US" dirty="0"/>
              <a:t>Follow the standards </a:t>
            </a:r>
            <a:r>
              <a:rPr lang="en-US" u="sng" dirty="0"/>
              <a:t>as </a:t>
            </a:r>
            <a:r>
              <a:rPr lang="en-US" b="1" u="sng" dirty="0"/>
              <a:t>WE</a:t>
            </a:r>
            <a:r>
              <a:rPr lang="en-US" u="sng" dirty="0"/>
              <a:t> Learned in class</a:t>
            </a:r>
            <a:r>
              <a:rPr lang="en-US" dirty="0"/>
              <a:t> (especially for E-R diagram and normalization)</a:t>
            </a:r>
          </a:p>
          <a:p>
            <a:r>
              <a:rPr lang="en-US" dirty="0"/>
              <a:t>Keep the Project Scope Small</a:t>
            </a:r>
          </a:p>
          <a:p>
            <a:r>
              <a:rPr lang="en-US" dirty="0"/>
              <a:t>Write Project Report Professionally; Explain what you want to do, what you did, and why you did it that way</a:t>
            </a:r>
          </a:p>
          <a:p>
            <a:r>
              <a:rPr lang="en-US" dirty="0"/>
              <a:t>Start Early; Ask for advice if struck</a:t>
            </a:r>
          </a:p>
          <a:p>
            <a:r>
              <a:rPr lang="en-US" dirty="0"/>
              <a:t>Submit (whatever you could finish) </a:t>
            </a:r>
            <a:r>
              <a:rPr lang="en-US" b="1" dirty="0"/>
              <a:t>ON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791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1121"/>
            <a:ext cx="8229600" cy="1143000"/>
          </a:xfrm>
        </p:spPr>
        <p:txBody>
          <a:bodyPr>
            <a:normAutofit/>
          </a:bodyPr>
          <a:lstStyle/>
          <a:p>
            <a:r>
              <a:rPr lang="en-US" sz="3000" b="1" dirty="0"/>
              <a:t>Step 1: Learn the Business Reality We Want to Track in the Database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667000"/>
            <a:ext cx="6713538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1293470"/>
            <a:ext cx="838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Assuming that we are contracted to design a simple personnel database for a university named Highline University. Here we are handed over a bunch of reports that the university is current using (or wants to use), and we need to somehow capture the information in these reports in our database.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3588" y="3200400"/>
            <a:ext cx="594995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2600" y="2162180"/>
            <a:ext cx="621347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27338" y="2162180"/>
            <a:ext cx="5638800" cy="458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33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8956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Step 2: Database Design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BA3EDA-1DC2-CD4D-A526-722019F5DE50}"/>
              </a:ext>
            </a:extLst>
          </p:cNvPr>
          <p:cNvSpPr txBox="1"/>
          <p:nvPr/>
        </p:nvSpPr>
        <p:spPr>
          <a:xfrm>
            <a:off x="2819400" y="4343400"/>
            <a:ext cx="4572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</a:rPr>
              <a:t>[Step2.1]  Data Model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56606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/>
          <a:lstStyle/>
          <a:p>
            <a:r>
              <a:rPr lang="en-US" altLang="en-US"/>
              <a:t>Highline University</a:t>
            </a:r>
            <a:br>
              <a:rPr lang="en-US" altLang="en-US"/>
            </a:br>
            <a:r>
              <a:rPr lang="en-US" altLang="en-US" sz="3600"/>
              <a:t>The College Report</a:t>
            </a:r>
            <a:endParaRPr lang="en-US" altLang="en-US" sz="4000"/>
          </a:p>
        </p:txBody>
      </p:sp>
      <p:pic>
        <p:nvPicPr>
          <p:cNvPr id="7475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5400" y="1752600"/>
            <a:ext cx="6713538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2991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7400" y="2195513"/>
            <a:ext cx="4967288" cy="214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7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/>
          <a:lstStyle/>
          <a:p>
            <a:r>
              <a:rPr lang="en-US" altLang="en-US"/>
              <a:t>Highline University</a:t>
            </a:r>
            <a:br>
              <a:rPr lang="en-US" altLang="en-US"/>
            </a:br>
            <a:r>
              <a:rPr lang="en-US" altLang="en-US" sz="3600"/>
              <a:t>First Data Model</a:t>
            </a:r>
            <a:endParaRPr lang="en-US" altLang="en-US" sz="4000"/>
          </a:p>
        </p:txBody>
      </p:sp>
    </p:spTree>
    <p:extLst>
      <p:ext uri="{BB962C8B-B14F-4D97-AF65-F5344CB8AC3E}">
        <p14:creationId xmlns:p14="http://schemas.microsoft.com/office/powerpoint/2010/main" val="1583740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/>
          <a:lstStyle/>
          <a:p>
            <a:r>
              <a:rPr lang="en-US" altLang="en-US"/>
              <a:t>Highline University</a:t>
            </a:r>
            <a:br>
              <a:rPr lang="en-US" altLang="en-US"/>
            </a:br>
            <a:r>
              <a:rPr lang="en-US" altLang="en-US" sz="3600"/>
              <a:t>The Department Report</a:t>
            </a:r>
            <a:endParaRPr lang="en-US" altLang="en-US" sz="4000"/>
          </a:p>
        </p:txBody>
      </p:sp>
      <p:pic>
        <p:nvPicPr>
          <p:cNvPr id="7680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0200" y="1676400"/>
            <a:ext cx="594995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3560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0913" y="2071688"/>
            <a:ext cx="7126287" cy="314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/>
          <a:lstStyle/>
          <a:p>
            <a:r>
              <a:rPr lang="en-US" altLang="en-US"/>
              <a:t>Highline University</a:t>
            </a:r>
            <a:br>
              <a:rPr lang="en-US" altLang="en-US"/>
            </a:br>
            <a:r>
              <a:rPr lang="en-US" altLang="en-US" sz="3600"/>
              <a:t>Second Data Model</a:t>
            </a:r>
            <a:endParaRPr lang="en-US" altLang="en-US" sz="4000"/>
          </a:p>
        </p:txBody>
      </p:sp>
      <p:sp>
        <p:nvSpPr>
          <p:cNvPr id="2" name="TextBox 1"/>
          <p:cNvSpPr txBox="1"/>
          <p:nvPr/>
        </p:nvSpPr>
        <p:spPr>
          <a:xfrm>
            <a:off x="1371600" y="5221288"/>
            <a:ext cx="655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IF</a:t>
            </a:r>
            <a:r>
              <a:rPr lang="en-US" sz="2400" dirty="0">
                <a:solidFill>
                  <a:srgbClr val="FF0000"/>
                </a:solidFill>
              </a:rPr>
              <a:t> a professor can be appointed to many departments</a:t>
            </a:r>
            <a:r>
              <a:rPr lang="en-US" sz="2400" dirty="0"/>
              <a:t> (and of course one department will have many professors)</a:t>
            </a:r>
          </a:p>
        </p:txBody>
      </p:sp>
    </p:spTree>
    <p:extLst>
      <p:ext uri="{BB962C8B-B14F-4D97-AF65-F5344CB8AC3E}">
        <p14:creationId xmlns:p14="http://schemas.microsoft.com/office/powerpoint/2010/main" val="2950898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800" y="2057400"/>
            <a:ext cx="7116763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/>
          <a:lstStyle/>
          <a:p>
            <a:r>
              <a:rPr lang="en-US" altLang="en-US"/>
              <a:t>Highline University</a:t>
            </a:r>
            <a:br>
              <a:rPr lang="en-US" altLang="en-US"/>
            </a:br>
            <a:r>
              <a:rPr lang="en-US" altLang="en-US" sz="3600"/>
              <a:t>Second Data Model</a:t>
            </a:r>
            <a:endParaRPr lang="en-US" altLang="en-US" sz="4000"/>
          </a:p>
        </p:txBody>
      </p:sp>
      <p:sp>
        <p:nvSpPr>
          <p:cNvPr id="6" name="TextBox 5"/>
          <p:cNvSpPr txBox="1"/>
          <p:nvPr/>
        </p:nvSpPr>
        <p:spPr>
          <a:xfrm>
            <a:off x="1371600" y="5221288"/>
            <a:ext cx="655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IF</a:t>
            </a:r>
            <a:r>
              <a:rPr lang="en-US" sz="2400" dirty="0">
                <a:solidFill>
                  <a:srgbClr val="00B0F0"/>
                </a:solidFill>
              </a:rPr>
              <a:t> a professor can be appointed to only ONE department</a:t>
            </a:r>
          </a:p>
        </p:txBody>
      </p:sp>
    </p:spTree>
    <p:extLst>
      <p:ext uri="{BB962C8B-B14F-4D97-AF65-F5344CB8AC3E}">
        <p14:creationId xmlns:p14="http://schemas.microsoft.com/office/powerpoint/2010/main" val="3236123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3724</TotalTime>
  <Words>877</Words>
  <Application>Microsoft Office PowerPoint</Application>
  <PresentationFormat>On-screen Show (4:3)</PresentationFormat>
  <Paragraphs>72</Paragraphs>
  <Slides>29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Office Theme</vt:lpstr>
      <vt:lpstr>PowerPoint Presentation</vt:lpstr>
      <vt:lpstr>Step 1: Learn the Business We Want to Track in the Database Step 2: Database Design [Step2.1] Data Model [Step2.2] (Physical) Database Design [Step 2.3] Normalization</vt:lpstr>
      <vt:lpstr>Step 1: Learn the Business Reality We Want to Track in the Database</vt:lpstr>
      <vt:lpstr>Step 2: Database Design</vt:lpstr>
      <vt:lpstr>Highline University The College Report</vt:lpstr>
      <vt:lpstr>Highline University First Data Model</vt:lpstr>
      <vt:lpstr>Highline University The Department Report</vt:lpstr>
      <vt:lpstr>Highline University Second Data Model</vt:lpstr>
      <vt:lpstr>Highline University Second Data Model</vt:lpstr>
      <vt:lpstr>Highline University Second Data Model</vt:lpstr>
      <vt:lpstr>Highline University Second Data Model</vt:lpstr>
      <vt:lpstr>Highline University The Department Student Report</vt:lpstr>
      <vt:lpstr>Highline University Third Data Model</vt:lpstr>
      <vt:lpstr>Highline University Sample Student Acceptance Letter</vt:lpstr>
      <vt:lpstr>Highline University Fourth (and Final) Data Model</vt:lpstr>
      <vt:lpstr>[Step2.2] Convert the Data Model into Actual Database Design</vt:lpstr>
      <vt:lpstr>[Step2.2] Cont’d (Detailed Physical Database Design)</vt:lpstr>
      <vt:lpstr>[Step3] Check the Quality of our Database Design; Normalize if needed</vt:lpstr>
      <vt:lpstr>[Step3] Check the Quality of our Database Design; Normalize if needed</vt:lpstr>
      <vt:lpstr>Step 4: Implement the Database Design in MySQL </vt:lpstr>
      <vt:lpstr>PowerPoint Presentation</vt:lpstr>
      <vt:lpstr>PowerPoint Presentation</vt:lpstr>
      <vt:lpstr> Step 5: Populate Created Tables with Data (Insert Statement, or direct data import)</vt:lpstr>
      <vt:lpstr>Simplify Data Input to MySQL</vt:lpstr>
      <vt:lpstr>MySQL – Bulk Data Entry (1)</vt:lpstr>
      <vt:lpstr>MySQL – Bulk Data Entry (2)</vt:lpstr>
      <vt:lpstr>MySQL – Bulk Data Entry (3)</vt:lpstr>
      <vt:lpstr> Step 6: Create Data Reports by SQL SELECT Statements </vt:lpstr>
      <vt:lpstr>Tips for Your Final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02 Lab: MySQL Intro</dc:title>
  <dc:creator>Kui Du</dc:creator>
  <cp:lastModifiedBy>Kui Du</cp:lastModifiedBy>
  <cp:revision>529</cp:revision>
  <cp:lastPrinted>2013-09-18T19:49:29Z</cp:lastPrinted>
  <dcterms:created xsi:type="dcterms:W3CDTF">2006-08-16T00:00:00Z</dcterms:created>
  <dcterms:modified xsi:type="dcterms:W3CDTF">2023-05-02T14:26:12Z</dcterms:modified>
</cp:coreProperties>
</file>