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7" r:id="rId4"/>
    <p:sldId id="262" r:id="rId5"/>
    <p:sldId id="259" r:id="rId6"/>
    <p:sldId id="261" r:id="rId7"/>
    <p:sldId id="260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du, Karempudi (Contractor)" userId="aa83c552-9732-464e-8518-c97471ca1ebc" providerId="ADAL" clId="{8C12CCFD-B040-463D-B74A-D6B0CBBC0F09}"/>
    <pc:docChg chg="modSld">
      <pc:chgData name="Bindu, Karempudi (Contractor)" userId="aa83c552-9732-464e-8518-c97471ca1ebc" providerId="ADAL" clId="{8C12CCFD-B040-463D-B74A-D6B0CBBC0F09}" dt="2024-04-21T07:49:11.948" v="2" actId="1038"/>
      <pc:docMkLst>
        <pc:docMk/>
      </pc:docMkLst>
      <pc:sldChg chg="modSp mod">
        <pc:chgData name="Bindu, Karempudi (Contractor)" userId="aa83c552-9732-464e-8518-c97471ca1ebc" providerId="ADAL" clId="{8C12CCFD-B040-463D-B74A-D6B0CBBC0F09}" dt="2024-04-21T07:49:11.948" v="2" actId="1038"/>
        <pc:sldMkLst>
          <pc:docMk/>
          <pc:sldMk cId="2968130153" sldId="256"/>
        </pc:sldMkLst>
        <pc:spChg chg="mod">
          <ac:chgData name="Bindu, Karempudi (Contractor)" userId="aa83c552-9732-464e-8518-c97471ca1ebc" providerId="ADAL" clId="{8C12CCFD-B040-463D-B74A-D6B0CBBC0F09}" dt="2024-04-21T07:49:11.948" v="2" actId="1038"/>
          <ac:spMkLst>
            <pc:docMk/>
            <pc:sldMk cId="2968130153" sldId="256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1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2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74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57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3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06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3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an API and Why are They Important?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914400" y="1210330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API Documentation 1: JSON and XML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Types and Structured Data</a:t>
            </a:r>
          </a:p>
          <a:p>
            <a:r>
              <a:rPr lang="en-US" dirty="0"/>
              <a:t>Tools for Writing JSON and XML</a:t>
            </a:r>
          </a:p>
          <a:p>
            <a:r>
              <a:rPr lang="en-US" dirty="0"/>
              <a:t>JSON: Learn and Document</a:t>
            </a:r>
          </a:p>
          <a:p>
            <a:r>
              <a:rPr lang="en-US" dirty="0"/>
              <a:t>XML: Learn and Document</a:t>
            </a:r>
          </a:p>
          <a:p>
            <a:r>
              <a:rPr lang="en-US" dirty="0"/>
              <a:t>Tools for documentation</a:t>
            </a:r>
          </a:p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428529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Course Covers:</a:t>
            </a:r>
          </a:p>
          <a:p>
            <a:pPr lvl="1"/>
            <a:r>
              <a:rPr lang="en-US" dirty="0"/>
              <a:t>What are APIs?</a:t>
            </a:r>
          </a:p>
          <a:p>
            <a:pPr lvl="1"/>
            <a:r>
              <a:rPr lang="en-US" dirty="0"/>
              <a:t>Why are they important?</a:t>
            </a:r>
          </a:p>
          <a:p>
            <a:pPr lvl="1"/>
            <a:r>
              <a:rPr lang="en-US" dirty="0"/>
              <a:t>What is structured data?</a:t>
            </a:r>
          </a:p>
          <a:p>
            <a:pPr lvl="1"/>
            <a:r>
              <a:rPr lang="en-US" dirty="0"/>
              <a:t>Two common data formats: JSON and XML</a:t>
            </a:r>
          </a:p>
          <a:p>
            <a:pPr lvl="1"/>
            <a:r>
              <a:rPr lang="en-US" dirty="0"/>
              <a:t>Tools</a:t>
            </a:r>
            <a:endParaRPr lang="en-US" b="1" dirty="0"/>
          </a:p>
          <a:p>
            <a:r>
              <a:rPr lang="en-US" dirty="0"/>
              <a:t>This Introduction Covers</a:t>
            </a:r>
          </a:p>
          <a:p>
            <a:pPr lvl="1"/>
            <a:r>
              <a:rPr lang="en-US" dirty="0"/>
              <a:t>API Overview</a:t>
            </a:r>
          </a:p>
          <a:p>
            <a:pPr lvl="1"/>
            <a:r>
              <a:rPr lang="en-US" dirty="0"/>
              <a:t>What is JSON and XML?</a:t>
            </a:r>
          </a:p>
          <a:p>
            <a:pPr lvl="1"/>
            <a:r>
              <a:rPr lang="en-US" dirty="0"/>
              <a:t>How are they different?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APIs?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A</a:t>
            </a:r>
            <a:r>
              <a:rPr lang="en-US" dirty="0"/>
              <a:t>pplication </a:t>
            </a:r>
            <a:r>
              <a:rPr lang="en-US" b="1" dirty="0"/>
              <a:t>P</a:t>
            </a:r>
            <a:r>
              <a:rPr lang="en-US" dirty="0"/>
              <a:t>rogramming </a:t>
            </a:r>
            <a:r>
              <a:rPr lang="en-US" b="1" dirty="0"/>
              <a:t>I</a:t>
            </a:r>
            <a:r>
              <a:rPr lang="en-US" dirty="0"/>
              <a:t>nterface</a:t>
            </a:r>
          </a:p>
          <a:p>
            <a:r>
              <a:rPr lang="en-US" dirty="0"/>
              <a:t>It defines how two pieces of software talk to each other</a:t>
            </a:r>
          </a:p>
          <a:p>
            <a:r>
              <a:rPr lang="en-US" dirty="0"/>
              <a:t>For this course, we are focusing on Web APIs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743200" y="1803751"/>
            <a:ext cx="342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58106" y="1442032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API request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743200" y="2146651"/>
            <a:ext cx="342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58111" y="240030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API response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4200" y="1192459"/>
            <a:ext cx="1447800" cy="190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781800" y="3200400"/>
            <a:ext cx="22461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Creative Commons Attribution 3.0.</a:t>
            </a:r>
          </a:p>
          <a:p>
            <a:r>
              <a:rPr lang="en-US" sz="1050" dirty="0"/>
              <a:t>openclipart.org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6165"/>
            <a:ext cx="1233530" cy="126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4800" y="2789220"/>
            <a:ext cx="22461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Creative Commons Attribution 3.0.</a:t>
            </a:r>
          </a:p>
          <a:p>
            <a:r>
              <a:rPr lang="en-US" sz="1050" dirty="0"/>
              <a:t>webdesignhot.com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456" y="3714750"/>
            <a:ext cx="7641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 developers need to know: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the request looks like so that the server can understand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the response looks like so that they can make sense of the data.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1027" y="3255240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 full web page </a:t>
            </a:r>
            <a:r>
              <a:rPr lang="en-US" dirty="0">
                <a:latin typeface="Times New Roman"/>
                <a:cs typeface="Times New Roman"/>
              </a:rPr>
              <a:t>─</a:t>
            </a:r>
            <a:r>
              <a:rPr lang="en-US" dirty="0"/>
              <a:t> just the data!</a:t>
            </a:r>
          </a:p>
        </p:txBody>
      </p:sp>
    </p:spTree>
    <p:extLst>
      <p:ext uri="{BB962C8B-B14F-4D97-AF65-F5344CB8AC3E}">
        <p14:creationId xmlns:p14="http://schemas.microsoft.com/office/powerpoint/2010/main" val="315533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3" grpId="0"/>
      <p:bldP spid="10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740664"/>
          </a:xfrm>
        </p:spPr>
        <p:txBody>
          <a:bodyPr rtlCol="0">
            <a:normAutofit/>
            <a:scene3d>
              <a:camera prst="orthographicFront"/>
              <a:lightRig rig="threePt" dir="t">
                <a:rot lat="0" lon="0" rev="4800000"/>
              </a:lightRig>
            </a:scene3d>
          </a:bodyPr>
          <a:lstStyle/>
          <a:p>
            <a:pPr>
              <a:defRPr/>
            </a:pPr>
            <a:r>
              <a:rPr lang="en-US" dirty="0"/>
              <a:t>The first web API: eBay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33147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the eBay website</a:t>
            </a:r>
          </a:p>
          <a:p>
            <a:pPr lvl="1"/>
            <a:r>
              <a:rPr lang="en-US" dirty="0"/>
              <a:t>Works great for individuals</a:t>
            </a:r>
          </a:p>
          <a:p>
            <a:pPr lvl="1"/>
            <a:r>
              <a:rPr lang="en-US" dirty="0"/>
              <a:t>Companies (like thrift stores) had to manage the website and their own accounting software</a:t>
            </a:r>
          </a:p>
          <a:p>
            <a:r>
              <a:rPr lang="en-US" dirty="0"/>
              <a:t>Wouldn’t it be great if they could use their accounting software to sell things on eBay?</a:t>
            </a:r>
          </a:p>
          <a:p>
            <a:r>
              <a:rPr lang="en-US" dirty="0"/>
              <a:t>eBay creates an API to do this in 2005</a:t>
            </a:r>
          </a:p>
          <a:p>
            <a:pPr lvl="1"/>
            <a:r>
              <a:rPr lang="en-US" dirty="0"/>
              <a:t>More than half the items sold are through the API!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ir.ebaystatic.com/pictures/aw/pics/globalheader/spr1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41" b="20000"/>
          <a:stretch/>
        </p:blipFill>
        <p:spPr bwMode="auto">
          <a:xfrm>
            <a:off x="5791200" y="1085852"/>
            <a:ext cx="1828800" cy="73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86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740664"/>
          </a:xfrm>
        </p:spPr>
        <p:txBody>
          <a:bodyPr rtlCol="0">
            <a:normAutofit/>
            <a:scene3d>
              <a:camera prst="orthographicFront"/>
              <a:lightRig rig="threePt" dir="t">
                <a:rot lat="0" lon="0" rev="4800000"/>
              </a:lightRig>
            </a:scene3d>
          </a:bodyPr>
          <a:lstStyle/>
          <a:p>
            <a:pPr>
              <a:defRPr/>
            </a:pPr>
            <a:r>
              <a:rPr lang="en-US" dirty="0"/>
              <a:t>Mash-ups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28003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APIs allow developers to create apps that “mash up” data from different sources</a:t>
            </a:r>
          </a:p>
          <a:p>
            <a:r>
              <a:rPr lang="en-US" dirty="0"/>
              <a:t>Example: you want to create an app that shows how to get to the nearest dog park</a:t>
            </a:r>
          </a:p>
          <a:p>
            <a:pPr lvl="1"/>
            <a:r>
              <a:rPr lang="en-US" dirty="0"/>
              <a:t>The city provides an API that says where all the dog parks are</a:t>
            </a:r>
            <a:endParaRPr lang="en-US" i="1" dirty="0"/>
          </a:p>
          <a:p>
            <a:pPr lvl="1"/>
            <a:r>
              <a:rPr lang="en-US" dirty="0"/>
              <a:t>Google Maps provides an API that says how to get to a given location</a:t>
            </a:r>
          </a:p>
          <a:p>
            <a:pPr lvl="1"/>
            <a:r>
              <a:rPr lang="en-US" dirty="0"/>
              <a:t>Your app calls them both!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00400"/>
            <a:ext cx="2286000" cy="150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33600" y="4371643"/>
            <a:ext cx="362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Creative Commons Image: Jim’s Photos1 on Flickr</a:t>
            </a:r>
          </a:p>
        </p:txBody>
      </p:sp>
    </p:spTree>
    <p:extLst>
      <p:ext uri="{BB962C8B-B14F-4D97-AF65-F5344CB8AC3E}">
        <p14:creationId xmlns:p14="http://schemas.microsoft.com/office/powerpoint/2010/main" val="315431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740664"/>
          </a:xfrm>
        </p:spPr>
        <p:txBody>
          <a:bodyPr rtlCol="0">
            <a:normAutofit/>
            <a:scene3d>
              <a:camera prst="orthographicFront"/>
              <a:lightRig rig="threePt" dir="t">
                <a:rot lat="0" lon="0" rev="4800000"/>
              </a:lightRig>
            </a:scene3d>
          </a:bodyPr>
          <a:lstStyle/>
          <a:p>
            <a:pPr>
              <a:defRPr/>
            </a:pPr>
            <a:r>
              <a:rPr lang="en-US" dirty="0"/>
              <a:t>How many public APIs are there?</a:t>
            </a:r>
          </a:p>
        </p:txBody>
      </p:sp>
      <p:pic>
        <p:nvPicPr>
          <p:cNvPr id="8" name="Picture 2" descr="http://blog.programmableweb.com/wp-content/pw-9k-growth-600x3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47750"/>
            <a:ext cx="6934200" cy="350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39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3350"/>
            <a:ext cx="8883580" cy="742950"/>
          </a:xfrm>
        </p:spPr>
        <p:txBody>
          <a:bodyPr>
            <a:noAutofit/>
          </a:bodyPr>
          <a:lstStyle/>
          <a:p>
            <a:r>
              <a:rPr lang="en-US" dirty="0"/>
              <a:t>Why do we need good API documentation?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reasons as for end user documentation</a:t>
            </a:r>
          </a:p>
          <a:p>
            <a:pPr lvl="1"/>
            <a:r>
              <a:rPr lang="en-US" dirty="0"/>
              <a:t>Developers (usually) hate to write</a:t>
            </a:r>
          </a:p>
          <a:p>
            <a:pPr lvl="1"/>
            <a:r>
              <a:rPr lang="en-US" dirty="0"/>
              <a:t>Developers (usually) are bad at writing</a:t>
            </a:r>
          </a:p>
          <a:p>
            <a:r>
              <a:rPr lang="en-US" dirty="0"/>
              <a:t>What makes API documentation different than end user documentation?</a:t>
            </a:r>
          </a:p>
          <a:p>
            <a:pPr lvl="1"/>
            <a:r>
              <a:rPr lang="en-US" dirty="0"/>
              <a:t>You are writing for a developer audience</a:t>
            </a:r>
          </a:p>
          <a:p>
            <a:pPr lvl="1"/>
            <a:r>
              <a:rPr lang="en-US" dirty="0"/>
              <a:t>The documentation is very text-based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JSON and XML?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971550"/>
          </a:xfrm>
        </p:spPr>
        <p:txBody>
          <a:bodyPr/>
          <a:lstStyle/>
          <a:p>
            <a:r>
              <a:rPr lang="en-US" dirty="0"/>
              <a:t>Two types of structured data</a:t>
            </a:r>
          </a:p>
          <a:p>
            <a:pPr lvl="1"/>
            <a:r>
              <a:rPr lang="en-US" dirty="0"/>
              <a:t>Structured data doesn’t fit into a table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788595"/>
              </p:ext>
            </p:extLst>
          </p:nvPr>
        </p:nvGraphicFramePr>
        <p:xfrm>
          <a:off x="6286500" y="1200150"/>
          <a:ext cx="236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&quot;No&quot; Symbol 4"/>
          <p:cNvSpPr/>
          <p:nvPr/>
        </p:nvSpPr>
        <p:spPr>
          <a:xfrm>
            <a:off x="6248400" y="895350"/>
            <a:ext cx="2438400" cy="2438400"/>
          </a:xfrm>
          <a:prstGeom prst="noSmoking">
            <a:avLst>
              <a:gd name="adj" fmla="val 562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885950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" indent="-274320">
              <a:buSzPct val="76000"/>
              <a:buFont typeface="Wingdings 3"/>
              <a:buChar char=""/>
            </a:pPr>
            <a:r>
              <a:rPr lang="en-US" sz="2600" dirty="0"/>
              <a:t>XML</a:t>
            </a:r>
          </a:p>
          <a:p>
            <a:pPr marL="468630" lvl="1" indent="-274320">
              <a:buSzPct val="76000"/>
              <a:buFont typeface="Wingdings 3"/>
              <a:buChar char=""/>
            </a:pPr>
            <a:r>
              <a:rPr lang="en-US" sz="2600" dirty="0"/>
              <a:t>Older</a:t>
            </a:r>
          </a:p>
          <a:p>
            <a:pPr marL="468630" lvl="1" indent="-274320">
              <a:buSzPct val="76000"/>
              <a:buFont typeface="Wingdings 3"/>
              <a:buChar char=""/>
            </a:pPr>
            <a:r>
              <a:rPr lang="en-US" sz="2600" dirty="0"/>
              <a:t>Still used </a:t>
            </a:r>
          </a:p>
          <a:p>
            <a:pPr marL="11430" indent="-274320">
              <a:buSzPct val="76000"/>
              <a:buFont typeface="Wingdings 3"/>
              <a:buChar char=""/>
            </a:pPr>
            <a:r>
              <a:rPr lang="en-US" sz="2600" dirty="0"/>
              <a:t>JSON</a:t>
            </a:r>
          </a:p>
          <a:p>
            <a:pPr marL="468630" lvl="1" indent="-274320">
              <a:buSzPct val="76000"/>
              <a:buFont typeface="Wingdings 3"/>
              <a:buChar char=""/>
            </a:pPr>
            <a:r>
              <a:rPr lang="en-US" sz="2300" dirty="0">
                <a:solidFill>
                  <a:schemeClr val="tx2"/>
                </a:solidFill>
              </a:rPr>
              <a:t>Simpler</a:t>
            </a:r>
          </a:p>
          <a:p>
            <a:pPr marL="468630" lvl="1" indent="-274320">
              <a:buSzPct val="76000"/>
              <a:buFont typeface="Wingdings 3"/>
              <a:buChar char=""/>
            </a:pPr>
            <a:r>
              <a:rPr lang="en-US" sz="2300" dirty="0">
                <a:solidFill>
                  <a:schemeClr val="tx2"/>
                </a:solidFill>
              </a:rPr>
              <a:t>Less text</a:t>
            </a:r>
          </a:p>
        </p:txBody>
      </p:sp>
      <p:pic>
        <p:nvPicPr>
          <p:cNvPr id="1027" name="Picture 3" descr="C:\Users\Peter\AppData\Local\Microsoft\Windows\INetCache\IE\QKLGDD3H\296-12587590464oNq[1]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0"/>
          <a:stretch/>
        </p:blipFill>
        <p:spPr bwMode="auto">
          <a:xfrm>
            <a:off x="6146516" y="875109"/>
            <a:ext cx="2676580" cy="27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3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1221</TotalTime>
  <Words>420</Words>
  <Application>Microsoft Office PowerPoint</Application>
  <PresentationFormat>On-screen Show (16:9)</PresentationFormat>
  <Paragraphs>85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Introduction</vt:lpstr>
      <vt:lpstr>Introduction</vt:lpstr>
      <vt:lpstr>What are APIs?</vt:lpstr>
      <vt:lpstr>Web APIs</vt:lpstr>
      <vt:lpstr>The first web API: eBay</vt:lpstr>
      <vt:lpstr>Mash-ups</vt:lpstr>
      <vt:lpstr>How many public APIs are there?</vt:lpstr>
      <vt:lpstr>Why do we need good API documentation?</vt:lpstr>
      <vt:lpstr>What are JSON and XML?</vt:lpstr>
      <vt:lpstr>Course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Bindu, Karempudi (Contractor)</cp:lastModifiedBy>
  <cp:revision>17</cp:revision>
  <dcterms:created xsi:type="dcterms:W3CDTF">2014-12-23T16:50:33Z</dcterms:created>
  <dcterms:modified xsi:type="dcterms:W3CDTF">2024-04-21T07:49:19Z</dcterms:modified>
</cp:coreProperties>
</file>