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notesMasterIdLst>
    <p:notesMasterId r:id="rId14"/>
  </p:notesMasterIdLst>
  <p:sldIdLst>
    <p:sldId id="270" r:id="rId2"/>
    <p:sldId id="271" r:id="rId3"/>
    <p:sldId id="258" r:id="rId4"/>
    <p:sldId id="259" r:id="rId5"/>
    <p:sldId id="260" r:id="rId6"/>
    <p:sldId id="266" r:id="rId7"/>
    <p:sldId id="267" r:id="rId8"/>
    <p:sldId id="268" r:id="rId9"/>
    <p:sldId id="272"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88175D-79C7-4C01-B9AA-DD999812AF21}" type="datetimeFigureOut">
              <a:rPr lang="en-IN" smtClean="0"/>
              <a:t>15-07-2024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F86A5F-424C-4CB8-8FA9-AA2C9632C899}" type="slidenum">
              <a:rPr lang="en-IN" smtClean="0"/>
              <a:t>‹#›</a:t>
            </a:fld>
            <a:endParaRPr lang="en-IN"/>
          </a:p>
        </p:txBody>
      </p:sp>
    </p:spTree>
    <p:extLst>
      <p:ext uri="{BB962C8B-B14F-4D97-AF65-F5344CB8AC3E}">
        <p14:creationId xmlns:p14="http://schemas.microsoft.com/office/powerpoint/2010/main" val="2641099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7F86A5F-424C-4CB8-8FA9-AA2C9632C899}" type="slidenum">
              <a:rPr lang="en-IN" smtClean="0"/>
              <a:t>4</a:t>
            </a:fld>
            <a:endParaRPr lang="en-IN"/>
          </a:p>
        </p:txBody>
      </p:sp>
    </p:spTree>
    <p:extLst>
      <p:ext uri="{BB962C8B-B14F-4D97-AF65-F5344CB8AC3E}">
        <p14:creationId xmlns:p14="http://schemas.microsoft.com/office/powerpoint/2010/main" val="3056265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FDB883-C30C-422F-A2BF-652773BC1D10}"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1194200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FDB883-C30C-422F-A2BF-652773BC1D10}"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053098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FDB883-C30C-422F-A2BF-652773BC1D10}"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7395983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FDB883-C30C-422F-A2BF-652773BC1D10}"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004685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FDB883-C30C-422F-A2BF-652773BC1D10}"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3435552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FDB883-C30C-422F-A2BF-652773BC1D10}" type="datetimeFigureOut">
              <a:rPr lang="en-IN" smtClean="0"/>
              <a:t>15-07-2024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1321156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FDB883-C30C-422F-A2BF-652773BC1D10}" type="datetimeFigureOut">
              <a:rPr lang="en-IN" smtClean="0"/>
              <a:t>15-07-2024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7324903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FDB883-C30C-422F-A2BF-652773BC1D10}"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4769459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FDB883-C30C-422F-A2BF-652773BC1D10}"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141914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FDB883-C30C-422F-A2BF-652773BC1D10}"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933469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FDB883-C30C-422F-A2BF-652773BC1D10}"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650184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FDB883-C30C-422F-A2BF-652773BC1D10}"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675908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FDB883-C30C-422F-A2BF-652773BC1D10}" type="datetimeFigureOut">
              <a:rPr lang="en-IN" smtClean="0"/>
              <a:t>15-07-2024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910499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2FDB883-C30C-422F-A2BF-652773BC1D10}" type="datetimeFigureOut">
              <a:rPr lang="en-IN" smtClean="0"/>
              <a:t>15-07-2024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769967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2FDB883-C30C-422F-A2BF-652773BC1D10}" type="datetimeFigureOut">
              <a:rPr lang="en-IN" smtClean="0"/>
              <a:t>15-07-2024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947798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2FDB883-C30C-422F-A2BF-652773BC1D10}" type="datetimeFigureOut">
              <a:rPr lang="en-IN" smtClean="0"/>
              <a:t>15-07-2024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1636039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FDB883-C30C-422F-A2BF-652773BC1D10}"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834131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FDB883-C30C-422F-A2BF-652773BC1D10}" type="datetimeFigureOut">
              <a:rPr lang="en-IN" smtClean="0"/>
              <a:t>15-07-2024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20490F5-ED19-4308-995A-60E8368DFD2A}" type="slidenum">
              <a:rPr lang="en-IN" smtClean="0"/>
              <a:t>‹#›</a:t>
            </a:fld>
            <a:endParaRPr lang="en-IN"/>
          </a:p>
        </p:txBody>
      </p:sp>
    </p:spTree>
    <p:extLst>
      <p:ext uri="{BB962C8B-B14F-4D97-AF65-F5344CB8AC3E}">
        <p14:creationId xmlns:p14="http://schemas.microsoft.com/office/powerpoint/2010/main" val="322954386"/>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image" Target="../media/image8.jpeg"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3" Type="http://schemas.openxmlformats.org/officeDocument/2006/relationships/image" Target="../media/image7.jpg" /><Relationship Id="rId2" Type="http://schemas.openxmlformats.org/officeDocument/2006/relationships/image" Target="../media/image6.png"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187E9-F67C-F825-629A-0B4BED24E098}"/>
              </a:ext>
            </a:extLst>
          </p:cNvPr>
          <p:cNvSpPr>
            <a:spLocks noGrp="1"/>
          </p:cNvSpPr>
          <p:nvPr>
            <p:ph type="title"/>
          </p:nvPr>
        </p:nvSpPr>
        <p:spPr>
          <a:xfrm>
            <a:off x="1141414" y="1511485"/>
            <a:ext cx="9905998" cy="3256109"/>
          </a:xfrm>
        </p:spPr>
        <p:txBody>
          <a:bodyPr/>
          <a:lstStyle/>
          <a:p>
            <a:r>
              <a:rPr lang="en-US" sz="2800" dirty="0"/>
              <a:t>ARJI BINDU SRI</a:t>
            </a:r>
            <a:br>
              <a:rPr lang="en-IN" sz="2800" dirty="0"/>
            </a:br>
            <a:r>
              <a:rPr lang="en-IN" sz="2800" dirty="0"/>
              <a:t>23</a:t>
            </a:r>
            <a:r>
              <a:rPr lang="en-US" sz="2800" dirty="0"/>
              <a:t>L65A0428</a:t>
            </a:r>
            <a:br>
              <a:rPr lang="en-IN" sz="2800" dirty="0"/>
            </a:br>
            <a:r>
              <a:rPr lang="en-IN" sz="2800" dirty="0"/>
              <a:t>BRANCH:E</a:t>
            </a:r>
            <a:r>
              <a:rPr lang="en-US" sz="2800" dirty="0"/>
              <a:t>CE</a:t>
            </a:r>
            <a:br>
              <a:rPr lang="en-IN" sz="2800" dirty="0"/>
            </a:br>
            <a:r>
              <a:rPr lang="en-IN" sz="2800" dirty="0"/>
              <a:t>EMAIL ID:</a:t>
            </a:r>
            <a:r>
              <a:rPr lang="en-US" sz="2800" dirty="0"/>
              <a:t> bindusriarji@gmail.com</a:t>
            </a:r>
            <a:br>
              <a:rPr lang="en-IN" sz="2800" dirty="0"/>
            </a:br>
            <a:r>
              <a:rPr lang="en-US" sz="2800"/>
              <a:t>CHAITANYA ENGINEERING COLLEGE</a:t>
            </a:r>
            <a:br>
              <a:rPr lang="en-IN" sz="2800" dirty="0"/>
            </a:br>
            <a:r>
              <a:rPr lang="en-IN" sz="2800" dirty="0"/>
              <a:t>ANDHRA PRADESH</a:t>
            </a:r>
            <a:br>
              <a:rPr lang="en-IN" dirty="0"/>
            </a:br>
            <a:br>
              <a:rPr lang="en-IN" dirty="0"/>
            </a:br>
            <a:r>
              <a:rPr lang="en-IN" dirty="0"/>
              <a:t>       </a:t>
            </a:r>
          </a:p>
        </p:txBody>
      </p:sp>
      <p:sp>
        <p:nvSpPr>
          <p:cNvPr id="3" name="Content Placeholder 2">
            <a:extLst>
              <a:ext uri="{FF2B5EF4-FFF2-40B4-BE49-F238E27FC236}">
                <a16:creationId xmlns:a16="http://schemas.microsoft.com/office/drawing/2014/main" id="{0F95E018-1696-567D-03F5-87032745B528}"/>
              </a:ext>
            </a:extLst>
          </p:cNvPr>
          <p:cNvSpPr>
            <a:spLocks noGrp="1"/>
          </p:cNvSpPr>
          <p:nvPr>
            <p:ph idx="1"/>
          </p:nvPr>
        </p:nvSpPr>
        <p:spPr>
          <a:xfrm>
            <a:off x="1141414" y="4141523"/>
            <a:ext cx="9905999" cy="3541714"/>
          </a:xfrm>
        </p:spPr>
        <p:txBody>
          <a:bodyPr>
            <a:normAutofit/>
          </a:bodyPr>
          <a:lstStyle/>
          <a:p>
            <a:pPr marL="0" indent="0" algn="r">
              <a:buNone/>
            </a:pPr>
            <a:r>
              <a:rPr lang="en-IN" sz="3600" dirty="0">
                <a:solidFill>
                  <a:schemeClr val="tx2">
                    <a:lumMod val="75000"/>
                  </a:schemeClr>
                </a:solidFill>
              </a:rPr>
              <a:t>FINAL PROJECT</a:t>
            </a:r>
          </a:p>
        </p:txBody>
      </p:sp>
    </p:spTree>
    <p:extLst>
      <p:ext uri="{BB962C8B-B14F-4D97-AF65-F5344CB8AC3E}">
        <p14:creationId xmlns:p14="http://schemas.microsoft.com/office/powerpoint/2010/main" val="1394084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7499B-ABC7-8C15-2F1A-F691A4B09124}"/>
              </a:ext>
            </a:extLst>
          </p:cNvPr>
          <p:cNvSpPr>
            <a:spLocks noGrp="1"/>
          </p:cNvSpPr>
          <p:nvPr>
            <p:ph type="title"/>
          </p:nvPr>
        </p:nvSpPr>
        <p:spPr>
          <a:xfrm>
            <a:off x="1141411" y="508000"/>
            <a:ext cx="9906000" cy="948267"/>
          </a:xfrm>
        </p:spPr>
        <p:txBody>
          <a:bodyPr>
            <a:normAutofit/>
          </a:bodyPr>
          <a:lstStyle/>
          <a:p>
            <a:r>
              <a:rPr lang="en-IN" sz="4400" b="1" dirty="0"/>
              <a:t>results</a:t>
            </a:r>
          </a:p>
        </p:txBody>
      </p:sp>
      <p:sp>
        <p:nvSpPr>
          <p:cNvPr id="3" name="Text Placeholder 2">
            <a:extLst>
              <a:ext uri="{FF2B5EF4-FFF2-40B4-BE49-F238E27FC236}">
                <a16:creationId xmlns:a16="http://schemas.microsoft.com/office/drawing/2014/main" id="{F6FBADB1-1866-10D4-5ED1-C25829834892}"/>
              </a:ext>
            </a:extLst>
          </p:cNvPr>
          <p:cNvSpPr>
            <a:spLocks noGrp="1"/>
          </p:cNvSpPr>
          <p:nvPr>
            <p:ph type="body" idx="1"/>
          </p:nvPr>
        </p:nvSpPr>
        <p:spPr>
          <a:xfrm>
            <a:off x="1048277" y="1456267"/>
            <a:ext cx="4522790" cy="1374776"/>
          </a:xfrm>
        </p:spPr>
        <p:txBody>
          <a:bodyPr>
            <a:normAutofit fontScale="92500" lnSpcReduction="10000"/>
          </a:bodyPr>
          <a:lstStyle/>
          <a:p>
            <a:r>
              <a:rPr lang="en-IN" sz="1900" dirty="0"/>
              <a:t>Normal image</a:t>
            </a:r>
          </a:p>
          <a:p>
            <a:pPr marL="285750" indent="-285750">
              <a:buFont typeface="Arial" panose="020B0604020202020204" pitchFamily="34" charset="0"/>
              <a:buChar char="•"/>
            </a:pPr>
            <a:r>
              <a:rPr lang="en-US" altLang="en-US" sz="1900" cap="none" dirty="0">
                <a:solidFill>
                  <a:schemeClr val="tx1"/>
                </a:solidFill>
                <a:latin typeface="Arial" panose="020B0604020202020204" pitchFamily="34" charset="0"/>
              </a:rPr>
              <a:t>D</a:t>
            </a:r>
            <a:r>
              <a:rPr kumimoji="0" lang="en-US" altLang="en-US" sz="1900" b="0" i="0" u="none" strike="noStrike" cap="none" normalizeH="0" baseline="0" dirty="0">
                <a:ln>
                  <a:noFill/>
                </a:ln>
                <a:solidFill>
                  <a:schemeClr val="tx1"/>
                </a:solidFill>
                <a:effectLst/>
                <a:latin typeface="Arial" panose="020B0604020202020204" pitchFamily="34" charset="0"/>
              </a:rPr>
              <a:t>ownload any sample image from google</a:t>
            </a:r>
          </a:p>
          <a:p>
            <a:r>
              <a:rPr kumimoji="0" lang="en-US" altLang="en-US" sz="1900" b="0" i="0" u="none" strike="noStrike" cap="none" normalizeH="0" baseline="0" dirty="0">
                <a:ln>
                  <a:noFill/>
                </a:ln>
                <a:solidFill>
                  <a:schemeClr val="tx1"/>
                </a:solidFill>
                <a:effectLst/>
                <a:latin typeface="Arial" panose="020B0604020202020204" pitchFamily="34" charset="0"/>
              </a:rPr>
              <a:t>     or any other websites.</a:t>
            </a:r>
            <a:endParaRPr lang="en-IN" sz="1900" dirty="0"/>
          </a:p>
        </p:txBody>
      </p:sp>
      <p:pic>
        <p:nvPicPr>
          <p:cNvPr id="6" name="Picture 5">
            <a:extLst>
              <a:ext uri="{FF2B5EF4-FFF2-40B4-BE49-F238E27FC236}">
                <a16:creationId xmlns:a16="http://schemas.microsoft.com/office/drawing/2014/main" id="{4F26BA87-9A2C-24CC-8282-28BAE213E6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5878" y="2922060"/>
            <a:ext cx="1657350" cy="1714500"/>
          </a:xfrm>
          <a:prstGeom prst="rect">
            <a:avLst/>
          </a:prstGeom>
        </p:spPr>
      </p:pic>
      <p:sp>
        <p:nvSpPr>
          <p:cNvPr id="7" name="TextBox 6">
            <a:extLst>
              <a:ext uri="{FF2B5EF4-FFF2-40B4-BE49-F238E27FC236}">
                <a16:creationId xmlns:a16="http://schemas.microsoft.com/office/drawing/2014/main" id="{655CB16C-D321-E8A8-45BB-A0815F0892E3}"/>
              </a:ext>
            </a:extLst>
          </p:cNvPr>
          <p:cNvSpPr txBox="1"/>
          <p:nvPr/>
        </p:nvSpPr>
        <p:spPr>
          <a:xfrm>
            <a:off x="1141411" y="4819910"/>
            <a:ext cx="4133321" cy="923330"/>
          </a:xfrm>
          <a:prstGeom prst="rect">
            <a:avLst/>
          </a:prstGeom>
          <a:noFill/>
        </p:spPr>
        <p:txBody>
          <a:bodyPr wrap="square" rtlCol="0">
            <a:spAutoFit/>
          </a:bodyPr>
          <a:lstStyle/>
          <a:p>
            <a:pPr marL="285750" indent="-285750">
              <a:buFont typeface="Arial" panose="020B0604020202020204" pitchFamily="34" charset="0"/>
              <a:buChar char="•"/>
            </a:pPr>
            <a:r>
              <a:rPr lang="en-IN" dirty="0"/>
              <a:t>Above image is normal image.</a:t>
            </a:r>
          </a:p>
          <a:p>
            <a:pPr marL="285750" indent="-285750">
              <a:buFont typeface="Arial" panose="020B0604020202020204" pitchFamily="34" charset="0"/>
              <a:buChar char="•"/>
            </a:pPr>
            <a:r>
              <a:rPr lang="en-IN" dirty="0"/>
              <a:t>We can choose the image on which we want to do the encryption  </a:t>
            </a:r>
          </a:p>
        </p:txBody>
      </p:sp>
      <p:sp>
        <p:nvSpPr>
          <p:cNvPr id="8" name="TextBox 7">
            <a:extLst>
              <a:ext uri="{FF2B5EF4-FFF2-40B4-BE49-F238E27FC236}">
                <a16:creationId xmlns:a16="http://schemas.microsoft.com/office/drawing/2014/main" id="{20703EC2-F475-190B-0B70-54D2CE82A32C}"/>
              </a:ext>
            </a:extLst>
          </p:cNvPr>
          <p:cNvSpPr txBox="1"/>
          <p:nvPr/>
        </p:nvSpPr>
        <p:spPr>
          <a:xfrm>
            <a:off x="6400800" y="1433378"/>
            <a:ext cx="2506132" cy="369332"/>
          </a:xfrm>
          <a:prstGeom prst="rect">
            <a:avLst/>
          </a:prstGeom>
          <a:noFill/>
        </p:spPr>
        <p:txBody>
          <a:bodyPr wrap="square" rtlCol="0">
            <a:spAutoFit/>
          </a:bodyPr>
          <a:lstStyle/>
          <a:p>
            <a:r>
              <a:rPr lang="en-IN" dirty="0">
                <a:solidFill>
                  <a:schemeClr val="accent1">
                    <a:lumMod val="60000"/>
                    <a:lumOff val="40000"/>
                  </a:schemeClr>
                </a:solidFill>
              </a:rPr>
              <a:t>ENCRYPTED IMAGE</a:t>
            </a:r>
          </a:p>
        </p:txBody>
      </p:sp>
      <p:sp>
        <p:nvSpPr>
          <p:cNvPr id="9" name="TextBox 8">
            <a:extLst>
              <a:ext uri="{FF2B5EF4-FFF2-40B4-BE49-F238E27FC236}">
                <a16:creationId xmlns:a16="http://schemas.microsoft.com/office/drawing/2014/main" id="{7AFA4D1C-94D0-5E6B-C1F0-6E755ADEE781}"/>
              </a:ext>
            </a:extLst>
          </p:cNvPr>
          <p:cNvSpPr txBox="1"/>
          <p:nvPr/>
        </p:nvSpPr>
        <p:spPr>
          <a:xfrm>
            <a:off x="6400800" y="1958989"/>
            <a:ext cx="3581399" cy="646331"/>
          </a:xfrm>
          <a:prstGeom prst="rect">
            <a:avLst/>
          </a:prstGeom>
          <a:noFill/>
        </p:spPr>
        <p:txBody>
          <a:bodyPr wrap="square" rtlCol="0">
            <a:spAutoFit/>
          </a:bodyPr>
          <a:lstStyle/>
          <a:p>
            <a:pPr marL="285750" indent="-285750">
              <a:buFont typeface="Arial" panose="020B0604020202020204" pitchFamily="34" charset="0"/>
              <a:buChar char="•"/>
            </a:pPr>
            <a:r>
              <a:rPr lang="en-IN" dirty="0"/>
              <a:t>After hiding the text in the image the image will be became as</a:t>
            </a:r>
          </a:p>
        </p:txBody>
      </p:sp>
      <p:pic>
        <p:nvPicPr>
          <p:cNvPr id="11" name="Picture 10">
            <a:extLst>
              <a:ext uri="{FF2B5EF4-FFF2-40B4-BE49-F238E27FC236}">
                <a16:creationId xmlns:a16="http://schemas.microsoft.com/office/drawing/2014/main" id="{4A65FB94-A88A-3C39-2C44-90CD2A97D6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3317" y="2928873"/>
            <a:ext cx="1657350" cy="1714500"/>
          </a:xfrm>
          <a:prstGeom prst="rect">
            <a:avLst/>
          </a:prstGeom>
        </p:spPr>
      </p:pic>
      <p:sp>
        <p:nvSpPr>
          <p:cNvPr id="12" name="TextBox 11">
            <a:extLst>
              <a:ext uri="{FF2B5EF4-FFF2-40B4-BE49-F238E27FC236}">
                <a16:creationId xmlns:a16="http://schemas.microsoft.com/office/drawing/2014/main" id="{DDFAF69B-8E3C-2E02-D4F4-C21E6856D04F}"/>
              </a:ext>
            </a:extLst>
          </p:cNvPr>
          <p:cNvSpPr txBox="1"/>
          <p:nvPr/>
        </p:nvSpPr>
        <p:spPr>
          <a:xfrm>
            <a:off x="6400800" y="4819910"/>
            <a:ext cx="3945469" cy="923330"/>
          </a:xfrm>
          <a:prstGeom prst="rect">
            <a:avLst/>
          </a:prstGeom>
          <a:noFill/>
        </p:spPr>
        <p:txBody>
          <a:bodyPr wrap="square" rtlCol="0">
            <a:spAutoFit/>
          </a:bodyPr>
          <a:lstStyle/>
          <a:p>
            <a:pPr marL="285750" indent="-285750">
              <a:buFont typeface="Arial" panose="020B0604020202020204" pitchFamily="34" charset="0"/>
              <a:buChar char="•"/>
            </a:pPr>
            <a:r>
              <a:rPr lang="en-IN" dirty="0"/>
              <a:t>We can see there is no difference in both the normal and encrypted images</a:t>
            </a:r>
          </a:p>
        </p:txBody>
      </p:sp>
    </p:spTree>
    <p:extLst>
      <p:ext uri="{BB962C8B-B14F-4D97-AF65-F5344CB8AC3E}">
        <p14:creationId xmlns:p14="http://schemas.microsoft.com/office/powerpoint/2010/main" val="4165523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C9EBC5-4BED-172F-AF9A-E4199C344BC8}"/>
              </a:ext>
            </a:extLst>
          </p:cNvPr>
          <p:cNvSpPr txBox="1"/>
          <p:nvPr/>
        </p:nvSpPr>
        <p:spPr>
          <a:xfrm>
            <a:off x="768602" y="1507067"/>
            <a:ext cx="9414934" cy="646331"/>
          </a:xfrm>
          <a:prstGeom prst="rect">
            <a:avLst/>
          </a:prstGeom>
          <a:noFill/>
        </p:spPr>
        <p:txBody>
          <a:bodyPr wrap="square" rtlCol="0">
            <a:spAutoFit/>
          </a:bodyPr>
          <a:lstStyle/>
          <a:p>
            <a:pPr marL="285750" indent="-285750">
              <a:buFont typeface="Arial" panose="020B0604020202020204" pitchFamily="34" charset="0"/>
              <a:buChar char="•"/>
            </a:pPr>
            <a:r>
              <a:rPr lang="en-IN" dirty="0"/>
              <a:t>We can protect our text inside the image by keeping an secure password.</a:t>
            </a:r>
          </a:p>
          <a:p>
            <a:pPr marL="285750" indent="-285750">
              <a:buFont typeface="Arial" panose="020B0604020202020204" pitchFamily="34" charset="0"/>
              <a:buChar char="•"/>
            </a:pPr>
            <a:r>
              <a:rPr lang="en-IN" dirty="0"/>
              <a:t>By entering the password we can get the text hided inside the pic</a:t>
            </a:r>
          </a:p>
        </p:txBody>
      </p:sp>
      <p:sp>
        <p:nvSpPr>
          <p:cNvPr id="6" name="TextBox 5">
            <a:extLst>
              <a:ext uri="{FF2B5EF4-FFF2-40B4-BE49-F238E27FC236}">
                <a16:creationId xmlns:a16="http://schemas.microsoft.com/office/drawing/2014/main" id="{062E31D4-FE2C-B666-4E07-F714D684ACE8}"/>
              </a:ext>
            </a:extLst>
          </p:cNvPr>
          <p:cNvSpPr txBox="1"/>
          <p:nvPr/>
        </p:nvSpPr>
        <p:spPr>
          <a:xfrm>
            <a:off x="6515478" y="4457637"/>
            <a:ext cx="4778039" cy="646331"/>
          </a:xfrm>
          <a:prstGeom prst="rect">
            <a:avLst/>
          </a:prstGeom>
          <a:noFill/>
        </p:spPr>
        <p:txBody>
          <a:bodyPr wrap="square" rtlCol="0">
            <a:spAutoFit/>
          </a:bodyPr>
          <a:lstStyle/>
          <a:p>
            <a:pPr marL="285750" indent="-285750">
              <a:buFont typeface="Arial" panose="020B0604020202020204" pitchFamily="34" charset="0"/>
              <a:buChar char="•"/>
            </a:pPr>
            <a:r>
              <a:rPr lang="en-IN" dirty="0"/>
              <a:t>By entering the password we can </a:t>
            </a:r>
          </a:p>
          <a:p>
            <a:r>
              <a:rPr lang="en-IN" dirty="0"/>
              <a:t>    get the text hided inside the image</a:t>
            </a:r>
          </a:p>
        </p:txBody>
      </p:sp>
      <p:sp>
        <p:nvSpPr>
          <p:cNvPr id="3" name="TextBox 2">
            <a:extLst>
              <a:ext uri="{FF2B5EF4-FFF2-40B4-BE49-F238E27FC236}">
                <a16:creationId xmlns:a16="http://schemas.microsoft.com/office/drawing/2014/main" id="{4D837601-8DEF-82DA-39AD-8A5C73555484}"/>
              </a:ext>
            </a:extLst>
          </p:cNvPr>
          <p:cNvSpPr txBox="1"/>
          <p:nvPr/>
        </p:nvSpPr>
        <p:spPr>
          <a:xfrm>
            <a:off x="768602" y="4436070"/>
            <a:ext cx="5158065" cy="1477328"/>
          </a:xfrm>
          <a:prstGeom prst="rect">
            <a:avLst/>
          </a:prstGeom>
          <a:noFill/>
        </p:spPr>
        <p:txBody>
          <a:bodyPr wrap="square" rtlCol="0">
            <a:spAutoFit/>
          </a:bodyPr>
          <a:lstStyle/>
          <a:p>
            <a:pPr marL="285750" indent="-285750">
              <a:buFont typeface="Arial" panose="020B0604020202020204" pitchFamily="34" charset="0"/>
              <a:buChar char="•"/>
            </a:pPr>
            <a:r>
              <a:rPr lang="en-IN" dirty="0"/>
              <a:t>In above image we can see the secret message</a:t>
            </a:r>
          </a:p>
          <a:p>
            <a:r>
              <a:rPr lang="en-IN" dirty="0"/>
              <a:t>    (hello everyone)that had to be hided             inside the image.</a:t>
            </a:r>
          </a:p>
          <a:p>
            <a:pPr marL="285750" indent="-285750">
              <a:buFont typeface="Arial" panose="020B0604020202020204" pitchFamily="34" charset="0"/>
              <a:buChar char="•"/>
            </a:pPr>
            <a:r>
              <a:rPr lang="en-IN" dirty="0"/>
              <a:t>And also a password to protect our text.</a:t>
            </a:r>
          </a:p>
        </p:txBody>
      </p:sp>
      <p:pic>
        <p:nvPicPr>
          <p:cNvPr id="7" name="Picture 6">
            <a:extLst>
              <a:ext uri="{FF2B5EF4-FFF2-40B4-BE49-F238E27FC236}">
                <a16:creationId xmlns:a16="http://schemas.microsoft.com/office/drawing/2014/main" id="{12743FFD-F151-979A-DB18-BEFB4FB814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602" y="2953823"/>
            <a:ext cx="4386726" cy="950353"/>
          </a:xfrm>
          <a:prstGeom prst="rect">
            <a:avLst/>
          </a:prstGeom>
        </p:spPr>
      </p:pic>
      <p:pic>
        <p:nvPicPr>
          <p:cNvPr id="9" name="Picture 8">
            <a:extLst>
              <a:ext uri="{FF2B5EF4-FFF2-40B4-BE49-F238E27FC236}">
                <a16:creationId xmlns:a16="http://schemas.microsoft.com/office/drawing/2014/main" id="{B398E263-B7AB-274C-8154-085C2E779E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629878"/>
            <a:ext cx="5114377" cy="1598243"/>
          </a:xfrm>
          <a:prstGeom prst="rect">
            <a:avLst/>
          </a:prstGeom>
        </p:spPr>
      </p:pic>
    </p:spTree>
    <p:extLst>
      <p:ext uri="{BB962C8B-B14F-4D97-AF65-F5344CB8AC3E}">
        <p14:creationId xmlns:p14="http://schemas.microsoft.com/office/powerpoint/2010/main" val="964221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CBA83C-C246-A77C-4A13-3905E1090321}"/>
              </a:ext>
            </a:extLst>
          </p:cNvPr>
          <p:cNvSpPr txBox="1"/>
          <p:nvPr/>
        </p:nvSpPr>
        <p:spPr>
          <a:xfrm>
            <a:off x="1303867" y="643467"/>
            <a:ext cx="4022127" cy="769441"/>
          </a:xfrm>
          <a:prstGeom prst="rect">
            <a:avLst/>
          </a:prstGeom>
          <a:noFill/>
        </p:spPr>
        <p:txBody>
          <a:bodyPr wrap="none" rtlCol="0">
            <a:spAutoFit/>
          </a:bodyPr>
          <a:lstStyle/>
          <a:p>
            <a:r>
              <a:rPr lang="en-IN" sz="4400" b="1" dirty="0"/>
              <a:t>PROJECT LINKS </a:t>
            </a:r>
          </a:p>
        </p:txBody>
      </p:sp>
      <p:sp>
        <p:nvSpPr>
          <p:cNvPr id="3" name="TextBox 2">
            <a:extLst>
              <a:ext uri="{FF2B5EF4-FFF2-40B4-BE49-F238E27FC236}">
                <a16:creationId xmlns:a16="http://schemas.microsoft.com/office/drawing/2014/main" id="{C1C5FA95-69E3-A1C8-5B30-042B187C69AD}"/>
              </a:ext>
            </a:extLst>
          </p:cNvPr>
          <p:cNvSpPr txBox="1"/>
          <p:nvPr/>
        </p:nvSpPr>
        <p:spPr>
          <a:xfrm>
            <a:off x="922867" y="2328334"/>
            <a:ext cx="7229864" cy="830997"/>
          </a:xfrm>
          <a:prstGeom prst="rect">
            <a:avLst/>
          </a:prstGeom>
          <a:noFill/>
        </p:spPr>
        <p:txBody>
          <a:bodyPr wrap="none" rtlCol="0">
            <a:spAutoFit/>
          </a:bodyPr>
          <a:lstStyle/>
          <a:p>
            <a:r>
              <a:rPr lang="en-GB" sz="2400" dirty="0"/>
              <a:t>https://github.com/Bindusriarji/Steganography-</a:t>
            </a:r>
          </a:p>
          <a:p>
            <a:endParaRPr lang="en-IN" sz="2400" dirty="0"/>
          </a:p>
        </p:txBody>
      </p:sp>
    </p:spTree>
    <p:extLst>
      <p:ext uri="{BB962C8B-B14F-4D97-AF65-F5344CB8AC3E}">
        <p14:creationId xmlns:p14="http://schemas.microsoft.com/office/powerpoint/2010/main" val="2525990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F9FB41-66FD-41D6-D2A9-9106D05E20D2}"/>
              </a:ext>
            </a:extLst>
          </p:cNvPr>
          <p:cNvSpPr txBox="1"/>
          <p:nvPr/>
        </p:nvSpPr>
        <p:spPr>
          <a:xfrm>
            <a:off x="309639" y="2014583"/>
            <a:ext cx="11408228" cy="4339650"/>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t>In an age where information security is paramount, techniques like steganography play a crucial role in safeguarding</a:t>
            </a:r>
          </a:p>
          <a:p>
            <a:r>
              <a:rPr lang="en-US" sz="1600" dirty="0"/>
              <a:t>   sensitive data. Steganography is the art and science of concealing information within other non-suspicious data, such</a:t>
            </a:r>
          </a:p>
          <a:p>
            <a:r>
              <a:rPr lang="en-US" sz="1600" dirty="0"/>
              <a:t>   as images, audio files, or even text, without arousing suspicion. Unlike cryptography, which focuses on encrypting data</a:t>
            </a:r>
          </a:p>
          <a:p>
            <a:r>
              <a:rPr lang="en-US" sz="1600" dirty="0"/>
              <a:t>   to make it unreadable, steganography aims to hide the existence of the message itself.</a:t>
            </a:r>
          </a:p>
          <a:p>
            <a:endParaRPr lang="en-US" sz="1600" dirty="0"/>
          </a:p>
          <a:p>
            <a:pPr marL="285750" indent="-285750">
              <a:buFont typeface="Wingdings" panose="05000000000000000000" pitchFamily="2" charset="2"/>
              <a:buChar char="Ø"/>
            </a:pPr>
            <a:r>
              <a:rPr lang="en-US" sz="1600" dirty="0"/>
              <a:t>In this project, we explore the application of steganography specifically in the realm of digital images. The primary</a:t>
            </a:r>
          </a:p>
          <a:p>
            <a:r>
              <a:rPr lang="en-US" sz="1600" dirty="0"/>
              <a:t>   goal is to embed textual information covertly within an image file, making it imperceptible to the human eye and </a:t>
            </a:r>
          </a:p>
          <a:p>
            <a:r>
              <a:rPr lang="en-US" sz="1600" dirty="0"/>
              <a:t>   difficult to detect without the appropriate tools. This process involves encoding the text into the pixels of the image in</a:t>
            </a:r>
          </a:p>
          <a:p>
            <a:r>
              <a:rPr lang="en-US" sz="1600" dirty="0"/>
              <a:t>   such a way that the image appears unchanged to casual inspection but can be decoded to retrieve the hidden message</a:t>
            </a:r>
            <a:r>
              <a:rPr lang="en-US" dirty="0"/>
              <a:t>.</a:t>
            </a:r>
          </a:p>
          <a:p>
            <a:endParaRPr lang="en-IN" dirty="0"/>
          </a:p>
        </p:txBody>
      </p:sp>
      <p:sp>
        <p:nvSpPr>
          <p:cNvPr id="3" name="TextBox 2">
            <a:extLst>
              <a:ext uri="{FF2B5EF4-FFF2-40B4-BE49-F238E27FC236}">
                <a16:creationId xmlns:a16="http://schemas.microsoft.com/office/drawing/2014/main" id="{ADC46185-F87A-F58F-DD96-5A4A1568976D}"/>
              </a:ext>
            </a:extLst>
          </p:cNvPr>
          <p:cNvSpPr txBox="1"/>
          <p:nvPr/>
        </p:nvSpPr>
        <p:spPr>
          <a:xfrm>
            <a:off x="821268" y="635000"/>
            <a:ext cx="9575800" cy="523220"/>
          </a:xfrm>
          <a:prstGeom prst="rect">
            <a:avLst/>
          </a:prstGeom>
          <a:noFill/>
        </p:spPr>
        <p:txBody>
          <a:bodyPr wrap="square" rtlCol="0">
            <a:spAutoFit/>
          </a:bodyPr>
          <a:lstStyle/>
          <a:p>
            <a:r>
              <a:rPr lang="en-IN" sz="2800" b="1" dirty="0"/>
              <a:t>HIDING A TEXT INSIDE AN  IMAGE USING STEGANOGRAPHY</a:t>
            </a:r>
          </a:p>
        </p:txBody>
      </p:sp>
    </p:spTree>
    <p:extLst>
      <p:ext uri="{BB962C8B-B14F-4D97-AF65-F5344CB8AC3E}">
        <p14:creationId xmlns:p14="http://schemas.microsoft.com/office/powerpoint/2010/main" val="1191520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E97CF-4ECA-3F76-F45E-8C01A09FC418}"/>
              </a:ext>
            </a:extLst>
          </p:cNvPr>
          <p:cNvSpPr>
            <a:spLocks noGrp="1"/>
          </p:cNvSpPr>
          <p:nvPr>
            <p:ph type="title"/>
          </p:nvPr>
        </p:nvSpPr>
        <p:spPr>
          <a:xfrm>
            <a:off x="1074471" y="207697"/>
            <a:ext cx="10039879" cy="2730235"/>
          </a:xfrm>
        </p:spPr>
        <p:txBody>
          <a:bodyPr>
            <a:normAutofit/>
          </a:bodyPr>
          <a:lstStyle/>
          <a:p>
            <a:r>
              <a:rPr lang="en-US" b="1" dirty="0"/>
              <a:t>Agenda for Steganography Project: Hiding Text Inside an Image</a:t>
            </a:r>
            <a:br>
              <a:rPr lang="en-US" b="1" dirty="0"/>
            </a:br>
            <a:br>
              <a:rPr lang="en-IN" dirty="0"/>
            </a:br>
            <a:endParaRPr lang="en-IN" dirty="0"/>
          </a:p>
        </p:txBody>
      </p:sp>
      <p:sp>
        <p:nvSpPr>
          <p:cNvPr id="3" name="Text Placeholder 2">
            <a:extLst>
              <a:ext uri="{FF2B5EF4-FFF2-40B4-BE49-F238E27FC236}">
                <a16:creationId xmlns:a16="http://schemas.microsoft.com/office/drawing/2014/main" id="{04819F72-596B-7020-51FE-5119DA18B3E1}"/>
              </a:ext>
            </a:extLst>
          </p:cNvPr>
          <p:cNvSpPr>
            <a:spLocks noGrp="1"/>
          </p:cNvSpPr>
          <p:nvPr>
            <p:ph type="body" idx="1"/>
          </p:nvPr>
        </p:nvSpPr>
        <p:spPr>
          <a:xfrm>
            <a:off x="1074471" y="2150534"/>
            <a:ext cx="9906000" cy="3970338"/>
          </a:xfrm>
        </p:spPr>
        <p:txBody>
          <a:bodyPr>
            <a:normAutofit/>
          </a:bodyPr>
          <a:lstStyle/>
          <a:p>
            <a:r>
              <a:rPr lang="en-IN" dirty="0">
                <a:solidFill>
                  <a:schemeClr val="tx1">
                    <a:lumMod val="95000"/>
                  </a:schemeClr>
                </a:solidFill>
              </a:rPr>
              <a:t>1.Project overview</a:t>
            </a:r>
          </a:p>
          <a:p>
            <a:r>
              <a:rPr lang="en-IN" dirty="0">
                <a:solidFill>
                  <a:schemeClr val="tx1">
                    <a:lumMod val="95000"/>
                  </a:schemeClr>
                </a:solidFill>
              </a:rPr>
              <a:t>2.Software and tools selection</a:t>
            </a:r>
          </a:p>
          <a:p>
            <a:r>
              <a:rPr lang="en-IN" dirty="0">
                <a:solidFill>
                  <a:schemeClr val="tx1">
                    <a:lumMod val="95000"/>
                  </a:schemeClr>
                </a:solidFill>
              </a:rPr>
              <a:t>3.Who are the end users of this project?</a:t>
            </a:r>
          </a:p>
          <a:p>
            <a:r>
              <a:rPr lang="en-IN" dirty="0">
                <a:solidFill>
                  <a:schemeClr val="tx1">
                    <a:lumMod val="95000"/>
                  </a:schemeClr>
                </a:solidFill>
              </a:rPr>
              <a:t>4.Your solution and its value proposition</a:t>
            </a:r>
          </a:p>
          <a:p>
            <a:r>
              <a:rPr lang="en-IN" dirty="0">
                <a:solidFill>
                  <a:schemeClr val="tx1">
                    <a:lumMod val="95000"/>
                  </a:schemeClr>
                </a:solidFill>
              </a:rPr>
              <a:t>5.How did you customize the project and make it your own</a:t>
            </a:r>
          </a:p>
          <a:p>
            <a:r>
              <a:rPr lang="en-IN" dirty="0">
                <a:solidFill>
                  <a:schemeClr val="tx1">
                    <a:lumMod val="95000"/>
                  </a:schemeClr>
                </a:solidFill>
              </a:rPr>
              <a:t>6.Modelling</a:t>
            </a:r>
          </a:p>
          <a:p>
            <a:r>
              <a:rPr lang="en-IN" dirty="0">
                <a:solidFill>
                  <a:schemeClr val="tx1">
                    <a:lumMod val="95000"/>
                  </a:schemeClr>
                </a:solidFill>
              </a:rPr>
              <a:t>7.Results</a:t>
            </a:r>
          </a:p>
          <a:p>
            <a:r>
              <a:rPr lang="en-IN" dirty="0">
                <a:solidFill>
                  <a:schemeClr val="tx1">
                    <a:lumMod val="95000"/>
                  </a:schemeClr>
                </a:solidFill>
              </a:rPr>
              <a:t>8.links</a:t>
            </a:r>
          </a:p>
        </p:txBody>
      </p:sp>
    </p:spTree>
    <p:extLst>
      <p:ext uri="{BB962C8B-B14F-4D97-AF65-F5344CB8AC3E}">
        <p14:creationId xmlns:p14="http://schemas.microsoft.com/office/powerpoint/2010/main" val="56067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231F4-972F-CBAE-C317-CCEBE3558CCF}"/>
              </a:ext>
            </a:extLst>
          </p:cNvPr>
          <p:cNvSpPr>
            <a:spLocks noGrp="1"/>
          </p:cNvSpPr>
          <p:nvPr>
            <p:ph type="title"/>
          </p:nvPr>
        </p:nvSpPr>
        <p:spPr>
          <a:xfrm>
            <a:off x="1141411" y="301627"/>
            <a:ext cx="9906000" cy="1002240"/>
          </a:xfrm>
        </p:spPr>
        <p:txBody>
          <a:bodyPr>
            <a:normAutofit/>
          </a:bodyPr>
          <a:lstStyle/>
          <a:p>
            <a:r>
              <a:rPr lang="en-IN" sz="4400" b="1" dirty="0"/>
              <a:t>Project overview</a:t>
            </a:r>
          </a:p>
        </p:txBody>
      </p:sp>
      <p:sp>
        <p:nvSpPr>
          <p:cNvPr id="3" name="Text Placeholder 2">
            <a:extLst>
              <a:ext uri="{FF2B5EF4-FFF2-40B4-BE49-F238E27FC236}">
                <a16:creationId xmlns:a16="http://schemas.microsoft.com/office/drawing/2014/main" id="{8B6B4A4D-0BD8-A214-3B53-1A3DEC86FD38}"/>
              </a:ext>
            </a:extLst>
          </p:cNvPr>
          <p:cNvSpPr>
            <a:spLocks noGrp="1"/>
          </p:cNvSpPr>
          <p:nvPr>
            <p:ph type="body" idx="1"/>
          </p:nvPr>
        </p:nvSpPr>
        <p:spPr>
          <a:xfrm>
            <a:off x="8356599" y="-2023534"/>
            <a:ext cx="2826277" cy="2023533"/>
          </a:xfrm>
        </p:spPr>
        <p:txBody>
          <a:bodyPr>
            <a:normAutofit/>
          </a:bodyPr>
          <a:lstStyle/>
          <a:p>
            <a:endParaRPr lang="en-IN" dirty="0"/>
          </a:p>
        </p:txBody>
      </p:sp>
      <p:sp>
        <p:nvSpPr>
          <p:cNvPr id="4" name="TextBox 3">
            <a:extLst>
              <a:ext uri="{FF2B5EF4-FFF2-40B4-BE49-F238E27FC236}">
                <a16:creationId xmlns:a16="http://schemas.microsoft.com/office/drawing/2014/main" id="{ED1DED7A-82E1-134B-D114-7D89803139B4}"/>
              </a:ext>
            </a:extLst>
          </p:cNvPr>
          <p:cNvSpPr txBox="1"/>
          <p:nvPr/>
        </p:nvSpPr>
        <p:spPr>
          <a:xfrm>
            <a:off x="905934" y="1303867"/>
            <a:ext cx="10498666" cy="923330"/>
          </a:xfrm>
          <a:prstGeom prst="rect">
            <a:avLst/>
          </a:prstGeom>
          <a:noFill/>
        </p:spPr>
        <p:txBody>
          <a:bodyPr wrap="square" rtlCol="0">
            <a:spAutoFit/>
          </a:bodyPr>
          <a:lstStyle/>
          <a:p>
            <a:r>
              <a:rPr lang="en-US" dirty="0"/>
              <a:t>Steganography is the art and science of concealing information within other non-secret data (such as images, audio files, or text) to avoid detection. This project aims to explore various techniques and applications of steganography, emphasizing practical implementation and theoretical understanding.</a:t>
            </a:r>
            <a:endParaRPr lang="en-IN" dirty="0"/>
          </a:p>
        </p:txBody>
      </p:sp>
      <p:sp>
        <p:nvSpPr>
          <p:cNvPr id="5" name="TextBox 4">
            <a:extLst>
              <a:ext uri="{FF2B5EF4-FFF2-40B4-BE49-F238E27FC236}">
                <a16:creationId xmlns:a16="http://schemas.microsoft.com/office/drawing/2014/main" id="{C74FCEE0-2F5D-33AE-42B2-BEA502D0BD08}"/>
              </a:ext>
            </a:extLst>
          </p:cNvPr>
          <p:cNvSpPr txBox="1"/>
          <p:nvPr/>
        </p:nvSpPr>
        <p:spPr>
          <a:xfrm>
            <a:off x="905934" y="2391236"/>
            <a:ext cx="5581977" cy="1846659"/>
          </a:xfrm>
          <a:prstGeom prst="rect">
            <a:avLst/>
          </a:prstGeom>
          <a:noFill/>
        </p:spPr>
        <p:txBody>
          <a:bodyPr wrap="none" rtlCol="0">
            <a:spAutoFit/>
          </a:bodyPr>
          <a:lstStyle/>
          <a:p>
            <a:r>
              <a:rPr lang="en-IN" sz="2400" dirty="0">
                <a:solidFill>
                  <a:schemeClr val="accent1">
                    <a:lumMod val="60000"/>
                    <a:lumOff val="40000"/>
                  </a:schemeClr>
                </a:solidFill>
              </a:rPr>
              <a:t>Key objectives</a:t>
            </a:r>
            <a:r>
              <a:rPr lang="en-IN" sz="2400" dirty="0"/>
              <a:t>:</a:t>
            </a:r>
          </a:p>
          <a:p>
            <a:pPr marL="285750" indent="-285750">
              <a:buFont typeface="Arial" panose="020B0604020202020204" pitchFamily="34" charset="0"/>
              <a:buChar char="•"/>
            </a:pPr>
            <a:r>
              <a:rPr lang="en-IN" dirty="0"/>
              <a:t>Understanding Steganography Fundamentals</a:t>
            </a:r>
          </a:p>
          <a:p>
            <a:pPr marL="285750" indent="-285750">
              <a:buFont typeface="Arial" panose="020B0604020202020204" pitchFamily="34" charset="0"/>
              <a:buChar char="•"/>
            </a:pPr>
            <a:r>
              <a:rPr lang="en-IN" dirty="0"/>
              <a:t>Implementing Steganographic Techniques</a:t>
            </a:r>
          </a:p>
          <a:p>
            <a:pPr marL="285750" indent="-285750">
              <a:buFont typeface="Arial" panose="020B0604020202020204" pitchFamily="34" charset="0"/>
              <a:buChar char="•"/>
            </a:pPr>
            <a:r>
              <a:rPr lang="en-IN" dirty="0"/>
              <a:t>Developing a Steganographic Tool</a:t>
            </a:r>
          </a:p>
          <a:p>
            <a:pPr marL="285750" indent="-285750">
              <a:buFont typeface="Arial" panose="020B0604020202020204" pitchFamily="34" charset="0"/>
              <a:buChar char="•"/>
            </a:pPr>
            <a:r>
              <a:rPr lang="en-IN" dirty="0"/>
              <a:t>Security and Detection</a:t>
            </a:r>
          </a:p>
          <a:p>
            <a:pPr marL="285750" indent="-285750">
              <a:buFont typeface="Arial" panose="020B0604020202020204" pitchFamily="34" charset="0"/>
              <a:buChar char="•"/>
            </a:pPr>
            <a:r>
              <a:rPr lang="en-IN" dirty="0"/>
              <a:t>Applications and Ethical Considerations</a:t>
            </a:r>
          </a:p>
        </p:txBody>
      </p:sp>
      <p:sp>
        <p:nvSpPr>
          <p:cNvPr id="6" name="TextBox 5">
            <a:extLst>
              <a:ext uri="{FF2B5EF4-FFF2-40B4-BE49-F238E27FC236}">
                <a16:creationId xmlns:a16="http://schemas.microsoft.com/office/drawing/2014/main" id="{7013EF8B-FCC8-422B-4D10-382D0A98BD12}"/>
              </a:ext>
            </a:extLst>
          </p:cNvPr>
          <p:cNvSpPr txBox="1"/>
          <p:nvPr/>
        </p:nvSpPr>
        <p:spPr>
          <a:xfrm>
            <a:off x="905934" y="5244067"/>
            <a:ext cx="10089622" cy="1477328"/>
          </a:xfrm>
          <a:prstGeom prst="rect">
            <a:avLst/>
          </a:prstGeom>
          <a:noFill/>
        </p:spPr>
        <p:txBody>
          <a:bodyPr wrap="none" rtlCol="0">
            <a:spAutoFit/>
          </a:bodyPr>
          <a:lstStyle/>
          <a:p>
            <a:r>
              <a:rPr lang="en-US" b="1" dirty="0">
                <a:solidFill>
                  <a:schemeClr val="accent1">
                    <a:lumMod val="60000"/>
                    <a:lumOff val="40000"/>
                  </a:schemeClr>
                </a:solidFill>
              </a:rPr>
              <a:t>Conclusion</a:t>
            </a:r>
            <a:r>
              <a:rPr lang="en-US" b="1" dirty="0"/>
              <a:t>:</a:t>
            </a:r>
            <a:endParaRPr lang="en-US" dirty="0"/>
          </a:p>
          <a:p>
            <a:r>
              <a:rPr lang="en-US" dirty="0"/>
              <a:t>This project on steganography aims to provide a comprehensive exploration of both the </a:t>
            </a:r>
          </a:p>
          <a:p>
            <a:r>
              <a:rPr lang="en-US" dirty="0"/>
              <a:t>theoretical foundations and</a:t>
            </a:r>
          </a:p>
          <a:p>
            <a:r>
              <a:rPr lang="en-US" dirty="0"/>
              <a:t>practical implementations of hiding data within digital media. </a:t>
            </a:r>
          </a:p>
          <a:p>
            <a:endParaRPr lang="en-IN" dirty="0"/>
          </a:p>
        </p:txBody>
      </p:sp>
      <p:sp>
        <p:nvSpPr>
          <p:cNvPr id="7" name="TextBox 6">
            <a:extLst>
              <a:ext uri="{FF2B5EF4-FFF2-40B4-BE49-F238E27FC236}">
                <a16:creationId xmlns:a16="http://schemas.microsoft.com/office/drawing/2014/main" id="{F397ADAB-0BE8-BFAF-F2D3-458675474F35}"/>
              </a:ext>
            </a:extLst>
          </p:cNvPr>
          <p:cNvSpPr txBox="1"/>
          <p:nvPr/>
        </p:nvSpPr>
        <p:spPr>
          <a:xfrm>
            <a:off x="905934" y="4136072"/>
            <a:ext cx="9805890" cy="1477328"/>
          </a:xfrm>
          <a:prstGeom prst="rect">
            <a:avLst/>
          </a:prstGeom>
          <a:noFill/>
        </p:spPr>
        <p:txBody>
          <a:bodyPr wrap="none" rtlCol="0">
            <a:spAutoFit/>
          </a:bodyPr>
          <a:lstStyle/>
          <a:p>
            <a:r>
              <a:rPr lang="en-US" b="1" dirty="0">
                <a:solidFill>
                  <a:schemeClr val="accent1">
                    <a:lumMod val="60000"/>
                    <a:lumOff val="40000"/>
                  </a:schemeClr>
                </a:solidFill>
              </a:rPr>
              <a:t>Deliverables</a:t>
            </a:r>
            <a:r>
              <a:rPr lang="en-US" b="1" dirty="0"/>
              <a:t>:</a:t>
            </a:r>
            <a:endParaRPr lang="en-US" dirty="0"/>
          </a:p>
          <a:p>
            <a:pPr>
              <a:buFont typeface="Arial" panose="020B0604020202020204" pitchFamily="34" charset="0"/>
              <a:buChar char="•"/>
            </a:pPr>
            <a:r>
              <a:rPr lang="en-US" dirty="0"/>
              <a:t>A detailed report documenting the project's objectives, methodologies, and findings.</a:t>
            </a:r>
          </a:p>
          <a:p>
            <a:pPr>
              <a:buFont typeface="Arial" panose="020B0604020202020204" pitchFamily="34" charset="0"/>
              <a:buChar char="•"/>
            </a:pPr>
            <a:r>
              <a:rPr lang="en-US" dirty="0"/>
              <a:t>Source code of the steganographic tool developed during the project.</a:t>
            </a:r>
          </a:p>
          <a:p>
            <a:pPr>
              <a:buFont typeface="Arial" panose="020B0604020202020204" pitchFamily="34" charset="0"/>
              <a:buChar char="•"/>
            </a:pPr>
            <a:r>
              <a:rPr lang="en-US" dirty="0"/>
              <a:t>Demonstration videos or screenshots showcasing the tool's functionality.</a:t>
            </a:r>
          </a:p>
          <a:p>
            <a:endParaRPr lang="en-IN" dirty="0"/>
          </a:p>
        </p:txBody>
      </p:sp>
    </p:spTree>
    <p:extLst>
      <p:ext uri="{BB962C8B-B14F-4D97-AF65-F5344CB8AC3E}">
        <p14:creationId xmlns:p14="http://schemas.microsoft.com/office/powerpoint/2010/main" val="1852194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3DF2F-6E05-CBDC-E213-897E5E0A95CF}"/>
              </a:ext>
            </a:extLst>
          </p:cNvPr>
          <p:cNvSpPr>
            <a:spLocks noGrp="1"/>
          </p:cNvSpPr>
          <p:nvPr>
            <p:ph type="title"/>
          </p:nvPr>
        </p:nvSpPr>
        <p:spPr>
          <a:xfrm>
            <a:off x="1141411" y="547160"/>
            <a:ext cx="9906000" cy="714374"/>
          </a:xfrm>
        </p:spPr>
        <p:txBody>
          <a:bodyPr>
            <a:normAutofit fontScale="90000"/>
          </a:bodyPr>
          <a:lstStyle/>
          <a:p>
            <a:r>
              <a:rPr lang="en-IN" sz="4400" b="1" dirty="0"/>
              <a:t>Software and tools selection</a:t>
            </a:r>
          </a:p>
        </p:txBody>
      </p:sp>
      <p:sp>
        <p:nvSpPr>
          <p:cNvPr id="4" name="Rectangle 1">
            <a:extLst>
              <a:ext uri="{FF2B5EF4-FFF2-40B4-BE49-F238E27FC236}">
                <a16:creationId xmlns:a16="http://schemas.microsoft.com/office/drawing/2014/main" id="{BF8413A6-1BF8-4F10-0C34-102C3A8F4C8E}"/>
              </a:ext>
            </a:extLst>
          </p:cNvPr>
          <p:cNvSpPr>
            <a:spLocks noGrp="1" noChangeArrowheads="1"/>
          </p:cNvSpPr>
          <p:nvPr>
            <p:ph type="body" idx="1"/>
          </p:nvPr>
        </p:nvSpPr>
        <p:spPr bwMode="auto">
          <a:xfrm>
            <a:off x="1141411" y="1962019"/>
            <a:ext cx="10754867"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Choose programming languages and libraries (Python, OpenCV</a:t>
            </a:r>
            <a:r>
              <a:rPr lang="en-US" altLang="en-US" cap="none" dirty="0">
                <a:solidFill>
                  <a:schemeClr val="tx1"/>
                </a:solidFill>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HashLib</a:t>
            </a:r>
            <a:r>
              <a:rPr kumimoji="0" lang="en-US" altLang="en-US" sz="1800" b="0" i="0" u="none" strike="noStrike" cap="none" normalizeH="0" baseline="0" dirty="0">
                <a:ln>
                  <a:noFill/>
                </a:ln>
                <a:solidFill>
                  <a:schemeClr val="tx1"/>
                </a:solidFill>
                <a:effectLst/>
                <a:latin typeface="Arial" panose="020B0604020202020204" pitchFamily="34" charset="0"/>
              </a:rPr>
              <a:t>) suitable for implementation.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Install necessary software and tools for development and testing. </a:t>
            </a:r>
          </a:p>
        </p:txBody>
      </p:sp>
      <p:pic>
        <p:nvPicPr>
          <p:cNvPr id="5" name="Picture 4">
            <a:extLst>
              <a:ext uri="{FF2B5EF4-FFF2-40B4-BE49-F238E27FC236}">
                <a16:creationId xmlns:a16="http://schemas.microsoft.com/office/drawing/2014/main" id="{DA1438ED-7DDA-0BA5-6D09-1ACB1F1F20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6036" y="3177736"/>
            <a:ext cx="2228655" cy="2306086"/>
          </a:xfrm>
          <a:prstGeom prst="ellipse">
            <a:avLst/>
          </a:prstGeom>
          <a:ln>
            <a:noFill/>
          </a:ln>
          <a:effectLst>
            <a:softEdge rad="112500"/>
          </a:effectLst>
        </p:spPr>
      </p:pic>
      <p:pic>
        <p:nvPicPr>
          <p:cNvPr id="6" name="Picture 5">
            <a:extLst>
              <a:ext uri="{FF2B5EF4-FFF2-40B4-BE49-F238E27FC236}">
                <a16:creationId xmlns:a16="http://schemas.microsoft.com/office/drawing/2014/main" id="{6A5891EE-38EB-823B-F6AB-73CD8FE8EF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9312" y="3255167"/>
            <a:ext cx="2228655" cy="2228655"/>
          </a:xfrm>
          <a:prstGeom prst="ellipse">
            <a:avLst/>
          </a:prstGeom>
          <a:ln>
            <a:noFill/>
          </a:ln>
          <a:effectLst>
            <a:softEdge rad="127000"/>
          </a:effectLst>
        </p:spPr>
      </p:pic>
    </p:spTree>
    <p:extLst>
      <p:ext uri="{BB962C8B-B14F-4D97-AF65-F5344CB8AC3E}">
        <p14:creationId xmlns:p14="http://schemas.microsoft.com/office/powerpoint/2010/main" val="2558612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90497-0819-7F22-73B3-3306A86EDA2D}"/>
              </a:ext>
            </a:extLst>
          </p:cNvPr>
          <p:cNvSpPr>
            <a:spLocks noGrp="1"/>
          </p:cNvSpPr>
          <p:nvPr>
            <p:ph type="title"/>
          </p:nvPr>
        </p:nvSpPr>
        <p:spPr>
          <a:xfrm>
            <a:off x="779728" y="1058862"/>
            <a:ext cx="10632544" cy="900641"/>
          </a:xfrm>
        </p:spPr>
        <p:txBody>
          <a:bodyPr/>
          <a:lstStyle/>
          <a:p>
            <a:r>
              <a:rPr lang="en-IN" b="1" dirty="0"/>
              <a:t>Who are the end users of this project?</a:t>
            </a:r>
          </a:p>
        </p:txBody>
      </p:sp>
      <p:sp>
        <p:nvSpPr>
          <p:cNvPr id="4" name="Rectangle 1">
            <a:extLst>
              <a:ext uri="{FF2B5EF4-FFF2-40B4-BE49-F238E27FC236}">
                <a16:creationId xmlns:a16="http://schemas.microsoft.com/office/drawing/2014/main" id="{FACAD238-583E-A485-328D-C289BA4943CD}"/>
              </a:ext>
            </a:extLst>
          </p:cNvPr>
          <p:cNvSpPr>
            <a:spLocks noGrp="1" noChangeArrowheads="1"/>
          </p:cNvSpPr>
          <p:nvPr>
            <p:ph type="body" idx="1"/>
          </p:nvPr>
        </p:nvSpPr>
        <p:spPr bwMode="auto">
          <a:xfrm>
            <a:off x="779728" y="2128158"/>
            <a:ext cx="10177851"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Arial" panose="020B0604020202020204" pitchFamily="34" charset="0"/>
              </a:rPr>
              <a:t>General Users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Everyday individuals who use steganography tools to hide sensitive information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within digital media (like images, audio files, or videos) for privacy or security reasons.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Arial" panose="020B0604020202020204" pitchFamily="34" charset="0"/>
              </a:rPr>
              <a:t>Law Enforcement and Intelligence Agencies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These entities may use steganography detection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tools to uncover hidden messages or data during investigations.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Arial" panose="020B0604020202020204" pitchFamily="34" charset="0"/>
              </a:rPr>
              <a:t>Military Personnel</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Military applications may involve embedding secret messages in images or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other media for secure communication.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Arial" panose="020B0604020202020204" pitchFamily="34" charset="0"/>
              </a:rPr>
              <a:t>Security Experts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Cybersecurity professionals might utilize steganography tools to test network</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defenses or to secure data transmission.</a:t>
            </a:r>
          </a:p>
        </p:txBody>
      </p:sp>
    </p:spTree>
    <p:extLst>
      <p:ext uri="{BB962C8B-B14F-4D97-AF65-F5344CB8AC3E}">
        <p14:creationId xmlns:p14="http://schemas.microsoft.com/office/powerpoint/2010/main" val="978113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8FF10-CAAA-81C7-CF6F-CB0FF328A4D2}"/>
              </a:ext>
            </a:extLst>
          </p:cNvPr>
          <p:cNvSpPr>
            <a:spLocks noGrp="1"/>
          </p:cNvSpPr>
          <p:nvPr>
            <p:ph type="title"/>
          </p:nvPr>
        </p:nvSpPr>
        <p:spPr>
          <a:xfrm>
            <a:off x="1141411" y="703262"/>
            <a:ext cx="9906000" cy="849841"/>
          </a:xfrm>
        </p:spPr>
        <p:txBody>
          <a:bodyPr/>
          <a:lstStyle/>
          <a:p>
            <a:r>
              <a:rPr lang="en-IN" b="1" dirty="0"/>
              <a:t>Your solution and its value proposition</a:t>
            </a:r>
          </a:p>
        </p:txBody>
      </p:sp>
      <p:sp>
        <p:nvSpPr>
          <p:cNvPr id="4" name="Rectangle 1">
            <a:extLst>
              <a:ext uri="{FF2B5EF4-FFF2-40B4-BE49-F238E27FC236}">
                <a16:creationId xmlns:a16="http://schemas.microsoft.com/office/drawing/2014/main" id="{09101FA0-8ABA-C130-2446-3B4524371B10}"/>
              </a:ext>
            </a:extLst>
          </p:cNvPr>
          <p:cNvSpPr>
            <a:spLocks noGrp="1" noChangeArrowheads="1"/>
          </p:cNvSpPr>
          <p:nvPr>
            <p:ph type="body" idx="1"/>
          </p:nvPr>
        </p:nvSpPr>
        <p:spPr bwMode="auto">
          <a:xfrm>
            <a:off x="1141411" y="1790324"/>
            <a:ext cx="949272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SzTx/>
              <a:buFontTx/>
              <a:buChar char="•"/>
            </a:pPr>
            <a:r>
              <a:rPr kumimoji="0" lang="en-US" altLang="en-US" sz="1600" b="1" i="0" u="none" strike="noStrike" cap="none" normalizeH="0" baseline="0" dirty="0">
                <a:ln>
                  <a:noFill/>
                </a:ln>
                <a:effectLst/>
                <a:latin typeface="Arial" panose="020B0604020202020204" pitchFamily="34" charset="0"/>
              </a:rPr>
              <a:t>Steganography Techniq</a:t>
            </a:r>
            <a:r>
              <a:rPr lang="en-US" altLang="en-US" sz="1600" b="1" cap="none" dirty="0">
                <a:latin typeface="Arial" panose="020B0604020202020204" pitchFamily="34" charset="0"/>
              </a:rPr>
              <a:t>ues</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Implementation of various steganographic techniques such  as LSB           (Least Significant Bit) embedding in images, hiding text in audio files through frequency manipulation,    or embedding data in the whitespace of text files.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effectLst/>
                <a:latin typeface="Arial" panose="020B0604020202020204" pitchFamily="34" charset="0"/>
              </a:rPr>
              <a:t>Encryption</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Often, steganography is combined with encryption to ensure that the hidden information    remains secure even if discovered.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effectLst/>
                <a:latin typeface="Arial" panose="020B0604020202020204" pitchFamily="34" charset="0"/>
              </a:rPr>
              <a:t>Detection and Analysis Tools</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Development of tools to detect steganographic content</a:t>
            </a:r>
            <a:r>
              <a:rPr lang="en-US" altLang="en-US" sz="1600" cap="none" dirty="0">
                <a:solidFill>
                  <a:schemeClr val="tx1"/>
                </a:solidFill>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within media   files, which can involve statistical analysis, anomaly detection, or visual inspection techniques.</a:t>
            </a:r>
          </a:p>
        </p:txBody>
      </p:sp>
      <p:sp>
        <p:nvSpPr>
          <p:cNvPr id="7" name="TextBox 6">
            <a:extLst>
              <a:ext uri="{FF2B5EF4-FFF2-40B4-BE49-F238E27FC236}">
                <a16:creationId xmlns:a16="http://schemas.microsoft.com/office/drawing/2014/main" id="{93F7CF4C-6BF1-F7F5-EE0A-4FE315D3E5A2}"/>
              </a:ext>
            </a:extLst>
          </p:cNvPr>
          <p:cNvSpPr txBox="1"/>
          <p:nvPr/>
        </p:nvSpPr>
        <p:spPr>
          <a:xfrm>
            <a:off x="3496733" y="5223933"/>
            <a:ext cx="184731" cy="369332"/>
          </a:xfrm>
          <a:prstGeom prst="rect">
            <a:avLst/>
          </a:prstGeom>
          <a:noFill/>
        </p:spPr>
        <p:txBody>
          <a:bodyPr wrap="none" rtlCol="0">
            <a:spAutoFit/>
          </a:bodyPr>
          <a:lstStyle/>
          <a:p>
            <a:endParaRPr lang="en-IN" dirty="0"/>
          </a:p>
        </p:txBody>
      </p:sp>
      <p:sp>
        <p:nvSpPr>
          <p:cNvPr id="9" name="TextBox 8">
            <a:extLst>
              <a:ext uri="{FF2B5EF4-FFF2-40B4-BE49-F238E27FC236}">
                <a16:creationId xmlns:a16="http://schemas.microsoft.com/office/drawing/2014/main" id="{00F38B77-10E8-97A4-8C8D-5326DAC846CF}"/>
              </a:ext>
            </a:extLst>
          </p:cNvPr>
          <p:cNvSpPr txBox="1"/>
          <p:nvPr/>
        </p:nvSpPr>
        <p:spPr>
          <a:xfrm>
            <a:off x="1358537" y="4458789"/>
            <a:ext cx="2475327" cy="1286876"/>
          </a:xfrm>
          <a:prstGeom prst="rect">
            <a:avLst/>
          </a:prstGeom>
          <a:noFill/>
        </p:spPr>
        <p:txBody>
          <a:bodyPr wrap="square" rtlCol="0">
            <a:spAutoFit/>
          </a:bodyPr>
          <a:lstStyle/>
          <a:p>
            <a:endParaRPr lang="en-IN" dirty="0"/>
          </a:p>
        </p:txBody>
      </p:sp>
      <p:sp>
        <p:nvSpPr>
          <p:cNvPr id="10" name="Rectangle 2">
            <a:extLst>
              <a:ext uri="{FF2B5EF4-FFF2-40B4-BE49-F238E27FC236}">
                <a16:creationId xmlns:a16="http://schemas.microsoft.com/office/drawing/2014/main" id="{ABA4F37F-6D9B-7FEC-F7E7-2E03960717D5}"/>
              </a:ext>
            </a:extLst>
          </p:cNvPr>
          <p:cNvSpPr>
            <a:spLocks noChangeArrowheads="1"/>
          </p:cNvSpPr>
          <p:nvPr/>
        </p:nvSpPr>
        <p:spPr bwMode="auto">
          <a:xfrm rot="10800000" flipV="1">
            <a:off x="1141411" y="3550848"/>
            <a:ext cx="11436444"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VALUE PROPOSITION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accent1">
                    <a:lumMod val="60000"/>
                    <a:lumOff val="40000"/>
                  </a:schemeClr>
                </a:solidFill>
                <a:effectLst/>
                <a:latin typeface="Arial" panose="020B0604020202020204" pitchFamily="34" charset="0"/>
              </a:rPr>
              <a:t>Flexibility and Versatility</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Can be applied across various digital media types (images, audio,</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video, text), offering flexibility in how information is concealed and transmitted.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accent1">
                    <a:lumMod val="60000"/>
                    <a:lumOff val="40000"/>
                  </a:schemeClr>
                </a:solidFill>
                <a:effectLst/>
                <a:latin typeface="Arial" panose="020B0604020202020204" pitchFamily="34" charset="0"/>
              </a:rPr>
              <a:t>Forensic Applications</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Tools for detecting steganographic content can aid forensic investigations,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providing insights into hidden communication or digital manipulation.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accent1">
                    <a:lumMod val="60000"/>
                    <a:lumOff val="40000"/>
                  </a:schemeClr>
                </a:solidFill>
                <a:effectLst/>
                <a:latin typeface="Arial" panose="020B0604020202020204" pitchFamily="34" charset="0"/>
              </a:rPr>
              <a:t>Research and Development</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Supports ongoing research into new techniques and advancements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in steganography, contributing to the field of information security and cryptography.</a:t>
            </a:r>
          </a:p>
        </p:txBody>
      </p:sp>
    </p:spTree>
    <p:extLst>
      <p:ext uri="{BB962C8B-B14F-4D97-AF65-F5344CB8AC3E}">
        <p14:creationId xmlns:p14="http://schemas.microsoft.com/office/powerpoint/2010/main" val="2947539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D8118-C9E9-DC4A-8CFC-B254F4631360}"/>
              </a:ext>
            </a:extLst>
          </p:cNvPr>
          <p:cNvSpPr>
            <a:spLocks noGrp="1"/>
          </p:cNvSpPr>
          <p:nvPr>
            <p:ph type="title"/>
          </p:nvPr>
        </p:nvSpPr>
        <p:spPr>
          <a:xfrm>
            <a:off x="838202" y="1105764"/>
            <a:ext cx="12700000" cy="1154640"/>
          </a:xfrm>
        </p:spPr>
        <p:txBody>
          <a:bodyPr/>
          <a:lstStyle/>
          <a:p>
            <a:r>
              <a:rPr lang="en-IN" sz="3600" b="1" dirty="0"/>
              <a:t>How did you customize the project and make it </a:t>
            </a:r>
            <a:br>
              <a:rPr lang="en-IN" sz="3600" b="1" dirty="0"/>
            </a:br>
            <a:r>
              <a:rPr lang="en-IN" sz="3600" b="1" dirty="0"/>
              <a:t>your own</a:t>
            </a:r>
          </a:p>
        </p:txBody>
      </p:sp>
      <p:sp>
        <p:nvSpPr>
          <p:cNvPr id="3" name="Text Placeholder 2">
            <a:extLst>
              <a:ext uri="{FF2B5EF4-FFF2-40B4-BE49-F238E27FC236}">
                <a16:creationId xmlns:a16="http://schemas.microsoft.com/office/drawing/2014/main" id="{482B239B-5421-FCAF-885F-3D4F0F3FE3AC}"/>
              </a:ext>
            </a:extLst>
          </p:cNvPr>
          <p:cNvSpPr>
            <a:spLocks noGrp="1"/>
          </p:cNvSpPr>
          <p:nvPr>
            <p:ph type="body" idx="1"/>
          </p:nvPr>
        </p:nvSpPr>
        <p:spPr>
          <a:xfrm>
            <a:off x="838202" y="2260404"/>
            <a:ext cx="9906000" cy="453845"/>
          </a:xfrm>
        </p:spPr>
        <p:txBody>
          <a:bodyPr/>
          <a:lstStyle/>
          <a:p>
            <a:r>
              <a:rPr lang="en-IN" b="1" dirty="0"/>
              <a:t>Algorithm selection and modification</a:t>
            </a:r>
            <a:r>
              <a:rPr lang="en-IN" dirty="0"/>
              <a:t>:</a:t>
            </a:r>
          </a:p>
        </p:txBody>
      </p:sp>
      <p:sp>
        <p:nvSpPr>
          <p:cNvPr id="4" name="TextBox 3">
            <a:extLst>
              <a:ext uri="{FF2B5EF4-FFF2-40B4-BE49-F238E27FC236}">
                <a16:creationId xmlns:a16="http://schemas.microsoft.com/office/drawing/2014/main" id="{0856687D-A683-4688-0D72-6FADACD1465A}"/>
              </a:ext>
            </a:extLst>
          </p:cNvPr>
          <p:cNvSpPr txBox="1"/>
          <p:nvPr/>
        </p:nvSpPr>
        <p:spPr>
          <a:xfrm>
            <a:off x="838202" y="2634707"/>
            <a:ext cx="10334895"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The choice of steganographic algorithm was carefully considered based on its suitability for embedding data within various media types.</a:t>
            </a:r>
          </a:p>
          <a:p>
            <a:r>
              <a:rPr lang="en-US" b="1" dirty="0">
                <a:solidFill>
                  <a:schemeClr val="accent1">
                    <a:lumMod val="60000"/>
                    <a:lumOff val="40000"/>
                  </a:schemeClr>
                </a:solidFill>
              </a:rPr>
              <a:t>USER INTERFACE DESIGN</a:t>
            </a:r>
            <a:r>
              <a:rPr lang="en-US" dirty="0"/>
              <a:t>:</a:t>
            </a:r>
          </a:p>
          <a:p>
            <a:pPr marL="285750" indent="-285750">
              <a:buFont typeface="Arial" panose="020B0604020202020204" pitchFamily="34" charset="0"/>
              <a:buChar char="•"/>
            </a:pPr>
            <a:r>
              <a:rPr lang="en-US" dirty="0"/>
              <a:t>The user interface (UI) was customized to ensure ease of use and intuitive interaction.</a:t>
            </a:r>
          </a:p>
          <a:p>
            <a:r>
              <a:rPr lang="en-US" b="1" dirty="0">
                <a:solidFill>
                  <a:schemeClr val="accent1">
                    <a:lumMod val="60000"/>
                    <a:lumOff val="40000"/>
                  </a:schemeClr>
                </a:solidFill>
              </a:rPr>
              <a:t>INTEGRATION OF ADDITIONAL FEATURES</a:t>
            </a:r>
            <a:r>
              <a:rPr lang="en-US" dirty="0"/>
              <a:t>:</a:t>
            </a:r>
          </a:p>
          <a:p>
            <a:pPr marL="285750" indent="-285750">
              <a:buFont typeface="Arial" panose="020B0604020202020204" pitchFamily="34" charset="0"/>
              <a:buChar char="•"/>
            </a:pPr>
            <a:r>
              <a:rPr lang="en-US" dirty="0"/>
              <a:t>Additional functionalities were integrated to extend the utility of the application beyond basic steganographic operations.</a:t>
            </a:r>
          </a:p>
          <a:p>
            <a:r>
              <a:rPr lang="en-US" b="1" dirty="0">
                <a:solidFill>
                  <a:schemeClr val="accent1">
                    <a:lumMod val="60000"/>
                    <a:lumOff val="40000"/>
                  </a:schemeClr>
                </a:solidFill>
              </a:rPr>
              <a:t>TESTING AND VALIDATION PROCEDURES</a:t>
            </a:r>
            <a:r>
              <a:rPr lang="en-US" dirty="0"/>
              <a:t>:</a:t>
            </a:r>
          </a:p>
          <a:p>
            <a:pPr marL="285750" indent="-285750">
              <a:buFont typeface="Arial" panose="020B0604020202020204" pitchFamily="34" charset="0"/>
              <a:buChar char="•"/>
            </a:pPr>
            <a:r>
              <a:rPr lang="en-US" dirty="0"/>
              <a:t>Rigorous testing procedures were customized to validate the accuracy and reliability of the steganographic techniques employed.</a:t>
            </a:r>
          </a:p>
          <a:p>
            <a:r>
              <a:rPr lang="en-US" b="1" dirty="0">
                <a:solidFill>
                  <a:schemeClr val="accent1">
                    <a:lumMod val="60000"/>
                    <a:lumOff val="40000"/>
                  </a:schemeClr>
                </a:solidFill>
              </a:rPr>
              <a:t>DOCUMENTATION AND REPORTING</a:t>
            </a:r>
            <a:r>
              <a:rPr lang="en-US" dirty="0"/>
              <a:t>:</a:t>
            </a:r>
          </a:p>
          <a:p>
            <a:pPr marL="285750" indent="-285750">
              <a:buFont typeface="Arial" panose="020B0604020202020204" pitchFamily="34" charset="0"/>
              <a:buChar char="•"/>
            </a:pPr>
            <a:r>
              <a:rPr lang="en-US" dirty="0"/>
              <a:t>Detailed documentation was customized to provide comprehensive insights into the project’s development process.</a:t>
            </a:r>
            <a:endParaRPr lang="en-IN" dirty="0"/>
          </a:p>
        </p:txBody>
      </p:sp>
    </p:spTree>
    <p:extLst>
      <p:ext uri="{BB962C8B-B14F-4D97-AF65-F5344CB8AC3E}">
        <p14:creationId xmlns:p14="http://schemas.microsoft.com/office/powerpoint/2010/main" val="893429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F39C0-7831-E3A1-873B-70119ACA4918}"/>
              </a:ext>
            </a:extLst>
          </p:cNvPr>
          <p:cNvSpPr>
            <a:spLocks noGrp="1"/>
          </p:cNvSpPr>
          <p:nvPr>
            <p:ph type="title"/>
          </p:nvPr>
        </p:nvSpPr>
        <p:spPr/>
        <p:txBody>
          <a:bodyPr/>
          <a:lstStyle/>
          <a:p>
            <a:r>
              <a:rPr lang="en-IN" b="1" dirty="0"/>
              <a:t>MODELLING</a:t>
            </a:r>
          </a:p>
        </p:txBody>
      </p:sp>
      <p:sp>
        <p:nvSpPr>
          <p:cNvPr id="3" name="TextBox 2">
            <a:extLst>
              <a:ext uri="{FF2B5EF4-FFF2-40B4-BE49-F238E27FC236}">
                <a16:creationId xmlns:a16="http://schemas.microsoft.com/office/drawing/2014/main" id="{DA25468E-7F43-CF73-9E40-51A43CE439D0}"/>
              </a:ext>
            </a:extLst>
          </p:cNvPr>
          <p:cNvSpPr txBox="1"/>
          <p:nvPr/>
        </p:nvSpPr>
        <p:spPr>
          <a:xfrm>
            <a:off x="557107" y="1483916"/>
            <a:ext cx="10631437" cy="3416320"/>
          </a:xfrm>
          <a:prstGeom prst="rect">
            <a:avLst/>
          </a:prstGeom>
          <a:noFill/>
        </p:spPr>
        <p:txBody>
          <a:bodyPr wrap="none" rtlCol="0">
            <a:spAutoFit/>
          </a:bodyPr>
          <a:lstStyle/>
          <a:p>
            <a:r>
              <a:rPr lang="en-US" dirty="0">
                <a:solidFill>
                  <a:schemeClr val="accent1">
                    <a:lumMod val="60000"/>
                    <a:lumOff val="40000"/>
                  </a:schemeClr>
                </a:solidFill>
              </a:rPr>
              <a:t>Data Model</a:t>
            </a:r>
            <a:r>
              <a:rPr lang="en-US" dirty="0"/>
              <a:t>: This involves defining how data will be represented and manipulated within the</a:t>
            </a:r>
          </a:p>
          <a:p>
            <a:r>
              <a:rPr lang="en-US" dirty="0"/>
              <a:t> steganography system. It includes decisions on data formats (text, binary, etc.), encoding</a:t>
            </a:r>
          </a:p>
          <a:p>
            <a:r>
              <a:rPr lang="en-US" dirty="0"/>
              <a:t> schemes, and how data will be structured for embedding and extraction.</a:t>
            </a:r>
          </a:p>
          <a:p>
            <a:endParaRPr lang="en-US" dirty="0"/>
          </a:p>
          <a:p>
            <a:r>
              <a:rPr lang="en-US" dirty="0">
                <a:solidFill>
                  <a:schemeClr val="accent1">
                    <a:lumMod val="60000"/>
                    <a:lumOff val="40000"/>
                  </a:schemeClr>
                </a:solidFill>
              </a:rPr>
              <a:t>Embedding Model</a:t>
            </a:r>
            <a:r>
              <a:rPr lang="en-US" dirty="0"/>
              <a:t>: This specifies the technique or algorithm used to embed hidden data</a:t>
            </a:r>
          </a:p>
          <a:p>
            <a:r>
              <a:rPr lang="en-US" dirty="0"/>
              <a:t> into a cover media (such as an image or audio file). Modeling here </a:t>
            </a:r>
            <a:r>
              <a:rPr lang="en-US" dirty="0" err="1"/>
              <a:t>invdves</a:t>
            </a:r>
            <a:r>
              <a:rPr lang="en-US" dirty="0"/>
              <a:t> determining how</a:t>
            </a:r>
          </a:p>
          <a:p>
            <a:r>
              <a:rPr lang="en-US" dirty="0"/>
              <a:t> to modify the carrier file to embed the hidden information while minimizing perceptible</a:t>
            </a:r>
          </a:p>
          <a:p>
            <a:r>
              <a:rPr lang="en-US" dirty="0"/>
              <a:t> changes and maintaining cover media integrity.</a:t>
            </a:r>
          </a:p>
          <a:p>
            <a:endParaRPr lang="en-US" dirty="0"/>
          </a:p>
          <a:p>
            <a:r>
              <a:rPr lang="en-US" dirty="0">
                <a:solidFill>
                  <a:schemeClr val="accent1">
                    <a:lumMod val="60000"/>
                    <a:lumOff val="40000"/>
                  </a:schemeClr>
                </a:solidFill>
              </a:rPr>
              <a:t>Extraction Model</a:t>
            </a:r>
            <a:r>
              <a:rPr lang="en-US" dirty="0"/>
              <a:t>: This defines the method for extracting hidden data from the carrier media.</a:t>
            </a:r>
          </a:p>
          <a:p>
            <a:r>
              <a:rPr lang="en-US" dirty="0"/>
              <a:t> Modeling the extraction process ensures that the embedded information can be accurately</a:t>
            </a:r>
          </a:p>
          <a:p>
            <a:r>
              <a:rPr lang="en-US" dirty="0"/>
              <a:t> retrieved, even after potential alterations to the carrier file.</a:t>
            </a:r>
            <a:endParaRPr lang="en-IN" dirty="0"/>
          </a:p>
        </p:txBody>
      </p:sp>
    </p:spTree>
    <p:extLst>
      <p:ext uri="{BB962C8B-B14F-4D97-AF65-F5344CB8AC3E}">
        <p14:creationId xmlns:p14="http://schemas.microsoft.com/office/powerpoint/2010/main" val="1903943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523</TotalTime>
  <Words>1124</Words>
  <Application>Microsoft Office PowerPoint</Application>
  <PresentationFormat>Widescreen</PresentationFormat>
  <Paragraphs>108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vt:lpstr>
      <vt:lpstr>ARJI BINDU SRI 23L65A0428 BRANCH:ECE EMAIL ID: bindusriarji@gmail.com CHAITANYA ENGINEERING COLLEGE ANDHRA PRADESH         </vt:lpstr>
      <vt:lpstr>PowerPoint Presentation</vt:lpstr>
      <vt:lpstr>Agenda for Steganography Project: Hiding Text Inside an Image  </vt:lpstr>
      <vt:lpstr>Project overview</vt:lpstr>
      <vt:lpstr>Software and tools selection</vt:lpstr>
      <vt:lpstr>Who are the end users of this project?</vt:lpstr>
      <vt:lpstr>Your solution and its value proposition</vt:lpstr>
      <vt:lpstr>How did you customize the project and make it  your own</vt:lpstr>
      <vt:lpstr>MODELLING</vt:lpstr>
      <vt:lpstr>results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ARJI BINDU SRI 23L65A0428 BRANCH:ECE EMAIL ID: bindusriarji@gmail.com CHAITANYA ENGINEERING COLLEGE ANDHRA PRADESH         </dc:title>
  <dc:creator>jyothika pallavi</dc:creator>
  <cp:lastModifiedBy>YOGESH R</cp:lastModifiedBy>
  <cp:revision>14</cp:revision>
  <dcterms:created xsi:type="dcterms:W3CDTF">2024-07-01T06:49:23Z</dcterms:created>
  <dcterms:modified xsi:type="dcterms:W3CDTF">2024-07-15T10:08:45Z</dcterms:modified>
</cp:coreProperties>
</file>