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accent2"/>
                </a:solidFill>
                <a:latin typeface="Algerian"/>
                <a:cs typeface="Algeri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accent2"/>
                </a:solidFill>
                <a:latin typeface="Algerian"/>
                <a:cs typeface="Algeri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accent2"/>
                </a:solidFill>
                <a:latin typeface="Algerian"/>
                <a:cs typeface="Algeri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329310"/>
            <a:ext cx="80721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accent2"/>
                </a:solidFill>
                <a:latin typeface="Algerian"/>
                <a:cs typeface="Algeri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395729"/>
            <a:ext cx="8376919" cy="3940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17" y="470662"/>
            <a:ext cx="842899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  <a:tabLst>
                <a:tab pos="1716405" algn="l"/>
                <a:tab pos="3172460" algn="l"/>
                <a:tab pos="6635750" algn="l"/>
              </a:tabLst>
            </a:pPr>
            <a:r>
              <a:rPr sz="3800" spc="-5" dirty="0">
                <a:solidFill>
                  <a:srgbClr val="92CDDD"/>
                </a:solidFill>
              </a:rPr>
              <a:t>C</a:t>
            </a:r>
            <a:r>
              <a:rPr sz="3800" spc="5" dirty="0">
                <a:solidFill>
                  <a:srgbClr val="92CDDD"/>
                </a:solidFill>
              </a:rPr>
              <a:t>o</a:t>
            </a:r>
            <a:r>
              <a:rPr sz="3800" spc="-5" dirty="0">
                <a:solidFill>
                  <a:srgbClr val="92CDDD"/>
                </a:solidFill>
              </a:rPr>
              <a:t>ur</a:t>
            </a:r>
            <a:r>
              <a:rPr sz="3800" dirty="0">
                <a:solidFill>
                  <a:srgbClr val="92CDDD"/>
                </a:solidFill>
              </a:rPr>
              <a:t>t	</a:t>
            </a:r>
            <a:r>
              <a:rPr lang="en-US" sz="3800" spc="-5" dirty="0">
                <a:solidFill>
                  <a:srgbClr val="92CDDD"/>
                </a:solidFill>
              </a:rPr>
              <a:t>OF  JUSTICE</a:t>
            </a:r>
            <a:endParaRPr sz="380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95729"/>
            <a:ext cx="5194300" cy="3940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9C090"/>
                </a:solidFill>
                <a:latin typeface="Cambria"/>
                <a:cs typeface="Cambria"/>
              </a:rPr>
              <a:t>Organization </a:t>
            </a:r>
            <a:r>
              <a:rPr sz="2000" b="1" dirty="0">
                <a:solidFill>
                  <a:srgbClr val="F9C090"/>
                </a:solidFill>
                <a:latin typeface="Cambria"/>
                <a:cs typeface="Cambria"/>
              </a:rPr>
              <a:t>name: </a:t>
            </a:r>
            <a:r>
              <a:rPr sz="2800" b="1" spc="-25" dirty="0">
                <a:solidFill>
                  <a:srgbClr val="F9C090"/>
                </a:solidFill>
                <a:latin typeface="Cambria"/>
                <a:cs typeface="Cambria"/>
              </a:rPr>
              <a:t>Dr.B.R.Ambedkar  </a:t>
            </a:r>
            <a:r>
              <a:rPr sz="2800" b="1" spc="-10" dirty="0">
                <a:solidFill>
                  <a:srgbClr val="F9C090"/>
                </a:solidFill>
                <a:latin typeface="Cambria"/>
                <a:cs typeface="Cambria"/>
              </a:rPr>
              <a:t>Institute </a:t>
            </a:r>
            <a:r>
              <a:rPr sz="2800" b="1" spc="-5" dirty="0">
                <a:solidFill>
                  <a:srgbClr val="F9C090"/>
                </a:solidFill>
                <a:latin typeface="Cambria"/>
                <a:cs typeface="Cambria"/>
              </a:rPr>
              <a:t>of</a:t>
            </a:r>
            <a:r>
              <a:rPr sz="2800" b="1" spc="15" dirty="0">
                <a:solidFill>
                  <a:srgbClr val="F9C09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F9C090"/>
                </a:solidFill>
                <a:latin typeface="Cambria"/>
                <a:cs typeface="Cambria"/>
              </a:rPr>
              <a:t>technology</a:t>
            </a:r>
            <a:endParaRPr sz="2800" dirty="0">
              <a:latin typeface="Cambria"/>
              <a:cs typeface="Cambria"/>
            </a:endParaRPr>
          </a:p>
          <a:p>
            <a:pPr marL="12700" marR="1117600">
              <a:lnSpc>
                <a:spcPct val="100000"/>
              </a:lnSpc>
              <a:spcBef>
                <a:spcPts val="2285"/>
              </a:spcBef>
            </a:pPr>
            <a:r>
              <a:rPr sz="2000" b="1" spc="-10" dirty="0">
                <a:solidFill>
                  <a:srgbClr val="F9C090"/>
                </a:solidFill>
                <a:latin typeface="Cambria"/>
                <a:cs typeface="Cambria"/>
              </a:rPr>
              <a:t>Problem </a:t>
            </a:r>
            <a:r>
              <a:rPr sz="2000" b="1" dirty="0">
                <a:solidFill>
                  <a:srgbClr val="F9C090"/>
                </a:solidFill>
                <a:latin typeface="Cambria"/>
                <a:cs typeface="Cambria"/>
              </a:rPr>
              <a:t>statement: </a:t>
            </a:r>
            <a:r>
              <a:rPr sz="2800" b="1" spc="-10" dirty="0">
                <a:solidFill>
                  <a:srgbClr val="F9C090"/>
                </a:solidFill>
                <a:latin typeface="Cambria"/>
                <a:cs typeface="Cambria"/>
              </a:rPr>
              <a:t>Court</a:t>
            </a:r>
            <a:r>
              <a:rPr sz="2800" b="1" spc="-110" dirty="0">
                <a:solidFill>
                  <a:srgbClr val="F9C09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F9C090"/>
                </a:solidFill>
                <a:latin typeface="Cambria"/>
                <a:cs typeface="Cambria"/>
              </a:rPr>
              <a:t>case  </a:t>
            </a:r>
            <a:r>
              <a:rPr sz="2800" b="1" spc="-10" dirty="0">
                <a:solidFill>
                  <a:srgbClr val="F9C090"/>
                </a:solidFill>
                <a:latin typeface="Cambria"/>
                <a:cs typeface="Cambria"/>
              </a:rPr>
              <a:t>management</a:t>
            </a:r>
            <a:r>
              <a:rPr sz="2800" b="1" spc="-15" dirty="0">
                <a:solidFill>
                  <a:srgbClr val="F9C090"/>
                </a:solidFill>
                <a:latin typeface="Cambria"/>
                <a:cs typeface="Cambria"/>
              </a:rPr>
              <a:t> software</a:t>
            </a:r>
            <a:endParaRPr sz="2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2000" b="1" spc="-45" dirty="0">
                <a:solidFill>
                  <a:srgbClr val="F9C090"/>
                </a:solidFill>
                <a:latin typeface="Cambria"/>
                <a:cs typeface="Cambria"/>
              </a:rPr>
              <a:t>Team </a:t>
            </a:r>
            <a:r>
              <a:rPr sz="2000" b="1" dirty="0">
                <a:solidFill>
                  <a:srgbClr val="F9C090"/>
                </a:solidFill>
                <a:latin typeface="Cambria"/>
                <a:cs typeface="Cambria"/>
              </a:rPr>
              <a:t>name: </a:t>
            </a:r>
            <a:r>
              <a:rPr sz="2800" b="1" spc="-65" dirty="0">
                <a:solidFill>
                  <a:srgbClr val="F9C090"/>
                </a:solidFill>
                <a:latin typeface="Cambria"/>
                <a:cs typeface="Cambria"/>
              </a:rPr>
              <a:t>Tech</a:t>
            </a:r>
            <a:r>
              <a:rPr sz="2800" b="1" spc="-35" dirty="0">
                <a:solidFill>
                  <a:srgbClr val="F9C090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F9C090"/>
                </a:solidFill>
                <a:latin typeface="Cambria"/>
                <a:cs typeface="Cambria"/>
              </a:rPr>
              <a:t>buddies</a:t>
            </a:r>
            <a:endParaRPr sz="2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2000" b="1" spc="-45" dirty="0">
                <a:solidFill>
                  <a:srgbClr val="F9C090"/>
                </a:solidFill>
                <a:latin typeface="Cambria"/>
                <a:cs typeface="Cambria"/>
              </a:rPr>
              <a:t>Team </a:t>
            </a:r>
            <a:r>
              <a:rPr sz="2000" b="1" spc="-5" dirty="0">
                <a:solidFill>
                  <a:srgbClr val="F9C090"/>
                </a:solidFill>
                <a:latin typeface="Cambria"/>
                <a:cs typeface="Cambria"/>
              </a:rPr>
              <a:t>leader </a:t>
            </a:r>
            <a:r>
              <a:rPr sz="2000" b="1" dirty="0">
                <a:solidFill>
                  <a:srgbClr val="F9C090"/>
                </a:solidFill>
                <a:latin typeface="Cambria"/>
                <a:cs typeface="Cambria"/>
              </a:rPr>
              <a:t>name: </a:t>
            </a:r>
            <a:r>
              <a:rPr sz="2400" b="1" spc="-5" dirty="0">
                <a:solidFill>
                  <a:srgbClr val="F9C090"/>
                </a:solidFill>
                <a:latin typeface="Cambria"/>
                <a:cs typeface="Cambria"/>
              </a:rPr>
              <a:t>S.R.Bindu</a:t>
            </a:r>
            <a:r>
              <a:rPr sz="2400" b="1" spc="30" dirty="0">
                <a:solidFill>
                  <a:srgbClr val="F9C090"/>
                </a:solidFill>
                <a:latin typeface="Cambria"/>
                <a:cs typeface="Cambria"/>
              </a:rPr>
              <a:t> </a:t>
            </a:r>
            <a:r>
              <a:rPr sz="2400" b="1" spc="-5" dirty="0">
                <a:solidFill>
                  <a:srgbClr val="F9C090"/>
                </a:solidFill>
                <a:latin typeface="Cambria"/>
                <a:cs typeface="Cambria"/>
              </a:rPr>
              <a:t>Sri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2000" b="1" spc="-5" dirty="0">
                <a:solidFill>
                  <a:srgbClr val="F9C090"/>
                </a:solidFill>
                <a:latin typeface="Cambria"/>
                <a:cs typeface="Cambria"/>
              </a:rPr>
              <a:t>College code:</a:t>
            </a:r>
            <a:r>
              <a:rPr sz="2000" b="1" spc="-35" dirty="0">
                <a:solidFill>
                  <a:srgbClr val="F9C090"/>
                </a:solidFill>
                <a:latin typeface="Cambria"/>
                <a:cs typeface="Cambria"/>
              </a:rPr>
              <a:t> </a:t>
            </a:r>
            <a:r>
              <a:rPr sz="3200" b="1" spc="-5" dirty="0">
                <a:solidFill>
                  <a:srgbClr val="F9C090"/>
                </a:solidFill>
                <a:latin typeface="Cambria"/>
                <a:cs typeface="Cambria"/>
              </a:rPr>
              <a:t>1-3513518529</a:t>
            </a:r>
            <a:endParaRPr sz="32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71399"/>
            <a:ext cx="47072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E78ADE"/>
                </a:solidFill>
              </a:rPr>
              <a:t>IDEA/SOLUTION/PROTOTYPE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1140" y="711453"/>
            <a:ext cx="8603615" cy="5666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0"/>
              </a:spcBef>
            </a:pPr>
            <a:r>
              <a:rPr sz="18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cs typeface="Cambria"/>
              </a:rPr>
              <a:t>Problem </a:t>
            </a: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cs typeface="Cambria"/>
              </a:rPr>
              <a:t>faced</a:t>
            </a:r>
            <a:r>
              <a:rPr sz="2000" b="1" spc="-5" dirty="0">
                <a:solidFill>
                  <a:srgbClr val="FFFFFF"/>
                </a:solidFill>
                <a:latin typeface="Cambria"/>
                <a:cs typeface="Cambria"/>
              </a:rPr>
              <a:t>: </a:t>
            </a:r>
            <a:r>
              <a:rPr sz="1400" b="1" spc="-5" dirty="0">
                <a:solidFill>
                  <a:srgbClr val="FFFFFF"/>
                </a:solidFill>
                <a:latin typeface="Cambria"/>
                <a:cs typeface="Cambria"/>
              </a:rPr>
              <a:t>Lack </a:t>
            </a:r>
            <a:r>
              <a:rPr sz="1400" b="1" dirty="0">
                <a:solidFill>
                  <a:srgbClr val="FFFFFF"/>
                </a:solidFill>
                <a:latin typeface="Cambria"/>
                <a:cs typeface="Cambria"/>
              </a:rPr>
              <a:t>of information about methodologies </a:t>
            </a:r>
            <a:r>
              <a:rPr sz="1400" b="1" spc="-5" dirty="0">
                <a:solidFill>
                  <a:srgbClr val="FFFFFF"/>
                </a:solidFill>
                <a:latin typeface="Cambria"/>
                <a:cs typeface="Cambria"/>
              </a:rPr>
              <a:t>for </a:t>
            </a:r>
            <a:r>
              <a:rPr sz="1400" b="1" dirty="0">
                <a:solidFill>
                  <a:srgbClr val="FFFFFF"/>
                </a:solidFill>
                <a:latin typeface="Cambria"/>
                <a:cs typeface="Cambria"/>
              </a:rPr>
              <a:t>managing the </a:t>
            </a:r>
            <a:r>
              <a:rPr sz="1400" b="1" spc="-5" dirty="0">
                <a:solidFill>
                  <a:srgbClr val="FFFFFF"/>
                </a:solidFill>
                <a:latin typeface="Cambria"/>
                <a:cs typeface="Cambria"/>
              </a:rPr>
              <a:t>life </a:t>
            </a:r>
            <a:r>
              <a:rPr sz="1400" b="1" spc="-10" dirty="0">
                <a:solidFill>
                  <a:srgbClr val="FFFFFF"/>
                </a:solidFill>
                <a:latin typeface="Cambria"/>
                <a:cs typeface="Cambria"/>
              </a:rPr>
              <a:t>cycle </a:t>
            </a:r>
            <a:r>
              <a:rPr sz="1400" b="1" dirty="0">
                <a:solidFill>
                  <a:srgbClr val="FFFFFF"/>
                </a:solidFill>
                <a:latin typeface="Cambria"/>
                <a:cs typeface="Cambria"/>
              </a:rPr>
              <a:t>of a case or </a:t>
            </a:r>
            <a:r>
              <a:rPr sz="1400" b="1" spc="-5" dirty="0">
                <a:solidFill>
                  <a:srgbClr val="FFFFFF"/>
                </a:solidFill>
                <a:latin typeface="Cambria"/>
                <a:cs typeface="Cambria"/>
              </a:rPr>
              <a:t>legal  </a:t>
            </a:r>
            <a:r>
              <a:rPr sz="1400" b="1" dirty="0">
                <a:solidFill>
                  <a:srgbClr val="FFFFFF"/>
                </a:solidFill>
                <a:latin typeface="Cambria"/>
                <a:cs typeface="Cambria"/>
              </a:rPr>
              <a:t>issues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cs typeface="Cambria"/>
              </a:rPr>
              <a:t>Basic intention</a:t>
            </a:r>
            <a:r>
              <a:rPr sz="1600" b="1" spc="-5" dirty="0">
                <a:solidFill>
                  <a:srgbClr val="FFFFFF"/>
                </a:solidFill>
                <a:latin typeface="Cambria"/>
                <a:cs typeface="Cambria"/>
              </a:rPr>
              <a:t>: </a:t>
            </a:r>
            <a:r>
              <a:rPr sz="1400" b="1" spc="-60" dirty="0">
                <a:solidFill>
                  <a:srgbClr val="FFFFFF"/>
                </a:solidFill>
                <a:latin typeface="Cambria"/>
                <a:cs typeface="Cambria"/>
              </a:rPr>
              <a:t>To </a:t>
            </a:r>
            <a:r>
              <a:rPr sz="1400" b="1" spc="-5" dirty="0">
                <a:solidFill>
                  <a:srgbClr val="FFFFFF"/>
                </a:solidFill>
                <a:latin typeface="Cambria"/>
                <a:cs typeface="Cambria"/>
              </a:rPr>
              <a:t>provide </a:t>
            </a:r>
            <a:r>
              <a:rPr sz="1400" b="1" dirty="0">
                <a:solidFill>
                  <a:srgbClr val="FFFFFF"/>
                </a:solidFill>
                <a:latin typeface="Cambria"/>
                <a:cs typeface="Cambria"/>
              </a:rPr>
              <a:t>end </a:t>
            </a:r>
            <a:r>
              <a:rPr sz="1400" b="1" spc="-15" dirty="0">
                <a:solidFill>
                  <a:srgbClr val="FFFFFF"/>
                </a:solidFill>
                <a:latin typeface="Cambria"/>
                <a:cs typeface="Cambria"/>
              </a:rPr>
              <a:t>to </a:t>
            </a:r>
            <a:r>
              <a:rPr sz="1400" b="1" dirty="0">
                <a:solidFill>
                  <a:srgbClr val="FFFFFF"/>
                </a:solidFill>
                <a:latin typeface="Cambria"/>
                <a:cs typeface="Cambria"/>
              </a:rPr>
              <a:t>end management of </a:t>
            </a:r>
            <a:r>
              <a:rPr sz="1400" b="1" spc="-5" dirty="0">
                <a:solidFill>
                  <a:srgbClr val="FFFFFF"/>
                </a:solidFill>
                <a:latin typeface="Cambria"/>
                <a:cs typeface="Cambria"/>
              </a:rPr>
              <a:t>court </a:t>
            </a:r>
            <a:r>
              <a:rPr sz="1400" b="1" dirty="0">
                <a:solidFill>
                  <a:srgbClr val="FFFFFF"/>
                </a:solidFill>
                <a:latin typeface="Cambria"/>
                <a:cs typeface="Cambria"/>
              </a:rPr>
              <a:t>case </a:t>
            </a:r>
            <a:r>
              <a:rPr sz="1400" b="1" spc="-10" dirty="0">
                <a:solidFill>
                  <a:srgbClr val="FFFFFF"/>
                </a:solidFill>
                <a:latin typeface="Cambria"/>
                <a:cs typeface="Cambria"/>
              </a:rPr>
              <a:t>from </a:t>
            </a:r>
            <a:r>
              <a:rPr sz="1400" b="1" dirty="0">
                <a:solidFill>
                  <a:srgbClr val="FFFFFF"/>
                </a:solidFill>
                <a:latin typeface="Cambria"/>
                <a:cs typeface="Cambria"/>
              </a:rPr>
              <a:t>client</a:t>
            </a:r>
            <a:r>
              <a:rPr sz="1400" b="1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mbria"/>
                <a:cs typeface="Cambria"/>
              </a:rPr>
              <a:t>perspective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cs typeface="Cambria"/>
              </a:rPr>
              <a:t>Functions</a:t>
            </a:r>
            <a:r>
              <a:rPr sz="2000" b="1" spc="-5" dirty="0">
                <a:solidFill>
                  <a:srgbClr val="FFFFFF"/>
                </a:solidFill>
                <a:latin typeface="Cambria"/>
                <a:cs typeface="Cambria"/>
              </a:rPr>
              <a:t>: </a:t>
            </a:r>
            <a:r>
              <a:rPr sz="1400" b="1" spc="-10" dirty="0">
                <a:solidFill>
                  <a:srgbClr val="FFFFFF"/>
                </a:solidFill>
                <a:latin typeface="Cambria"/>
                <a:cs typeface="Cambria"/>
              </a:rPr>
              <a:t>Records </a:t>
            </a:r>
            <a:r>
              <a:rPr sz="1400" b="1" dirty="0">
                <a:solidFill>
                  <a:srgbClr val="FFFFFF"/>
                </a:solidFill>
                <a:latin typeface="Cambria"/>
                <a:cs typeface="Cambria"/>
              </a:rPr>
              <a:t>the information </a:t>
            </a:r>
            <a:r>
              <a:rPr sz="1400" b="1" spc="-10" dirty="0">
                <a:solidFill>
                  <a:srgbClr val="FFFFFF"/>
                </a:solidFill>
                <a:latin typeface="Cambria"/>
                <a:cs typeface="Cambria"/>
              </a:rPr>
              <a:t>like </a:t>
            </a:r>
            <a:r>
              <a:rPr sz="1400" b="1" dirty="0">
                <a:solidFill>
                  <a:srgbClr val="FFFFFF"/>
                </a:solidFill>
                <a:latin typeface="Cambria"/>
                <a:cs typeface="Cambria"/>
              </a:rPr>
              <a:t>adding case, </a:t>
            </a:r>
            <a:r>
              <a:rPr sz="1400" b="1" spc="-5" dirty="0">
                <a:solidFill>
                  <a:srgbClr val="FFFFFF"/>
                </a:solidFill>
                <a:latin typeface="Cambria"/>
                <a:cs typeface="Cambria"/>
              </a:rPr>
              <a:t>facility </a:t>
            </a:r>
            <a:r>
              <a:rPr sz="1400" b="1" spc="-15" dirty="0">
                <a:solidFill>
                  <a:srgbClr val="FFFFFF"/>
                </a:solidFill>
                <a:latin typeface="Cambria"/>
                <a:cs typeface="Cambria"/>
              </a:rPr>
              <a:t>to </a:t>
            </a:r>
            <a:r>
              <a:rPr sz="1400" b="1" dirty="0">
                <a:solidFill>
                  <a:srgbClr val="FFFFFF"/>
                </a:solidFill>
                <a:latin typeface="Cambria"/>
                <a:cs typeface="Cambria"/>
              </a:rPr>
              <a:t>add</a:t>
            </a:r>
            <a:r>
              <a:rPr sz="1400" b="1" spc="-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mbria"/>
                <a:cs typeface="Cambria"/>
              </a:rPr>
              <a:t>lawyers,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dirty="0">
                <a:solidFill>
                  <a:srgbClr val="FFFFFF"/>
                </a:solidFill>
                <a:latin typeface="Cambria"/>
                <a:cs typeface="Cambria"/>
              </a:rPr>
              <a:t>add </a:t>
            </a:r>
            <a:r>
              <a:rPr sz="1400" b="1" spc="-15" dirty="0">
                <a:solidFill>
                  <a:srgbClr val="FFFFFF"/>
                </a:solidFill>
                <a:latin typeface="Cambria"/>
                <a:cs typeface="Cambria"/>
              </a:rPr>
              <a:t>invoice </a:t>
            </a:r>
            <a:r>
              <a:rPr sz="1400" b="1" spc="-5" dirty="0">
                <a:solidFill>
                  <a:srgbClr val="FFFFFF"/>
                </a:solidFill>
                <a:latin typeface="Cambria"/>
                <a:cs typeface="Cambria"/>
              </a:rPr>
              <a:t>for </a:t>
            </a:r>
            <a:r>
              <a:rPr sz="1400" b="1" dirty="0">
                <a:solidFill>
                  <a:srgbClr val="FFFFFF"/>
                </a:solidFill>
                <a:latin typeface="Cambria"/>
                <a:cs typeface="Cambria"/>
              </a:rPr>
              <a:t>each</a:t>
            </a:r>
            <a:r>
              <a:rPr sz="1400" b="1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mbria"/>
                <a:cs typeface="Cambria"/>
              </a:rPr>
              <a:t>hearing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cs typeface="Cambria"/>
              </a:rPr>
              <a:t>Additional </a:t>
            </a:r>
            <a:r>
              <a:rPr sz="1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cs typeface="Cambria"/>
              </a:rPr>
              <a:t>functions</a:t>
            </a:r>
            <a:r>
              <a:rPr sz="1600" b="1" dirty="0">
                <a:solidFill>
                  <a:srgbClr val="FFFFFF"/>
                </a:solidFill>
                <a:latin typeface="Cambria"/>
                <a:cs typeface="Cambria"/>
              </a:rPr>
              <a:t>: </a:t>
            </a:r>
            <a:r>
              <a:rPr sz="1400" b="1" spc="-5" dirty="0">
                <a:solidFill>
                  <a:srgbClr val="FFFFFF"/>
                </a:solidFill>
                <a:latin typeface="Cambria"/>
                <a:cs typeface="Cambria"/>
              </a:rPr>
              <a:t>User </a:t>
            </a:r>
            <a:r>
              <a:rPr sz="1400" b="1" dirty="0">
                <a:solidFill>
                  <a:srgbClr val="FFFFFF"/>
                </a:solidFill>
                <a:latin typeface="Cambria"/>
                <a:cs typeface="Cambria"/>
              </a:rPr>
              <a:t>can </a:t>
            </a:r>
            <a:r>
              <a:rPr sz="1400" b="1" spc="-10" dirty="0">
                <a:solidFill>
                  <a:srgbClr val="FFFFFF"/>
                </a:solidFill>
                <a:latin typeface="Cambria"/>
                <a:cs typeface="Cambria"/>
              </a:rPr>
              <a:t>provide </a:t>
            </a:r>
            <a:r>
              <a:rPr sz="1400" b="1" spc="-5" dirty="0">
                <a:solidFill>
                  <a:srgbClr val="FFFFFF"/>
                </a:solidFill>
                <a:latin typeface="Cambria"/>
                <a:cs typeface="Cambria"/>
              </a:rPr>
              <a:t>feedback, </a:t>
            </a:r>
            <a:r>
              <a:rPr sz="1400" b="1" spc="-20" dirty="0">
                <a:solidFill>
                  <a:srgbClr val="FFFFFF"/>
                </a:solidFill>
                <a:latin typeface="Cambria"/>
                <a:cs typeface="Cambria"/>
              </a:rPr>
              <a:t>give </a:t>
            </a:r>
            <a:r>
              <a:rPr sz="1400" b="1" spc="-5" dirty="0">
                <a:solidFill>
                  <a:srgbClr val="FFFFFF"/>
                </a:solidFill>
                <a:latin typeface="Cambria"/>
                <a:cs typeface="Cambria"/>
              </a:rPr>
              <a:t>rating </a:t>
            </a:r>
            <a:r>
              <a:rPr sz="1400" b="1" spc="-15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1400" b="1" spc="-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b="1" spc="-15" dirty="0">
                <a:solidFill>
                  <a:srgbClr val="FFFFFF"/>
                </a:solidFill>
                <a:latin typeface="Cambria"/>
                <a:cs typeface="Cambria"/>
              </a:rPr>
              <a:t>lawyer</a:t>
            </a:r>
            <a:endParaRPr sz="1400">
              <a:latin typeface="Cambria"/>
              <a:cs typeface="Cambria"/>
            </a:endParaRPr>
          </a:p>
          <a:p>
            <a:pPr marL="12700" marR="3072765">
              <a:lnSpc>
                <a:spcPct val="100000"/>
              </a:lnSpc>
              <a:spcBef>
                <a:spcPts val="840"/>
              </a:spcBef>
            </a:pPr>
            <a:r>
              <a:rPr sz="1800" b="1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cs typeface="Cambria"/>
              </a:rPr>
              <a:t>Works </a:t>
            </a: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cs typeface="Cambria"/>
              </a:rPr>
              <a:t>on</a:t>
            </a:r>
            <a:r>
              <a:rPr sz="1600" b="1" spc="-5" dirty="0">
                <a:solidFill>
                  <a:srgbClr val="FFFFFF"/>
                </a:solidFill>
                <a:latin typeface="Cambria"/>
                <a:cs typeface="Cambria"/>
              </a:rPr>
              <a:t>: </a:t>
            </a:r>
            <a:r>
              <a:rPr sz="1400" b="1" spc="-15" dirty="0">
                <a:solidFill>
                  <a:srgbClr val="FFFFFF"/>
                </a:solidFill>
                <a:latin typeface="Cambria"/>
                <a:cs typeface="Cambria"/>
              </a:rPr>
              <a:t>Any </a:t>
            </a:r>
            <a:r>
              <a:rPr sz="1400" b="1" spc="-5" dirty="0">
                <a:solidFill>
                  <a:srgbClr val="FFFFFF"/>
                </a:solidFill>
                <a:latin typeface="Cambria"/>
                <a:cs typeface="Cambria"/>
              </a:rPr>
              <a:t>smart </a:t>
            </a:r>
            <a:r>
              <a:rPr sz="1400" b="1" dirty="0">
                <a:solidFill>
                  <a:srgbClr val="FFFFFF"/>
                </a:solidFill>
                <a:latin typeface="Cambria"/>
                <a:cs typeface="Cambria"/>
              </a:rPr>
              <a:t>phone or </a:t>
            </a:r>
            <a:r>
              <a:rPr sz="1400" b="1" spc="-5" dirty="0">
                <a:solidFill>
                  <a:srgbClr val="FFFFFF"/>
                </a:solidFill>
                <a:latin typeface="Cambria"/>
                <a:cs typeface="Cambria"/>
              </a:rPr>
              <a:t>desktop(computer), </a:t>
            </a:r>
            <a:r>
              <a:rPr sz="1400" b="1" dirty="0">
                <a:solidFill>
                  <a:srgbClr val="FFFFFF"/>
                </a:solidFill>
                <a:latin typeface="Cambria"/>
                <a:cs typeface="Cambria"/>
              </a:rPr>
              <a:t>with </a:t>
            </a:r>
            <a:r>
              <a:rPr sz="1400" b="1" spc="-5" dirty="0">
                <a:solidFill>
                  <a:srgbClr val="FFFFFF"/>
                </a:solidFill>
                <a:latin typeface="Cambria"/>
                <a:cs typeface="Cambria"/>
              </a:rPr>
              <a:t>internet  connectivity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77923B"/>
                </a:solidFill>
                <a:latin typeface="Algerian"/>
                <a:cs typeface="Algerian"/>
              </a:rPr>
              <a:t>TECHNOLOGY</a:t>
            </a:r>
            <a:r>
              <a:rPr sz="2800" spc="40" dirty="0">
                <a:solidFill>
                  <a:srgbClr val="77923B"/>
                </a:solidFill>
                <a:latin typeface="Algerian"/>
                <a:cs typeface="Algerian"/>
              </a:rPr>
              <a:t> </a:t>
            </a:r>
            <a:r>
              <a:rPr sz="2800" spc="-5" dirty="0">
                <a:solidFill>
                  <a:srgbClr val="77923B"/>
                </a:solidFill>
                <a:latin typeface="Algerian"/>
                <a:cs typeface="Algerian"/>
              </a:rPr>
              <a:t>STACK</a:t>
            </a:r>
            <a:endParaRPr sz="2800">
              <a:latin typeface="Algerian"/>
              <a:cs typeface="Algerian"/>
            </a:endParaRPr>
          </a:p>
          <a:p>
            <a:pPr marL="165100" marR="5544185">
              <a:lnSpc>
                <a:spcPts val="3000"/>
              </a:lnSpc>
              <a:spcBef>
                <a:spcPts val="90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Languages</a:t>
            </a:r>
            <a:r>
              <a:rPr sz="1600" b="1" dirty="0">
                <a:latin typeface="Cambria"/>
                <a:cs typeface="Cambria"/>
              </a:rPr>
              <a:t>: </a:t>
            </a:r>
            <a:r>
              <a:rPr sz="1400" b="1" spc="-5" dirty="0">
                <a:latin typeface="Cambria"/>
                <a:cs typeface="Cambria"/>
              </a:rPr>
              <a:t>HTML,PHP 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Database</a:t>
            </a:r>
            <a:r>
              <a:rPr sz="1400" b="1" dirty="0">
                <a:latin typeface="Cambria"/>
                <a:cs typeface="Cambria"/>
              </a:rPr>
              <a:t>: </a:t>
            </a:r>
            <a:r>
              <a:rPr sz="1400" b="1" spc="-5" dirty="0">
                <a:latin typeface="Cambria"/>
                <a:cs typeface="Cambria"/>
              </a:rPr>
              <a:t>Oracle 10g 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Operating system</a:t>
            </a:r>
            <a:r>
              <a:rPr sz="1400" b="1" spc="-10" dirty="0">
                <a:latin typeface="Cambria"/>
                <a:cs typeface="Cambria"/>
              </a:rPr>
              <a:t>:</a:t>
            </a:r>
            <a:r>
              <a:rPr sz="1400" b="1" spc="-75" dirty="0">
                <a:latin typeface="Cambria"/>
                <a:cs typeface="Cambria"/>
              </a:rPr>
              <a:t> </a:t>
            </a:r>
            <a:r>
              <a:rPr sz="1400" b="1" spc="-10" dirty="0">
                <a:latin typeface="Cambria"/>
                <a:cs typeface="Cambria"/>
              </a:rPr>
              <a:t>Windows</a:t>
            </a:r>
            <a:endParaRPr sz="1400">
              <a:latin typeface="Cambria"/>
              <a:cs typeface="Cambria"/>
            </a:endParaRPr>
          </a:p>
          <a:p>
            <a:pPr marL="165100">
              <a:lnSpc>
                <a:spcPct val="100000"/>
              </a:lnSpc>
              <a:spcBef>
                <a:spcPts val="405"/>
              </a:spcBef>
            </a:pPr>
            <a:r>
              <a:rPr sz="2000" b="1" u="heavy" spc="-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Hardware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requirements</a:t>
            </a:r>
            <a:r>
              <a:rPr sz="1400" b="1" spc="-5" dirty="0">
                <a:latin typeface="Cambria"/>
                <a:cs typeface="Cambria"/>
              </a:rPr>
              <a:t>:</a:t>
            </a:r>
            <a:r>
              <a:rPr sz="1400" b="1" spc="-25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PC,Laptop</a:t>
            </a:r>
            <a:endParaRPr sz="1400">
              <a:latin typeface="Cambria"/>
              <a:cs typeface="Cambria"/>
            </a:endParaRPr>
          </a:p>
          <a:p>
            <a:pPr marL="165100" marR="2700020">
              <a:lnSpc>
                <a:spcPct val="100499"/>
              </a:lnSpc>
              <a:spcBef>
                <a:spcPts val="585"/>
              </a:spcBef>
            </a:pP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Software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requirements</a:t>
            </a:r>
            <a:r>
              <a:rPr sz="1400" b="1" spc="-5" dirty="0">
                <a:latin typeface="Cambria"/>
                <a:cs typeface="Cambria"/>
              </a:rPr>
              <a:t>: 1.Adobe </a:t>
            </a:r>
            <a:r>
              <a:rPr sz="1400" b="1" spc="-30" dirty="0">
                <a:latin typeface="Cambria"/>
                <a:cs typeface="Cambria"/>
              </a:rPr>
              <a:t>Dreamweaver, </a:t>
            </a:r>
            <a:r>
              <a:rPr sz="1400" b="1" spc="-5" dirty="0">
                <a:latin typeface="Cambria"/>
                <a:cs typeface="Cambria"/>
              </a:rPr>
              <a:t>2.Notepad++  editor</a:t>
            </a:r>
            <a:endParaRPr sz="1400">
              <a:latin typeface="Cambria"/>
              <a:cs typeface="Cambria"/>
            </a:endParaRPr>
          </a:p>
          <a:p>
            <a:pPr marL="165100">
              <a:lnSpc>
                <a:spcPct val="100000"/>
              </a:lnSpc>
              <a:spcBef>
                <a:spcPts val="110"/>
              </a:spcBef>
            </a:pP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Front-end development tools</a:t>
            </a:r>
            <a:r>
              <a:rPr sz="1400" b="1" spc="-10" dirty="0">
                <a:latin typeface="Cambria"/>
                <a:cs typeface="Cambria"/>
              </a:rPr>
              <a:t>: </a:t>
            </a:r>
            <a:r>
              <a:rPr sz="1400" b="1" spc="-5" dirty="0">
                <a:latin typeface="Cambria"/>
                <a:cs typeface="Cambria"/>
              </a:rPr>
              <a:t>UI </a:t>
            </a:r>
            <a:r>
              <a:rPr sz="1400" b="1" dirty="0">
                <a:latin typeface="Cambria"/>
                <a:cs typeface="Cambria"/>
              </a:rPr>
              <a:t>design </a:t>
            </a:r>
            <a:r>
              <a:rPr sz="1400" b="1" spc="-5" dirty="0">
                <a:latin typeface="Cambria"/>
                <a:cs typeface="Cambria"/>
              </a:rPr>
              <a:t>tools, Adobe</a:t>
            </a:r>
            <a:r>
              <a:rPr sz="1400" b="1" spc="-110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illustrator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70179"/>
            <a:ext cx="3498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Use </a:t>
            </a:r>
            <a:r>
              <a:rPr sz="1800" b="1" spc="-5" dirty="0">
                <a:latin typeface="Calibri"/>
                <a:cs typeface="Calibri"/>
              </a:rPr>
              <a:t>case </a:t>
            </a:r>
            <a:r>
              <a:rPr sz="1800" b="1" spc="-10" dirty="0">
                <a:latin typeface="Calibri"/>
                <a:cs typeface="Calibri"/>
              </a:rPr>
              <a:t>diagram </a:t>
            </a:r>
            <a:r>
              <a:rPr sz="1800" spc="-5" dirty="0">
                <a:latin typeface="Calibri"/>
                <a:cs typeface="Calibri"/>
              </a:rPr>
              <a:t>client </a:t>
            </a:r>
            <a:r>
              <a:rPr sz="1800" spc="-10" dirty="0">
                <a:latin typeface="Calibri"/>
                <a:cs typeface="Calibri"/>
              </a:rPr>
              <a:t>point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view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29310"/>
            <a:ext cx="3246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Show</a:t>
            </a:r>
            <a:r>
              <a:rPr spc="-50" dirty="0"/>
              <a:t> </a:t>
            </a:r>
            <a:r>
              <a:rPr spc="-5" dirty="0"/>
              <a:t>Stopper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053845"/>
            <a:ext cx="5818505" cy="56534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mbria"/>
                <a:cs typeface="Cambria"/>
              </a:rPr>
              <a:t>features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of the </a:t>
            </a:r>
            <a:r>
              <a:rPr sz="2000" spc="-10" dirty="0">
                <a:solidFill>
                  <a:srgbClr val="FFFFFF"/>
                </a:solidFill>
                <a:latin typeface="Cambria"/>
                <a:cs typeface="Cambria"/>
              </a:rPr>
              <a:t>website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is a </a:t>
            </a:r>
            <a:r>
              <a:rPr sz="2000" spc="-5" dirty="0">
                <a:solidFill>
                  <a:srgbClr val="FFFFFF"/>
                </a:solidFill>
                <a:latin typeface="Cambria"/>
                <a:cs typeface="Cambria"/>
              </a:rPr>
              <a:t>direct </a:t>
            </a:r>
            <a:r>
              <a:rPr sz="2000" spc="-10" dirty="0">
                <a:solidFill>
                  <a:srgbClr val="FFFFFF"/>
                </a:solidFill>
                <a:latin typeface="Cambria"/>
                <a:cs typeface="Cambria"/>
              </a:rPr>
              <a:t>answer </a:t>
            </a:r>
            <a:r>
              <a:rPr sz="2000" spc="-5" dirty="0">
                <a:solidFill>
                  <a:srgbClr val="FFFFFF"/>
                </a:solidFill>
                <a:latin typeface="Cambria"/>
                <a:cs typeface="Cambria"/>
              </a:rPr>
              <a:t>to 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finding </a:t>
            </a:r>
            <a:r>
              <a:rPr sz="2000" spc="-10" dirty="0">
                <a:solidFill>
                  <a:srgbClr val="FFFFFF"/>
                </a:solidFill>
                <a:latin typeface="Cambria"/>
                <a:cs typeface="Cambria"/>
              </a:rPr>
              <a:t>lawyers </a:t>
            </a:r>
            <a:r>
              <a:rPr sz="2000" spc="-5" dirty="0">
                <a:solidFill>
                  <a:srgbClr val="FFFFFF"/>
                </a:solidFill>
                <a:latin typeface="Cambria"/>
                <a:cs typeface="Cambria"/>
              </a:rPr>
              <a:t>for all kinds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of cases. </a:t>
            </a:r>
            <a:r>
              <a:rPr sz="2000" spc="-5" dirty="0">
                <a:solidFill>
                  <a:srgbClr val="FFFFFF"/>
                </a:solidFill>
                <a:latin typeface="Cambria"/>
                <a:cs typeface="Cambria"/>
              </a:rPr>
              <a:t>Our  </a:t>
            </a:r>
            <a:r>
              <a:rPr sz="2000" b="1" spc="-10" dirty="0">
                <a:solidFill>
                  <a:srgbClr val="FFFFFF"/>
                </a:solidFill>
                <a:latin typeface="Cambria"/>
                <a:cs typeface="Cambria"/>
              </a:rPr>
              <a:t>ENROLLMENT </a:t>
            </a:r>
            <a:r>
              <a:rPr sz="2000" spc="-10" dirty="0">
                <a:solidFill>
                  <a:srgbClr val="FFFFFF"/>
                </a:solidFill>
                <a:latin typeface="Cambria"/>
                <a:cs typeface="Cambria"/>
              </a:rPr>
              <a:t>feature allows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ambria"/>
                <a:cs typeface="Cambria"/>
              </a:rPr>
              <a:t>client and </a:t>
            </a:r>
            <a:r>
              <a:rPr sz="2000" spc="-15" dirty="0">
                <a:solidFill>
                  <a:srgbClr val="FFFFFF"/>
                </a:solidFill>
                <a:latin typeface="Cambria"/>
                <a:cs typeface="Cambria"/>
              </a:rPr>
              <a:t>lawyers  </a:t>
            </a:r>
            <a:r>
              <a:rPr sz="2000" spc="-5" dirty="0">
                <a:solidFill>
                  <a:srgbClr val="FFFFFF"/>
                </a:solidFill>
                <a:latin typeface="Cambria"/>
                <a:cs typeface="Cambria"/>
              </a:rPr>
              <a:t>to enroll their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cases and </a:t>
            </a:r>
            <a:r>
              <a:rPr sz="2000" spc="-5" dirty="0">
                <a:solidFill>
                  <a:srgbClr val="FFFFFF"/>
                </a:solidFill>
                <a:latin typeface="Cambria"/>
                <a:cs typeface="Cambria"/>
              </a:rPr>
              <a:t>information</a:t>
            </a:r>
            <a:r>
              <a:rPr sz="2000" spc="-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mbria"/>
                <a:cs typeface="Cambria"/>
              </a:rPr>
              <a:t>respectively.</a:t>
            </a:r>
            <a:endParaRPr sz="2000" dirty="0">
              <a:latin typeface="Cambria"/>
              <a:cs typeface="Cambria"/>
            </a:endParaRPr>
          </a:p>
          <a:p>
            <a:pPr marL="165100" marR="85725" algn="just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mbria"/>
                <a:cs typeface="Cambria"/>
              </a:rPr>
              <a:t>Our </a:t>
            </a:r>
            <a:r>
              <a:rPr sz="2000" b="1" spc="-15" dirty="0">
                <a:solidFill>
                  <a:srgbClr val="FFFFFF"/>
                </a:solidFill>
                <a:latin typeface="Cambria"/>
                <a:cs typeface="Cambria"/>
              </a:rPr>
              <a:t>SEARCH </a:t>
            </a:r>
            <a:r>
              <a:rPr sz="2000" spc="-10" dirty="0">
                <a:solidFill>
                  <a:srgbClr val="FFFFFF"/>
                </a:solidFill>
                <a:latin typeface="Cambria"/>
                <a:cs typeface="Cambria"/>
              </a:rPr>
              <a:t>feature </a:t>
            </a:r>
            <a:r>
              <a:rPr sz="2000" spc="-5" dirty="0">
                <a:solidFill>
                  <a:srgbClr val="FFFFFF"/>
                </a:solidFill>
                <a:latin typeface="Cambria"/>
                <a:cs typeface="Cambria"/>
              </a:rPr>
              <a:t>enables </a:t>
            </a:r>
            <a:r>
              <a:rPr sz="2000" spc="-10" dirty="0">
                <a:solidFill>
                  <a:srgbClr val="FFFFFF"/>
                </a:solidFill>
                <a:latin typeface="Cambria"/>
                <a:cs typeface="Cambria"/>
              </a:rPr>
              <a:t>giving </a:t>
            </a:r>
            <a:r>
              <a:rPr sz="2000" spc="-15" dirty="0">
                <a:solidFill>
                  <a:srgbClr val="FFFFFF"/>
                </a:solidFill>
                <a:latin typeface="Cambria"/>
                <a:cs typeface="Cambria"/>
              </a:rPr>
              <a:t>relevant </a:t>
            </a:r>
            <a:r>
              <a:rPr sz="2000" spc="-5" dirty="0">
                <a:solidFill>
                  <a:srgbClr val="FFFFFF"/>
                </a:solidFill>
                <a:latin typeface="Cambria"/>
                <a:cs typeface="Cambria"/>
              </a:rPr>
              <a:t>results  to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ambria"/>
                <a:cs typeface="Cambria"/>
              </a:rPr>
              <a:t>user according to their </a:t>
            </a:r>
            <a:r>
              <a:rPr sz="2000" spc="-10" dirty="0">
                <a:solidFill>
                  <a:srgbClr val="FFFFFF"/>
                </a:solidFill>
                <a:latin typeface="Cambria"/>
                <a:cs typeface="Cambria"/>
              </a:rPr>
              <a:t>requirements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and the  domain the case </a:t>
            </a:r>
            <a:r>
              <a:rPr sz="2000" spc="-5" dirty="0">
                <a:solidFill>
                  <a:srgbClr val="FFFFFF"/>
                </a:solidFill>
                <a:latin typeface="Cambria"/>
                <a:cs typeface="Cambria"/>
              </a:rPr>
              <a:t>belongs</a:t>
            </a:r>
            <a:r>
              <a:rPr sz="2000" spc="-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-5" dirty="0" err="1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lang="en-US" sz="2000" spc="-5" dirty="0" err="1">
                <a:solidFill>
                  <a:srgbClr val="FFFFFF"/>
                </a:solidFill>
                <a:latin typeface="Cambria"/>
                <a:cs typeface="Cambria"/>
              </a:rPr>
              <a:t>,so</a:t>
            </a:r>
            <a:r>
              <a:rPr lang="en-US" sz="20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mbria"/>
                <a:cs typeface="Cambria"/>
              </a:rPr>
              <a:t>.</a:t>
            </a:r>
            <a:endParaRPr sz="2000" dirty="0">
              <a:latin typeface="Cambria"/>
              <a:cs typeface="Cambria"/>
            </a:endParaRPr>
          </a:p>
          <a:p>
            <a:pPr marL="165100">
              <a:lnSpc>
                <a:spcPct val="100000"/>
              </a:lnSpc>
              <a:spcBef>
                <a:spcPts val="1340"/>
              </a:spcBef>
            </a:pPr>
            <a:r>
              <a:rPr sz="3600" spc="-5" dirty="0">
                <a:solidFill>
                  <a:srgbClr val="E36C09"/>
                </a:solidFill>
                <a:latin typeface="Algerian"/>
                <a:cs typeface="Algerian"/>
              </a:rPr>
              <a:t>Dependencies</a:t>
            </a:r>
            <a:endParaRPr sz="3600" dirty="0">
              <a:latin typeface="Algerian"/>
              <a:cs typeface="Algerian"/>
            </a:endParaRPr>
          </a:p>
          <a:p>
            <a:pPr marL="299085" indent="-287020">
              <a:lnSpc>
                <a:spcPct val="100000"/>
              </a:lnSpc>
              <a:spcBef>
                <a:spcPts val="138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5" dirty="0">
                <a:latin typeface="Cambria"/>
                <a:cs typeface="Cambria"/>
              </a:rPr>
              <a:t>Lawyers </a:t>
            </a:r>
            <a:r>
              <a:rPr sz="2400" dirty="0">
                <a:latin typeface="Cambria"/>
                <a:cs typeface="Cambria"/>
              </a:rPr>
              <a:t>and their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information</a:t>
            </a:r>
            <a:endParaRPr sz="2400" dirty="0">
              <a:latin typeface="Cambria"/>
              <a:cs typeface="Cambria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Cambria"/>
                <a:cs typeface="Cambria"/>
              </a:rPr>
              <a:t>FIR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data</a:t>
            </a:r>
          </a:p>
          <a:p>
            <a:pPr marL="299085" marR="10477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35" dirty="0">
                <a:latin typeface="Cambria"/>
                <a:cs typeface="Cambria"/>
              </a:rPr>
              <a:t>For </a:t>
            </a:r>
            <a:r>
              <a:rPr sz="2400" spc="-5" dirty="0">
                <a:latin typeface="Cambria"/>
                <a:cs typeface="Cambria"/>
              </a:rPr>
              <a:t>authentication:  Aadhar/passport/driving license </a:t>
            </a:r>
            <a:r>
              <a:rPr sz="2400" dirty="0">
                <a:latin typeface="Cambria"/>
                <a:cs typeface="Cambria"/>
              </a:rPr>
              <a:t>and </a:t>
            </a:r>
            <a:r>
              <a:rPr sz="2400" spc="-5" dirty="0">
                <a:latin typeface="Cambria"/>
                <a:cs typeface="Cambria"/>
              </a:rPr>
              <a:t>pan  </a:t>
            </a:r>
            <a:r>
              <a:rPr sz="2400" spc="-10" dirty="0">
                <a:latin typeface="Cambria"/>
                <a:cs typeface="Cambria"/>
              </a:rPr>
              <a:t>card </a:t>
            </a:r>
            <a:r>
              <a:rPr sz="2400" dirty="0">
                <a:latin typeface="Cambria"/>
                <a:cs typeface="Cambria"/>
              </a:rPr>
              <a:t>data </a:t>
            </a:r>
            <a:r>
              <a:rPr sz="2400" spc="-10" dirty="0">
                <a:latin typeface="Cambria"/>
                <a:cs typeface="Cambria"/>
              </a:rPr>
              <a:t>to </a:t>
            </a:r>
            <a:r>
              <a:rPr sz="2400" spc="-5" dirty="0">
                <a:latin typeface="Cambria"/>
                <a:cs typeface="Cambria"/>
              </a:rPr>
              <a:t>be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verified</a:t>
            </a:r>
            <a:endParaRPr sz="2400" dirty="0">
              <a:latin typeface="Cambria"/>
              <a:cs typeface="Cambria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Cambria"/>
                <a:cs typeface="Cambria"/>
              </a:rPr>
              <a:t>Court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cases</a:t>
            </a:r>
            <a:endParaRPr lang="en-US" sz="2400" spc="-5" dirty="0">
              <a:latin typeface="Cambria"/>
              <a:cs typeface="Cambria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IN" sz="2400" spc="-5" dirty="0">
                <a:latin typeface="Cambria"/>
                <a:cs typeface="Cambria"/>
              </a:rPr>
              <a:t>Official Government Firewall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266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Algerian</vt:lpstr>
      <vt:lpstr>Arial</vt:lpstr>
      <vt:lpstr>Calibri</vt:lpstr>
      <vt:lpstr>Cambria</vt:lpstr>
      <vt:lpstr>Times New Roman</vt:lpstr>
      <vt:lpstr>Office Theme</vt:lpstr>
      <vt:lpstr>Court OF  JUSTICE</vt:lpstr>
      <vt:lpstr>IDEA/SOLUTION/PROTOTYPE</vt:lpstr>
      <vt:lpstr>PowerPoint Presentation</vt:lpstr>
      <vt:lpstr>PowerPoint Presentation</vt:lpstr>
      <vt:lpstr>Show Stopper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Bindu sri</cp:lastModifiedBy>
  <cp:revision>7</cp:revision>
  <dcterms:created xsi:type="dcterms:W3CDTF">2020-01-21T05:32:16Z</dcterms:created>
  <dcterms:modified xsi:type="dcterms:W3CDTF">2020-01-21T12:03:30Z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2020-01-21T00:00:00Z</vt:filetime>
  </property>
</Properties>
</file>