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1" r:id="rId4"/>
    <p:sldId id="259" r:id="rId5"/>
    <p:sldId id="275" r:id="rId6"/>
    <p:sldId id="274" r:id="rId7"/>
    <p:sldId id="280" r:id="rId8"/>
    <p:sldId id="276" r:id="rId9"/>
    <p:sldId id="277" r:id="rId10"/>
    <p:sldId id="278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4DF-BD5C-ED50-F795-FA962FFB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A91C-B820-7E14-2755-3EDBA6F4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B9DE-EF1D-C4B1-CBE5-C9FB1465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C201-9403-EFDA-41F2-09905A2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AF91-28CC-9CD6-132C-E3D3FE73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FEF5-4656-179E-109B-FCFD1389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E8E8-89EC-D6CA-4DE4-1C4680E5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FBD5-DBB9-2931-228A-07889ECB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1F2B-7D7E-67EC-8DD9-A4901D3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6A72-06F6-28F5-6FD2-D4A9436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CCE8E-F9B5-9C60-2C10-4FABC59FC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F7C06-4BE1-E386-63D2-811BC74B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39D4-4494-94B8-F125-1C00BDB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E83E-19DC-B208-4BE6-486A4A50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F656-5740-DB7F-A01E-0BC7F741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11C4-C2A7-22E7-7346-5D50D050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991F-16AC-DB0D-29EC-8988ACA4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6948-EFA7-9FE3-F6D9-1A2D9EE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A591-B781-6EF8-C43B-D8B4D020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B127-DBB0-3A36-09F3-9398B92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F572-F4A7-9894-D659-2F417D5A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1784-9C98-351E-2683-9C4DA474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9B1C-44AF-A977-A05B-12055A7A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1CEC-B80B-8FA1-1548-F87293B9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72BD-8F73-082E-AE01-46E61325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DB1F-51C6-938A-1775-BBA15E66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BFAC-2B5F-DDCD-38BA-25C131672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3CF6-B224-7322-9D06-7294FF175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48A1-A91D-45F2-E2B6-D37DC71C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FA5F-851B-2852-C000-94B7FC9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A8F2-314F-DC07-5AED-4AEDCDCE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3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EE58-7CCE-D0A8-0B51-B5C1AEEF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DADB-BC68-3A09-E9CF-C280D2C5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6E4B-64C3-4E66-E69D-DFDD5F969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6EBB-5168-354E-4FD4-5F54B9954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4B21B-7F8A-DDBF-D9AA-559216952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1D061-3B93-117B-9DF6-1E93FFA7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1FECE-6501-479F-C5B4-AEE05E2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9BC82-983A-967A-5BB2-18488C1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B77B-4D3B-3D59-C667-32916FE9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954B-1F0E-8313-F659-84CFED5A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7E095-FD63-9448-7404-F61D503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EC0FD-0B7E-0AD3-C27F-4314C5EE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D59B7-3FDB-062B-CE45-5F42B50E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D0D61-0216-AEF5-D5EA-ACFC8DCC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0780-C530-12BB-0E7E-F98E37E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88A5-F346-FB34-F679-DB3391DD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6908-954E-60F8-EFA8-B7F31B5A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FFBA-7594-DF68-4903-B3BB39B8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B71A-F177-D5D4-2307-76F747D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393A-7EC6-4F49-DD03-A608DDE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26CC-D9F1-F962-D17A-00EDB0B2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AEEA-425F-2BAD-A846-B5F31600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ED00D-67E2-932A-847D-2EA42243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F4DAB-0A0C-73C3-95A0-BBBED73C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D8E1-F4DF-91FF-13B3-FD83168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2C5F-8DEE-67F3-9F79-AF4901AD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98960-4411-8F94-B203-872C75FB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5F8B9-5F4A-1F71-AA44-10C969A5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D98B-0547-4334-2208-A80A28C7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EFD9-8635-19DE-17B3-8BAB70697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B71-A97C-4280-9E78-B646F3312370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AF50-7EE9-CAA3-2357-567440E1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DCCE-4BB1-7271-FFBA-8F102E336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0302-C9F9-4DA7-9DA5-22375A5D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4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E60D7-07A0-BF33-3E66-E2F8C99B0E41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98CB1-43FE-F616-74FA-6AEE59FA6BF1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51A12-2089-4E83-A185-4C70C935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10418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7C7729E-193F-258C-8EF4-20F3CCBF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814EF05-CC25-9D43-57B5-90EDB1ED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609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4BF904-2B4D-1986-6D4C-27CBD9A5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CE1DE-D210-C7A2-61C0-FF7B6B511F8A}"/>
              </a:ext>
            </a:extLst>
          </p:cNvPr>
          <p:cNvSpPr txBox="1"/>
          <p:nvPr/>
        </p:nvSpPr>
        <p:spPr>
          <a:xfrm flipH="1">
            <a:off x="348110" y="889693"/>
            <a:ext cx="114180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111111"/>
              </a:solidFill>
              <a:latin typeface="-apple-system"/>
            </a:endParaRPr>
          </a:p>
          <a:p>
            <a:r>
              <a:rPr lang="en-GB" sz="4000" b="1" dirty="0">
                <a:solidFill>
                  <a:srgbClr val="111111"/>
                </a:solidFill>
                <a:latin typeface="-apple-system"/>
              </a:rPr>
              <a:t>Project Title:</a:t>
            </a:r>
          </a:p>
          <a:p>
            <a:r>
              <a:rPr lang="it-IT" sz="4000" b="1" dirty="0"/>
              <a:t>AI-BASED VIDEO INSIGHTS GENERATOR </a:t>
            </a:r>
          </a:p>
          <a:p>
            <a:endParaRPr lang="en-GB" dirty="0">
              <a:solidFill>
                <a:srgbClr val="111111"/>
              </a:solidFill>
              <a:latin typeface="-apple-system"/>
            </a:endParaRPr>
          </a:p>
          <a:p>
            <a:r>
              <a:rPr lang="en-GB" b="1" dirty="0">
                <a:solidFill>
                  <a:srgbClr val="111111"/>
                </a:solidFill>
                <a:latin typeface="-apple-system"/>
              </a:rPr>
              <a:t>TEAM MEMBERS: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21BQ1A42I2 – :Y. Bindu Varsha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21BQ1A42F4 – :P. Sambasivarao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21BQ1A42D5 –:P. Snehal Kumar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21BQ1A42H9 –::V. Charan Sai Venkat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GB" b="1" dirty="0">
                <a:solidFill>
                  <a:srgbClr val="111111"/>
                </a:solidFill>
                <a:latin typeface="-apple-system"/>
              </a:rPr>
              <a:t>Under the Guidance of:</a:t>
            </a:r>
          </a:p>
          <a:p>
            <a:endParaRPr lang="en-GB" dirty="0">
              <a:solidFill>
                <a:srgbClr val="111111"/>
              </a:solidFill>
              <a:latin typeface="-apple-system"/>
            </a:endParaRPr>
          </a:p>
          <a:p>
            <a:r>
              <a:rPr lang="en-GB" b="1" dirty="0">
                <a:solidFill>
                  <a:srgbClr val="111111"/>
                </a:solidFill>
                <a:latin typeface="-apple-system"/>
              </a:rPr>
              <a:t>(Project Guide)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									</a:t>
            </a:r>
            <a:r>
              <a:rPr lang="en-GB" b="1" dirty="0">
                <a:solidFill>
                  <a:srgbClr val="111111"/>
                </a:solidFill>
                <a:latin typeface="-apple-system"/>
              </a:rPr>
              <a:t>  HOD-CSM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,</a:t>
            </a:r>
          </a:p>
          <a:p>
            <a:r>
              <a:rPr lang="en-IN" dirty="0"/>
              <a:t>Mr. SK Wasim Akram 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							                Dr. K. Suresh Babu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E0033-3720-944C-E599-B069BFF36DAF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80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10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B459D-DD6A-F82A-1F2A-C992F1727B47}"/>
              </a:ext>
            </a:extLst>
          </p:cNvPr>
          <p:cNvSpPr txBox="1"/>
          <p:nvPr/>
        </p:nvSpPr>
        <p:spPr>
          <a:xfrm>
            <a:off x="282388" y="954430"/>
            <a:ext cx="1145689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Results:</a:t>
            </a:r>
          </a:p>
          <a:p>
            <a:endParaRPr lang="en-I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Theme Detection Accuracy:</a:t>
            </a:r>
            <a:r>
              <a:rPr lang="en-US" sz="2000" dirty="0"/>
              <a:t> The LSTM-based classification model successfully identifies themes from both text and video transcriptions with high accuracy, leveraging Conv1D, MaxPooling1D, and BatchNormalization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Summarization Performance:</a:t>
            </a:r>
            <a:r>
              <a:rPr lang="en-US" sz="2000" dirty="0"/>
              <a:t> The pre-trained transformer models (T5, Pegasus, BART) generate concise and meaningful summaries of transcribed content, achieving high ROUGE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Speech-to-Text Efficiency:</a:t>
            </a:r>
            <a:r>
              <a:rPr lang="en-US" sz="2000" dirty="0"/>
              <a:t> The system accurately transcribes video/audio content using API-based transcription, providing clear timestamps for extracted themes.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Multilingual Translation:</a:t>
            </a:r>
            <a:r>
              <a:rPr lang="en-US" sz="2000" dirty="0"/>
              <a:t> The detected themes and summaries are effectively translated into multiple languages, ensuring broader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Interactive Q&amp;A System:</a:t>
            </a:r>
            <a:r>
              <a:rPr lang="en-US" sz="2000" dirty="0"/>
              <a:t> Users can ask questions about the video content, receiving relevant answers generated from the transcribed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Overall System Performance:</a:t>
            </a:r>
            <a:r>
              <a:rPr lang="en-US" sz="2000" dirty="0"/>
              <a:t> The model demonstrates optimized performance with </a:t>
            </a:r>
            <a:r>
              <a:rPr lang="en-US" sz="2000" dirty="0" err="1"/>
              <a:t>EarlyStopping</a:t>
            </a:r>
            <a:r>
              <a:rPr lang="en-US" sz="2000" dirty="0"/>
              <a:t> and </a:t>
            </a:r>
            <a:r>
              <a:rPr lang="en-US" sz="2000" dirty="0" err="1"/>
              <a:t>ModelCheckpoint</a:t>
            </a:r>
            <a:r>
              <a:rPr lang="en-US" sz="2000" dirty="0"/>
              <a:t>, ensuring efficient training and execution.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50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D0E7-93F1-EB87-2A19-3364871BF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ED800-33ED-C251-B742-0DABB0EA99A1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42D7E-6E2F-1A2E-29E5-C16BE704FAE3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8225BA-DA60-BBAE-91B2-F28FA06C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B0BCBCF-AD50-7F49-9711-3E216944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31F1BB-3595-CC63-4CBB-0F152FD6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46D584-5879-265A-C2D1-DF4D9B59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11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45F75-8327-CFDC-D7AA-23610CD921FF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183AF-473E-9A02-5F57-61B10D7F5704}"/>
              </a:ext>
            </a:extLst>
          </p:cNvPr>
          <p:cNvSpPr txBox="1"/>
          <p:nvPr/>
        </p:nvSpPr>
        <p:spPr>
          <a:xfrm>
            <a:off x="282388" y="954430"/>
            <a:ext cx="114568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Results:</a:t>
            </a:r>
          </a:p>
          <a:p>
            <a:pPr algn="just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EB24F-8072-F77D-B510-4684EE6B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1" y="3768922"/>
            <a:ext cx="5503150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7B88E-D81C-7C9F-FC02-9E527C64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10" y="3912759"/>
            <a:ext cx="5716971" cy="25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646C-F915-8BC4-C9FB-DDCC3A6FE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10" y="1102170"/>
            <a:ext cx="5291172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31A0E1-9BB9-4DC7-FCCE-21638A9B1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1459374"/>
            <a:ext cx="5000812" cy="22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B041-E07B-870F-DDC9-400AAC0F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5E40A-F509-9630-EF8B-FE24A658D66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2A49C-2EF5-F1A0-9F4B-6C13CD1A6432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6D693-2D9F-23B6-F710-E957B289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8A59C83-588D-8175-9696-F91AFF9A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3461773-5935-DE0A-7CF4-BA527D61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680076-6F78-87F4-DD12-DD45A32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12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5A908-766E-9422-2372-A80FF2255F3B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8D653-E362-76BE-9ABE-51C02AD3CD62}"/>
              </a:ext>
            </a:extLst>
          </p:cNvPr>
          <p:cNvSpPr txBox="1"/>
          <p:nvPr/>
        </p:nvSpPr>
        <p:spPr>
          <a:xfrm>
            <a:off x="282388" y="954430"/>
            <a:ext cx="114568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Results:</a:t>
            </a:r>
          </a:p>
          <a:p>
            <a:pPr algn="just"/>
            <a:endParaRPr lang="en-IN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6EBA22-945C-A54D-0AD5-5F196171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30991"/>
            <a:ext cx="5676900" cy="25200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7559BE-E4AD-1CDC-DD9C-58BC8051D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67" y="1107276"/>
            <a:ext cx="5781004" cy="2520000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A09CF8-7074-C3FA-32F8-AFF78EBF0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48" y="1487762"/>
            <a:ext cx="4872087" cy="2136301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92BBC8-0DF3-A2EE-9F0F-3FCE9475F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9" y="3822079"/>
            <a:ext cx="6463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E162-AFAF-9516-0F4E-C6B5C923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3AB0E-22F9-1093-C9E7-A84B4B3F601A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09D0A-77C5-60DB-0841-3799298C1F01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593A8-0B66-5EB9-5ACC-D05E3A0A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0B6D02-3A55-AAFE-79D4-822B48E3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272A863-5E1F-4CBD-A3B2-054B7B71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513B63-D24D-A6FD-5D47-6ECDDDD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13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27E35-6E0E-86A4-64A2-BE9315A1A3B6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CBDC8-F132-05D5-24D1-9CB57B148CFE}"/>
              </a:ext>
            </a:extLst>
          </p:cNvPr>
          <p:cNvSpPr txBox="1"/>
          <p:nvPr/>
        </p:nvSpPr>
        <p:spPr>
          <a:xfrm>
            <a:off x="282388" y="954430"/>
            <a:ext cx="114568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Results:</a:t>
            </a:r>
          </a:p>
          <a:p>
            <a:pPr algn="just"/>
            <a:endParaRPr lang="en-IN" dirty="0"/>
          </a:p>
        </p:txBody>
      </p:sp>
      <p:pic>
        <p:nvPicPr>
          <p:cNvPr id="7" name="Picture 6" descr="A blue rectangular object with white lines&#10;&#10;AI-generated content may be incorrect.">
            <a:extLst>
              <a:ext uri="{FF2B5EF4-FFF2-40B4-BE49-F238E27FC236}">
                <a16:creationId xmlns:a16="http://schemas.microsoft.com/office/drawing/2014/main" id="{9CECB780-DE50-5742-A8F6-C5819BB5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48" y="788711"/>
            <a:ext cx="8379541" cy="96593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37B164-3808-1C22-B486-9203A0E16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3273"/>
            <a:ext cx="12192000" cy="1885290"/>
          </a:xfrm>
          <a:prstGeom prst="rect">
            <a:avLst/>
          </a:prstGeom>
        </p:spPr>
      </p:pic>
      <p:pic>
        <p:nvPicPr>
          <p:cNvPr id="15" name="Picture 14" descr="A screenshot of a video chat&#10;&#10;AI-generated content may be incorrect.">
            <a:extLst>
              <a:ext uri="{FF2B5EF4-FFF2-40B4-BE49-F238E27FC236}">
                <a16:creationId xmlns:a16="http://schemas.microsoft.com/office/drawing/2014/main" id="{F36A8355-9393-BECE-6910-83D67DA19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" y="1646121"/>
            <a:ext cx="7314966" cy="3296003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187F81-DA71-A9DB-A83A-C4C0BAA2A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57" y="2040230"/>
            <a:ext cx="4864510" cy="29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2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45F21-8B68-64A4-D45F-ECA23D675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84B19-5D16-4EF8-8143-DA3E18B1D74A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26648-48D9-380D-D8F2-BF6AA35B0E82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F8193-A584-0218-4194-830CE2FD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AEB68E6-1B53-ED14-16DD-8752B82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7D0F3C-7644-D0E8-3C80-AF4250F6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9F5D2F-8A2C-5460-7FC3-FCB3FB41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14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DCCF7-84E2-A34D-322F-C5B2D1C91779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EAAAE-199A-E550-EEFC-F63E4842D16B}"/>
              </a:ext>
            </a:extLst>
          </p:cNvPr>
          <p:cNvSpPr txBox="1"/>
          <p:nvPr/>
        </p:nvSpPr>
        <p:spPr>
          <a:xfrm>
            <a:off x="282388" y="954430"/>
            <a:ext cx="114568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Results:</a:t>
            </a:r>
          </a:p>
          <a:p>
            <a:pPr algn="just"/>
            <a:endParaRPr lang="en-IN" dirty="0"/>
          </a:p>
        </p:txBody>
      </p:sp>
      <p:pic>
        <p:nvPicPr>
          <p:cNvPr id="7" name="Picture 6" descr="A graph of a barcode&#10;&#10;AI-generated content may be incorrect.">
            <a:extLst>
              <a:ext uri="{FF2B5EF4-FFF2-40B4-BE49-F238E27FC236}">
                <a16:creationId xmlns:a16="http://schemas.microsoft.com/office/drawing/2014/main" id="{5130D3F3-6539-8F0D-6A5B-D5BF9160E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" y="3392690"/>
            <a:ext cx="6343956" cy="3076475"/>
          </a:xfrm>
          <a:prstGeom prst="rect">
            <a:avLst/>
          </a:prstGeom>
        </p:spPr>
      </p:pic>
      <p:pic>
        <p:nvPicPr>
          <p:cNvPr id="9" name="Picture 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ED73B711-4AE1-EB32-355B-E808802E3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55" y="820093"/>
            <a:ext cx="8358257" cy="2608907"/>
          </a:xfrm>
          <a:prstGeom prst="rect">
            <a:avLst/>
          </a:prstGeom>
        </p:spPr>
      </p:pic>
      <p:pic>
        <p:nvPicPr>
          <p:cNvPr id="17" name="Picture 16" descr="A graph with blue line and orange line&#10;&#10;AI-generated content may be incorrect.">
            <a:extLst>
              <a:ext uri="{FF2B5EF4-FFF2-40B4-BE49-F238E27FC236}">
                <a16:creationId xmlns:a16="http://schemas.microsoft.com/office/drawing/2014/main" id="{665DC9C9-8226-C4E0-DA0E-8EB3D0091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67" y="3714100"/>
            <a:ext cx="5695643" cy="27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2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741DA-896C-65F5-66BA-78C4B23789EB}"/>
              </a:ext>
            </a:extLst>
          </p:cNvPr>
          <p:cNvSpPr txBox="1"/>
          <p:nvPr/>
        </p:nvSpPr>
        <p:spPr>
          <a:xfrm flipH="1">
            <a:off x="498987" y="1065238"/>
            <a:ext cx="107635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/>
              <a:t>Abstract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This project, </a:t>
            </a:r>
            <a:r>
              <a:rPr lang="it-IT" sz="2000" b="1" dirty="0"/>
              <a:t>AI-BASED VIDEO INSIGHTS GENERATOR</a:t>
            </a:r>
            <a:r>
              <a:rPr lang="en-US" sz="2000" b="1" dirty="0"/>
              <a:t>, </a:t>
            </a:r>
            <a:r>
              <a:rPr lang="en-US" sz="2000" dirty="0"/>
              <a:t>focuses on extracting key themes from textual and video data using deep learning techniques. The system integrates </a:t>
            </a:r>
            <a:r>
              <a:rPr lang="en-US" sz="2000" b="1" dirty="0"/>
              <a:t>LSTM-based classification</a:t>
            </a:r>
            <a:r>
              <a:rPr lang="en-US" sz="2000" dirty="0"/>
              <a:t> for theme detection and </a:t>
            </a:r>
            <a:r>
              <a:rPr lang="en-US" sz="2000" b="1" dirty="0"/>
              <a:t>transformer-based summarization</a:t>
            </a:r>
            <a:r>
              <a:rPr lang="en-US" sz="2000" dirty="0"/>
              <a:t> to generate concise content summaries.</a:t>
            </a:r>
          </a:p>
          <a:p>
            <a:pPr>
              <a:buNone/>
            </a:pPr>
            <a:r>
              <a:rPr lang="en-US" sz="2000" dirty="0"/>
              <a:t>The platform processes videos from YouTube, Google Drive, and local uploads, converting speech to text and extracting timestamps for better contextual understanding. The system also supports </a:t>
            </a:r>
            <a:r>
              <a:rPr lang="en-US" sz="2000" b="1" dirty="0"/>
              <a:t>multilingual translation</a:t>
            </a:r>
            <a:r>
              <a:rPr lang="en-US" sz="2000" dirty="0"/>
              <a:t> and an </a:t>
            </a:r>
            <a:r>
              <a:rPr lang="en-US" sz="2000" b="1" dirty="0"/>
              <a:t>interactive Q&amp;A module</a:t>
            </a:r>
            <a:r>
              <a:rPr lang="en-US" sz="2000" dirty="0"/>
              <a:t>, allowing users to query video content dynamically.</a:t>
            </a:r>
          </a:p>
          <a:p>
            <a:pPr>
              <a:buNone/>
            </a:pPr>
            <a:r>
              <a:rPr lang="en-US" sz="2000" dirty="0"/>
              <a:t>Utilizing </a:t>
            </a:r>
            <a:r>
              <a:rPr lang="en-US" sz="2000" b="1" dirty="0"/>
              <a:t>LSTM, Conv1D, MaxPooling1D, and BatchNormalization layers</a:t>
            </a:r>
            <a:r>
              <a:rPr lang="en-US" sz="2000" dirty="0"/>
              <a:t>, the model effectively classifies themes, while transformer models like </a:t>
            </a:r>
            <a:r>
              <a:rPr lang="en-US" sz="2000" b="1" dirty="0"/>
              <a:t>T5, Pegasus, and BART</a:t>
            </a:r>
            <a:r>
              <a:rPr lang="en-US" sz="2000" dirty="0"/>
              <a:t> generate high-quality summaries. Additionally, it incorporates </a:t>
            </a:r>
            <a:r>
              <a:rPr lang="en-US" sz="2000" b="1" dirty="0"/>
              <a:t>speech-to-text transcription, API-based translations, and evaluation metrics</a:t>
            </a:r>
            <a:r>
              <a:rPr lang="en-US" sz="2000" dirty="0"/>
              <a:t> to assess performance.</a:t>
            </a:r>
          </a:p>
          <a:p>
            <a:r>
              <a:rPr lang="en-US" sz="2000" dirty="0"/>
              <a:t>This project provides an efficient way to analyze long-form video content, enhancing accessibility and understanding. The implementation is optimized with </a:t>
            </a:r>
            <a:r>
              <a:rPr lang="en-US" sz="2000" b="1" dirty="0" err="1"/>
              <a:t>EarlyStopping</a:t>
            </a:r>
            <a:r>
              <a:rPr lang="en-US" sz="2000" b="1" dirty="0"/>
              <a:t> and </a:t>
            </a:r>
            <a:r>
              <a:rPr lang="en-US" sz="2000" b="1" dirty="0" err="1"/>
              <a:t>ModelCheckpoint</a:t>
            </a:r>
            <a:r>
              <a:rPr lang="en-US" sz="2000" dirty="0"/>
              <a:t> to ensure high accuracy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17494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3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C803D-4F39-4EE9-C8DE-78491DC5A2EE}"/>
              </a:ext>
            </a:extLst>
          </p:cNvPr>
          <p:cNvSpPr txBox="1"/>
          <p:nvPr/>
        </p:nvSpPr>
        <p:spPr>
          <a:xfrm flipH="1">
            <a:off x="506728" y="799394"/>
            <a:ext cx="111785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/>
              <a:t>Project Overview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sz="2000" dirty="0"/>
              <a:t>The </a:t>
            </a:r>
            <a:r>
              <a:rPr lang="en-US" sz="2000" b="1" dirty="0"/>
              <a:t>"</a:t>
            </a:r>
            <a:r>
              <a:rPr lang="it-IT" sz="2000" b="1" dirty="0"/>
              <a:t> AI-BASED VIDEO INSIGHTS GENERATOR </a:t>
            </a:r>
            <a:r>
              <a:rPr lang="en-US" sz="2000" b="1" dirty="0"/>
              <a:t>"</a:t>
            </a:r>
            <a:r>
              <a:rPr lang="en-US" sz="2000" dirty="0"/>
              <a:t> is an advanced deep learning system designed to automatically analyze and extract meaningful themes from both textual and video content. The project leverages </a:t>
            </a:r>
            <a:r>
              <a:rPr lang="en-US" sz="2000" b="1" dirty="0"/>
              <a:t>LSTM-based models</a:t>
            </a:r>
            <a:r>
              <a:rPr lang="en-US" sz="2000" dirty="0"/>
              <a:t> for theme classification and </a:t>
            </a:r>
            <a:r>
              <a:rPr lang="en-US" sz="2000" b="1" dirty="0"/>
              <a:t>transformer-based architectures</a:t>
            </a:r>
            <a:r>
              <a:rPr lang="en-US" sz="2000" dirty="0"/>
              <a:t> for text summarization, providing an efficient way to process and summarize large volumes of data. It supports multiple video sources, including </a:t>
            </a:r>
            <a:r>
              <a:rPr lang="en-US" sz="2000" b="1" dirty="0"/>
              <a:t>YouTube, Google Drive, and local uploads</a:t>
            </a:r>
            <a:r>
              <a:rPr lang="en-US" sz="2000" dirty="0"/>
              <a:t>, converting spoken content into structured text while maintaining key timestamps for reference.</a:t>
            </a:r>
          </a:p>
          <a:p>
            <a:r>
              <a:rPr lang="en-US" sz="2000" dirty="0"/>
              <a:t>The system integrates </a:t>
            </a:r>
            <a:r>
              <a:rPr lang="en-US" sz="2000" b="1" dirty="0"/>
              <a:t>speech-to-text transcription, multilingual translation, and an interactive Q&amp;A feature</a:t>
            </a:r>
            <a:r>
              <a:rPr lang="en-US" sz="2000" dirty="0"/>
              <a:t>, allowing users to engage with content dynamically. Using </a:t>
            </a:r>
            <a:r>
              <a:rPr lang="en-US" sz="2000" b="1" dirty="0"/>
              <a:t>LSTM, Conv1D, MaxPooling1D, and BatchNormalization layers</a:t>
            </a:r>
            <a:r>
              <a:rPr lang="en-US" sz="2000" dirty="0"/>
              <a:t>, the classification model detects themes with high accuracy, while summarization is handled by transformer models such as </a:t>
            </a:r>
            <a:r>
              <a:rPr lang="en-US" sz="2000" b="1" dirty="0"/>
              <a:t>T5, Pegasus, and BART</a:t>
            </a:r>
            <a:r>
              <a:rPr lang="en-US" sz="2000" dirty="0"/>
              <a:t>. Performance optimizations like </a:t>
            </a:r>
            <a:r>
              <a:rPr lang="en-US" sz="2000" b="1" dirty="0" err="1"/>
              <a:t>EarlyStopping</a:t>
            </a:r>
            <a:r>
              <a:rPr lang="en-US" sz="2000" b="1" dirty="0"/>
              <a:t> and </a:t>
            </a:r>
            <a:r>
              <a:rPr lang="en-US" sz="2000" b="1" dirty="0" err="1"/>
              <a:t>ModelCheckpoint</a:t>
            </a:r>
            <a:r>
              <a:rPr lang="en-US" sz="2000" dirty="0"/>
              <a:t> ensure efficient training, while evaluation metrics help assess the system’s accuracy and reliability. This project serves as a powerful tool for extracting key insights from long-form video and text content, making information more accessible and structured.</a:t>
            </a:r>
          </a:p>
        </p:txBody>
      </p:sp>
    </p:spTree>
    <p:extLst>
      <p:ext uri="{BB962C8B-B14F-4D97-AF65-F5344CB8AC3E}">
        <p14:creationId xmlns:p14="http://schemas.microsoft.com/office/powerpoint/2010/main" val="11416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46F79-3C84-6626-727C-670049DC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680AE-DB7C-A2FB-C62D-7867F0C0DA3F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80A97-C8A5-4539-44D9-AF328A6D5C8E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B7AC1-0F5B-6575-2537-F93719F6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577A5DD-2455-A781-293A-DCC9777E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D8C373B-2F57-9942-5207-EB1855FC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0722E7-FB1D-471F-2729-0D87AFF8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4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73B70-65DD-0D6C-8CA1-554889E1DE00}"/>
              </a:ext>
            </a:extLst>
          </p:cNvPr>
          <p:cNvSpPr txBox="1"/>
          <p:nvPr/>
        </p:nvSpPr>
        <p:spPr>
          <a:xfrm flipH="1">
            <a:off x="174055" y="1209733"/>
            <a:ext cx="259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System Architecture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9415B-6825-E460-BF03-FE0706C5E054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77BD-BC7A-BB42-A30A-4CDC2416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57" y="593053"/>
            <a:ext cx="9385487" cy="60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A6A6B-491B-2748-1EC8-D12616D6E657}"/>
              </a:ext>
            </a:extLst>
          </p:cNvPr>
          <p:cNvSpPr txBox="1"/>
          <p:nvPr/>
        </p:nvSpPr>
        <p:spPr>
          <a:xfrm>
            <a:off x="755179" y="763363"/>
            <a:ext cx="109766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/>
              <a:t>Proposed System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sz="2000" b="1" dirty="0"/>
              <a:t>Proposed System</a:t>
            </a:r>
          </a:p>
          <a:p>
            <a:pPr>
              <a:buNone/>
            </a:pPr>
            <a:r>
              <a:rPr lang="en-US" sz="2000" dirty="0"/>
              <a:t>The proposed system</a:t>
            </a:r>
            <a:r>
              <a:rPr lang="it-IT" sz="2000" b="1" dirty="0"/>
              <a:t> AI-BASED VIDEO INSIGHTS GENERATOR</a:t>
            </a:r>
            <a:r>
              <a:rPr lang="en-US" sz="2000" dirty="0"/>
              <a:t>, is designed to provide an </a:t>
            </a:r>
            <a:r>
              <a:rPr lang="en-US" sz="2000" b="1" dirty="0"/>
              <a:t>automated, intelligent, and scalable solution</a:t>
            </a:r>
            <a:r>
              <a:rPr lang="en-US" sz="2000" dirty="0"/>
              <a:t> for theme detection and summarization. It processes both textual and video content, extracting key themes and generating concise summaries using </a:t>
            </a:r>
            <a:r>
              <a:rPr lang="en-US" sz="2000" b="1" dirty="0"/>
              <a:t>LSTM-based models</a:t>
            </a:r>
            <a:r>
              <a:rPr lang="en-US" sz="2000" dirty="0"/>
              <a:t> and </a:t>
            </a:r>
            <a:r>
              <a:rPr lang="en-US" sz="2000" b="1" dirty="0"/>
              <a:t>transformer architectures</a:t>
            </a:r>
            <a:r>
              <a:rPr lang="en-US" sz="2000" dirty="0"/>
              <a:t>. The system integrates </a:t>
            </a:r>
            <a:r>
              <a:rPr lang="en-US" sz="2000" b="1" dirty="0"/>
              <a:t>speech-to-text transcription, timestamp extraction, and multilingual translation</a:t>
            </a:r>
            <a:r>
              <a:rPr lang="en-US" sz="2000" dirty="0"/>
              <a:t>, ensuring comprehensive content analysis. The inclusion of an </a:t>
            </a:r>
            <a:r>
              <a:rPr lang="en-US" sz="2000" b="1" dirty="0"/>
              <a:t>interactive Q&amp;A feature</a:t>
            </a:r>
            <a:r>
              <a:rPr lang="en-US" sz="2000" dirty="0"/>
              <a:t> allows users to query specific topics within the processed data, making the system more user-friendly and efficient.</a:t>
            </a:r>
          </a:p>
          <a:p>
            <a:r>
              <a:rPr lang="en-US" sz="2000" dirty="0"/>
              <a:t>To enhance accuracy and efficiency, the system employs </a:t>
            </a:r>
            <a:r>
              <a:rPr lang="en-US" sz="2000" b="1" dirty="0"/>
              <a:t>Conv1D, MaxPooling1D, and BatchNormalization layers</a:t>
            </a:r>
            <a:r>
              <a:rPr lang="en-US" sz="2000" dirty="0"/>
              <a:t> in theme detection and uses </a:t>
            </a:r>
            <a:r>
              <a:rPr lang="en-US" sz="2000" b="1" dirty="0"/>
              <a:t>T5, Pegasus, and BART models</a:t>
            </a:r>
            <a:r>
              <a:rPr lang="en-US" sz="2000" dirty="0"/>
              <a:t> for summarization. The model is optimized through </a:t>
            </a:r>
            <a:r>
              <a:rPr lang="en-US" sz="2000" b="1" dirty="0" err="1"/>
              <a:t>EarlyStopping</a:t>
            </a:r>
            <a:r>
              <a:rPr lang="en-US" sz="2000" b="1" dirty="0"/>
              <a:t> and </a:t>
            </a:r>
            <a:r>
              <a:rPr lang="en-US" sz="2000" b="1" dirty="0" err="1"/>
              <a:t>ModelCheckpoint</a:t>
            </a:r>
            <a:r>
              <a:rPr lang="en-US" sz="2000" dirty="0"/>
              <a:t>, ensuring reduced processing time while maintaining high accuracy. The backend is powered by </a:t>
            </a:r>
            <a:r>
              <a:rPr lang="en-US" sz="2000" b="1" dirty="0"/>
              <a:t>TensorFlow and </a:t>
            </a:r>
            <a:r>
              <a:rPr lang="en-US" sz="2000" b="1" dirty="0" err="1"/>
              <a:t>PyTorch</a:t>
            </a:r>
            <a:r>
              <a:rPr lang="en-US" sz="2000" dirty="0"/>
              <a:t>, while APIs handle </a:t>
            </a:r>
            <a:r>
              <a:rPr lang="en-US" sz="2000" b="1" dirty="0"/>
              <a:t>video transcription and multilingual translation</a:t>
            </a:r>
            <a:r>
              <a:rPr lang="en-US" sz="2000" dirty="0"/>
              <a:t>. This solution effectively bridges the gap between unstructured video data and structured, meaningful insights, making it a valuable tool for researchers, content analysts, and information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22995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6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BAA394-8D6D-C700-5862-3B70C3C0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87" y="876376"/>
            <a:ext cx="115693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r>
              <a:rPr lang="en-US" sz="2400" b="1" dirty="0"/>
              <a:t>System Features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Multi-Level Theme Detection: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Extracts themes from both video and text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b="1" dirty="0"/>
              <a:t>LSTM, Conv1D, and MaxPooling1D</a:t>
            </a:r>
            <a:r>
              <a:rPr lang="en-US" sz="2000" dirty="0"/>
              <a:t>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/>
              <a:t>timestamp extraction</a:t>
            </a:r>
            <a:r>
              <a:rPr lang="en-US" sz="2000" dirty="0"/>
              <a:t> for precise content mapping.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Advanced Summarization: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Utilizes </a:t>
            </a:r>
            <a:r>
              <a:rPr lang="en-US" sz="2000" b="1" dirty="0"/>
              <a:t>T5, Pegasus, and BART</a:t>
            </a:r>
            <a:r>
              <a:rPr lang="en-US" sz="2000" dirty="0"/>
              <a:t> for transformer-based summarization.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Generates concise summaries of long-form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Speech-to-Text Transcription: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Converts video/audio into structured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multiple </a:t>
            </a:r>
            <a:r>
              <a:rPr lang="en-US" sz="2000" b="1" dirty="0"/>
              <a:t>video sources</a:t>
            </a:r>
            <a:r>
              <a:rPr lang="en-US" sz="2000" dirty="0"/>
              <a:t> (YouTube, Google Drive, local files).</a:t>
            </a:r>
          </a:p>
        </p:txBody>
      </p:sp>
    </p:spTree>
    <p:extLst>
      <p:ext uri="{BB962C8B-B14F-4D97-AF65-F5344CB8AC3E}">
        <p14:creationId xmlns:p14="http://schemas.microsoft.com/office/powerpoint/2010/main" val="1356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33EE3-2FB9-329F-88F3-5ED3D354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59161-D1E1-E5DA-1C29-99AE9F2BEE72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36438-4094-A4F1-5CA7-16DAAB3D2FB1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C07A5-687E-8F26-51DB-A3E0692A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FF4CB96-9D6F-E923-2038-C02DFC4E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218139-5A69-D33E-4B71-7876390B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FB5B876-D0D2-96EB-21C8-E2540A66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7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3CAC8-A58E-4051-2D11-AEC5F6FEA551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3BFBE4-5893-A3DE-DA11-F5FF1D6D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87" y="1245708"/>
            <a:ext cx="1156934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Interactive Q&amp;A System: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Users can ask queries about the processed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AI-driven responses provide contextual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Multilingual Translation: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Converts extracted text into multiple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Ensures accessibility for diverse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Performance Optimization: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Implements </a:t>
            </a:r>
            <a:r>
              <a:rPr lang="en-US" sz="2000" b="1" dirty="0" err="1"/>
              <a:t>EarlyStopping</a:t>
            </a:r>
            <a:r>
              <a:rPr lang="en-US" sz="2000" b="1" dirty="0"/>
              <a:t> and </a:t>
            </a:r>
            <a:r>
              <a:rPr lang="en-US" sz="2000" b="1" dirty="0" err="1"/>
              <a:t>ModelCheckpoint</a:t>
            </a:r>
            <a:r>
              <a:rPr lang="en-US" sz="2000" dirty="0"/>
              <a:t> to improve training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Evaluates accuracy using </a:t>
            </a:r>
            <a:r>
              <a:rPr lang="en-US" sz="2000" b="1" dirty="0"/>
              <a:t>classification metrics and ROUGE scores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49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8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6C63E-66A0-555E-3B9F-7EA14F269265}"/>
              </a:ext>
            </a:extLst>
          </p:cNvPr>
          <p:cNvSpPr txBox="1"/>
          <p:nvPr/>
        </p:nvSpPr>
        <p:spPr>
          <a:xfrm>
            <a:off x="282388" y="954430"/>
            <a:ext cx="114568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Languages &amp; Frameworks: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 (for deep learning and AI processing).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TensorFlow &amp; </a:t>
            </a:r>
            <a:r>
              <a:rPr lang="en-IN" dirty="0" err="1"/>
              <a:t>PyTorch</a:t>
            </a:r>
            <a:r>
              <a:rPr lang="en-IN" dirty="0"/>
              <a:t> (for model implementation).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React (for front-end development).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Node.js (for backend API handling).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&amp; Deployment Tools: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 (for model training and testing).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Visual Studio Code (for code development).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 (for cloud-based processing and model execution).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APIs &amp; Libraries Used: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Hugging Face Transformers (for text summarization models: T5, Pegasus, BART).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SpeechRecognition</a:t>
            </a:r>
            <a:r>
              <a:rPr lang="en-IN" dirty="0"/>
              <a:t> API (for speech-to-text transcription).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YouTube API (for video data extraction).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Translate API (for multilingual translation).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&amp; Storage: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MongoDB (for storing user data and processed results).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Drive (for handling large-scale video storage).</a:t>
            </a:r>
          </a:p>
        </p:txBody>
      </p:sp>
    </p:spTree>
    <p:extLst>
      <p:ext uri="{BB962C8B-B14F-4D97-AF65-F5344CB8AC3E}">
        <p14:creationId xmlns:p14="http://schemas.microsoft.com/office/powerpoint/2010/main" val="169644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81DC-42C6-BD26-8814-1A0E2A73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9CF4E-FF04-4905-C8D8-EF9CF044241E}"/>
              </a:ext>
            </a:extLst>
          </p:cNvPr>
          <p:cNvSpPr/>
          <p:nvPr/>
        </p:nvSpPr>
        <p:spPr>
          <a:xfrm>
            <a:off x="-1" y="-53980"/>
            <a:ext cx="12192000" cy="8373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Department of CSE-AI &amp; ML (CSM)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8A220-7407-769B-A977-55B667B03670}"/>
              </a:ext>
            </a:extLst>
          </p:cNvPr>
          <p:cNvSpPr/>
          <p:nvPr/>
        </p:nvSpPr>
        <p:spPr>
          <a:xfrm>
            <a:off x="0" y="6464710"/>
            <a:ext cx="12192000" cy="3932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A5A6F-C2BC-7718-D3BC-4D102D76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" y="-38004"/>
            <a:ext cx="3229896" cy="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CAC30C-CDAE-9822-03A1-07328741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0922"/>
            <a:ext cx="997974" cy="365125"/>
          </a:xfrm>
        </p:spPr>
        <p:txBody>
          <a:bodyPr/>
          <a:lstStyle/>
          <a:p>
            <a:fld id="{E60D7E71-BA44-46DD-9382-D2032C4A3F28}" type="datetime1">
              <a:rPr lang="en-IN" smtClean="0">
                <a:solidFill>
                  <a:srgbClr val="FF33CC"/>
                </a:solidFill>
              </a:rPr>
              <a:t>21-03-2025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4200B5-0D04-7F1A-74CC-799C8721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9271" y="647362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rgbClr val="FF33CC"/>
                </a:solidFill>
              </a:rPr>
              <a:t>VVIT @ Dept. CSM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6EB03-B04B-0ED3-38D2-02BB8E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994" y="6478792"/>
            <a:ext cx="614516" cy="347256"/>
          </a:xfrm>
        </p:spPr>
        <p:txBody>
          <a:bodyPr/>
          <a:lstStyle/>
          <a:p>
            <a:fld id="{0F06A4E2-163B-4ABA-8562-AD05AC3F17C5}" type="slidenum">
              <a:rPr lang="en-IN" smtClean="0">
                <a:solidFill>
                  <a:srgbClr val="FF33CC"/>
                </a:solidFill>
              </a:rPr>
              <a:t>9</a:t>
            </a:fld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0194-85C1-1122-6E59-3CBA414CDC85}"/>
              </a:ext>
            </a:extLst>
          </p:cNvPr>
          <p:cNvSpPr txBox="1"/>
          <p:nvPr/>
        </p:nvSpPr>
        <p:spPr>
          <a:xfrm>
            <a:off x="9019387" y="117032"/>
            <a:ext cx="31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Team:BATCH13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21BQ1A42I2,                         21BQ1A42F4,</a:t>
            </a:r>
          </a:p>
          <a:p>
            <a:r>
              <a:rPr lang="en-IN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21BQ1A42D5,                          21BQ1A42H9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A737D-D07C-17A1-287A-00357308F0D3}"/>
              </a:ext>
            </a:extLst>
          </p:cNvPr>
          <p:cNvSpPr txBox="1"/>
          <p:nvPr/>
        </p:nvSpPr>
        <p:spPr>
          <a:xfrm>
            <a:off x="879288" y="1157630"/>
            <a:ext cx="91664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Operating System:</a:t>
            </a:r>
            <a:r>
              <a:rPr lang="en-IN" sz="2000" dirty="0"/>
              <a:t> Windows 10 or above / Linux (for model training and development).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Processor:</a:t>
            </a:r>
            <a:r>
              <a:rPr lang="en-IN" sz="2000" dirty="0"/>
              <a:t> Intel Core i5/i7 or AMD </a:t>
            </a:r>
            <a:r>
              <a:rPr lang="en-IN" sz="2000" dirty="0" err="1"/>
              <a:t>Ryzen</a:t>
            </a:r>
            <a:r>
              <a:rPr lang="en-IN" sz="2000" dirty="0"/>
              <a:t> 5/7 (for efficient model execution).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RAM:</a:t>
            </a:r>
            <a:r>
              <a:rPr lang="en-IN" sz="2000" dirty="0"/>
              <a:t> Minimum 8GB (16GB recommended for handling large video and text datasets).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Storage:</a:t>
            </a:r>
            <a:r>
              <a:rPr lang="en-IN" sz="2000" dirty="0"/>
              <a:t> At least 1TB HDD or 256GB SSD (for storing video data, transcripts, and model checkpoints).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Graphics Card:</a:t>
            </a:r>
            <a:r>
              <a:rPr lang="en-IN" sz="2000" dirty="0"/>
              <a:t> Minimum NVIDIA GTX 1050 Ti (recommended RTX 2060 or higher for deep learning acceleration).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Internet Speed:</a:t>
            </a:r>
            <a:r>
              <a:rPr lang="en-IN" sz="2000" dirty="0"/>
              <a:t> At least 10 Mbps (for fetching data from APIs, cloud storage, and processing video content).</a:t>
            </a:r>
          </a:p>
        </p:txBody>
      </p:sp>
    </p:spTree>
    <p:extLst>
      <p:ext uri="{BB962C8B-B14F-4D97-AF65-F5344CB8AC3E}">
        <p14:creationId xmlns:p14="http://schemas.microsoft.com/office/powerpoint/2010/main" val="84081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1545</Words>
  <Application>Microsoft Office PowerPoint</Application>
  <PresentationFormat>Widescreen</PresentationFormat>
  <Paragraphs>194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srija Appala</dc:creator>
  <cp:lastModifiedBy>Binduvarsha Y</cp:lastModifiedBy>
  <cp:revision>7</cp:revision>
  <dcterms:created xsi:type="dcterms:W3CDTF">2024-02-20T07:09:40Z</dcterms:created>
  <dcterms:modified xsi:type="dcterms:W3CDTF">2025-03-21T18:04:09Z</dcterms:modified>
</cp:coreProperties>
</file>