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07"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504000" y="13266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5040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35712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63804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5040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35712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663804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504000" y="1326600"/>
            <a:ext cx="9070920" cy="3287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504000" y="1326600"/>
            <a:ext cx="907092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920" cy="4385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504000" y="1326600"/>
            <a:ext cx="9070920" cy="3287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504000" y="13266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5040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35712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663804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5040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35712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663804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504000" y="1326600"/>
            <a:ext cx="9070920" cy="3287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504000" y="1326600"/>
            <a:ext cx="907092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504000" y="1326600"/>
            <a:ext cx="907092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920" cy="4385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4"/>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4"/>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504000" y="13266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5"/>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5040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35712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663804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5040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6"/>
          <p:cNvSpPr>
            <a:spLocks noGrp="1"/>
          </p:cNvSpPr>
          <p:nvPr>
            <p:ph type="body"/>
          </p:nvPr>
        </p:nvSpPr>
        <p:spPr>
          <a:xfrm>
            <a:off x="35712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7"/>
          <p:cNvSpPr>
            <a:spLocks noGrp="1"/>
          </p:cNvSpPr>
          <p:nvPr>
            <p:ph type="body"/>
          </p:nvPr>
        </p:nvSpPr>
        <p:spPr>
          <a:xfrm>
            <a:off x="663804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subTitle"/>
          </p:nvPr>
        </p:nvSpPr>
        <p:spPr>
          <a:xfrm>
            <a:off x="504000" y="1326600"/>
            <a:ext cx="9070920" cy="3287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504000" y="1326600"/>
            <a:ext cx="907092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21"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0920" cy="4385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34"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6" name="PlaceHolder 4"/>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504000" y="13266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5"/>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5040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3"/>
          <p:cNvSpPr>
            <a:spLocks noGrp="1"/>
          </p:cNvSpPr>
          <p:nvPr>
            <p:ph type="body"/>
          </p:nvPr>
        </p:nvSpPr>
        <p:spPr>
          <a:xfrm>
            <a:off x="357120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4"/>
          <p:cNvSpPr>
            <a:spLocks noGrp="1"/>
          </p:cNvSpPr>
          <p:nvPr>
            <p:ph type="body"/>
          </p:nvPr>
        </p:nvSpPr>
        <p:spPr>
          <a:xfrm>
            <a:off x="6638040" y="13266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5"/>
          <p:cNvSpPr>
            <a:spLocks noGrp="1"/>
          </p:cNvSpPr>
          <p:nvPr>
            <p:ph type="body"/>
          </p:nvPr>
        </p:nvSpPr>
        <p:spPr>
          <a:xfrm>
            <a:off x="5040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6"/>
          <p:cNvSpPr>
            <a:spLocks noGrp="1"/>
          </p:cNvSpPr>
          <p:nvPr>
            <p:ph type="body"/>
          </p:nvPr>
        </p:nvSpPr>
        <p:spPr>
          <a:xfrm>
            <a:off x="357120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7"/>
          <p:cNvSpPr>
            <a:spLocks noGrp="1"/>
          </p:cNvSpPr>
          <p:nvPr>
            <p:ph type="body"/>
          </p:nvPr>
        </p:nvSpPr>
        <p:spPr>
          <a:xfrm>
            <a:off x="6638040" y="3043800"/>
            <a:ext cx="292068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515232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50400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504000" y="1326600"/>
            <a:ext cx="4426560" cy="3287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5152320" y="30438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50400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5152320" y="1326600"/>
            <a:ext cx="4426560" cy="156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504000" y="3043800"/>
            <a:ext cx="9070920" cy="156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326600"/>
            <a:ext cx="907092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920" cy="94572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920" cy="94572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15" name="PlaceHolder 2"/>
          <p:cNvSpPr>
            <a:spLocks noGrp="1"/>
          </p:cNvSpPr>
          <p:nvPr>
            <p:ph type="body"/>
          </p:nvPr>
        </p:nvSpPr>
        <p:spPr>
          <a:xfrm>
            <a:off x="504000" y="1326600"/>
            <a:ext cx="907092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75"/>
          <p:cNvPicPr/>
          <p:nvPr/>
        </p:nvPicPr>
        <p:blipFill>
          <a:blip r:embed="rId2"/>
          <a:stretch/>
        </p:blipFill>
        <p:spPr>
          <a:xfrm>
            <a:off x="0" y="0"/>
            <a:ext cx="10079280" cy="3932640"/>
          </a:xfrm>
          <a:prstGeom prst="rect">
            <a:avLst/>
          </a:prstGeom>
          <a:ln>
            <a:noFill/>
          </a:ln>
        </p:spPr>
      </p:pic>
      <p:sp>
        <p:nvSpPr>
          <p:cNvPr id="153" name="CustomShape 1"/>
          <p:cNvSpPr/>
          <p:nvPr/>
        </p:nvSpPr>
        <p:spPr>
          <a:xfrm>
            <a:off x="433080" y="4257360"/>
            <a:ext cx="4966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800" b="1" strike="noStrike" spc="-1">
                <a:solidFill>
                  <a:srgbClr val="000000"/>
                </a:solidFill>
                <a:latin typeface="Arial"/>
                <a:ea typeface="DejaVu Sans"/>
              </a:rPr>
              <a:t>Topic: Election</a:t>
            </a:r>
            <a:endParaRPr lang="en-IN" sz="4800" b="0" strike="noStrike" spc="-1">
              <a:latin typeface="Arial"/>
            </a:endParaRPr>
          </a:p>
        </p:txBody>
      </p:sp>
      <p:sp>
        <p:nvSpPr>
          <p:cNvPr id="154" name="CustomShape 2"/>
          <p:cNvSpPr/>
          <p:nvPr/>
        </p:nvSpPr>
        <p:spPr>
          <a:xfrm>
            <a:off x="6984000" y="4214880"/>
            <a:ext cx="2948400" cy="12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a:solidFill>
                  <a:srgbClr val="000000"/>
                </a:solidFill>
                <a:latin typeface="Arial"/>
                <a:ea typeface="DejaVu Sans"/>
              </a:rPr>
              <a:t>ICT_DS Batch 1, Group 3</a:t>
            </a:r>
            <a:endParaRPr lang="en-IN" sz="1800" b="0" strike="noStrike" spc="-1" dirty="0">
              <a:latin typeface="Arial"/>
            </a:endParaRPr>
          </a:p>
          <a:p>
            <a:pPr>
              <a:lnSpc>
                <a:spcPct val="100000"/>
              </a:lnSpc>
            </a:pPr>
            <a:r>
              <a:rPr lang="en-IN" sz="1500" b="0" strike="noStrike" spc="-1" dirty="0">
                <a:solidFill>
                  <a:srgbClr val="000000"/>
                </a:solidFill>
                <a:latin typeface="Arial"/>
                <a:ea typeface="DejaVu Sans"/>
              </a:rPr>
              <a:t>  Sandra Anna </a:t>
            </a:r>
            <a:r>
              <a:rPr lang="en-IN" sz="1500" b="0" strike="noStrike" spc="-1" dirty="0" err="1">
                <a:solidFill>
                  <a:srgbClr val="000000"/>
                </a:solidFill>
                <a:latin typeface="Arial"/>
                <a:ea typeface="DejaVu Sans"/>
              </a:rPr>
              <a:t>Shaji</a:t>
            </a:r>
            <a:endParaRPr lang="en-IN" sz="1500" b="0" strike="noStrike" spc="-1" dirty="0">
              <a:latin typeface="Arial"/>
            </a:endParaRPr>
          </a:p>
          <a:p>
            <a:pPr>
              <a:lnSpc>
                <a:spcPct val="100000"/>
              </a:lnSpc>
            </a:pPr>
            <a:r>
              <a:rPr lang="en-IN" sz="1500" b="0" strike="noStrike" spc="-1" dirty="0">
                <a:solidFill>
                  <a:srgbClr val="000000"/>
                </a:solidFill>
                <a:latin typeface="Arial"/>
                <a:ea typeface="DejaVu Sans"/>
              </a:rPr>
              <a:t>  </a:t>
            </a:r>
            <a:r>
              <a:rPr lang="en-IN" sz="1500" b="0" strike="noStrike" spc="-1" dirty="0" err="1">
                <a:solidFill>
                  <a:srgbClr val="000000"/>
                </a:solidFill>
                <a:latin typeface="Arial"/>
                <a:ea typeface="DejaVu Sans"/>
              </a:rPr>
              <a:t>Bineeth</a:t>
            </a:r>
            <a:r>
              <a:rPr lang="en-IN" sz="1500" b="0" strike="noStrike" spc="-1" dirty="0">
                <a:solidFill>
                  <a:srgbClr val="000000"/>
                </a:solidFill>
                <a:latin typeface="Arial"/>
                <a:ea typeface="DejaVu Sans"/>
              </a:rPr>
              <a:t> Mathew</a:t>
            </a:r>
            <a:endParaRPr lang="en-IN" sz="1500" b="0" strike="noStrike" spc="-1" dirty="0">
              <a:latin typeface="Arial"/>
            </a:endParaRPr>
          </a:p>
          <a:p>
            <a:pPr>
              <a:lnSpc>
                <a:spcPct val="100000"/>
              </a:lnSpc>
            </a:pPr>
            <a:r>
              <a:rPr lang="en-IN" sz="1500" b="0" strike="noStrike" spc="-1" dirty="0">
                <a:solidFill>
                  <a:srgbClr val="000000"/>
                </a:solidFill>
                <a:latin typeface="Arial"/>
                <a:ea typeface="DejaVu Sans"/>
              </a:rPr>
              <a:t>  Basil Chacko Mathew</a:t>
            </a:r>
            <a:endParaRPr lang="en-IN" sz="1500" b="0" strike="noStrike" spc="-1" dirty="0">
              <a:latin typeface="Arial"/>
            </a:endParaRPr>
          </a:p>
          <a:p>
            <a:pPr>
              <a:lnSpc>
                <a:spcPct val="100000"/>
              </a:lnSpc>
            </a:pPr>
            <a:r>
              <a:rPr lang="en-IN" sz="1500" b="0" strike="noStrike" spc="-1" dirty="0">
                <a:solidFill>
                  <a:srgbClr val="000000"/>
                </a:solidFill>
                <a:latin typeface="Arial"/>
                <a:ea typeface="DejaVu Sans"/>
              </a:rPr>
              <a:t>  </a:t>
            </a:r>
            <a:r>
              <a:rPr lang="en-IN" sz="1500" b="0" strike="noStrike" spc="-1" dirty="0" err="1">
                <a:solidFill>
                  <a:srgbClr val="000000"/>
                </a:solidFill>
                <a:latin typeface="Arial"/>
                <a:ea typeface="DejaVu Sans"/>
              </a:rPr>
              <a:t>Neenu</a:t>
            </a:r>
            <a:r>
              <a:rPr lang="en-IN" sz="1500" b="0" strike="noStrike" spc="-1" dirty="0">
                <a:solidFill>
                  <a:srgbClr val="000000"/>
                </a:solidFill>
                <a:latin typeface="Arial"/>
                <a:ea typeface="DejaVu Sans"/>
              </a:rPr>
              <a:t> Sebastian</a:t>
            </a:r>
            <a:r>
              <a:rPr lang="en-IN" sz="1500" b="1" strike="noStrike" spc="-1" dirty="0">
                <a:solidFill>
                  <a:srgbClr val="000000"/>
                </a:solidFill>
                <a:latin typeface="Arial"/>
                <a:ea typeface="DejaVu Sans"/>
              </a:rPr>
              <a:t> </a:t>
            </a:r>
            <a:endParaRPr lang="en-IN"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04000" y="226080"/>
            <a:ext cx="9070920" cy="945720"/>
          </a:xfrm>
          <a:prstGeom prst="rect">
            <a:avLst/>
          </a:prstGeom>
          <a:noFill/>
          <a:ln>
            <a:noFill/>
          </a:ln>
        </p:spPr>
        <p:txBody>
          <a:bodyPr lIns="0" tIns="0" rIns="0" bIns="0" anchor="ctr"/>
          <a:lstStyle/>
          <a:p>
            <a:pPr>
              <a:lnSpc>
                <a:spcPct val="90000"/>
              </a:lnSpc>
            </a:pPr>
            <a:r>
              <a:rPr lang="en-US" sz="3600" b="1" u="sng" strike="noStrike" spc="-1">
                <a:solidFill>
                  <a:srgbClr val="000000"/>
                </a:solidFill>
                <a:uFillTx/>
                <a:latin typeface="Arial"/>
                <a:ea typeface="DejaVu Sans"/>
              </a:rPr>
              <a:t>Age vs Crime Cases</a:t>
            </a:r>
            <a:r>
              <a:t/>
            </a:r>
            <a:br/>
            <a:endParaRPr lang="en-US" sz="3600" b="0" u="sng" strike="noStrike" spc="-1">
              <a:solidFill>
                <a:srgbClr val="000000"/>
              </a:solidFill>
              <a:uFillTx/>
              <a:latin typeface="Arial"/>
            </a:endParaRPr>
          </a:p>
        </p:txBody>
      </p:sp>
      <p:pic>
        <p:nvPicPr>
          <p:cNvPr id="182" name="Picture 181"/>
          <p:cNvPicPr/>
          <p:nvPr/>
        </p:nvPicPr>
        <p:blipFill>
          <a:blip r:embed="rId2"/>
          <a:stretch/>
        </p:blipFill>
        <p:spPr>
          <a:xfrm>
            <a:off x="1440000" y="1499760"/>
            <a:ext cx="5832000" cy="4124880"/>
          </a:xfrm>
          <a:prstGeom prst="rect">
            <a:avLst/>
          </a:prstGeom>
          <a:ln>
            <a:noFill/>
          </a:ln>
        </p:spPr>
      </p:pic>
      <p:sp>
        <p:nvSpPr>
          <p:cNvPr id="183" name="TextShape 2"/>
          <p:cNvSpPr txBox="1"/>
          <p:nvPr/>
        </p:nvSpPr>
        <p:spPr>
          <a:xfrm>
            <a:off x="361080" y="888480"/>
            <a:ext cx="9070920" cy="328752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600" b="0" strike="noStrike" spc="-1">
                <a:solidFill>
                  <a:srgbClr val="000000"/>
                </a:solidFill>
                <a:latin typeface="Arial"/>
                <a:ea typeface="DejaVu Sans"/>
              </a:rPr>
              <a:t>From the graph, we can notice that the criminal cases history is maximum at the age of 49,37, and 51.</a:t>
            </a:r>
            <a:endParaRPr lang="en-US"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504000" y="226080"/>
            <a:ext cx="9070920" cy="945720"/>
          </a:xfrm>
          <a:prstGeom prst="rect">
            <a:avLst/>
          </a:prstGeom>
          <a:noFill/>
          <a:ln>
            <a:noFill/>
          </a:ln>
        </p:spPr>
        <p:txBody>
          <a:bodyPr lIns="0" tIns="0" rIns="0" bIns="0" anchor="ctr"/>
          <a:lstStyle/>
          <a:p>
            <a:pPr>
              <a:lnSpc>
                <a:spcPct val="90000"/>
              </a:lnSpc>
            </a:pPr>
            <a:r>
              <a:rPr lang="en-US" sz="3600" b="1" u="sng" strike="noStrike" spc="-1">
                <a:solidFill>
                  <a:srgbClr val="000000"/>
                </a:solidFill>
                <a:uFillTx/>
                <a:latin typeface="Arial"/>
                <a:ea typeface="DejaVu Sans"/>
              </a:rPr>
              <a:t>State vs Total Votes</a:t>
            </a:r>
            <a:r>
              <a:t/>
            </a:r>
            <a:br/>
            <a:endParaRPr lang="en-US" sz="3600" b="0" u="sng" strike="noStrike" spc="-1">
              <a:solidFill>
                <a:srgbClr val="000000"/>
              </a:solidFill>
              <a:uFillTx/>
              <a:latin typeface="Arial"/>
            </a:endParaRPr>
          </a:p>
        </p:txBody>
      </p:sp>
      <p:pic>
        <p:nvPicPr>
          <p:cNvPr id="185" name="Picture 184"/>
          <p:cNvPicPr/>
          <p:nvPr/>
        </p:nvPicPr>
        <p:blipFill>
          <a:blip r:embed="rId2"/>
          <a:stretch/>
        </p:blipFill>
        <p:spPr>
          <a:xfrm>
            <a:off x="360000" y="1865880"/>
            <a:ext cx="9164160" cy="3804840"/>
          </a:xfrm>
          <a:prstGeom prst="rect">
            <a:avLst/>
          </a:prstGeom>
          <a:ln>
            <a:noFill/>
          </a:ln>
        </p:spPr>
      </p:pic>
      <p:sp>
        <p:nvSpPr>
          <p:cNvPr id="186" name="TextShape 2"/>
          <p:cNvSpPr txBox="1"/>
          <p:nvPr/>
        </p:nvSpPr>
        <p:spPr>
          <a:xfrm>
            <a:off x="144000" y="720000"/>
            <a:ext cx="9648000" cy="328752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600" b="0" strike="noStrike" spc="-1">
                <a:solidFill>
                  <a:srgbClr val="000000"/>
                </a:solidFill>
                <a:latin typeface="Arial"/>
                <a:ea typeface="DejaVu Sans"/>
              </a:rPr>
              <a:t>It is transparent that the total number of votes in Maharastra, Uttar Pradesh, and West Bengal are very much higher than the remaining states in India and Uttar Pradesh holds first place in the total number of votes.</a:t>
            </a:r>
            <a:endParaRPr lang="en-US"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361080" y="-9720"/>
            <a:ext cx="9070920" cy="945720"/>
          </a:xfrm>
          <a:prstGeom prst="rect">
            <a:avLst/>
          </a:prstGeom>
          <a:noFill/>
          <a:ln>
            <a:noFill/>
          </a:ln>
        </p:spPr>
        <p:txBody>
          <a:bodyPr lIns="0" tIns="0" rIns="0" bIns="0" anchor="ctr"/>
          <a:lstStyle/>
          <a:p>
            <a:pPr>
              <a:lnSpc>
                <a:spcPct val="90000"/>
              </a:lnSpc>
            </a:pPr>
            <a:r>
              <a:rPr lang="en-US" sz="3600" b="1" u="sng" strike="noStrike" spc="-1">
                <a:solidFill>
                  <a:srgbClr val="000000"/>
                </a:solidFill>
                <a:uFillTx/>
                <a:latin typeface="Arial"/>
                <a:ea typeface="DejaVu Sans"/>
              </a:rPr>
              <a:t>Gender vs Crime</a:t>
            </a:r>
            <a:endParaRPr lang="en-US" sz="3600" b="0" u="sng" strike="noStrike" spc="-1">
              <a:solidFill>
                <a:srgbClr val="000000"/>
              </a:solidFill>
              <a:uFillTx/>
              <a:latin typeface="Arial"/>
            </a:endParaRPr>
          </a:p>
        </p:txBody>
      </p:sp>
      <p:sp>
        <p:nvSpPr>
          <p:cNvPr id="188" name="TextShape 2"/>
          <p:cNvSpPr txBox="1"/>
          <p:nvPr/>
        </p:nvSpPr>
        <p:spPr>
          <a:xfrm>
            <a:off x="144000" y="816480"/>
            <a:ext cx="9576000" cy="328752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Arial"/>
                <a:ea typeface="DejaVu Sans"/>
              </a:rPr>
              <a:t>Bar plot of gender vs Crime from which we can know that the number of female candidates is maximum or the number of male candidates is maximum in India.</a:t>
            </a:r>
            <a:endParaRPr lang="en-US" sz="2800" b="0" strike="noStrike" spc="-1">
              <a:solidFill>
                <a:srgbClr val="000000"/>
              </a:solidFill>
              <a:latin typeface="Arial"/>
            </a:endParaRPr>
          </a:p>
        </p:txBody>
      </p:sp>
      <p:pic>
        <p:nvPicPr>
          <p:cNvPr id="189" name="Picture 188"/>
          <p:cNvPicPr/>
          <p:nvPr/>
        </p:nvPicPr>
        <p:blipFill>
          <a:blip r:embed="rId2"/>
          <a:stretch/>
        </p:blipFill>
        <p:spPr>
          <a:xfrm>
            <a:off x="2044080" y="2362680"/>
            <a:ext cx="5371920" cy="253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Picture 189"/>
          <p:cNvPicPr/>
          <p:nvPr/>
        </p:nvPicPr>
        <p:blipFill>
          <a:blip r:embed="rId2"/>
          <a:srcRect b="58616"/>
          <a:stretch/>
        </p:blipFill>
        <p:spPr>
          <a:xfrm>
            <a:off x="0" y="0"/>
            <a:ext cx="10080720" cy="2304000"/>
          </a:xfrm>
          <a:prstGeom prst="rect">
            <a:avLst/>
          </a:prstGeom>
          <a:ln>
            <a:noFill/>
          </a:ln>
        </p:spPr>
      </p:pic>
      <p:sp>
        <p:nvSpPr>
          <p:cNvPr id="191" name="TextShape 1"/>
          <p:cNvSpPr txBox="1"/>
          <p:nvPr/>
        </p:nvSpPr>
        <p:spPr>
          <a:xfrm>
            <a:off x="504000" y="2556000"/>
            <a:ext cx="9070920" cy="945720"/>
          </a:xfrm>
          <a:prstGeom prst="rect">
            <a:avLst/>
          </a:prstGeom>
          <a:noFill/>
          <a:ln>
            <a:noFill/>
          </a:ln>
        </p:spPr>
        <p:txBody>
          <a:bodyPr lIns="0" tIns="0" rIns="0" bIns="0" anchor="ctr"/>
          <a:lstStyle/>
          <a:p>
            <a:pPr algn="ctr"/>
            <a:r>
              <a:rPr lang="en-US" sz="4800" b="0" strike="noStrike" spc="-1">
                <a:solidFill>
                  <a:srgbClr val="000000"/>
                </a:solidFill>
                <a:latin typeface="Abyssinica SIL"/>
              </a:rPr>
              <a:t>Thank You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154"/>
          <p:cNvPicPr/>
          <p:nvPr/>
        </p:nvPicPr>
        <p:blipFill>
          <a:blip r:embed="rId2"/>
          <a:stretch/>
        </p:blipFill>
        <p:spPr>
          <a:xfrm>
            <a:off x="6645600" y="2268000"/>
            <a:ext cx="2570400" cy="1728000"/>
          </a:xfrm>
          <a:prstGeom prst="rect">
            <a:avLst/>
          </a:prstGeom>
          <a:ln>
            <a:noFill/>
          </a:ln>
        </p:spPr>
      </p:pic>
      <p:sp>
        <p:nvSpPr>
          <p:cNvPr id="156" name="CustomShape 1"/>
          <p:cNvSpPr/>
          <p:nvPr/>
        </p:nvSpPr>
        <p:spPr>
          <a:xfrm>
            <a:off x="495360" y="226080"/>
            <a:ext cx="9070920" cy="781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600" b="1" u="sng" strike="noStrike" spc="-1">
                <a:solidFill>
                  <a:srgbClr val="000000"/>
                </a:solidFill>
                <a:uFillTx/>
                <a:latin typeface="Arial"/>
                <a:ea typeface="DejaVu Sans"/>
              </a:rPr>
              <a:t>About the Dataset</a:t>
            </a:r>
            <a:endParaRPr lang="en-IN" sz="3600" b="0" u="sng" strike="noStrike" spc="-1">
              <a:uFillTx/>
              <a:latin typeface="Arial"/>
            </a:endParaRPr>
          </a:p>
        </p:txBody>
      </p:sp>
      <p:sp>
        <p:nvSpPr>
          <p:cNvPr id="157" name="CustomShape 2"/>
          <p:cNvSpPr/>
          <p:nvPr/>
        </p:nvSpPr>
        <p:spPr>
          <a:xfrm>
            <a:off x="144000" y="1080000"/>
            <a:ext cx="9720000" cy="4104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IN" sz="2800" b="0" strike="noStrike" spc="-1" dirty="0">
                <a:solidFill>
                  <a:srgbClr val="000000"/>
                </a:solidFill>
                <a:latin typeface="Arial"/>
                <a:ea typeface="Noto Sans CJK SC"/>
              </a:rPr>
              <a:t>The Dataset is based on Indian </a:t>
            </a:r>
            <a:r>
              <a:rPr lang="en-IN" sz="2800" b="0" strike="noStrike" spc="-1" dirty="0" err="1">
                <a:solidFill>
                  <a:srgbClr val="000000"/>
                </a:solidFill>
                <a:latin typeface="Arial"/>
                <a:ea typeface="Noto Sans CJK SC"/>
              </a:rPr>
              <a:t>LokSabha</a:t>
            </a:r>
            <a:r>
              <a:rPr lang="en-IN" sz="2800" b="0" strike="noStrike" spc="-1" dirty="0">
                <a:solidFill>
                  <a:srgbClr val="000000"/>
                </a:solidFill>
                <a:latin typeface="Arial"/>
                <a:ea typeface="Noto Sans CJK SC"/>
              </a:rPr>
              <a:t> Election.</a:t>
            </a:r>
            <a:endParaRPr lang="en-IN" sz="2800" b="0" strike="noStrike" spc="-1" dirty="0">
              <a:latin typeface="Arial"/>
            </a:endParaRPr>
          </a:p>
          <a:p>
            <a:pPr marL="432000" indent="-323280">
              <a:lnSpc>
                <a:spcPct val="100000"/>
              </a:lnSpc>
              <a:buClr>
                <a:srgbClr val="000000"/>
              </a:buClr>
              <a:buSzPct val="45000"/>
              <a:buFont typeface="Wingdings" charset="2"/>
              <a:buChar char=""/>
            </a:pPr>
            <a:r>
              <a:rPr lang="en-IN" sz="2800" b="0" strike="noStrike" spc="-1" dirty="0">
                <a:solidFill>
                  <a:srgbClr val="000000"/>
                </a:solidFill>
                <a:latin typeface="Arial"/>
                <a:ea typeface="Noto Sans CJK SC"/>
              </a:rPr>
              <a:t>539 Constituency participation data in this dataset.</a:t>
            </a:r>
            <a:endParaRPr lang="en-IN" sz="2800" b="0" strike="noStrike" spc="-1" dirty="0">
              <a:latin typeface="Arial"/>
            </a:endParaRPr>
          </a:p>
          <a:p>
            <a:pPr marL="432000" indent="-323280">
              <a:lnSpc>
                <a:spcPct val="100000"/>
              </a:lnSpc>
              <a:buClr>
                <a:srgbClr val="000000"/>
              </a:buClr>
              <a:buSzPct val="45000"/>
              <a:buFont typeface="Wingdings" charset="2"/>
              <a:buChar char=""/>
            </a:pPr>
            <a:r>
              <a:rPr lang="en-IN" sz="2800" b="0" strike="noStrike" spc="-1" dirty="0">
                <a:solidFill>
                  <a:srgbClr val="000000"/>
                </a:solidFill>
                <a:latin typeface="Arial"/>
                <a:ea typeface="DejaVu Sans"/>
              </a:rPr>
              <a:t>There were 2263 candidates who contested 2019  </a:t>
            </a:r>
            <a:r>
              <a:rPr lang="en-IN" sz="2800" b="0" strike="noStrike" spc="-1" dirty="0" err="1">
                <a:solidFill>
                  <a:srgbClr val="000000"/>
                </a:solidFill>
                <a:latin typeface="Arial"/>
                <a:ea typeface="DejaVu Sans"/>
              </a:rPr>
              <a:t>LokSabha</a:t>
            </a:r>
            <a:r>
              <a:rPr lang="en-IN" sz="2800" b="0" strike="noStrike" spc="-1" dirty="0">
                <a:solidFill>
                  <a:srgbClr val="000000"/>
                </a:solidFill>
                <a:latin typeface="Arial"/>
                <a:ea typeface="DejaVu Sans"/>
              </a:rPr>
              <a:t> Election.</a:t>
            </a:r>
            <a:endParaRPr lang="en-IN" sz="2800" b="0" strike="noStrike" spc="-1" dirty="0">
              <a:latin typeface="Arial"/>
            </a:endParaRPr>
          </a:p>
          <a:p>
            <a:pPr marL="432000" indent="-323280">
              <a:lnSpc>
                <a:spcPct val="100000"/>
              </a:lnSpc>
              <a:buClr>
                <a:srgbClr val="000000"/>
              </a:buClr>
              <a:buSzPct val="45000"/>
              <a:buFont typeface="Wingdings" charset="2"/>
              <a:buChar char=""/>
            </a:pPr>
            <a:r>
              <a:rPr lang="en-IN" sz="2800" b="0" strike="noStrike" spc="-1" dirty="0">
                <a:solidFill>
                  <a:srgbClr val="000000"/>
                </a:solidFill>
                <a:latin typeface="Arial"/>
                <a:ea typeface="DejaVu Sans"/>
              </a:rPr>
              <a:t>Minimum age of the candidates was 25 </a:t>
            </a:r>
            <a:endParaRPr lang="en-IN" sz="2800" b="0" strike="noStrike" spc="-1" dirty="0">
              <a:latin typeface="Arial"/>
            </a:endParaRPr>
          </a:p>
          <a:p>
            <a:pPr marL="432000" indent="-323280">
              <a:lnSpc>
                <a:spcPct val="100000"/>
              </a:lnSpc>
              <a:buClr>
                <a:srgbClr val="000000"/>
              </a:buClr>
              <a:buSzPct val="45000"/>
              <a:buFont typeface="Wingdings" charset="2"/>
              <a:buChar char=""/>
            </a:pPr>
            <a:r>
              <a:rPr lang="en-IN" sz="2800" b="0" strike="noStrike" spc="-1" dirty="0">
                <a:solidFill>
                  <a:srgbClr val="000000"/>
                </a:solidFill>
                <a:latin typeface="Arial"/>
                <a:ea typeface="DejaVu Sans"/>
              </a:rPr>
              <a:t>whereas maximum age was 86.</a:t>
            </a:r>
            <a:endParaRPr lang="en-IN" sz="2800" b="0" strike="noStrike" spc="-1" dirty="0">
              <a:latin typeface="Arial"/>
            </a:endParaRPr>
          </a:p>
          <a:p>
            <a:pPr marL="432000" indent="-323280">
              <a:lnSpc>
                <a:spcPct val="100000"/>
              </a:lnSpc>
              <a:buClr>
                <a:srgbClr val="000000"/>
              </a:buClr>
              <a:buSzPct val="45000"/>
              <a:buFont typeface="Wingdings" charset="2"/>
              <a:buChar char=""/>
            </a:pPr>
            <a:endParaRPr lang="en-IN" sz="28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800" b="0" strike="noStrike" spc="-1" dirty="0">
                <a:solidFill>
                  <a:srgbClr val="000000"/>
                </a:solidFill>
                <a:latin typeface="Arial"/>
                <a:ea typeface="DejaVu Sans"/>
              </a:rPr>
              <a:t>Average age of all the candidates who contested election was 52.</a:t>
            </a:r>
            <a:endParaRPr lang="en-IN" sz="28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IN" sz="2800" b="0" strike="noStrike" spc="-1" dirty="0">
                <a:solidFill>
                  <a:srgbClr val="000000"/>
                </a:solidFill>
                <a:latin typeface="Arial"/>
                <a:ea typeface="DejaVu Sans"/>
              </a:rPr>
              <a:t>19367 postal votes were casted in the election.</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04000" y="226080"/>
            <a:ext cx="9070920" cy="945720"/>
          </a:xfrm>
          <a:prstGeom prst="rect">
            <a:avLst/>
          </a:prstGeom>
          <a:noFill/>
          <a:ln>
            <a:noFill/>
          </a:ln>
        </p:spPr>
        <p:txBody>
          <a:bodyPr lIns="0" tIns="0" rIns="0" bIns="0" anchor="ctr"/>
          <a:lstStyle/>
          <a:p>
            <a:pPr>
              <a:lnSpc>
                <a:spcPct val="90000"/>
              </a:lnSpc>
            </a:pPr>
            <a:r>
              <a:t/>
            </a:r>
            <a:br/>
            <a:r>
              <a:rPr lang="en-US" sz="3600" b="1" u="sng" strike="noStrike" spc="-1">
                <a:solidFill>
                  <a:srgbClr val="000000"/>
                </a:solidFill>
                <a:uFillTx/>
                <a:latin typeface="Arial"/>
                <a:ea typeface="DejaVu Sans"/>
              </a:rPr>
              <a:t>Education vs Crime Cases </a:t>
            </a:r>
            <a:r>
              <a:t/>
            </a:r>
            <a:br/>
            <a:endParaRPr lang="en-US" sz="3600" b="0" u="sng" strike="noStrike" spc="-1">
              <a:solidFill>
                <a:srgbClr val="000000"/>
              </a:solidFill>
              <a:uFillTx/>
              <a:latin typeface="Arial"/>
            </a:endParaRPr>
          </a:p>
        </p:txBody>
      </p:sp>
      <p:sp>
        <p:nvSpPr>
          <p:cNvPr id="159" name="TextShape 2"/>
          <p:cNvSpPr txBox="1"/>
          <p:nvPr/>
        </p:nvSpPr>
        <p:spPr>
          <a:xfrm>
            <a:off x="360000" y="1152000"/>
            <a:ext cx="9070920" cy="328752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Arial"/>
                <a:ea typeface="DejaVu Sans"/>
              </a:rPr>
              <a:t>We can analyze from the graph that Graduate and 12th Pass criminal candidates are maximum whereas Graduate professional  candidates are minimum.</a:t>
            </a:r>
            <a:endParaRPr lang="en-US" sz="2800" b="0" strike="noStrike" spc="-1">
              <a:solidFill>
                <a:srgbClr val="000000"/>
              </a:solidFill>
              <a:latin typeface="Arial"/>
            </a:endParaRPr>
          </a:p>
        </p:txBody>
      </p:sp>
      <p:pic>
        <p:nvPicPr>
          <p:cNvPr id="160" name="Picture 159"/>
          <p:cNvPicPr/>
          <p:nvPr/>
        </p:nvPicPr>
        <p:blipFill>
          <a:blip r:embed="rId2"/>
          <a:stretch/>
        </p:blipFill>
        <p:spPr>
          <a:xfrm>
            <a:off x="663840" y="2543400"/>
            <a:ext cx="8480160" cy="2712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226080"/>
            <a:ext cx="9070920" cy="9457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504000" y="1326600"/>
            <a:ext cx="9070920" cy="3287520"/>
          </a:xfrm>
          <a:prstGeom prst="rect">
            <a:avLst/>
          </a:prstGeom>
          <a:noFill/>
          <a:ln>
            <a:noFill/>
          </a:ln>
        </p:spPr>
        <p:style>
          <a:lnRef idx="0">
            <a:scrgbClr r="0" g="0" b="0"/>
          </a:lnRef>
          <a:fillRef idx="0">
            <a:scrgbClr r="0" g="0" b="0"/>
          </a:fillRef>
          <a:effectRef idx="0">
            <a:scrgbClr r="0" g="0" b="0"/>
          </a:effectRef>
          <a:fontRef idx="minor"/>
        </p:style>
      </p:sp>
      <p:sp>
        <p:nvSpPr>
          <p:cNvPr id="163" name="CustomShape 3"/>
          <p:cNvSpPr/>
          <p:nvPr/>
        </p:nvSpPr>
        <p:spPr>
          <a:xfrm>
            <a:off x="144000" y="-57240"/>
            <a:ext cx="9648000" cy="344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Arial"/>
                <a:ea typeface="DejaVu Sans"/>
              </a:rPr>
              <a:t>Mean of the crime among contestants is 1.45 where as the minimum crime,25% and 50% contestants did not make any crime but sadly in 75 % of total candidates the crime rate became 1.0</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Arial"/>
                <a:ea typeface="DejaVu Sans"/>
              </a:rPr>
              <a:t>More surprisingly the maximum crime conceived by a person is 240,that's huge.</a:t>
            </a:r>
            <a:endParaRPr lang="en-IN" sz="2600" b="0" strike="noStrike" spc="-1">
              <a:latin typeface="Arial"/>
            </a:endParaRPr>
          </a:p>
          <a:p>
            <a:pPr marL="285840" indent="-285480">
              <a:lnSpc>
                <a:spcPct val="100000"/>
              </a:lnSpc>
              <a:buClr>
                <a:srgbClr val="000000"/>
              </a:buClr>
              <a:buFont typeface="Arial"/>
              <a:buChar char="•"/>
            </a:pPr>
            <a:endParaRPr lang="en-IN" sz="2600" b="0" strike="noStrike" spc="-1">
              <a:latin typeface="Arial"/>
            </a:endParaRPr>
          </a:p>
        </p:txBody>
      </p:sp>
      <p:pic>
        <p:nvPicPr>
          <p:cNvPr id="164" name="Picture 163"/>
          <p:cNvPicPr/>
          <p:nvPr/>
        </p:nvPicPr>
        <p:blipFill>
          <a:blip r:embed="rId2"/>
          <a:stretch/>
        </p:blipFill>
        <p:spPr>
          <a:xfrm>
            <a:off x="864000" y="3036960"/>
            <a:ext cx="8152920" cy="2219040"/>
          </a:xfrm>
          <a:prstGeom prst="rect">
            <a:avLst/>
          </a:prstGeom>
          <a:ln>
            <a:noFill/>
          </a:ln>
        </p:spPr>
      </p:pic>
      <p:sp>
        <p:nvSpPr>
          <p:cNvPr id="165" name="CustomShape 4"/>
          <p:cNvSpPr/>
          <p:nvPr/>
        </p:nvSpPr>
        <p:spPr>
          <a:xfrm>
            <a:off x="3600000" y="4320000"/>
            <a:ext cx="2448000" cy="100800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88000" y="113400"/>
            <a:ext cx="9360000" cy="27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45000"/>
              <a:buFont typeface="Wingdings" charset="2"/>
              <a:buChar char=""/>
            </a:pPr>
            <a:r>
              <a:rPr lang="en-IN" sz="2600" b="1" u="sng" strike="noStrike" spc="-1">
                <a:solidFill>
                  <a:srgbClr val="000000"/>
                </a:solidFill>
                <a:uFillTx/>
                <a:latin typeface="Arial"/>
                <a:ea typeface="DejaVu Sans"/>
              </a:rPr>
              <a:t>Educational Qualification of the Candidates </a:t>
            </a:r>
            <a:endParaRPr lang="en-IN" sz="2600" b="0" strike="noStrike" spc="-1">
              <a:latin typeface="Arial"/>
            </a:endParaRPr>
          </a:p>
          <a:p>
            <a:pPr marL="216000" indent="-216000">
              <a:lnSpc>
                <a:spcPct val="100000"/>
              </a:lnSpc>
              <a:buClr>
                <a:srgbClr val="000000"/>
              </a:buClr>
              <a:buSzPct val="45000"/>
              <a:buFont typeface="Wingdings" charset="2"/>
              <a:buChar char=""/>
            </a:pPr>
            <a:r>
              <a:rPr lang="en-IN" sz="2600" b="0" strike="noStrike" spc="-1">
                <a:solidFill>
                  <a:srgbClr val="000000"/>
                </a:solidFill>
                <a:latin typeface="Arial"/>
                <a:ea typeface="DejaVu Sans"/>
              </a:rPr>
              <a:t>We can see that the number of post graduate candidates in India is maximum-502.</a:t>
            </a:r>
            <a:endParaRPr lang="en-IN" sz="2600" b="0" strike="noStrike" spc="-1">
              <a:latin typeface="Arial"/>
            </a:endParaRPr>
          </a:p>
          <a:p>
            <a:pPr marL="216000" indent="-216000">
              <a:lnSpc>
                <a:spcPct val="100000"/>
              </a:lnSpc>
              <a:buClr>
                <a:srgbClr val="000000"/>
              </a:buClr>
              <a:buSzPct val="45000"/>
              <a:buFont typeface="Wingdings" charset="2"/>
              <a:buChar char=""/>
            </a:pPr>
            <a:r>
              <a:rPr lang="en-IN" sz="2600" b="0" strike="noStrike" spc="-1">
                <a:solidFill>
                  <a:srgbClr val="000000"/>
                </a:solidFill>
                <a:latin typeface="Arial"/>
                <a:ea typeface="DejaVu Sans"/>
              </a:rPr>
              <a:t>We can see that the number of illiterate candidates in India is minimum-183.</a:t>
            </a:r>
            <a:endParaRPr lang="en-IN" sz="2600" b="0" strike="noStrike" spc="-1">
              <a:latin typeface="Arial"/>
            </a:endParaRPr>
          </a:p>
          <a:p>
            <a:pPr marL="216000" indent="-216000">
              <a:lnSpc>
                <a:spcPct val="100000"/>
              </a:lnSpc>
              <a:buClr>
                <a:srgbClr val="000000"/>
              </a:buClr>
              <a:buSzPct val="45000"/>
              <a:buFont typeface="Wingdings" charset="2"/>
              <a:buChar char=""/>
            </a:pPr>
            <a:r>
              <a:rPr lang="en-IN" sz="2600" b="0" strike="noStrike" spc="-1">
                <a:solidFill>
                  <a:srgbClr val="000000"/>
                </a:solidFill>
                <a:latin typeface="Arial"/>
                <a:ea typeface="DejaVu Sans"/>
              </a:rPr>
              <a:t>Doctorate candidate-73</a:t>
            </a:r>
            <a:endParaRPr lang="en-IN" sz="2600" b="0" strike="noStrike" spc="-1">
              <a:latin typeface="Arial"/>
            </a:endParaRPr>
          </a:p>
          <a:p>
            <a:pPr>
              <a:lnSpc>
                <a:spcPct val="100000"/>
              </a:lnSpc>
            </a:pPr>
            <a:endParaRPr lang="en-IN" sz="2600" b="0" strike="noStrike" spc="-1">
              <a:latin typeface="Arial"/>
            </a:endParaRPr>
          </a:p>
        </p:txBody>
      </p:sp>
      <p:pic>
        <p:nvPicPr>
          <p:cNvPr id="167" name="Picture 166"/>
          <p:cNvPicPr/>
          <p:nvPr/>
        </p:nvPicPr>
        <p:blipFill>
          <a:blip r:embed="rId2"/>
          <a:stretch/>
        </p:blipFill>
        <p:spPr>
          <a:xfrm>
            <a:off x="612000" y="2796480"/>
            <a:ext cx="8640000" cy="2739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504000" y="226080"/>
            <a:ext cx="9070920" cy="945720"/>
          </a:xfrm>
          <a:prstGeom prst="rect">
            <a:avLst/>
          </a:prstGeom>
          <a:noFill/>
          <a:ln>
            <a:noFill/>
          </a:ln>
        </p:spPr>
        <p:txBody>
          <a:bodyPr lIns="0" tIns="0" rIns="0" bIns="0" anchor="ctr"/>
          <a:lstStyle/>
          <a:p>
            <a:pPr>
              <a:lnSpc>
                <a:spcPct val="90000"/>
              </a:lnSpc>
            </a:pPr>
            <a:r>
              <a:rPr lang="en-US" sz="2800" b="1" u="sng" strike="noStrike" spc="-1">
                <a:solidFill>
                  <a:srgbClr val="000000"/>
                </a:solidFill>
                <a:uFillTx/>
                <a:latin typeface="Arial"/>
                <a:ea typeface="DejaVu Sans"/>
              </a:rPr>
              <a:t>Male and Female participation in Lok Sabha </a:t>
            </a:r>
            <a:r>
              <a:rPr lang="en-US" sz="2800" b="1" u="sng" strike="noStrike" spc="-1">
                <a:solidFill>
                  <a:srgbClr val="000000"/>
                </a:solidFill>
                <a:uFillTx/>
                <a:latin typeface="Arial"/>
                <a:ea typeface="Noto Sans CJK SC"/>
              </a:rPr>
              <a:t>Election</a:t>
            </a:r>
            <a:endParaRPr lang="en-US" sz="2800" b="1" u="sng" strike="noStrike" spc="-1">
              <a:solidFill>
                <a:srgbClr val="000000"/>
              </a:solidFill>
              <a:uFillTx/>
              <a:latin typeface="Arial"/>
            </a:endParaRPr>
          </a:p>
        </p:txBody>
      </p:sp>
      <p:sp>
        <p:nvSpPr>
          <p:cNvPr id="169" name="TextShape 2"/>
          <p:cNvSpPr txBox="1"/>
          <p:nvPr/>
        </p:nvSpPr>
        <p:spPr>
          <a:xfrm>
            <a:off x="504000" y="1326600"/>
            <a:ext cx="9070920" cy="3287520"/>
          </a:xfrm>
          <a:prstGeom prst="rect">
            <a:avLst/>
          </a:prstGeom>
          <a:noFill/>
          <a:ln>
            <a:noFill/>
          </a:ln>
        </p:spPr>
        <p:txBody>
          <a:bodyPr lIns="0" tIns="0" rIns="0" bIns="0"/>
          <a:lstStyle/>
          <a:p>
            <a:pPr marL="432000" indent="-324000">
              <a:lnSpc>
                <a:spcPct val="90000"/>
              </a:lnSpc>
              <a:spcBef>
                <a:spcPts val="1001"/>
              </a:spcBef>
              <a:buClr>
                <a:srgbClr val="000000"/>
              </a:buClr>
              <a:buSzPct val="45000"/>
              <a:buFont typeface="Wingdings" charset="2"/>
              <a:buChar char=""/>
            </a:pPr>
            <a:r>
              <a:rPr lang="en-US" sz="2600" b="0" strike="noStrike" spc="-1">
                <a:solidFill>
                  <a:srgbClr val="000000"/>
                </a:solidFill>
                <a:latin typeface="Arial"/>
                <a:ea typeface="DejaVu Sans"/>
              </a:rPr>
              <a:t>we can see that the number of male candidates is much greater than the number of female candidates. 75%male candidate </a:t>
            </a:r>
            <a:endParaRPr lang="en-US" sz="2600" b="0" strike="noStrike" spc="-1">
              <a:solidFill>
                <a:srgbClr val="000000"/>
              </a:solidFill>
              <a:latin typeface="Arial"/>
            </a:endParaRPr>
          </a:p>
        </p:txBody>
      </p:sp>
      <p:pic>
        <p:nvPicPr>
          <p:cNvPr id="170" name="Picture 169"/>
          <p:cNvPicPr/>
          <p:nvPr/>
        </p:nvPicPr>
        <p:blipFill>
          <a:blip r:embed="rId2"/>
          <a:stretch/>
        </p:blipFill>
        <p:spPr>
          <a:xfrm>
            <a:off x="1080000" y="2880000"/>
            <a:ext cx="2199960" cy="2199960"/>
          </a:xfrm>
          <a:prstGeom prst="rect">
            <a:avLst/>
          </a:prstGeom>
          <a:ln>
            <a:noFill/>
          </a:ln>
        </p:spPr>
      </p:pic>
      <p:pic>
        <p:nvPicPr>
          <p:cNvPr id="171" name="Picture 170"/>
          <p:cNvPicPr/>
          <p:nvPr/>
        </p:nvPicPr>
        <p:blipFill>
          <a:blip r:embed="rId3"/>
          <a:stretch/>
        </p:blipFill>
        <p:spPr>
          <a:xfrm>
            <a:off x="4968000" y="3528000"/>
            <a:ext cx="3524040" cy="74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504000" y="226080"/>
            <a:ext cx="9070920" cy="945720"/>
          </a:xfrm>
          <a:prstGeom prst="rect">
            <a:avLst/>
          </a:prstGeom>
          <a:noFill/>
          <a:ln>
            <a:noFill/>
          </a:ln>
        </p:spPr>
        <p:txBody>
          <a:bodyPr lIns="0" tIns="0" rIns="0" bIns="0" anchor="ctr"/>
          <a:lstStyle/>
          <a:p>
            <a:pPr>
              <a:lnSpc>
                <a:spcPct val="90000"/>
              </a:lnSpc>
            </a:pPr>
            <a:r>
              <a:rPr lang="en-US" sz="3600" b="1" u="sng" strike="noStrike" spc="-1">
                <a:solidFill>
                  <a:srgbClr val="000000"/>
                </a:solidFill>
                <a:uFillTx/>
                <a:latin typeface="Arial"/>
                <a:ea typeface="DejaVu Sans"/>
              </a:rPr>
              <a:t>Category Growth</a:t>
            </a:r>
            <a:r>
              <a:t/>
            </a:r>
            <a:br/>
            <a:endParaRPr lang="en-US" sz="3600" b="0" u="sng" strike="noStrike" spc="-1">
              <a:solidFill>
                <a:srgbClr val="000000"/>
              </a:solidFill>
              <a:uFillTx/>
              <a:latin typeface="Arial"/>
            </a:endParaRPr>
          </a:p>
        </p:txBody>
      </p:sp>
      <p:pic>
        <p:nvPicPr>
          <p:cNvPr id="173" name="Picture 172"/>
          <p:cNvPicPr/>
          <p:nvPr/>
        </p:nvPicPr>
        <p:blipFill>
          <a:blip r:embed="rId2"/>
          <a:stretch/>
        </p:blipFill>
        <p:spPr>
          <a:xfrm>
            <a:off x="5112000" y="1224000"/>
            <a:ext cx="4968720" cy="3607920"/>
          </a:xfrm>
          <a:prstGeom prst="rect">
            <a:avLst/>
          </a:prstGeom>
          <a:ln>
            <a:noFill/>
          </a:ln>
        </p:spPr>
      </p:pic>
      <p:sp>
        <p:nvSpPr>
          <p:cNvPr id="174" name="TextShape 2"/>
          <p:cNvSpPr txBox="1"/>
          <p:nvPr/>
        </p:nvSpPr>
        <p:spPr>
          <a:xfrm>
            <a:off x="288000" y="216000"/>
            <a:ext cx="4752000" cy="525600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en-IN" sz="2600" b="0" strike="noStrike" spc="-1">
                <a:solidFill>
                  <a:srgbClr val="000000"/>
                </a:solidFill>
                <a:latin typeface="Arial"/>
                <a:ea typeface="DejaVu Sans"/>
              </a:rPr>
              <a:t>Calculating the number of SC, ST, and GENERAL candidates in the Lok Sabha election 2019.</a:t>
            </a:r>
            <a:endParaRPr lang="en-IN" sz="2600" b="0" strike="noStrike" spc="-1">
              <a:latin typeface="Arial"/>
            </a:endParaRPr>
          </a:p>
          <a:p>
            <a:pPr marL="228600" indent="-228240">
              <a:lnSpc>
                <a:spcPct val="90000"/>
              </a:lnSpc>
              <a:spcBef>
                <a:spcPts val="1001"/>
              </a:spcBef>
              <a:buClr>
                <a:srgbClr val="000000"/>
              </a:buClr>
              <a:buFont typeface="Arial"/>
              <a:buChar char="•"/>
            </a:pPr>
            <a:r>
              <a:rPr lang="en-IN" sz="2600" b="0" strike="noStrike" spc="-1">
                <a:solidFill>
                  <a:srgbClr val="000000"/>
                </a:solidFill>
                <a:latin typeface="Arial"/>
                <a:ea typeface="DejaVu Sans"/>
              </a:rPr>
              <a:t>we can see that the number of general candidates is maximum in India. </a:t>
            </a:r>
            <a:endParaRPr lang="en-IN" sz="2600" b="0" strike="noStrike" spc="-1">
              <a:latin typeface="Arial"/>
            </a:endParaRPr>
          </a:p>
          <a:p>
            <a:pPr marL="228600" indent="-228240">
              <a:lnSpc>
                <a:spcPct val="90000"/>
              </a:lnSpc>
              <a:spcBef>
                <a:spcPts val="1001"/>
              </a:spcBef>
              <a:buClr>
                <a:srgbClr val="000000"/>
              </a:buClr>
              <a:buFont typeface="Arial"/>
              <a:buChar char="•"/>
            </a:pPr>
            <a:r>
              <a:rPr lang="en-IN" sz="2600" b="0" strike="noStrike" spc="-1">
                <a:solidFill>
                  <a:srgbClr val="000000"/>
                </a:solidFill>
                <a:latin typeface="Arial"/>
                <a:ea typeface="DejaVu Sans"/>
              </a:rPr>
              <a:t>The difference between general and other categories is very high.</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504000" y="252000"/>
            <a:ext cx="9070920" cy="945720"/>
          </a:xfrm>
          <a:prstGeom prst="rect">
            <a:avLst/>
          </a:prstGeom>
          <a:noFill/>
          <a:ln>
            <a:noFill/>
          </a:ln>
        </p:spPr>
        <p:txBody>
          <a:bodyPr lIns="0" tIns="0" rIns="0" bIns="0" anchor="ctr"/>
          <a:lstStyle/>
          <a:p>
            <a:pPr algn="ctr">
              <a:lnSpc>
                <a:spcPct val="90000"/>
              </a:lnSpc>
            </a:pPr>
            <a:r>
              <a:rPr lang="en-US" sz="3200" b="1" u="sng" strike="noStrike" spc="-1">
                <a:solidFill>
                  <a:srgbClr val="000000"/>
                </a:solidFill>
                <a:uFillTx/>
                <a:latin typeface="Arial"/>
                <a:ea typeface="DejaVu Sans"/>
              </a:rPr>
              <a:t>Candidate Allocation in Loksabha Election </a:t>
            </a:r>
            <a:r>
              <a:t/>
            </a:r>
            <a:br/>
            <a:endParaRPr lang="en-US" sz="3200" b="0" strike="noStrike" spc="-1">
              <a:solidFill>
                <a:srgbClr val="000000"/>
              </a:solidFill>
              <a:latin typeface="Arial"/>
            </a:endParaRPr>
          </a:p>
        </p:txBody>
      </p:sp>
      <p:pic>
        <p:nvPicPr>
          <p:cNvPr id="176" name="Picture 175"/>
          <p:cNvPicPr/>
          <p:nvPr/>
        </p:nvPicPr>
        <p:blipFill>
          <a:blip r:embed="rId2"/>
          <a:srcRect t="4400"/>
          <a:stretch/>
        </p:blipFill>
        <p:spPr>
          <a:xfrm>
            <a:off x="2010960" y="1988280"/>
            <a:ext cx="5189040" cy="3627720"/>
          </a:xfrm>
          <a:prstGeom prst="rect">
            <a:avLst/>
          </a:prstGeom>
          <a:ln>
            <a:noFill/>
          </a:ln>
        </p:spPr>
      </p:pic>
      <p:sp>
        <p:nvSpPr>
          <p:cNvPr id="177" name="TextShape 2"/>
          <p:cNvSpPr txBox="1"/>
          <p:nvPr/>
        </p:nvSpPr>
        <p:spPr>
          <a:xfrm>
            <a:off x="144000" y="677880"/>
            <a:ext cx="9792000" cy="166212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en-IN" sz="2800" b="0" strike="noStrike" spc="-1">
                <a:solidFill>
                  <a:srgbClr val="000000"/>
                </a:solidFill>
                <a:latin typeface="Arial"/>
                <a:ea typeface="DejaVu Sans"/>
              </a:rPr>
              <a:t>counting the total number of allocation of candidates for different parties in different constituencies in India.</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Arial"/>
                <a:ea typeface="DejaVu Sans"/>
              </a:rPr>
              <a:t>Bjp is highest number of allocation of candidates –more than 400.</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33080" y="-81720"/>
            <a:ext cx="9070920" cy="945720"/>
          </a:xfrm>
          <a:prstGeom prst="rect">
            <a:avLst/>
          </a:prstGeom>
          <a:noFill/>
          <a:ln>
            <a:noFill/>
          </a:ln>
        </p:spPr>
        <p:txBody>
          <a:bodyPr lIns="0" tIns="0" rIns="0" bIns="0" anchor="ctr"/>
          <a:lstStyle/>
          <a:p>
            <a:pPr>
              <a:lnSpc>
                <a:spcPct val="90000"/>
              </a:lnSpc>
            </a:pPr>
            <a:r>
              <a:rPr lang="en-US" sz="3200" b="1" u="sng" strike="noStrike" spc="-1">
                <a:solidFill>
                  <a:srgbClr val="000000"/>
                </a:solidFill>
                <a:uFillTx/>
                <a:latin typeface="Arial"/>
                <a:ea typeface="DejaVu Sans"/>
              </a:rPr>
              <a:t>Party vs Candidates with Crime Case</a:t>
            </a:r>
            <a:endParaRPr lang="en-US" sz="3200" b="0" u="sng" strike="noStrike" spc="-1">
              <a:solidFill>
                <a:srgbClr val="000000"/>
              </a:solidFill>
              <a:uFillTx/>
              <a:latin typeface="Arial"/>
            </a:endParaRPr>
          </a:p>
        </p:txBody>
      </p:sp>
      <p:pic>
        <p:nvPicPr>
          <p:cNvPr id="179" name="Picture 178"/>
          <p:cNvPicPr/>
          <p:nvPr/>
        </p:nvPicPr>
        <p:blipFill>
          <a:blip r:embed="rId2"/>
          <a:stretch/>
        </p:blipFill>
        <p:spPr>
          <a:xfrm>
            <a:off x="1152000" y="2232000"/>
            <a:ext cx="7466040" cy="3312000"/>
          </a:xfrm>
          <a:prstGeom prst="rect">
            <a:avLst/>
          </a:prstGeom>
          <a:ln>
            <a:noFill/>
          </a:ln>
        </p:spPr>
      </p:pic>
      <p:sp>
        <p:nvSpPr>
          <p:cNvPr id="180" name="TextShape 2"/>
          <p:cNvSpPr txBox="1"/>
          <p:nvPr/>
        </p:nvSpPr>
        <p:spPr>
          <a:xfrm>
            <a:off x="144000" y="96480"/>
            <a:ext cx="9648000" cy="3287520"/>
          </a:xfrm>
          <a:prstGeom prst="rect">
            <a:avLst/>
          </a:prstGeom>
          <a:noFill/>
          <a:ln>
            <a:noFill/>
          </a:ln>
        </p:spPr>
        <p:txBody>
          <a:bodyPr lIns="0" tIns="0" rIns="0" bIns="0" anchor="ctr"/>
          <a:lstStyle/>
          <a:p>
            <a:pPr marL="228600" indent="-228240">
              <a:lnSpc>
                <a:spcPct val="90000"/>
              </a:lnSpc>
              <a:spcBef>
                <a:spcPts val="1001"/>
              </a:spcBef>
              <a:buClr>
                <a:srgbClr val="000000"/>
              </a:buClr>
              <a:buFont typeface="Arial"/>
              <a:buChar char="•"/>
            </a:pPr>
            <a:r>
              <a:rPr lang="en-IN" sz="2800" b="0" strike="noStrike" spc="-1">
                <a:solidFill>
                  <a:srgbClr val="000000"/>
                </a:solidFill>
                <a:latin typeface="Arial"/>
                <a:ea typeface="DejaVu Sans"/>
              </a:rPr>
              <a:t>We can see that the BJP-403 and Congress parties have the maximum number of criminal cases in India. This is because that, these two parties are all India-based whereas most of the other parties are regional parties.</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456</Words>
  <Application>Microsoft Office PowerPoint</Application>
  <PresentationFormat>Custom</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Abyssinica SIL</vt:lpstr>
      <vt:lpstr>Arial</vt:lpstr>
      <vt:lpstr>DejaVu Sans</vt:lpstr>
      <vt:lpstr>Noto Sans CJK SC</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G-Tech</dc:creator>
  <dc:description/>
  <cp:lastModifiedBy>Windows User</cp:lastModifiedBy>
  <cp:revision>15</cp:revision>
  <dcterms:created xsi:type="dcterms:W3CDTF">2022-02-24T03:07:27Z</dcterms:created>
  <dcterms:modified xsi:type="dcterms:W3CDTF">2022-02-28T11:02:26Z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